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93" r:id="rId3"/>
    <p:sldId id="389" r:id="rId4"/>
    <p:sldId id="324" r:id="rId5"/>
    <p:sldId id="326" r:id="rId6"/>
    <p:sldId id="325" r:id="rId7"/>
    <p:sldId id="269" r:id="rId8"/>
    <p:sldId id="270" r:id="rId9"/>
    <p:sldId id="314" r:id="rId10"/>
    <p:sldId id="316" r:id="rId11"/>
    <p:sldId id="317" r:id="rId12"/>
    <p:sldId id="318" r:id="rId13"/>
    <p:sldId id="319" r:id="rId14"/>
    <p:sldId id="320" r:id="rId15"/>
    <p:sldId id="271" r:id="rId16"/>
    <p:sldId id="272" r:id="rId17"/>
    <p:sldId id="322" r:id="rId18"/>
    <p:sldId id="323" r:id="rId19"/>
    <p:sldId id="393" r:id="rId20"/>
    <p:sldId id="273" r:id="rId21"/>
    <p:sldId id="274" r:id="rId22"/>
    <p:sldId id="275" r:id="rId23"/>
    <p:sldId id="391" r:id="rId24"/>
    <p:sldId id="285" r:id="rId25"/>
    <p:sldId id="394" r:id="rId26"/>
    <p:sldId id="390" r:id="rId27"/>
    <p:sldId id="351" r:id="rId28"/>
    <p:sldId id="352" r:id="rId29"/>
    <p:sldId id="355" r:id="rId30"/>
    <p:sldId id="358" r:id="rId31"/>
    <p:sldId id="360" r:id="rId32"/>
    <p:sldId id="392"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88" r:id="rId52"/>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7" d="100"/>
          <a:sy n="77"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B3D272F-ACCB-4DF4-AED2-9BE83A64743D}" type="datetimeFigureOut">
              <a:rPr lang="en-US"/>
              <a:pPr>
                <a:defRPr/>
              </a:pPr>
              <a:t>7/28/2020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9350B3F-E8F8-47CE-8E90-7D06270B33C5}" type="slidenum">
              <a:rPr lang="en-US"/>
              <a:pPr>
                <a:defRPr/>
              </a:pPr>
              <a:t>‹#›</a:t>
            </a:fld>
            <a:endParaRPr lang="en-US"/>
          </a:p>
        </p:txBody>
      </p:sp>
    </p:spTree>
    <p:extLst>
      <p:ext uri="{BB962C8B-B14F-4D97-AF65-F5344CB8AC3E}">
        <p14:creationId xmlns:p14="http://schemas.microsoft.com/office/powerpoint/2010/main" val="363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4</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6702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r>
              <a:t>V similar situation in Brighton until 1995: after heavy rain, raw sewage discharged into sea — until our own super sewer built all along the seafront underground.</a:t>
            </a:r>
          </a:p>
          <a:p>
            <a:endParaRPr/>
          </a:p>
          <a:p>
            <a:r>
              <a:t>“Southern Water has now built Europe's largest storm water storage tunnel, 3 miles, 20ft diameter, 100ft under the seafront … Where once the overflow outfall discharged directly into the sea alongside Palace Pier water now drops down 100 foot shaft into the new storage tunnel.”</a:t>
            </a:r>
          </a:p>
          <a:p>
            <a:endParaRPr/>
          </a:p>
          <a:p>
            <a:r>
              <a:t>Blue flag! Swim! (in summer)</a:t>
            </a:r>
          </a:p>
        </p:txBody>
      </p:sp>
    </p:spTree>
    <p:extLst>
      <p:ext uri="{BB962C8B-B14F-4D97-AF65-F5344CB8AC3E}">
        <p14:creationId xmlns:p14="http://schemas.microsoft.com/office/powerpoint/2010/main" val="214809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r>
              <a:t>In practice, there are lots of impacts it’s impractical to forecast and/or monetise because of uncertainty or lack of available data. In case of super sewer … </a:t>
            </a:r>
          </a:p>
          <a:p>
            <a:endParaRPr/>
          </a:p>
        </p:txBody>
      </p:sp>
    </p:spTree>
    <p:extLst>
      <p:ext uri="{BB962C8B-B14F-4D97-AF65-F5344CB8AC3E}">
        <p14:creationId xmlns:p14="http://schemas.microsoft.com/office/powerpoint/2010/main" val="3529245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When predicting, be wary of …</a:t>
            </a:r>
          </a:p>
          <a:p>
            <a:endParaRPr/>
          </a:p>
          <a:p>
            <a:r>
              <a:t>Optimism bias … underestimate capex and opex, understate timings, overstate benefits.</a:t>
            </a:r>
          </a:p>
        </p:txBody>
      </p:sp>
    </p:spTree>
    <p:extLst>
      <p:ext uri="{BB962C8B-B14F-4D97-AF65-F5344CB8AC3E}">
        <p14:creationId xmlns:p14="http://schemas.microsoft.com/office/powerpoint/2010/main" val="123922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a:spLocks noGrp="1" noRot="1" noChangeAspect="1"/>
          </p:cNvSpPr>
          <p:nvPr>
            <p:ph type="sldImg"/>
          </p:nvPr>
        </p:nvSpPr>
        <p:spPr>
          <a:prstGeom prst="rect">
            <a:avLst/>
          </a:prstGeom>
        </p:spPr>
        <p:txBody>
          <a:bodyPr/>
          <a:lstStyle/>
          <a:p>
            <a:endParaRPr/>
          </a:p>
        </p:txBody>
      </p:sp>
      <p:sp>
        <p:nvSpPr>
          <p:cNvPr id="392" name="Shape 392"/>
          <p:cNvSpPr>
            <a:spLocks noGrp="1"/>
          </p:cNvSpPr>
          <p:nvPr>
            <p:ph type="body" sz="quarter" idx="1"/>
          </p:nvPr>
        </p:nvSpPr>
        <p:spPr>
          <a:prstGeom prst="rect">
            <a:avLst/>
          </a:prstGeom>
        </p:spPr>
        <p:txBody>
          <a:bodyPr/>
          <a:lstStyle/>
          <a:p>
            <a:r>
              <a:t>Therefore it is usual to adjust predictions in a pessimistic direction.</a:t>
            </a:r>
          </a:p>
          <a:p>
            <a:endParaRPr/>
          </a:p>
          <a:p>
            <a:r>
              <a:t>E.g. expect capex on standard buildings construction to be up to 24% higher than original estimates.</a:t>
            </a:r>
          </a:p>
          <a:p>
            <a:endParaRPr/>
          </a:p>
          <a:p>
            <a:r>
              <a:t>For non-standard engineering, add two-thirds (Hinkley Point, anyone?).</a:t>
            </a:r>
          </a:p>
          <a:p>
            <a:endParaRPr/>
          </a:p>
          <a:p>
            <a:r>
              <a:t>And for procuring or developing equipment, double your best estimate!</a:t>
            </a:r>
          </a:p>
          <a:p>
            <a:endParaRPr/>
          </a:p>
          <a:p>
            <a:r>
              <a:t>(Anyone who watches Grand Designs on C4 will find that very familiar).</a:t>
            </a:r>
          </a:p>
        </p:txBody>
      </p:sp>
    </p:spTree>
    <p:extLst>
      <p:ext uri="{BB962C8B-B14F-4D97-AF65-F5344CB8AC3E}">
        <p14:creationId xmlns:p14="http://schemas.microsoft.com/office/powerpoint/2010/main" val="139785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noRot="1" noChangeAspect="1"/>
          </p:cNvSpPr>
          <p:nvPr>
            <p:ph type="sldImg"/>
          </p:nvPr>
        </p:nvSpPr>
        <p:spPr>
          <a:prstGeom prst="rect">
            <a:avLst/>
          </a:prstGeom>
        </p:spPr>
        <p:txBody>
          <a:bodyPr/>
          <a:lstStyle/>
          <a:p>
            <a:endParaRPr/>
          </a:p>
        </p:txBody>
      </p:sp>
      <p:sp>
        <p:nvSpPr>
          <p:cNvPr id="397" name="Shape 397"/>
          <p:cNvSpPr>
            <a:spLocks noGrp="1"/>
          </p:cNvSpPr>
          <p:nvPr>
            <p:ph type="body" sz="quarter" idx="1"/>
          </p:nvPr>
        </p:nvSpPr>
        <p:spPr>
          <a:prstGeom prst="rect">
            <a:avLst/>
          </a:prstGeom>
        </p:spPr>
        <p:txBody>
          <a:bodyPr/>
          <a:lstStyle/>
          <a:p>
            <a:r>
              <a:t>We will be thinking more about this in the next two lectures after this one.</a:t>
            </a:r>
          </a:p>
        </p:txBody>
      </p:sp>
    </p:spTree>
    <p:extLst>
      <p:ext uri="{BB962C8B-B14F-4D97-AF65-F5344CB8AC3E}">
        <p14:creationId xmlns:p14="http://schemas.microsoft.com/office/powerpoint/2010/main" val="2751749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noRot="1" noChangeAspect="1"/>
          </p:cNvSpPr>
          <p:nvPr>
            <p:ph type="sldImg"/>
          </p:nvPr>
        </p:nvSpPr>
        <p:spPr>
          <a:prstGeom prst="rect">
            <a:avLst/>
          </a:prstGeom>
        </p:spPr>
        <p:txBody>
          <a:bodyPr/>
          <a:lstStyle/>
          <a:p>
            <a:endParaRPr/>
          </a:p>
        </p:txBody>
      </p:sp>
      <p:sp>
        <p:nvSpPr>
          <p:cNvPr id="402" name="Shape 402"/>
          <p:cNvSpPr>
            <a:spLocks noGrp="1"/>
          </p:cNvSpPr>
          <p:nvPr>
            <p:ph type="body" sz="quarter" idx="1"/>
          </p:nvPr>
        </p:nvSpPr>
        <p:spPr>
          <a:prstGeom prst="rect">
            <a:avLst/>
          </a:prstGeom>
        </p:spPr>
        <p:txBody>
          <a:bodyPr/>
          <a:lstStyle/>
          <a:p>
            <a:r>
              <a:t>We talked about this last week and you all knew it already then!</a:t>
            </a:r>
          </a:p>
          <a:p>
            <a:endParaRPr/>
          </a:p>
          <a:p>
            <a:r>
              <a:t>The magic figure we are trying to reach is the </a:t>
            </a:r>
            <a:r>
              <a:rPr b="1"/>
              <a:t>NPV</a:t>
            </a:r>
            <a:r>
              <a:t>.</a:t>
            </a:r>
          </a:p>
        </p:txBody>
      </p:sp>
    </p:spTree>
    <p:extLst>
      <p:ext uri="{BB962C8B-B14F-4D97-AF65-F5344CB8AC3E}">
        <p14:creationId xmlns:p14="http://schemas.microsoft.com/office/powerpoint/2010/main" val="770494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And the same as with compounding, the changes over a long period are large </a:t>
            </a:r>
            <a:r>
              <a:rPr b="1"/>
              <a:t>and</a:t>
            </a:r>
            <a:r>
              <a:t> highly dependent on the rate.</a:t>
            </a:r>
          </a:p>
          <a:p>
            <a:endParaRPr/>
          </a:p>
          <a:p>
            <a:r>
              <a:t>…</a:t>
            </a:r>
          </a:p>
          <a:p>
            <a:endParaRPr/>
          </a:p>
          <a:p>
            <a:r>
              <a:t>You can imagine that if your CBA is dealing with either costs or benefits over 100 years, the answer you get out in terms of NPV might well be very different depending on your choice of r.</a:t>
            </a:r>
          </a:p>
          <a:p>
            <a:endParaRPr/>
          </a:p>
          <a:p>
            <a:r>
              <a:t>These values for r </a:t>
            </a:r>
            <a:r>
              <a:rPr b="1"/>
              <a:t>aren’t</a:t>
            </a:r>
            <a:r>
              <a:t> picked at random, as we’ll see a little later.</a:t>
            </a:r>
          </a:p>
        </p:txBody>
      </p:sp>
    </p:spTree>
    <p:extLst>
      <p:ext uri="{BB962C8B-B14F-4D97-AF65-F5344CB8AC3E}">
        <p14:creationId xmlns:p14="http://schemas.microsoft.com/office/powerpoint/2010/main" val="17475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prstGeom prst="rect">
            <a:avLst/>
          </a:prstGeom>
        </p:spPr>
        <p:txBody>
          <a:bodyPr/>
          <a:lstStyle/>
          <a:p>
            <a:endParaRPr/>
          </a:p>
        </p:txBody>
      </p:sp>
      <p:sp>
        <p:nvSpPr>
          <p:cNvPr id="413" name="Shape 413"/>
          <p:cNvSpPr>
            <a:spLocks noGrp="1"/>
          </p:cNvSpPr>
          <p:nvPr>
            <p:ph type="body" sz="quarter" idx="1"/>
          </p:nvPr>
        </p:nvSpPr>
        <p:spPr>
          <a:prstGeom prst="rect">
            <a:avLst/>
          </a:prstGeom>
        </p:spPr>
        <p:txBody>
          <a:bodyPr/>
          <a:lstStyle/>
          <a:p>
            <a:r>
              <a:t>Back to the super sewer!</a:t>
            </a:r>
          </a:p>
        </p:txBody>
      </p:sp>
    </p:spTree>
    <p:extLst>
      <p:ext uri="{BB962C8B-B14F-4D97-AF65-F5344CB8AC3E}">
        <p14:creationId xmlns:p14="http://schemas.microsoft.com/office/powerpoint/2010/main" val="281086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Shape 420"/>
          <p:cNvSpPr>
            <a:spLocks noGrp="1" noRot="1" noChangeAspect="1"/>
          </p:cNvSpPr>
          <p:nvPr>
            <p:ph type="sldImg"/>
          </p:nvPr>
        </p:nvSpPr>
        <p:spPr>
          <a:prstGeom prst="rect">
            <a:avLst/>
          </a:prstGeom>
        </p:spPr>
        <p:txBody>
          <a:bodyPr/>
          <a:lstStyle/>
          <a:p>
            <a:endParaRPr/>
          </a:p>
        </p:txBody>
      </p:sp>
      <p:sp>
        <p:nvSpPr>
          <p:cNvPr id="421" name="Shape 421"/>
          <p:cNvSpPr>
            <a:spLocks noGrp="1"/>
          </p:cNvSpPr>
          <p:nvPr>
            <p:ph type="body" sz="quarter" idx="1"/>
          </p:nvPr>
        </p:nvSpPr>
        <p:spPr>
          <a:prstGeom prst="rect">
            <a:avLst/>
          </a:prstGeom>
        </p:spPr>
        <p:txBody>
          <a:bodyPr/>
          <a:lstStyle/>
          <a:p>
            <a:r>
              <a:t>When performing sensitivity analysis be aware of these sources of error in CBA results … </a:t>
            </a:r>
          </a:p>
          <a:p>
            <a:endParaRPr/>
          </a:p>
          <a:p>
            <a:r>
              <a:t>Plus: half of this week’s reading! Farrow: How (not) to lie with CBA</a:t>
            </a:r>
          </a:p>
        </p:txBody>
      </p:sp>
    </p:spTree>
    <p:extLst>
      <p:ext uri="{BB962C8B-B14F-4D97-AF65-F5344CB8AC3E}">
        <p14:creationId xmlns:p14="http://schemas.microsoft.com/office/powerpoint/2010/main" val="925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r>
              <a:t>That the recommendation may not be followed is for both good and bad reasons.</a:t>
            </a:r>
          </a:p>
        </p:txBody>
      </p:sp>
    </p:spTree>
    <p:extLst>
      <p:ext uri="{BB962C8B-B14F-4D97-AF65-F5344CB8AC3E}">
        <p14:creationId xmlns:p14="http://schemas.microsoft.com/office/powerpoint/2010/main" val="280363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A bit of homespun wisdom from Abraham Lincoln.</a:t>
            </a:r>
          </a:p>
          <a:p>
            <a:endParaRPr/>
          </a:p>
          <a:p>
            <a:r>
              <a:t>Can think of CBA as a way to systematise the way we make this determination.</a:t>
            </a:r>
          </a:p>
          <a:p>
            <a:endParaRPr/>
          </a:p>
          <a:p>
            <a:r>
              <a:t>Do gains exceed losses?</a:t>
            </a:r>
          </a:p>
        </p:txBody>
      </p:sp>
    </p:spTree>
    <p:extLst>
      <p:ext uri="{BB962C8B-B14F-4D97-AF65-F5344CB8AC3E}">
        <p14:creationId xmlns:p14="http://schemas.microsoft.com/office/powerpoint/2010/main" val="22679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6C4EF-7654-4399-BC08-F29F2FFC8B9C}" type="slidenum">
              <a:rPr lang="en-GB"/>
              <a:pPr/>
              <a:t>6</a:t>
            </a:fld>
            <a:endParaRPr lang="en-GB"/>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545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Benefits = relevant area under demand curve (ignoring any price line — total WTP)</a:t>
            </a:r>
          </a:p>
          <a:p>
            <a:r>
              <a:t>Costs = area under marginal cost curve</a:t>
            </a:r>
          </a:p>
          <a:p>
            <a:endParaRPr/>
          </a:p>
          <a:p>
            <a:r>
              <a:t>Already saw a bit of this in topic 2 problem set — benefits of preserving miles of river.</a:t>
            </a:r>
          </a:p>
        </p:txBody>
      </p:sp>
    </p:spTree>
    <p:extLst>
      <p:ext uri="{BB962C8B-B14F-4D97-AF65-F5344CB8AC3E}">
        <p14:creationId xmlns:p14="http://schemas.microsoft.com/office/powerpoint/2010/main" val="237575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normAutofit fontScale="70000" lnSpcReduction="20000"/>
          </a:bodyPr>
          <a:lstStyle/>
          <a:p>
            <a:r>
              <a:t>CBA may be applied at various scales.</a:t>
            </a:r>
          </a:p>
          <a:p>
            <a:endParaRPr/>
          </a:p>
          <a:p>
            <a:r>
              <a:t>We can apply CBA:</a:t>
            </a:r>
          </a:p>
          <a:p>
            <a:endParaRPr/>
          </a:p>
          <a:p>
            <a:r>
              <a:t>(1) to matters of general environmental policy. Who can drill where for oil? (Fracking?) What areas of land should be protected from development? Should we ban the pesticides that are killing bees? What steps should we be taking to mitigate climate change? And so on. An essential input to evidence-based policy-making.</a:t>
            </a:r>
          </a:p>
          <a:p>
            <a:endParaRPr/>
          </a:p>
          <a:p>
            <a:r>
              <a:t>(2) to the appraisal of specific projects. Should I cut down this tropical rainforest? Should I build a hydroelectric dam such as the Severn Barrage (or like the example at the end of your first problem set)? Should I build HS2, a high speed rail link between London and Birmingham? New runway at Heathrow or Gatwick or neither? Bid to host the Olympics?</a:t>
            </a:r>
          </a:p>
          <a:p>
            <a:endParaRPr/>
          </a:p>
          <a:p>
            <a:r>
              <a:t>In these cases especially it’s critical to consider the counterfactual. What are we comparing to? E.g. cutting down a forest =&gt; not cutting down a forest, but Severn Barrage CBA =&gt; gas or nuclear power plant to meet electricity demand instead. Etc.</a:t>
            </a:r>
          </a:p>
          <a:p>
            <a:endParaRPr/>
          </a:p>
          <a:p>
            <a:r>
              <a:t>(3) to the management of particular systems or environments. For example:</a:t>
            </a:r>
          </a:p>
          <a:p>
            <a:endParaRPr/>
          </a:p>
          <a:p>
            <a:r>
              <a:t>* Hydroelectric dams. Size and timing of releases affects: value of electricity generated; recreational options up and downstream; habitat availability for endangered species.</a:t>
            </a:r>
          </a:p>
          <a:p>
            <a:endParaRPr/>
          </a:p>
          <a:p>
            <a:r>
              <a:t>* Privatised water utilities (dozens of private monopolies -- _duh_ -- but also a gravy train for environmental economics consultants!). What are people WTP for fish kills? Bathing quality? Water clarity, taste, etc.? (see this with our example later)</a:t>
            </a:r>
          </a:p>
          <a:p>
            <a:endParaRPr/>
          </a:p>
          <a:p>
            <a:r>
              <a:t>You can apply CBA </a:t>
            </a:r>
            <a:r>
              <a:rPr b="1"/>
              <a:t>ex ante or ex post</a:t>
            </a:r>
            <a:r>
              <a:t> — before or after a decision is made. </a:t>
            </a:r>
          </a:p>
          <a:p>
            <a:r>
              <a:t>- Ex-post much easier, because you know what it cost and what the outcomes were. </a:t>
            </a:r>
          </a:p>
          <a:p>
            <a:r>
              <a:t>- Less immediately useful, because you already did it. But scope to learn a lot for the future.</a:t>
            </a:r>
          </a:p>
          <a:p>
            <a:r>
              <a:t>- Unfortunately it almost never happens, because politicians hate to be shown to have made the wrong decision.</a:t>
            </a:r>
          </a:p>
        </p:txBody>
      </p:sp>
    </p:spTree>
    <p:extLst>
      <p:ext uri="{BB962C8B-B14F-4D97-AF65-F5344CB8AC3E}">
        <p14:creationId xmlns:p14="http://schemas.microsoft.com/office/powerpoint/2010/main" val="317367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noRot="1" noChangeAspect="1"/>
          </p:cNvSpPr>
          <p:nvPr>
            <p:ph type="sldImg"/>
          </p:nvPr>
        </p:nvSpPr>
        <p:spPr>
          <a:prstGeom prst="rect">
            <a:avLst/>
          </a:prstGeom>
        </p:spPr>
        <p:txBody>
          <a:bodyPr/>
          <a:lstStyle/>
          <a:p>
            <a:endParaRPr/>
          </a:p>
        </p:txBody>
      </p:sp>
      <p:sp>
        <p:nvSpPr>
          <p:cNvPr id="336" name="Shape 336"/>
          <p:cNvSpPr>
            <a:spLocks noGrp="1"/>
          </p:cNvSpPr>
          <p:nvPr>
            <p:ph type="body" sz="quarter" idx="1"/>
          </p:nvPr>
        </p:nvSpPr>
        <p:spPr>
          <a:prstGeom prst="rect">
            <a:avLst/>
          </a:prstGeom>
        </p:spPr>
        <p:txBody>
          <a:bodyPr/>
          <a:lstStyle/>
          <a:p>
            <a:r>
              <a:t>The PPI criterion </a:t>
            </a:r>
            <a:r>
              <a:rPr b="1"/>
              <a:t>completely separates </a:t>
            </a:r>
            <a:r>
              <a:t>efficiency and equity.</a:t>
            </a:r>
          </a:p>
          <a:p>
            <a:endParaRPr/>
          </a:p>
          <a:p>
            <a:r>
              <a:t>So what about equity?</a:t>
            </a:r>
          </a:p>
          <a:p>
            <a:endParaRPr/>
          </a:p>
          <a:p>
            <a:r>
              <a:t>Well, …</a:t>
            </a:r>
          </a:p>
          <a:p>
            <a:endParaRPr/>
          </a:p>
          <a:p>
            <a:r>
              <a:t>However, given political difficulties of redistribution, compensation is probably rare in reality. </a:t>
            </a:r>
          </a:p>
          <a:p>
            <a:r>
              <a:t>And on the second point, well, they might — but they might not. [click — Brexit]</a:t>
            </a:r>
          </a:p>
          <a:p>
            <a:endParaRPr/>
          </a:p>
          <a:p>
            <a:r>
              <a:t>Equity issues — i.e. the distribution of costs and benefits between different sections of society — are one of the main reasons why we should use CBA only as one input to the policymaking discussion — </a:t>
            </a:r>
            <a:r>
              <a:rPr b="1"/>
              <a:t>not </a:t>
            </a:r>
            <a:r>
              <a:t>as a replacement for it.</a:t>
            </a:r>
          </a:p>
        </p:txBody>
      </p:sp>
    </p:spTree>
    <p:extLst>
      <p:ext uri="{BB962C8B-B14F-4D97-AF65-F5344CB8AC3E}">
        <p14:creationId xmlns:p14="http://schemas.microsoft.com/office/powerpoint/2010/main" val="4120755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 Baseline or counterfactual: could be status quo, do nothing (e.g. build dam — not build dam). But doing nothing may not be an option — e.g. alternative to building a nuclear power station might be building a lot of wind turbines, or a few gas power stations, or insulating everyone’s lofts. (Latter almost certainly much better).</a:t>
            </a:r>
          </a:p>
          <a:p>
            <a:endParaRPr/>
          </a:p>
          <a:p>
            <a:r>
              <a:t>…</a:t>
            </a:r>
          </a:p>
          <a:p>
            <a:endParaRPr/>
          </a:p>
          <a:p>
            <a:r>
              <a:t>6 - monetisation: crucial, next two lectures</a:t>
            </a:r>
          </a:p>
        </p:txBody>
      </p:sp>
    </p:spTree>
    <p:extLst>
      <p:ext uri="{BB962C8B-B14F-4D97-AF65-F5344CB8AC3E}">
        <p14:creationId xmlns:p14="http://schemas.microsoft.com/office/powerpoint/2010/main" val="326920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r>
              <a:t>So let’s follow a real valuation study … </a:t>
            </a:r>
          </a:p>
        </p:txBody>
      </p:sp>
    </p:spTree>
    <p:extLst>
      <p:ext uri="{BB962C8B-B14F-4D97-AF65-F5344CB8AC3E}">
        <p14:creationId xmlns:p14="http://schemas.microsoft.com/office/powerpoint/2010/main" val="1560158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r>
              <a:t>(David Walliams swam the Thames for Comic Relief in 2011 and ended up with vomiting and diarrhoea).</a:t>
            </a:r>
          </a:p>
          <a:p>
            <a:endParaRPr/>
          </a:p>
          <a:p>
            <a:r>
              <a:t>…</a:t>
            </a:r>
          </a:p>
          <a:p>
            <a:endParaRPr/>
          </a:p>
          <a:p>
            <a:r>
              <a:t>Step 1, rationale for intervention: there’s a problem. We’re discharging raw sewage into the Thames.</a:t>
            </a:r>
          </a:p>
          <a:p>
            <a:endParaRPr/>
          </a:p>
          <a:p>
            <a:r>
              <a:t>CBA asks: how big is the problem, in financial terms? Can we fix the problem for less than that? What’s the best option?</a:t>
            </a:r>
          </a:p>
        </p:txBody>
      </p:sp>
    </p:spTree>
    <p:extLst>
      <p:ext uri="{BB962C8B-B14F-4D97-AF65-F5344CB8AC3E}">
        <p14:creationId xmlns:p14="http://schemas.microsoft.com/office/powerpoint/2010/main" val="160888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0B82E46-A7F8-45BF-968A-9DF2C22C9DF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7B3049-FE10-4309-AC03-C5CC97C27BA8}"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FA75349-F4C5-40FA-87C2-2D24B3ADA380}"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copy 2">
    <p:spTree>
      <p:nvGrpSpPr>
        <p:cNvPr id="1" name=""/>
        <p:cNvGrpSpPr/>
        <p:nvPr/>
      </p:nvGrpSpPr>
      <p:grpSpPr>
        <a:xfrm>
          <a:off x="0" y="0"/>
          <a:ext cx="0" cy="0"/>
          <a:chOff x="0" y="0"/>
          <a:chExt cx="0" cy="0"/>
        </a:xfrm>
      </p:grpSpPr>
      <p:sp>
        <p:nvSpPr>
          <p:cNvPr id="192" name="Title Text"/>
          <p:cNvSpPr txBox="1">
            <a:spLocks noGrp="1"/>
          </p:cNvSpPr>
          <p:nvPr>
            <p:ph type="title"/>
          </p:nvPr>
        </p:nvSpPr>
        <p:spPr>
          <a:prstGeom prst="rect">
            <a:avLst/>
          </a:prstGeom>
        </p:spPr>
        <p:txBody>
          <a:bodyPr/>
          <a:lstStyle/>
          <a:p>
            <a:r>
              <a:t>Title Text</a:t>
            </a:r>
          </a:p>
        </p:txBody>
      </p:sp>
      <p:sp>
        <p:nvSpPr>
          <p:cNvPr id="1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2738348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My black master">
    <p:spTree>
      <p:nvGrpSpPr>
        <p:cNvPr id="1" name=""/>
        <p:cNvGrpSpPr/>
        <p:nvPr/>
      </p:nvGrpSpPr>
      <p:grpSpPr>
        <a:xfrm>
          <a:off x="0" y="0"/>
          <a:ext cx="0" cy="0"/>
          <a:chOff x="0" y="0"/>
          <a:chExt cx="0" cy="0"/>
        </a:xfrm>
      </p:grpSpPr>
      <p:sp>
        <p:nvSpPr>
          <p:cNvPr id="31" name="Title Text"/>
          <p:cNvSpPr txBox="1">
            <a:spLocks noGrp="1"/>
          </p:cNvSpPr>
          <p:nvPr>
            <p:ph type="title"/>
          </p:nvPr>
        </p:nvSpPr>
        <p:spPr>
          <a:xfrm>
            <a:off x="910828" y="678656"/>
            <a:ext cx="7322344" cy="5500688"/>
          </a:xfrm>
          <a:prstGeom prst="rect">
            <a:avLst/>
          </a:prstGeom>
        </p:spPr>
        <p:txBody>
          <a:bodyPr lIns="50800" tIns="50800" rIns="50800" bIns="50800">
            <a:noAutofit/>
          </a:bodyPr>
          <a:lstStyle>
            <a:lvl1pPr algn="ctr">
              <a:defRPr sz="5625"/>
            </a:lvl1pPr>
          </a:lstStyle>
          <a:p>
            <a:r>
              <a:t>Title Text</a:t>
            </a:r>
          </a:p>
        </p:txBody>
      </p:sp>
      <p:sp>
        <p:nvSpPr>
          <p:cNvPr id="32" name="Slide Number"/>
          <p:cNvSpPr txBox="1">
            <a:spLocks noGrp="1"/>
          </p:cNvSpPr>
          <p:nvPr>
            <p:ph type="sldNum" sz="quarter" idx="2"/>
          </p:nvPr>
        </p:nvSpPr>
        <p:spPr>
          <a:xfrm>
            <a:off x="4455914" y="6536531"/>
            <a:ext cx="223242" cy="241102"/>
          </a:xfrm>
          <a:prstGeom prst="rect">
            <a:avLst/>
          </a:prstGeom>
        </p:spPr>
        <p:txBody>
          <a:bodyPr/>
          <a:lstStyle>
            <a:lvl1pPr>
              <a:defRPr sz="1125">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0508836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C35C9B0-8E26-4853-8549-B51563084F89}"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12716AD-C1FB-4CC8-8DEF-9BE429E3FF8D}"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ACD850C-F17E-4CA4-8E16-76223F6DB6E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1FCCBE7B-075E-458C-83B3-AF7646550BB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18A28C9-2A4E-411E-A703-CD1B0F2AF05D}"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FAAC0F23-CA06-4368-9CF3-AB79454D427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9231751-F4C6-4ED7-A3F9-4219BBB5765A}"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6FCC67E-69C3-4321-8EA2-9D211C0768FD}"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070E1FF-89EA-4055-874E-9FE550C27EA0}"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cstate="print"/>
          <a:srcRect/>
          <a:stretch>
            <a:fillRect/>
          </a:stretch>
        </p:blipFill>
        <p:spPr bwMode="auto">
          <a:xfrm>
            <a:off x="0" y="-1"/>
            <a:ext cx="9144000" cy="665200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0" y="0"/>
            <a:ext cx="4724400" cy="4114800"/>
          </a:xfrm>
        </p:spPr>
        <p:txBody>
          <a:bodyPr/>
          <a:lstStyle/>
          <a:p>
            <a:pPr>
              <a:lnSpc>
                <a:spcPct val="90000"/>
              </a:lnSpc>
              <a:buFontTx/>
              <a:buNone/>
            </a:pPr>
            <a:r>
              <a:rPr lang="de-DE" sz="2800" dirty="0">
                <a:latin typeface="Candara" panose="020E0502030303020204" pitchFamily="34" charset="0"/>
              </a:rPr>
              <a:t>Types of externalities</a:t>
            </a:r>
          </a:p>
          <a:p>
            <a:pPr>
              <a:lnSpc>
                <a:spcPct val="90000"/>
              </a:lnSpc>
            </a:pPr>
            <a:r>
              <a:rPr lang="en-GB" sz="2800" dirty="0">
                <a:latin typeface="Candara" panose="020E0502030303020204" pitchFamily="34" charset="0"/>
              </a:rPr>
              <a:t>Area B Optimal level of externality</a:t>
            </a:r>
          </a:p>
          <a:p>
            <a:pPr>
              <a:lnSpc>
                <a:spcPct val="90000"/>
              </a:lnSpc>
            </a:pPr>
            <a:r>
              <a:rPr lang="en-GB" sz="2800" dirty="0">
                <a:latin typeface="Candara" panose="020E0502030303020204" pitchFamily="34" charset="0"/>
              </a:rPr>
              <a:t>Area A+B Optimal level of net private benefits of the polluter</a:t>
            </a:r>
          </a:p>
          <a:p>
            <a:pPr>
              <a:lnSpc>
                <a:spcPct val="90000"/>
              </a:lnSpc>
            </a:pPr>
            <a:r>
              <a:rPr lang="en-GB" sz="2800" dirty="0">
                <a:latin typeface="Candara" panose="020E0502030303020204" pitchFamily="34" charset="0"/>
              </a:rPr>
              <a:t>Area A Optimal level of net social benefits</a:t>
            </a:r>
          </a:p>
        </p:txBody>
      </p:sp>
      <p:pic>
        <p:nvPicPr>
          <p:cNvPr id="14339" name="Picture 4"/>
          <p:cNvPicPr>
            <a:picLocks noChangeAspect="1" noChangeArrowheads="1"/>
          </p:cNvPicPr>
          <p:nvPr/>
        </p:nvPicPr>
        <p:blipFill>
          <a:blip r:embed="rId2" cstate="print"/>
          <a:srcRect/>
          <a:stretch>
            <a:fillRect/>
          </a:stretch>
        </p:blipFill>
        <p:spPr bwMode="auto">
          <a:xfrm>
            <a:off x="4495800" y="0"/>
            <a:ext cx="4648200" cy="3371850"/>
          </a:xfrm>
          <a:prstGeom prst="rect">
            <a:avLst/>
          </a:prstGeom>
          <a:noFill/>
          <a:ln w="9525">
            <a:noFill/>
            <a:miter lim="800000"/>
            <a:headEnd/>
            <a:tailEnd/>
          </a:ln>
        </p:spPr>
      </p:pic>
      <p:sp>
        <p:nvSpPr>
          <p:cNvPr id="6" name="Rectangle 3"/>
          <p:cNvSpPr txBox="1">
            <a:spLocks noChangeArrowheads="1"/>
          </p:cNvSpPr>
          <p:nvPr/>
        </p:nvSpPr>
        <p:spPr bwMode="auto">
          <a:xfrm>
            <a:off x="0" y="3505200"/>
            <a:ext cx="9067800" cy="2971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GB" sz="2800" kern="0" dirty="0">
                <a:latin typeface="Candara" panose="020E0502030303020204" pitchFamily="34" charset="0"/>
              </a:rPr>
              <a:t>Area C+D Level of non-optimal externality that needs regulation</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Area C Level of net private benefits that are unwarranted</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Optimal level of economic activity</a:t>
            </a:r>
          </a:p>
          <a:p>
            <a:pPr marL="342900" indent="-342900" eaLnBrk="0" hangingPunct="0">
              <a:lnSpc>
                <a:spcPct val="90000"/>
              </a:lnSpc>
              <a:spcBef>
                <a:spcPct val="20000"/>
              </a:spcBef>
              <a:buFontTx/>
              <a:buChar char="•"/>
              <a:defRPr/>
            </a:pPr>
            <a:r>
              <a:rPr lang="en-GB" sz="2800" kern="0" dirty="0">
                <a:latin typeface="Candara" panose="020E0502030303020204" pitchFamily="34" charset="0"/>
              </a:rPr>
              <a:t>Q’ Level of economic activity that maximises private benefits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cstate="print"/>
          <a:srcRect/>
          <a:stretch>
            <a:fillRect/>
          </a:stretch>
        </p:blipFill>
        <p:spPr bwMode="auto">
          <a:xfrm>
            <a:off x="0" y="0"/>
            <a:ext cx="9144000" cy="663467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 (2)</a:t>
            </a:r>
            <a:endParaRPr lang="en-GB" sz="3600" dirty="0">
              <a:latin typeface="Candara" panose="020E0502030303020204" pitchFamily="34" charset="0"/>
            </a:endParaRPr>
          </a:p>
        </p:txBody>
      </p:sp>
      <p:sp>
        <p:nvSpPr>
          <p:cNvPr id="15363" name="Rectangle 3"/>
          <p:cNvSpPr>
            <a:spLocks noGrp="1" noChangeArrowheads="1"/>
          </p:cNvSpPr>
          <p:nvPr>
            <p:ph type="body" idx="1"/>
          </p:nvPr>
        </p:nvSpPr>
        <p:spPr>
          <a:xfrm>
            <a:off x="685800" y="1219200"/>
            <a:ext cx="7772400" cy="4114800"/>
          </a:xfrm>
        </p:spPr>
        <p:txBody>
          <a:bodyPr/>
          <a:lstStyle/>
          <a:p>
            <a:r>
              <a:rPr lang="de-DE" sz="2800" dirty="0">
                <a:latin typeface="Candara" panose="020E0502030303020204" pitchFamily="34" charset="0"/>
              </a:rPr>
              <a:t>Optimal pollution is greater than zero</a:t>
            </a:r>
          </a:p>
          <a:p>
            <a:r>
              <a:rPr lang="de-DE" sz="2800" dirty="0">
                <a:latin typeface="Candara" panose="020E0502030303020204" pitchFamily="34" charset="0"/>
              </a:rPr>
              <a:t>The laws of thermodynamics imply that zero pollution implies zero activity, unless there are thresholds (e.g., assimilative capacity)</a:t>
            </a:r>
          </a:p>
          <a:p>
            <a:r>
              <a:rPr lang="de-DE" sz="2800" dirty="0">
                <a:latin typeface="Candara" panose="020E0502030303020204" pitchFamily="34" charset="0"/>
              </a:rPr>
              <a:t>Optimal pollution is greater than the assimilative capacity</a:t>
            </a:r>
          </a:p>
          <a:p>
            <a:r>
              <a:rPr lang="de-DE" sz="2800" dirty="0">
                <a:latin typeface="Candara" panose="020E0502030303020204" pitchFamily="34" charset="0"/>
              </a:rPr>
              <a:t>Pollution greater than the optimal pollution arises from discrepencies between social and private welfare</a:t>
            </a:r>
            <a:endParaRPr lang="en-GB" sz="2800" dirty="0">
              <a:latin typeface="Candara" panose="020E0502030303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b="1"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67138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304800"/>
            <a:ext cx="8229600" cy="5211763"/>
          </a:xfrm>
        </p:spPr>
        <p:txBody>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3600" b="1"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sz="2800" dirty="0">
                <a:latin typeface="Candara" panose="020E0502030303020204" pitchFamily="34" charset="0"/>
              </a:rPr>
              <a:t>8 Market-based instruments</a:t>
            </a:r>
          </a:p>
          <a:p>
            <a:pPr eaLnBrk="1" hangingPunct="1">
              <a:buNone/>
            </a:pPr>
            <a:r>
              <a:rPr lang="en-US" sz="2800">
                <a:latin typeface="Candara" panose="020E0502030303020204" pitchFamily="34" charset="0"/>
              </a:rPr>
              <a:t>9 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Stock Pollution</a:t>
            </a:r>
            <a:endParaRPr lang="en-GB" sz="3600" dirty="0">
              <a:latin typeface="Candara" panose="020E0502030303020204" pitchFamily="34" charset="0"/>
            </a:endParaRPr>
          </a:p>
        </p:txBody>
      </p:sp>
      <p:sp>
        <p:nvSpPr>
          <p:cNvPr id="2054" name="Rectangle 3"/>
          <p:cNvSpPr>
            <a:spLocks noGrp="1" noChangeArrowheads="1"/>
          </p:cNvSpPr>
          <p:nvPr>
            <p:ph type="body" idx="1"/>
          </p:nvPr>
        </p:nvSpPr>
        <p:spPr>
          <a:xfrm>
            <a:off x="685800" y="10668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D=D(A)</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Stock: </a:t>
            </a:r>
          </a:p>
          <a:p>
            <a:r>
              <a:rPr lang="en-GB" sz="2800" dirty="0">
                <a:latin typeface="Candara" panose="020E0502030303020204" pitchFamily="34" charset="0"/>
              </a:rPr>
              <a:t>Net current benefits </a:t>
            </a:r>
            <a:r>
              <a:rPr lang="en-GB" sz="2800" i="1" dirty="0">
                <a:latin typeface="Candara" panose="020E0502030303020204" pitchFamily="34" charset="0"/>
              </a:rPr>
              <a:t>NB=B(M)-D(A)</a:t>
            </a:r>
            <a:endParaRPr lang="en-GB" sz="2800" dirty="0">
              <a:latin typeface="Candara" panose="020E0502030303020204" pitchFamily="34" charset="0"/>
            </a:endParaRPr>
          </a:p>
          <a:p>
            <a:r>
              <a:rPr lang="en-GB" sz="2800" dirty="0">
                <a:latin typeface="Candara" panose="020E0502030303020204" pitchFamily="34" charset="0"/>
              </a:rPr>
              <a:t>Efficient pollution Max NPV</a:t>
            </a:r>
            <a:r>
              <a:rPr lang="en-GB" sz="2800" i="1" dirty="0">
                <a:latin typeface="Candara" panose="020E0502030303020204" pitchFamily="34" charset="0"/>
              </a:rPr>
              <a:t>NB</a:t>
            </a:r>
          </a:p>
          <a:p>
            <a:pPr>
              <a:buFontTx/>
              <a:buNone/>
            </a:pPr>
            <a:endParaRPr lang="de-DE" sz="2800" dirty="0">
              <a:latin typeface="Candara" panose="020E0502030303020204" pitchFamily="34"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2050" name="Object 2"/>
              <p:cNvSpPr txBox="1"/>
              <p:nvPr/>
            </p:nvSpPr>
            <p:spPr bwMode="auto">
              <a:xfrm>
                <a:off x="2063750" y="2057400"/>
                <a:ext cx="4254500"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−1</m:t>
                          </m:r>
                        </m:sub>
                      </m:sSub>
                    </m:oMath>
                  </m:oMathPara>
                </a14:m>
                <a:endParaRPr lang="en-GB" sz="2800" dirty="0"/>
              </a:p>
            </p:txBody>
          </p:sp>
        </mc:Choice>
        <mc:Fallback xmlns="">
          <p:sp>
            <p:nvSpPr>
              <p:cNvPr id="2050" name="Object 2"/>
              <p:cNvSpPr txBox="1">
                <a:spLocks noRot="1" noChangeAspect="1" noMove="1" noResize="1" noEditPoints="1" noAdjustHandles="1" noChangeArrowheads="1" noChangeShapeType="1" noTextEdit="1"/>
              </p:cNvSpPr>
              <p:nvPr/>
            </p:nvSpPr>
            <p:spPr bwMode="auto">
              <a:xfrm>
                <a:off x="2063750" y="2057400"/>
                <a:ext cx="4254500" cy="457200"/>
              </a:xfrm>
              <a:prstGeom prst="rect">
                <a:avLst/>
              </a:prstGeom>
              <a:blipFill rotWithShape="0">
                <a:blip r:embed="rId2"/>
                <a:stretch>
                  <a:fillRect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1" name="Object 6"/>
              <p:cNvSpPr txBox="1"/>
              <p:nvPr/>
            </p:nvSpPr>
            <p:spPr bwMode="auto">
              <a:xfrm>
                <a:off x="1105930" y="3647303"/>
                <a:ext cx="5562600" cy="914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GB" sz="2800" i="0">
                          <a:solidFill>
                            <a:srgbClr val="000000"/>
                          </a:solidFill>
                          <a:latin typeface="Cambria Math" panose="02040503050406030204" pitchFamily="18" charset="0"/>
                        </a:rPr>
                        <m:t>NPV</m:t>
                      </m:r>
                      <m:r>
                        <a:rPr lang="en-GB" sz="2800" i="1">
                          <a:solidFill>
                            <a:srgbClr val="000000"/>
                          </a:solidFill>
                          <a:latin typeface="Cambria Math" panose="02040503050406030204" pitchFamily="18" charset="0"/>
                        </a:rPr>
                        <m:t>𝑁𝐵</m:t>
                      </m:r>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𝐵</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e>
                      </m:nary>
                    </m:oMath>
                  </m:oMathPara>
                </a14:m>
                <a:endParaRPr lang="en-GB" sz="2000" dirty="0"/>
              </a:p>
            </p:txBody>
          </p:sp>
        </mc:Choice>
        <mc:Fallback xmlns="">
          <p:sp>
            <p:nvSpPr>
              <p:cNvPr id="2051" name="Object 6"/>
              <p:cNvSpPr txBox="1">
                <a:spLocks noRot="1" noChangeAspect="1" noMove="1" noResize="1" noEditPoints="1" noAdjustHandles="1" noChangeArrowheads="1" noChangeShapeType="1" noTextEdit="1"/>
              </p:cNvSpPr>
              <p:nvPr/>
            </p:nvSpPr>
            <p:spPr bwMode="auto">
              <a:xfrm>
                <a:off x="1105930" y="3647303"/>
                <a:ext cx="5562600" cy="914400"/>
              </a:xfrm>
              <a:prstGeom prst="rect">
                <a:avLst/>
              </a:prstGeom>
              <a:blipFill>
                <a:blip r:embed="rId3"/>
                <a:stretch>
                  <a:fillRect b="-25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52" name="Object 7"/>
              <p:cNvSpPr txBox="1"/>
              <p:nvPr/>
            </p:nvSpPr>
            <p:spPr bwMode="auto">
              <a:xfrm>
                <a:off x="1143000" y="4953000"/>
                <a:ext cx="6934200" cy="12954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sup>
                          </m:sSup>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sSub>
                                <m:sSubPr>
                                  <m:ctrlPr>
                                    <a:rPr lang="en-GB" sz="2800" i="1" smtClean="0">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2052" name="Object 7"/>
              <p:cNvSpPr txBox="1">
                <a:spLocks noRot="1" noChangeAspect="1" noMove="1" noResize="1" noEditPoints="1" noAdjustHandles="1" noChangeArrowheads="1" noChangeShapeType="1" noTextEdit="1"/>
              </p:cNvSpPr>
              <p:nvPr/>
            </p:nvSpPr>
            <p:spPr bwMode="auto">
              <a:xfrm>
                <a:off x="1143000" y="4953000"/>
                <a:ext cx="6934200" cy="1295400"/>
              </a:xfrm>
              <a:prstGeom prst="rect">
                <a:avLst/>
              </a:prstGeom>
              <a:blipFill>
                <a:blip r:embed="rId4"/>
                <a:stretch>
                  <a:fillRect/>
                </a:stretch>
              </a:blipFill>
            </p:spPr>
            <p:txBody>
              <a:bodyPr/>
              <a:lstStyle/>
              <a:p>
                <a:r>
                  <a:rPr lang="en-GB">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685800" y="0"/>
            <a:ext cx="7772400" cy="859609"/>
          </a:xfrm>
        </p:spPr>
        <p:txBody>
          <a:bodyPr/>
          <a:lstStyle/>
          <a:p>
            <a:r>
              <a:rPr lang="de-DE" sz="3600" dirty="0">
                <a:latin typeface="Candara" panose="020E0502030303020204" pitchFamily="34" charset="0"/>
              </a:rPr>
              <a:t>Steady State</a:t>
            </a:r>
            <a:endParaRPr lang="en-GB" sz="3600" dirty="0">
              <a:latin typeface="Candara" panose="020E0502030303020204" pitchFamily="34" charset="0"/>
            </a:endParaRPr>
          </a:p>
        </p:txBody>
      </p:sp>
      <p:sp>
        <p:nvSpPr>
          <p:cNvPr id="3078" name="Rectangle 3"/>
          <p:cNvSpPr>
            <a:spLocks noGrp="1" noChangeArrowheads="1"/>
          </p:cNvSpPr>
          <p:nvPr>
            <p:ph type="body" idx="1"/>
          </p:nvPr>
        </p:nvSpPr>
        <p:spPr>
          <a:xfrm>
            <a:off x="622300" y="3293165"/>
            <a:ext cx="7772400" cy="609600"/>
          </a:xfrm>
        </p:spPr>
        <p:txBody>
          <a:bodyPr/>
          <a:lstStyle/>
          <a:p>
            <a:pPr marL="0" indent="0">
              <a:buNone/>
            </a:pPr>
            <a:r>
              <a:rPr lang="de-DE" sz="2800" dirty="0">
                <a:latin typeface="Candara" panose="020E0502030303020204" pitchFamily="34" charset="0"/>
              </a:rPr>
              <a:t>Steady state</a:t>
            </a:r>
          </a:p>
          <a:p>
            <a:endParaRPr lang="de-DE" sz="2800" dirty="0">
              <a:latin typeface="Comic Sans MS" pitchFamily="66" charset="0"/>
            </a:endParaRPr>
          </a:p>
          <a:p>
            <a:endParaRPr lang="de-DE" sz="2800" dirty="0">
              <a:latin typeface="Comic Sans MS" pitchFamily="66" charset="0"/>
            </a:endParaRPr>
          </a:p>
          <a:p>
            <a:endParaRPr lang="en-GB" sz="2800" dirty="0">
              <a:latin typeface="Comic Sans MS" pitchFamily="66" charset="0"/>
            </a:endParaRPr>
          </a:p>
        </p:txBody>
      </p:sp>
      <mc:AlternateContent xmlns:mc="http://schemas.openxmlformats.org/markup-compatibility/2006" xmlns:a14="http://schemas.microsoft.com/office/drawing/2010/main">
        <mc:Choice Requires="a14">
          <p:sp>
            <p:nvSpPr>
              <p:cNvPr id="3074" name="Object 6"/>
              <p:cNvSpPr txBox="1"/>
              <p:nvPr/>
            </p:nvSpPr>
            <p:spPr bwMode="auto">
              <a:xfrm>
                <a:off x="622300" y="3534483"/>
                <a:ext cx="7899400" cy="85960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sub>
                      </m:sSub>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𝑀</m:t>
                          </m:r>
                        </m:num>
                        <m:den>
                          <m:r>
                            <a:rPr lang="en-GB" sz="2800" i="1">
                              <a:solidFill>
                                <a:srgbClr val="000000"/>
                              </a:solidFill>
                              <a:latin typeface="Cambria Math" panose="02040503050406030204" pitchFamily="18" charset="0"/>
                            </a:rPr>
                            <m:t>𝛿</m:t>
                          </m:r>
                        </m:den>
                      </m:f>
                    </m:oMath>
                  </m:oMathPara>
                </a14:m>
                <a:endParaRPr lang="en-GB" sz="2800" dirty="0"/>
              </a:p>
            </p:txBody>
          </p:sp>
        </mc:Choice>
        <mc:Fallback xmlns="">
          <p:sp>
            <p:nvSpPr>
              <p:cNvPr id="3074" name="Object 6"/>
              <p:cNvSpPr txBox="1">
                <a:spLocks noRot="1" noChangeAspect="1" noMove="1" noResize="1" noEditPoints="1" noAdjustHandles="1" noChangeArrowheads="1" noChangeShapeType="1" noTextEdit="1"/>
              </p:cNvSpPr>
              <p:nvPr/>
            </p:nvSpPr>
            <p:spPr bwMode="auto">
              <a:xfrm>
                <a:off x="622300" y="3534483"/>
                <a:ext cx="7899400" cy="85960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5" name="Object 7"/>
              <p:cNvSpPr txBox="1"/>
              <p:nvPr/>
            </p:nvSpPr>
            <p:spPr bwMode="auto">
              <a:xfrm>
                <a:off x="634657" y="723836"/>
                <a:ext cx="8991600" cy="281064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smtClean="0">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𝑀</m:t>
                              </m:r>
                            </m:e>
                            <m:sub>
                              <m:r>
                                <a:rPr lang="en-GB" sz="2800" i="1">
                                  <a:solidFill>
                                    <a:srgbClr val="000000"/>
                                  </a:solidFill>
                                  <a:latin typeface="Cambria Math" panose="02040503050406030204" pitchFamily="18" charset="0"/>
                                </a:rPr>
                                <m:t>𝑡</m:t>
                              </m:r>
                            </m:sub>
                          </m:sSub>
                        </m:den>
                      </m:f>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r>
                            <a:rPr lang="en-GB" sz="2800" b="0" i="1" smtClean="0">
                              <a:solidFill>
                                <a:srgbClr val="000000"/>
                              </a:solidFill>
                              <a:latin typeface="Cambria Math" panose="02040503050406030204" pitchFamily="18" charset="0"/>
                            </a:rPr>
                            <m:t>=0</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sSub>
                                <m:sSubPr>
                                  <m:ctrlPr>
                                    <a:rPr lang="en-GB" sz="2800"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𝐴</m:t>
                                  </m:r>
                                </m:e>
                                <m:sub>
                                  <m:r>
                                    <a:rPr lang="en-GB" sz="2800" i="1">
                                      <a:solidFill>
                                        <a:srgbClr val="000000"/>
                                      </a:solidFill>
                                      <a:latin typeface="Cambria Math" panose="02040503050406030204" pitchFamily="18" charset="0"/>
                                    </a:rPr>
                                    <m:t>𝑡</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𝑠</m:t>
                                  </m:r>
                                </m:sub>
                              </m:sSub>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oMath>
                  </m:oMathPara>
                </a14:m>
                <a:endParaRPr lang="en-GB" sz="2800" dirty="0"/>
              </a:p>
            </p:txBody>
          </p:sp>
        </mc:Choice>
        <mc:Fallback xmlns="">
          <p:sp>
            <p:nvSpPr>
              <p:cNvPr id="3075" name="Object 7"/>
              <p:cNvSpPr txBox="1">
                <a:spLocks noRot="1" noChangeAspect="1" noMove="1" noResize="1" noEditPoints="1" noAdjustHandles="1" noChangeArrowheads="1" noChangeShapeType="1" noTextEdit="1"/>
              </p:cNvSpPr>
              <p:nvPr/>
            </p:nvSpPr>
            <p:spPr bwMode="auto">
              <a:xfrm>
                <a:off x="634657" y="723836"/>
                <a:ext cx="8991600" cy="281064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76" name="Object 9"/>
              <p:cNvSpPr txBox="1"/>
              <p:nvPr/>
            </p:nvSpPr>
            <p:spPr bwMode="auto">
              <a:xfrm>
                <a:off x="634657" y="4267200"/>
                <a:ext cx="8800070" cy="2286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nary>
                        <m:naryPr>
                          <m:chr m:val="∑"/>
                          <m:ctrlPr>
                            <a:rPr lang="en-GB" sz="2800" i="1">
                              <a:solidFill>
                                <a:srgbClr val="000000"/>
                              </a:solidFill>
                              <a:latin typeface="Cambria Math" panose="02040503050406030204" pitchFamily="18" charset="0"/>
                            </a:rPr>
                          </m:ctrlPr>
                        </m:naryPr>
                        <m:sub>
                          <m:r>
                            <a:rPr lang="en-GB" sz="2800" i="1">
                              <a:solidFill>
                                <a:srgbClr val="000000"/>
                              </a:solidFill>
                              <a:latin typeface="Cambria Math" panose="02040503050406030204" pitchFamily="18" charset="0"/>
                            </a:rPr>
                            <m:t>𝑠</m:t>
                          </m:r>
                        </m:sub>
                        <m:sup/>
                        <m:e>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sSup>
                                <m:sSupPr>
                                  <m:ctrlPr>
                                    <a:rPr lang="en-GB" sz="2800" i="1">
                                      <a:solidFill>
                                        <a:srgbClr val="000000"/>
                                      </a:solidFill>
                                      <a:latin typeface="Cambria Math" panose="02040503050406030204" pitchFamily="18" charset="0"/>
                                    </a:rPr>
                                  </m:ctrlPr>
                                </m:sSupPr>
                                <m:e>
                                  <m:r>
                                    <a:rPr lang="en-GB" sz="2800" i="1">
                                      <a:solidFill>
                                        <a:srgbClr val="000000"/>
                                      </a:solidFill>
                                      <a:latin typeface="Cambria Math" panose="02040503050406030204" pitchFamily="18" charset="0"/>
                                    </a:rPr>
                                    <m:t>)</m:t>
                                  </m:r>
                                </m:e>
                                <m:sup>
                                  <m:r>
                                    <a:rPr lang="en-GB" sz="2800" i="1">
                                      <a:solidFill>
                                        <a:srgbClr val="000000"/>
                                      </a:solidFill>
                                      <a:latin typeface="Cambria Math" panose="02040503050406030204" pitchFamily="18" charset="0"/>
                                    </a:rPr>
                                    <m:t>𝑠</m:t>
                                  </m:r>
                                </m:sup>
                              </m:sSup>
                            </m:den>
                          </m:f>
                        </m:e>
                      </m:nary>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num>
                            <m:den>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sz="2800" dirty="0"/>
              </a:p>
            </p:txBody>
          </p:sp>
        </mc:Choice>
        <mc:Fallback xmlns="">
          <p:sp>
            <p:nvSpPr>
              <p:cNvPr id="3076" name="Object 9"/>
              <p:cNvSpPr txBox="1">
                <a:spLocks noRot="1" noChangeAspect="1" noMove="1" noResize="1" noEditPoints="1" noAdjustHandles="1" noChangeArrowheads="1" noChangeShapeType="1" noTextEdit="1"/>
              </p:cNvSpPr>
              <p:nvPr/>
            </p:nvSpPr>
            <p:spPr bwMode="auto">
              <a:xfrm>
                <a:off x="634657" y="4267200"/>
                <a:ext cx="8800070" cy="2286000"/>
              </a:xfrm>
              <a:prstGeom prst="rect">
                <a:avLst/>
              </a:prstGeom>
              <a:blipFill>
                <a:blip r:embed="rId4"/>
                <a:stretch>
                  <a:fillRect b="-3733"/>
                </a:stretch>
              </a:blipFill>
            </p:spPr>
            <p:txBody>
              <a:bodyPr/>
              <a:lstStyle/>
              <a:p>
                <a:r>
                  <a:rPr lang="en-GB">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Steady State (2)</a:t>
            </a:r>
            <a:endParaRPr lang="en-GB" sz="3600" dirty="0">
              <a:latin typeface="Candara" panose="020E0502030303020204" pitchFamily="34" charset="0"/>
            </a:endParaRPr>
          </a:p>
        </p:txBody>
      </p:sp>
      <p:sp>
        <p:nvSpPr>
          <p:cNvPr id="4100" name="Rectangle 3"/>
          <p:cNvSpPr>
            <a:spLocks noGrp="1" noChangeArrowheads="1"/>
          </p:cNvSpPr>
          <p:nvPr>
            <p:ph type="body" idx="1"/>
          </p:nvPr>
        </p:nvSpPr>
        <p:spPr>
          <a:xfrm>
            <a:off x="685800" y="1371600"/>
            <a:ext cx="7772400" cy="4114800"/>
          </a:xfrm>
        </p:spPr>
        <p:txBody>
          <a:bodyPr/>
          <a:lstStyle/>
          <a:p>
            <a:pPr>
              <a:lnSpc>
                <a:spcPct val="90000"/>
              </a:lnSpc>
            </a:pPr>
            <a:endParaRPr lang="de-DE" sz="2800" dirty="0">
              <a:latin typeface="Comic Sans MS" pitchFamily="66" charset="0"/>
            </a:endParaRPr>
          </a:p>
          <a:p>
            <a:pPr>
              <a:lnSpc>
                <a:spcPct val="90000"/>
              </a:lnSpc>
            </a:pPr>
            <a:endParaRPr lang="de-DE" sz="2800" dirty="0">
              <a:latin typeface="Comic Sans MS" pitchFamily="66" charset="0"/>
            </a:endParaRPr>
          </a:p>
          <a:p>
            <a:pPr>
              <a:lnSpc>
                <a:spcPct val="90000"/>
              </a:lnSpc>
            </a:pPr>
            <a:r>
              <a:rPr lang="de-DE" sz="2800" dirty="0">
                <a:latin typeface="Candara" panose="020E0502030303020204" pitchFamily="34" charset="0"/>
              </a:rPr>
              <a:t>Marginal benefit of the polluting activity equals the net present value of marginal pollution damages</a:t>
            </a:r>
          </a:p>
          <a:p>
            <a:pPr>
              <a:lnSpc>
                <a:spcPct val="90000"/>
              </a:lnSpc>
            </a:pPr>
            <a:r>
              <a:rPr lang="en-GB" sz="2800" dirty="0">
                <a:latin typeface="Candara" panose="020E0502030303020204" pitchFamily="34" charset="0"/>
              </a:rPr>
              <a:t>Benefits of pollution are current only (by assumption)</a:t>
            </a:r>
          </a:p>
          <a:p>
            <a:pPr>
              <a:lnSpc>
                <a:spcPct val="90000"/>
              </a:lnSpc>
            </a:pPr>
            <a:r>
              <a:rPr lang="de-DE" sz="2800" dirty="0" err="1">
                <a:latin typeface="Candara" panose="020E0502030303020204" pitchFamily="34" charset="0"/>
              </a:rPr>
              <a:t>Damages</a:t>
            </a:r>
            <a:r>
              <a:rPr lang="de-DE" sz="2800" dirty="0">
                <a:latin typeface="Candara" panose="020E0502030303020204" pitchFamily="34" charset="0"/>
              </a:rPr>
              <a:t> of pollution are a perpetual annuity</a:t>
            </a:r>
          </a:p>
          <a:p>
            <a:pPr>
              <a:lnSpc>
                <a:spcPct val="90000"/>
              </a:lnSpc>
            </a:pPr>
            <a:r>
              <a:rPr lang="de-DE" sz="2800" dirty="0">
                <a:latin typeface="Candara" panose="020E0502030303020204" pitchFamily="34" charset="0"/>
              </a:rPr>
              <a:t>The decay rate (</a:t>
            </a:r>
            <a:r>
              <a:rPr lang="el-GR" sz="2800" i="1" dirty="0">
                <a:latin typeface="Candara" panose="020E0502030303020204" pitchFamily="34" charset="0"/>
              </a:rPr>
              <a:t>δ</a:t>
            </a:r>
            <a:r>
              <a:rPr lang="de-DE" sz="2800" dirty="0">
                <a:latin typeface="Candara" panose="020E0502030303020204" pitchFamily="34" charset="0"/>
              </a:rPr>
              <a:t>) acts as a discount rate</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4098" name="Object 4"/>
              <p:cNvSpPr txBox="1"/>
              <p:nvPr/>
            </p:nvSpPr>
            <p:spPr bwMode="auto">
              <a:xfrm>
                <a:off x="1066800" y="1124465"/>
                <a:ext cx="6502400" cy="11430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𝐴</m:t>
                          </m:r>
                        </m:den>
                      </m:f>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𝛿</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1+</m:t>
                          </m:r>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num>
                        <m:den>
                          <m:r>
                            <a:rPr lang="en-GB" sz="2800" i="1">
                              <a:solidFill>
                                <a:srgbClr val="000000"/>
                              </a:solidFill>
                              <a:latin typeface="Cambria Math" panose="02040503050406030204" pitchFamily="18" charset="0"/>
                            </a:rPr>
                            <m:t>𝛿</m:t>
                          </m:r>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𝜌</m:t>
                          </m:r>
                        </m:den>
                      </m:f>
                    </m:oMath>
                  </m:oMathPara>
                </a14:m>
                <a:endParaRPr lang="en-GB" dirty="0"/>
              </a:p>
            </p:txBody>
          </p:sp>
        </mc:Choice>
        <mc:Fallback xmlns="">
          <p:sp>
            <p:nvSpPr>
              <p:cNvPr id="4098" name="Object 4"/>
              <p:cNvSpPr txBox="1">
                <a:spLocks noRot="1" noChangeAspect="1" noMove="1" noResize="1" noEditPoints="1" noAdjustHandles="1" noChangeArrowheads="1" noChangeShapeType="1" noTextEdit="1"/>
              </p:cNvSpPr>
              <p:nvPr/>
            </p:nvSpPr>
            <p:spPr bwMode="auto">
              <a:xfrm>
                <a:off x="1066800" y="1124465"/>
                <a:ext cx="6502400" cy="1143000"/>
              </a:xfrm>
              <a:prstGeom prst="rect">
                <a:avLst/>
              </a:prstGeom>
              <a:blipFill>
                <a:blip r:embed="rId2"/>
                <a:stretch>
                  <a:fillRect/>
                </a:stretch>
              </a:blipFill>
            </p:spPr>
            <p:txBody>
              <a:bodyPr/>
              <a:lstStyle/>
              <a:p>
                <a:r>
                  <a:rPr lang="en-GB">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b="1"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33880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The main difficulty lies in estimating the disutility of pollution</a:t>
            </a:r>
          </a:p>
        </p:txBody>
      </p:sp>
      <p:pic>
        <p:nvPicPr>
          <p:cNvPr id="4" name="Picture 4">
            <a:extLst>
              <a:ext uri="{FF2B5EF4-FFF2-40B4-BE49-F238E27FC236}">
                <a16:creationId xmlns:a16="http://schemas.microsoft.com/office/drawing/2014/main" id="{52D677F4-7F16-46C8-AE9B-19B29A42B2FE}"/>
              </a:ext>
            </a:extLst>
          </p:cNvPr>
          <p:cNvPicPr>
            <a:picLocks noChangeAspect="1" noChangeArrowheads="1"/>
          </p:cNvPicPr>
          <p:nvPr/>
        </p:nvPicPr>
        <p:blipFill>
          <a:blip r:embed="rId2" cstate="print"/>
          <a:srcRect/>
          <a:stretch>
            <a:fillRect/>
          </a:stretch>
        </p:blipFill>
        <p:spPr bwMode="auto">
          <a:xfrm>
            <a:off x="4419600" y="2514600"/>
            <a:ext cx="4648200" cy="33718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Alternative Standards</a:t>
            </a:r>
            <a:endParaRPr lang="en-GB" sz="3600" dirty="0">
              <a:latin typeface="Candara" panose="020E0502030303020204" pitchFamily="34" charset="0"/>
            </a:endParaRPr>
          </a:p>
        </p:txBody>
      </p:sp>
      <p:sp>
        <p:nvSpPr>
          <p:cNvPr id="16387" name="Rectangle 3"/>
          <p:cNvSpPr>
            <a:spLocks noGrp="1" noChangeArrowheads="1"/>
          </p:cNvSpPr>
          <p:nvPr>
            <p:ph type="body" idx="1"/>
          </p:nvPr>
        </p:nvSpPr>
        <p:spPr>
          <a:xfrm>
            <a:off x="685800" y="1143000"/>
            <a:ext cx="7772400" cy="4343400"/>
          </a:xfrm>
        </p:spPr>
        <p:txBody>
          <a:bodyPr/>
          <a:lstStyle/>
          <a:p>
            <a:pPr>
              <a:lnSpc>
                <a:spcPct val="90000"/>
              </a:lnSpc>
            </a:pPr>
            <a:r>
              <a:rPr lang="de-DE" sz="2800" dirty="0">
                <a:latin typeface="Candara" panose="020E0502030303020204" pitchFamily="34" charset="0"/>
              </a:rPr>
              <a:t>Optimal pollution is but one way of setting standards and not the most popular</a:t>
            </a:r>
          </a:p>
          <a:p>
            <a:pPr>
              <a:lnSpc>
                <a:spcPct val="90000"/>
              </a:lnSpc>
            </a:pPr>
            <a:r>
              <a:rPr lang="de-DE" sz="2800" dirty="0">
                <a:latin typeface="Candara" panose="020E0502030303020204" pitchFamily="34" charset="0"/>
              </a:rPr>
              <a:t>Multicriteria analysis</a:t>
            </a:r>
          </a:p>
          <a:p>
            <a:pPr>
              <a:lnSpc>
                <a:spcPct val="90000"/>
              </a:lnSpc>
            </a:pPr>
            <a:r>
              <a:rPr lang="de-DE" sz="2800" dirty="0">
                <a:latin typeface="Candara" panose="020E0502030303020204" pitchFamily="34" charset="0"/>
              </a:rPr>
              <a:t>Alternatives</a:t>
            </a:r>
          </a:p>
          <a:p>
            <a:pPr lvl="1">
              <a:lnSpc>
                <a:spcPct val="90000"/>
              </a:lnSpc>
            </a:pPr>
            <a:r>
              <a:rPr lang="de-DE" sz="2400" dirty="0">
                <a:latin typeface="Candara" panose="020E0502030303020204" pitchFamily="34" charset="0"/>
              </a:rPr>
              <a:t>Safe minimum standards</a:t>
            </a:r>
          </a:p>
          <a:p>
            <a:pPr lvl="1">
              <a:lnSpc>
                <a:spcPct val="90000"/>
              </a:lnSpc>
            </a:pPr>
            <a:r>
              <a:rPr lang="de-DE" sz="2400" dirty="0">
                <a:latin typeface="Candara" panose="020E0502030303020204" pitchFamily="34" charset="0"/>
              </a:rPr>
              <a:t>Citizen juries, referendums</a:t>
            </a:r>
          </a:p>
          <a:p>
            <a:pPr lvl="1">
              <a:lnSpc>
                <a:spcPct val="90000"/>
              </a:lnSpc>
            </a:pPr>
            <a:r>
              <a:rPr lang="de-DE" sz="2400" dirty="0">
                <a:latin typeface="Candara" panose="020E0502030303020204" pitchFamily="34" charset="0"/>
              </a:rPr>
              <a:t>Best available technology</a:t>
            </a:r>
          </a:p>
          <a:p>
            <a:pPr lvl="1">
              <a:lnSpc>
                <a:spcPct val="90000"/>
              </a:lnSpc>
            </a:pPr>
            <a:r>
              <a:rPr lang="de-DE" sz="2400" dirty="0">
                <a:latin typeface="Candara" panose="020E0502030303020204" pitchFamily="34" charset="0"/>
              </a:rPr>
              <a:t>Precautionary principle</a:t>
            </a:r>
          </a:p>
          <a:p>
            <a:pPr lvl="1">
              <a:lnSpc>
                <a:spcPct val="90000"/>
              </a:lnSpc>
            </a:pPr>
            <a:r>
              <a:rPr lang="de-DE" sz="2400" dirty="0">
                <a:latin typeface="Candara" panose="020E0502030303020204" pitchFamily="34" charset="0"/>
              </a:rPr>
              <a:t>Arbitrary standards</a:t>
            </a:r>
          </a:p>
          <a:p>
            <a:pPr>
              <a:lnSpc>
                <a:spcPct val="90000"/>
              </a:lnSpc>
            </a:pPr>
            <a:r>
              <a:rPr lang="de-DE" sz="2800" dirty="0">
                <a:latin typeface="Candara" panose="020E0502030303020204" pitchFamily="34" charset="0"/>
              </a:rPr>
              <a:t>Cost-effectiveness analysis</a:t>
            </a:r>
          </a:p>
        </p:txBody>
      </p:sp>
    </p:spTree>
    <p:extLst>
      <p:ext uri="{BB962C8B-B14F-4D97-AF65-F5344CB8AC3E}">
        <p14:creationId xmlns:p14="http://schemas.microsoft.com/office/powerpoint/2010/main" val="1050221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b="1"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2544148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ocial Cost-Benefit Analysis"/>
          <p:cNvSpPr txBox="1">
            <a:spLocks noGrp="1"/>
          </p:cNvSpPr>
          <p:nvPr>
            <p:ph type="title"/>
          </p:nvPr>
        </p:nvSpPr>
        <p:spPr>
          <a:xfrm>
            <a:off x="670192" y="-11935"/>
            <a:ext cx="7772400" cy="1143000"/>
          </a:xfrm>
        </p:spPr>
        <p:txBody>
          <a:bodyPr/>
          <a:lstStyle/>
          <a:p>
            <a:r>
              <a:rPr lang="en-GB" sz="3600" dirty="0">
                <a:latin typeface="Candara" panose="020E0502030303020204" pitchFamily="34" charset="0"/>
              </a:rPr>
              <a:t>Applied Cost-Benefit Analysis</a:t>
            </a:r>
          </a:p>
        </p:txBody>
      </p:sp>
      <p:sp>
        <p:nvSpPr>
          <p:cNvPr id="261" name="Social CBA is an analytical tool to inform decisions about interventions involving public expenditure over time…"/>
          <p:cNvSpPr txBox="1">
            <a:spLocks noGrp="1"/>
          </p:cNvSpPr>
          <p:nvPr>
            <p:ph type="body" idx="1"/>
          </p:nvPr>
        </p:nvSpPr>
        <p:spPr>
          <a:xfrm>
            <a:off x="304800" y="1219200"/>
            <a:ext cx="8610600" cy="4114800"/>
          </a:xfrm>
        </p:spPr>
        <p:txBody>
          <a:bodyPr/>
          <a:lstStyle/>
          <a:p>
            <a:r>
              <a:rPr lang="en-GB" sz="2800" dirty="0">
                <a:latin typeface="Candara" panose="020E0502030303020204" pitchFamily="34" charset="0"/>
              </a:rPr>
              <a:t>Social CBA is an analytical tool to inform decisions about interventions involving public expenditure over time</a:t>
            </a:r>
          </a:p>
          <a:p>
            <a:r>
              <a:rPr lang="en-GB" sz="2800" dirty="0">
                <a:latin typeface="Candara" panose="020E0502030303020204" pitchFamily="34" charset="0"/>
              </a:rPr>
              <a:t>It requires systematic counting and valuation of all relevant costs and benefits to society as a whole</a:t>
            </a:r>
          </a:p>
          <a:p>
            <a:pPr lvl="1"/>
            <a:r>
              <a:rPr lang="en-GB" sz="2400" dirty="0">
                <a:latin typeface="Candara" panose="020E0502030303020204" pitchFamily="34" charset="0"/>
              </a:rPr>
              <a:t>Benefits = anything that increases human welfare</a:t>
            </a:r>
          </a:p>
          <a:p>
            <a:pPr lvl="1"/>
            <a:r>
              <a:rPr lang="en-GB" sz="2400" dirty="0">
                <a:latin typeface="Candara" panose="020E0502030303020204" pitchFamily="34" charset="0"/>
              </a:rPr>
              <a:t>Costs = anything that decreasing human welfare</a:t>
            </a:r>
          </a:p>
          <a:p>
            <a:r>
              <a:rPr lang="en-GB" sz="2800" dirty="0">
                <a:latin typeface="Candara" panose="020E0502030303020204" pitchFamily="34" charset="0"/>
              </a:rPr>
              <a:t>It recommends policies where</a:t>
            </a:r>
          </a:p>
          <a:p>
            <a:pPr lvl="1"/>
            <a:r>
              <a:rPr lang="en-GB" sz="2400" dirty="0">
                <a:latin typeface="Candara" panose="020E0502030303020204" pitchFamily="34" charset="0"/>
              </a:rPr>
              <a:t>Benefits outweigh costs — B &gt; C, B / C &gt; 1 (single project)</a:t>
            </a:r>
          </a:p>
          <a:p>
            <a:pPr lvl="1"/>
            <a:r>
              <a:rPr lang="en-GB" sz="2400" dirty="0">
                <a:latin typeface="Candara" panose="020E0502030303020204" pitchFamily="34" charset="0"/>
              </a:rPr>
              <a:t>Net benefits (benefits – costs) are maximised</a:t>
            </a:r>
          </a:p>
        </p:txBody>
      </p:sp>
    </p:spTree>
    <p:extLst>
      <p:ext uri="{BB962C8B-B14F-4D97-AF65-F5344CB8AC3E}">
        <p14:creationId xmlns:p14="http://schemas.microsoft.com/office/powerpoint/2010/main" val="163251779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p:cNvSpPr/>
          <p:nvPr/>
        </p:nvSpPr>
        <p:spPr>
          <a:xfrm>
            <a:off x="7188398" y="2920008"/>
            <a:ext cx="2437805" cy="1348383"/>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
        <p:nvSpPr>
          <p:cNvPr id="266" name="Uses of CBA"/>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Uses of CBA</a:t>
            </a:r>
          </a:p>
        </p:txBody>
      </p:sp>
      <p:sp>
        <p:nvSpPr>
          <p:cNvPr id="267" name="Overall environmental policy…"/>
          <p:cNvSpPr txBox="1">
            <a:spLocks noGrp="1"/>
          </p:cNvSpPr>
          <p:nvPr>
            <p:ph type="body" sz="half" idx="1"/>
          </p:nvPr>
        </p:nvSpPr>
        <p:spPr>
          <a:xfrm>
            <a:off x="571500" y="1143000"/>
            <a:ext cx="4881563" cy="5143500"/>
          </a:xfrm>
          <a:prstGeom prst="rect">
            <a:avLst/>
          </a:prstGeom>
        </p:spPr>
        <p:txBody>
          <a:bodyPr/>
          <a:lstStyle/>
          <a:p>
            <a:pPr marL="257165" indent="-257165" defTabSz="394320">
              <a:spcBef>
                <a:spcPts val="1055"/>
              </a:spcBef>
              <a:defRPr sz="5760"/>
            </a:pPr>
            <a:r>
              <a:rPr sz="2800" dirty="0">
                <a:latin typeface="Candara" panose="020E0502030303020204" pitchFamily="34" charset="0"/>
              </a:rPr>
              <a:t>Overall environmental policy</a:t>
            </a:r>
          </a:p>
          <a:p>
            <a:pPr marL="257165" indent="-257165" defTabSz="394320">
              <a:spcBef>
                <a:spcPts val="1055"/>
              </a:spcBef>
              <a:defRPr sz="5760"/>
            </a:pPr>
            <a:r>
              <a:rPr sz="2800" dirty="0">
                <a:latin typeface="Candara" panose="020E0502030303020204" pitchFamily="34" charset="0"/>
              </a:rPr>
              <a:t>Appraisal of specific projects</a:t>
            </a:r>
          </a:p>
          <a:p>
            <a:pPr marL="257165" indent="-257165" defTabSz="394320">
              <a:spcBef>
                <a:spcPts val="1055"/>
              </a:spcBef>
              <a:defRPr sz="5760"/>
            </a:pPr>
            <a:r>
              <a:rPr sz="2800" dirty="0">
                <a:latin typeface="Candara" panose="020E0502030303020204" pitchFamily="34" charset="0"/>
              </a:rPr>
              <a:t>Environmental management</a:t>
            </a:r>
          </a:p>
          <a:p>
            <a:pPr marL="257165" indent="-257165" defTabSz="394320">
              <a:spcBef>
                <a:spcPts val="1055"/>
              </a:spcBef>
              <a:defRPr sz="5760"/>
            </a:pPr>
            <a:r>
              <a:rPr sz="2800" dirty="0">
                <a:latin typeface="Candara" panose="020E0502030303020204" pitchFamily="34" charset="0"/>
              </a:rPr>
              <a:t>Ex-ante or ex-post</a:t>
            </a:r>
          </a:p>
        </p:txBody>
      </p:sp>
      <p:pic>
        <p:nvPicPr>
          <p:cNvPr id="268" name="Glen_Canyon_Dam.jpg" descr="Glen_Canyon_Dam.jpg"/>
          <p:cNvPicPr>
            <a:picLocks noChangeAspect="1"/>
          </p:cNvPicPr>
          <p:nvPr/>
        </p:nvPicPr>
        <p:blipFill>
          <a:blip r:embed="rId3"/>
          <a:stretch>
            <a:fillRect/>
          </a:stretch>
        </p:blipFill>
        <p:spPr>
          <a:xfrm>
            <a:off x="5589985" y="4578697"/>
            <a:ext cx="1952625" cy="1464469"/>
          </a:xfrm>
          <a:prstGeom prst="rect">
            <a:avLst/>
          </a:prstGeom>
          <a:ln w="12700">
            <a:miter lim="400000"/>
          </a:ln>
        </p:spPr>
      </p:pic>
      <p:pic>
        <p:nvPicPr>
          <p:cNvPr id="269" name="DSCN6624-bee-close_1200x1200.jpg" descr="DSCN6624-bee-close_1200x1200.jpg"/>
          <p:cNvPicPr>
            <a:picLocks noChangeAspect="1"/>
          </p:cNvPicPr>
          <p:nvPr/>
        </p:nvPicPr>
        <p:blipFill>
          <a:blip r:embed="rId4"/>
          <a:stretch>
            <a:fillRect/>
          </a:stretch>
        </p:blipFill>
        <p:spPr>
          <a:xfrm>
            <a:off x="5589984" y="1143000"/>
            <a:ext cx="1464469" cy="1464469"/>
          </a:xfrm>
          <a:prstGeom prst="rect">
            <a:avLst/>
          </a:prstGeom>
          <a:ln w="12700">
            <a:miter lim="400000"/>
          </a:ln>
        </p:spPr>
      </p:pic>
      <p:pic>
        <p:nvPicPr>
          <p:cNvPr id="270" name="300px-West_Texas_Pumpjack.jpg" descr="300px-West_Texas_Pumpjack.jpg"/>
          <p:cNvPicPr>
            <a:picLocks noChangeAspect="1"/>
          </p:cNvPicPr>
          <p:nvPr/>
        </p:nvPicPr>
        <p:blipFill>
          <a:blip r:embed="rId5"/>
          <a:stretch>
            <a:fillRect/>
          </a:stretch>
        </p:blipFill>
        <p:spPr>
          <a:xfrm>
            <a:off x="7188398" y="1143000"/>
            <a:ext cx="1955602" cy="1466701"/>
          </a:xfrm>
          <a:prstGeom prst="rect">
            <a:avLst/>
          </a:prstGeom>
          <a:ln w="12700">
            <a:miter lim="400000"/>
          </a:ln>
        </p:spPr>
      </p:pic>
      <p:pic>
        <p:nvPicPr>
          <p:cNvPr id="271" name="iStock_000016330086Medium.jpg" descr="iStock_000016330086Medium.jpg"/>
          <p:cNvPicPr>
            <a:picLocks noChangeAspect="1"/>
          </p:cNvPicPr>
          <p:nvPr/>
        </p:nvPicPr>
        <p:blipFill>
          <a:blip r:embed="rId6"/>
          <a:srcRect l="21908" t="24837" r="39790" b="22246"/>
          <a:stretch>
            <a:fillRect/>
          </a:stretch>
        </p:blipFill>
        <p:spPr>
          <a:xfrm>
            <a:off x="5592066" y="2915543"/>
            <a:ext cx="1464469" cy="1348853"/>
          </a:xfrm>
          <a:prstGeom prst="rect">
            <a:avLst/>
          </a:prstGeom>
          <a:ln w="12700">
            <a:miter lim="400000"/>
          </a:ln>
        </p:spPr>
      </p:pic>
      <p:pic>
        <p:nvPicPr>
          <p:cNvPr id="272" name="london-2012.png" descr="london-2012.png"/>
          <p:cNvPicPr>
            <a:picLocks noChangeAspect="1"/>
          </p:cNvPicPr>
          <p:nvPr/>
        </p:nvPicPr>
        <p:blipFill>
          <a:blip r:embed="rId7"/>
          <a:stretch>
            <a:fillRect/>
          </a:stretch>
        </p:blipFill>
        <p:spPr>
          <a:xfrm>
            <a:off x="7331274" y="3143250"/>
            <a:ext cx="1678781" cy="893952"/>
          </a:xfrm>
          <a:prstGeom prst="rect">
            <a:avLst/>
          </a:prstGeom>
          <a:ln w="12700">
            <a:miter lim="400000"/>
          </a:ln>
        </p:spPr>
      </p:pic>
      <p:sp>
        <p:nvSpPr>
          <p:cNvPr id="273" name="Rectangle"/>
          <p:cNvSpPr/>
          <p:nvPr/>
        </p:nvSpPr>
        <p:spPr>
          <a:xfrm>
            <a:off x="7679531" y="4572000"/>
            <a:ext cx="2437805" cy="1473398"/>
          </a:xfrm>
          <a:prstGeom prst="rect">
            <a:avLst/>
          </a:prstGeom>
          <a:solidFill>
            <a:srgbClr val="FFFFFF"/>
          </a:solidFill>
          <a:ln w="25400">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pic>
        <p:nvPicPr>
          <p:cNvPr id="274" name="thames-water-logo-cmk.jpg" descr="thames-water-logo-cmk.jpg"/>
          <p:cNvPicPr>
            <a:picLocks noChangeAspect="1"/>
          </p:cNvPicPr>
          <p:nvPr/>
        </p:nvPicPr>
        <p:blipFill>
          <a:blip r:embed="rId8"/>
          <a:stretch>
            <a:fillRect/>
          </a:stretch>
        </p:blipFill>
        <p:spPr>
          <a:xfrm>
            <a:off x="7813476" y="4732734"/>
            <a:ext cx="1205508" cy="1205508"/>
          </a:xfrm>
          <a:prstGeom prst="rect">
            <a:avLst/>
          </a:prstGeom>
          <a:ln w="12700">
            <a:miter lim="400000"/>
          </a:ln>
        </p:spPr>
      </p:pic>
    </p:spTree>
    <p:extLst>
      <p:ext uri="{BB962C8B-B14F-4D97-AF65-F5344CB8AC3E}">
        <p14:creationId xmlns:p14="http://schemas.microsoft.com/office/powerpoint/2010/main" val="220722714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In practice …"/>
          <p:cNvSpPr txBox="1">
            <a:spLocks noGrp="1"/>
          </p:cNvSpPr>
          <p:nvPr>
            <p:ph type="title"/>
          </p:nvPr>
        </p:nvSpPr>
        <p:spPr>
          <a:xfrm>
            <a:off x="675701" y="14689"/>
            <a:ext cx="7772400" cy="1143000"/>
          </a:xfrm>
          <a:prstGeom prst="rect">
            <a:avLst/>
          </a:prstGeom>
        </p:spPr>
        <p:txBody>
          <a:bodyPr/>
          <a:lstStyle/>
          <a:p>
            <a:r>
              <a:rPr lang="en-GB" sz="3600" dirty="0">
                <a:latin typeface="Candara" panose="020E0502030303020204" pitchFamily="34" charset="0"/>
              </a:rPr>
              <a:t>Ex post</a:t>
            </a:r>
            <a:endParaRPr sz="3600" dirty="0">
              <a:latin typeface="Candara" panose="020E0502030303020204" pitchFamily="34" charset="0"/>
            </a:endParaRPr>
          </a:p>
        </p:txBody>
      </p:sp>
      <p:sp>
        <p:nvSpPr>
          <p:cNvPr id="297" name="Of US environmental regulations from 1990 – 1995,  ~50% fail cost-benefit test? (Hahn 1996)…"/>
          <p:cNvSpPr txBox="1">
            <a:spLocks noGrp="1"/>
          </p:cNvSpPr>
          <p:nvPr>
            <p:ph idx="1"/>
          </p:nvPr>
        </p:nvSpPr>
        <p:spPr>
          <a:xfrm>
            <a:off x="675701" y="990600"/>
            <a:ext cx="7772400" cy="4114800"/>
          </a:xfrm>
          <a:prstGeom prst="rect">
            <a:avLst/>
          </a:prstGeom>
        </p:spPr>
        <p:txBody>
          <a:bodyPr/>
          <a:lstStyle/>
          <a:p>
            <a:pPr marL="428610" indent="-428610" defTabSz="394320">
              <a:spcBef>
                <a:spcPts val="1055"/>
              </a:spcBef>
              <a:defRPr sz="5760"/>
            </a:pPr>
            <a:r>
              <a:rPr sz="2800" dirty="0">
                <a:latin typeface="Candara" panose="020E0502030303020204" pitchFamily="34" charset="0"/>
              </a:rPr>
              <a:t>Of US environmental regulations from 1990 – 1995, ~50% fail cost-benefit test</a:t>
            </a:r>
            <a:r>
              <a:rPr lang="en-GB" sz="2800" dirty="0">
                <a:latin typeface="Candara" panose="020E0502030303020204" pitchFamily="34" charset="0"/>
              </a:rPr>
              <a:t> </a:t>
            </a:r>
            <a:r>
              <a:rPr sz="2800" dirty="0">
                <a:latin typeface="Candara" panose="020E0502030303020204" pitchFamily="34" charset="0"/>
              </a:rPr>
              <a:t>(Hahn 1996)</a:t>
            </a:r>
          </a:p>
          <a:p>
            <a:pPr marL="428610" indent="-428610" defTabSz="394320">
              <a:spcBef>
                <a:spcPts val="1055"/>
              </a:spcBef>
              <a:defRPr sz="5760"/>
            </a:pPr>
            <a:r>
              <a:rPr sz="2800" dirty="0">
                <a:latin typeface="Candara" panose="020E0502030303020204" pitchFamily="34" charset="0"/>
              </a:rPr>
              <a:t>Few EU Directives pass cost-benefit test either</a:t>
            </a:r>
            <a:br>
              <a:rPr sz="2800" dirty="0">
                <a:latin typeface="Candara" panose="020E0502030303020204" pitchFamily="34" charset="0"/>
              </a:rPr>
            </a:br>
            <a:r>
              <a:rPr sz="2800" dirty="0">
                <a:latin typeface="Candara" panose="020E0502030303020204" pitchFamily="34" charset="0"/>
              </a:rPr>
              <a:t>(Pearce 2004)</a:t>
            </a:r>
            <a:endParaRPr lang="en-GB" sz="2800" dirty="0">
              <a:latin typeface="Candara" panose="020E0502030303020204" pitchFamily="34" charset="0"/>
            </a:endParaRPr>
          </a:p>
          <a:p>
            <a:pPr marL="428610" indent="-428610" defTabSz="394320">
              <a:spcBef>
                <a:spcPts val="1055"/>
              </a:spcBef>
              <a:defRPr sz="5760"/>
            </a:pPr>
            <a:r>
              <a:rPr sz="2800" dirty="0">
                <a:latin typeface="Candara" panose="020E0502030303020204" pitchFamily="34" charset="0"/>
              </a:rPr>
              <a:t>However, there are (1) a variety of ways in which CBA may be systematically biased against pro-environmental policies and regulations (Graves 2012) and (2) other goals we might pursue beyond efficiency</a:t>
            </a:r>
          </a:p>
        </p:txBody>
      </p:sp>
    </p:spTree>
    <p:extLst>
      <p:ext uri="{BB962C8B-B14F-4D97-AF65-F5344CB8AC3E}">
        <p14:creationId xmlns:p14="http://schemas.microsoft.com/office/powerpoint/2010/main" val="23366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b="1"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886734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What about equity?"/>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What about equity?</a:t>
            </a:r>
          </a:p>
        </p:txBody>
      </p:sp>
      <p:sp>
        <p:nvSpPr>
          <p:cNvPr id="333" name="Policymakers could address equity separately…"/>
          <p:cNvSpPr txBox="1">
            <a:spLocks noGrp="1"/>
          </p:cNvSpPr>
          <p:nvPr>
            <p:ph type="body" idx="1"/>
          </p:nvPr>
        </p:nvSpPr>
        <p:spPr>
          <a:xfrm>
            <a:off x="571500" y="1143000"/>
            <a:ext cx="7886700" cy="5143500"/>
          </a:xfrm>
          <a:prstGeom prst="rect">
            <a:avLst/>
          </a:prstGeom>
        </p:spPr>
        <p:txBody>
          <a:bodyPr/>
          <a:lstStyle/>
          <a:p>
            <a:pPr marL="406286" indent="-406286" defTabSz="373783">
              <a:spcBef>
                <a:spcPts val="984"/>
              </a:spcBef>
              <a:defRPr sz="5460"/>
            </a:pPr>
            <a:r>
              <a:rPr sz="2800" dirty="0">
                <a:latin typeface="Candara" panose="020E0502030303020204" pitchFamily="34" charset="0"/>
              </a:rPr>
              <a:t>Policymakers </a:t>
            </a:r>
            <a:r>
              <a:rPr sz="2800" i="1" dirty="0">
                <a:latin typeface="Candara" panose="020E0502030303020204" pitchFamily="34" charset="0"/>
              </a:rPr>
              <a:t>could</a:t>
            </a:r>
            <a:r>
              <a:rPr sz="2800" dirty="0">
                <a:latin typeface="Candara" panose="020E0502030303020204" pitchFamily="34" charset="0"/>
              </a:rPr>
              <a:t> address equity separately</a:t>
            </a:r>
          </a:p>
          <a:p>
            <a:pPr marL="739441" lvl="1" indent="-219395" defTabSz="373783">
              <a:spcBef>
                <a:spcPts val="984"/>
              </a:spcBef>
              <a:buSzPct val="100000"/>
              <a:buChar char="•"/>
              <a:defRPr sz="3276"/>
            </a:pPr>
            <a:r>
              <a:rPr sz="2400" dirty="0">
                <a:latin typeface="Candara" panose="020E0502030303020204" pitchFamily="34" charset="0"/>
              </a:rPr>
              <a:t>e.g. compensation through tax system</a:t>
            </a:r>
            <a:endParaRPr lang="en-GB" sz="2400" dirty="0">
              <a:latin typeface="Candara" panose="020E0502030303020204" pitchFamily="34" charset="0"/>
            </a:endParaRPr>
          </a:p>
          <a:p>
            <a:pPr marL="739441" lvl="1" indent="-219395" defTabSz="373783">
              <a:spcBef>
                <a:spcPts val="984"/>
              </a:spcBef>
              <a:buSzPct val="100000"/>
              <a:buChar char="•"/>
              <a:defRPr sz="3276"/>
            </a:pPr>
            <a:r>
              <a:rPr lang="en-GB" sz="2400" dirty="0">
                <a:latin typeface="Candara" panose="020E0502030303020204" pitchFamily="34" charset="0"/>
              </a:rPr>
              <a:t>Potential v actual Pareto improvements</a:t>
            </a:r>
            <a:endParaRPr sz="24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Given enough projects, differences </a:t>
            </a:r>
            <a:r>
              <a:rPr sz="2800" i="1" dirty="0">
                <a:latin typeface="Candara" panose="020E0502030303020204" pitchFamily="34" charset="0"/>
              </a:rPr>
              <a:t>might </a:t>
            </a:r>
            <a:r>
              <a:rPr sz="2800" dirty="0">
                <a:latin typeface="Candara" panose="020E0502030303020204" pitchFamily="34" charset="0"/>
              </a:rPr>
              <a:t> </a:t>
            </a:r>
            <a:br>
              <a:rPr sz="2800" dirty="0">
                <a:latin typeface="Candara" panose="020E0502030303020204" pitchFamily="34" charset="0"/>
              </a:rPr>
            </a:br>
            <a:r>
              <a:rPr sz="2800" dirty="0">
                <a:latin typeface="Candara" panose="020E0502030303020204" pitchFamily="34" charset="0"/>
              </a:rPr>
              <a:t>‘come out in the wash’</a:t>
            </a:r>
          </a:p>
          <a:p>
            <a:pPr marL="406286" indent="-406286" defTabSz="373783">
              <a:spcBef>
                <a:spcPts val="984"/>
              </a:spcBef>
              <a:defRPr sz="5460"/>
            </a:pPr>
            <a:r>
              <a:rPr sz="2800" dirty="0">
                <a:latin typeface="Candara" panose="020E0502030303020204" pitchFamily="34" charset="0"/>
              </a:rPr>
              <a:t>Or they might not</a:t>
            </a:r>
            <a:endParaRPr lang="en-GB" sz="2800" dirty="0">
              <a:latin typeface="Candara" panose="020E0502030303020204" pitchFamily="34" charset="0"/>
            </a:endParaRPr>
          </a:p>
          <a:p>
            <a:pPr marL="406286" indent="-406286" defTabSz="373783">
              <a:spcBef>
                <a:spcPts val="984"/>
              </a:spcBef>
              <a:defRPr sz="5460"/>
            </a:pPr>
            <a:r>
              <a:rPr sz="2800" dirty="0">
                <a:latin typeface="Candara" panose="020E0502030303020204" pitchFamily="34" charset="0"/>
              </a:rPr>
              <a:t>Use CBA as one input to a policy decision — not to provide the decision by itself</a:t>
            </a:r>
          </a:p>
        </p:txBody>
      </p:sp>
    </p:spTree>
    <p:extLst>
      <p:ext uri="{BB962C8B-B14F-4D97-AF65-F5344CB8AC3E}">
        <p14:creationId xmlns:p14="http://schemas.microsoft.com/office/powerpoint/2010/main" val="6942875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n stages of CBA"/>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Ten stages of CBA</a:t>
            </a:r>
          </a:p>
        </p:txBody>
      </p:sp>
      <p:sp>
        <p:nvSpPr>
          <p:cNvPr id="343" name="Rationale for intervention…"/>
          <p:cNvSpPr txBox="1">
            <a:spLocks noGrp="1"/>
          </p:cNvSpPr>
          <p:nvPr>
            <p:ph type="body" idx="1"/>
          </p:nvPr>
        </p:nvSpPr>
        <p:spPr>
          <a:xfrm>
            <a:off x="0" y="1143000"/>
            <a:ext cx="9144000" cy="5486400"/>
          </a:xfrm>
          <a:prstGeom prst="rect">
            <a:avLst/>
          </a:prstGeom>
        </p:spPr>
        <p:txBody>
          <a:bodyPr numCol="2" spcCol="698500"/>
          <a:lstStyle/>
          <a:p>
            <a:pPr marL="490953" indent="-490953" defTabSz="230021">
              <a:spcBef>
                <a:spcPts val="562"/>
              </a:spcBef>
              <a:buAutoNum type="arabicPeriod"/>
              <a:defRPr sz="3359"/>
            </a:pPr>
            <a:r>
              <a:rPr sz="2400" dirty="0">
                <a:latin typeface="Candara" panose="020E0502030303020204" pitchFamily="34" charset="0"/>
              </a:rPr>
              <a:t>Rationale for intervention</a:t>
            </a:r>
          </a:p>
          <a:p>
            <a:pPr marL="490953" indent="-490953" defTabSz="230021">
              <a:spcBef>
                <a:spcPts val="562"/>
              </a:spcBef>
              <a:buAutoNum type="arabicPeriod"/>
              <a:defRPr sz="3359"/>
            </a:pPr>
            <a:r>
              <a:rPr sz="2400" dirty="0">
                <a:latin typeface="Candara" panose="020E0502030303020204" pitchFamily="34" charset="0"/>
              </a:rPr>
              <a:t>Identify the portfolio of candidate projects </a:t>
            </a:r>
            <a:r>
              <a:rPr lang="en-GB" sz="2400" dirty="0">
                <a:latin typeface="Candara" panose="020E0502030303020204" pitchFamily="34" charset="0"/>
              </a:rPr>
              <a:t>and</a:t>
            </a:r>
            <a:r>
              <a:rPr sz="2400" dirty="0">
                <a:latin typeface="Candara" panose="020E0502030303020204" pitchFamily="34" charset="0"/>
              </a:rPr>
              <a:t> define a baseline or counterfactual: what will happen if none of these things do?</a:t>
            </a:r>
          </a:p>
          <a:p>
            <a:pPr marL="490953" indent="-490953" defTabSz="230021">
              <a:spcBef>
                <a:spcPts val="562"/>
              </a:spcBef>
              <a:buAutoNum type="arabicPeriod"/>
              <a:defRPr sz="3359"/>
            </a:pPr>
            <a:r>
              <a:rPr sz="2400" dirty="0">
                <a:latin typeface="Candara" panose="020E0502030303020204" pitchFamily="34" charset="0"/>
              </a:rPr>
              <a:t>Decide whose benefits and costs count (</a:t>
            </a:r>
            <a:r>
              <a:rPr sz="2400" i="1" dirty="0">
                <a:latin typeface="Candara" panose="020E0502030303020204" pitchFamily="34" charset="0"/>
              </a:rPr>
              <a:t>standing</a:t>
            </a:r>
            <a:r>
              <a:rPr sz="2400" dirty="0">
                <a:latin typeface="Candara" panose="020E0502030303020204" pitchFamily="34" charset="0"/>
              </a:rPr>
              <a:t>, or </a:t>
            </a:r>
            <a:r>
              <a:rPr sz="2400" i="1" dirty="0">
                <a:latin typeface="Candara" panose="020E0502030303020204" pitchFamily="34" charset="0"/>
              </a:rPr>
              <a:t>accounting stance</a:t>
            </a:r>
            <a:r>
              <a:rPr sz="2400" dirty="0">
                <a:latin typeface="Candara" panose="020E0502030303020204" pitchFamily="34" charset="0"/>
              </a:rPr>
              <a:t>) </a:t>
            </a:r>
          </a:p>
          <a:p>
            <a:pPr marL="490953" indent="-490953" defTabSz="230021">
              <a:spcBef>
                <a:spcPts val="562"/>
              </a:spcBef>
              <a:buAutoNum type="arabicPeriod"/>
              <a:defRPr sz="3359"/>
            </a:pPr>
            <a:r>
              <a:rPr sz="2400" dirty="0">
                <a:latin typeface="Candara" panose="020E0502030303020204" pitchFamily="34" charset="0"/>
              </a:rPr>
              <a:t>Identify all potential impacts, physical and  biological</a:t>
            </a:r>
            <a:endParaRPr lang="en-GB" sz="2400" dirty="0">
              <a:latin typeface="Candara" panose="020E0502030303020204" pitchFamily="34" charset="0"/>
            </a:endParaRPr>
          </a:p>
          <a:p>
            <a:pPr marL="490953" indent="-490953" defTabSz="230021">
              <a:spcBef>
                <a:spcPts val="562"/>
              </a:spcBef>
              <a:buAutoNum type="arabicPeriod"/>
              <a:defRPr sz="3359"/>
            </a:pPr>
            <a:endParaRPr sz="2400" dirty="0">
              <a:latin typeface="Candara" panose="020E0502030303020204" pitchFamily="34" charset="0"/>
            </a:endParaRPr>
          </a:p>
          <a:p>
            <a:pPr marL="490953" indent="-490953" defTabSz="230021">
              <a:spcBef>
                <a:spcPts val="562"/>
              </a:spcBef>
              <a:buAutoNum type="arabicPeriod"/>
              <a:defRPr sz="3359"/>
            </a:pPr>
            <a:r>
              <a:rPr lang="en-GB" sz="2400" dirty="0">
                <a:latin typeface="Candara" panose="020E0502030303020204" pitchFamily="34" charset="0"/>
              </a:rPr>
              <a:t>Predict scale of impacts </a:t>
            </a:r>
            <a:r>
              <a:rPr sz="2400" dirty="0">
                <a:latin typeface="Candara" panose="020E0502030303020204" pitchFamily="34" charset="0"/>
              </a:rPr>
              <a:t>over the life of the project </a:t>
            </a:r>
          </a:p>
          <a:p>
            <a:pPr marL="490953" indent="-490953" defTabSz="230021">
              <a:spcBef>
                <a:spcPts val="562"/>
              </a:spcBef>
              <a:buAutoNum type="arabicPeriod"/>
              <a:defRPr sz="3359"/>
            </a:pPr>
            <a:r>
              <a:rPr sz="2400" dirty="0" err="1">
                <a:latin typeface="Candara" panose="020E0502030303020204" pitchFamily="34" charset="0"/>
              </a:rPr>
              <a:t>Monetise</a:t>
            </a:r>
            <a:r>
              <a:rPr sz="2400" dirty="0">
                <a:latin typeface="Candara" panose="020E0502030303020204" pitchFamily="34" charset="0"/>
              </a:rPr>
              <a:t> (attach money values to) all impacts</a:t>
            </a:r>
          </a:p>
          <a:p>
            <a:pPr marL="490953" indent="-490953" defTabSz="230021">
              <a:spcBef>
                <a:spcPts val="562"/>
              </a:spcBef>
              <a:buAutoNum type="arabicPeriod"/>
              <a:defRPr sz="3359"/>
            </a:pPr>
            <a:r>
              <a:rPr sz="2400" dirty="0">
                <a:latin typeface="Candara" panose="020E0502030303020204" pitchFamily="34" charset="0"/>
              </a:rPr>
              <a:t>Discount to find present values</a:t>
            </a:r>
          </a:p>
          <a:p>
            <a:pPr marL="490953" indent="-490953" defTabSz="230021">
              <a:spcBef>
                <a:spcPts val="562"/>
              </a:spcBef>
              <a:buAutoNum type="arabicPeriod"/>
              <a:defRPr sz="3359"/>
            </a:pPr>
            <a:r>
              <a:rPr sz="2400" dirty="0">
                <a:latin typeface="Candara" panose="020E0502030303020204" pitchFamily="34" charset="0"/>
              </a:rPr>
              <a:t>Aggregate: add up all the benefits and costs, calculate net benefits</a:t>
            </a:r>
          </a:p>
          <a:p>
            <a:pPr marL="490953" indent="-490953" defTabSz="230021">
              <a:spcBef>
                <a:spcPts val="562"/>
              </a:spcBef>
              <a:buAutoNum type="arabicPeriod"/>
              <a:defRPr sz="3359"/>
            </a:pPr>
            <a:r>
              <a:rPr sz="2400" dirty="0">
                <a:latin typeface="Candara" panose="020E0502030303020204" pitchFamily="34" charset="0"/>
              </a:rPr>
              <a:t>Perform sensitivity analysis</a:t>
            </a:r>
          </a:p>
          <a:p>
            <a:pPr marL="490953" indent="-490953" defTabSz="230021">
              <a:spcBef>
                <a:spcPts val="562"/>
              </a:spcBef>
              <a:buAutoNum type="arabicPeriod"/>
              <a:defRPr sz="3359"/>
            </a:pPr>
            <a:r>
              <a:rPr sz="2400" dirty="0">
                <a:latin typeface="Candara" panose="020E0502030303020204" pitchFamily="34" charset="0"/>
              </a:rPr>
              <a:t>Recommend the alternative with the largest net benefits</a:t>
            </a:r>
          </a:p>
        </p:txBody>
      </p:sp>
    </p:spTree>
    <p:extLst>
      <p:ext uri="{BB962C8B-B14F-4D97-AF65-F5344CB8AC3E}">
        <p14:creationId xmlns:p14="http://schemas.microsoft.com/office/powerpoint/2010/main" val="137515234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90500"/>
            <a:ext cx="7772400" cy="1143000"/>
          </a:xfrm>
        </p:spPr>
        <p:txBody>
          <a:bodyPr/>
          <a:lstStyle/>
          <a:p>
            <a:pPr eaLnBrk="1" hangingPunct="1"/>
            <a:r>
              <a:rPr lang="de-DE" dirty="0">
                <a:latin typeface="Candara" panose="020E0502030303020204" pitchFamily="34" charset="0"/>
              </a:rPr>
              <a:t>Decision analysis</a:t>
            </a:r>
            <a:endParaRPr lang="en-GB" dirty="0">
              <a:latin typeface="Candara" panose="020E0502030303020204" pitchFamily="34" charset="0"/>
            </a:endParaRPr>
          </a:p>
        </p:txBody>
      </p:sp>
      <p:sp>
        <p:nvSpPr>
          <p:cNvPr id="6147" name="Rectangle 3"/>
          <p:cNvSpPr>
            <a:spLocks noGrp="1" noChangeArrowheads="1"/>
          </p:cNvSpPr>
          <p:nvPr>
            <p:ph type="body" idx="1"/>
          </p:nvPr>
        </p:nvSpPr>
        <p:spPr>
          <a:xfrm>
            <a:off x="685800" y="1371600"/>
            <a:ext cx="7772400" cy="4114800"/>
          </a:xfrm>
        </p:spPr>
        <p:txBody>
          <a:bodyPr/>
          <a:lstStyle/>
          <a:p>
            <a:pPr eaLnBrk="1" hangingPunct="1"/>
            <a:r>
              <a:rPr lang="de-DE" dirty="0">
                <a:latin typeface="Candara" panose="020E0502030303020204" pitchFamily="34" charset="0"/>
              </a:rPr>
              <a:t>Cost-benefit analysis</a:t>
            </a:r>
          </a:p>
          <a:p>
            <a:pPr lvl="1" eaLnBrk="1" hangingPunct="1"/>
            <a:r>
              <a:rPr lang="de-DE" dirty="0">
                <a:latin typeface="Candara" panose="020E0502030303020204" pitchFamily="34" charset="0"/>
              </a:rPr>
              <a:t>Efficient flow pollution</a:t>
            </a:r>
          </a:p>
          <a:p>
            <a:pPr lvl="1" eaLnBrk="1" hangingPunct="1"/>
            <a:r>
              <a:rPr lang="de-DE" dirty="0">
                <a:latin typeface="Candara" panose="020E0502030303020204" pitchFamily="34" charset="0"/>
              </a:rPr>
              <a:t>Efficient stock pollution</a:t>
            </a:r>
          </a:p>
          <a:p>
            <a:pPr eaLnBrk="1" hangingPunct="1"/>
            <a:r>
              <a:rPr lang="de-DE" dirty="0">
                <a:latin typeface="Candara" panose="020E0502030303020204" pitchFamily="34" charset="0"/>
              </a:rPr>
              <a:t>Alternatives</a:t>
            </a:r>
          </a:p>
          <a:p>
            <a:pPr eaLnBrk="1" hangingPunct="1"/>
            <a:r>
              <a:rPr lang="de-DE" dirty="0">
                <a:latin typeface="Candara" panose="020E0502030303020204" pitchFamily="34" charset="0"/>
              </a:rPr>
              <a:t>Applications</a:t>
            </a:r>
          </a:p>
          <a:p>
            <a:pPr lvl="1" eaLnBrk="1" hangingPunct="1"/>
            <a:r>
              <a:rPr lang="de-DE" dirty="0">
                <a:latin typeface="Candara" panose="020E0502030303020204" pitchFamily="34" charset="0"/>
              </a:rPr>
              <a:t>How to apply cost-benefit analysis</a:t>
            </a:r>
          </a:p>
          <a:p>
            <a:pPr lvl="1" eaLnBrk="1" hangingPunct="1"/>
            <a:r>
              <a:rPr lang="de-DE" b="1" dirty="0">
                <a:latin typeface="Candara" panose="020E0502030303020204" pitchFamily="34" charset="0"/>
              </a:rPr>
              <a:t>The London Super Sewer</a:t>
            </a:r>
          </a:p>
          <a:p>
            <a:pPr lvl="1" eaLnBrk="1" hangingPunct="1"/>
            <a:endParaRPr lang="en-GB" dirty="0">
              <a:latin typeface="Candara" panose="020E0502030303020204" pitchFamily="34" charset="0"/>
            </a:endParaRPr>
          </a:p>
        </p:txBody>
      </p:sp>
    </p:spTree>
    <p:extLst>
      <p:ext uri="{BB962C8B-B14F-4D97-AF65-F5344CB8AC3E}">
        <p14:creationId xmlns:p14="http://schemas.microsoft.com/office/powerpoint/2010/main" val="398495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ase study: London’s super sewer"/>
          <p:cNvSpPr txBox="1">
            <a:spLocks noGrp="1"/>
          </p:cNvSpPr>
          <p:nvPr>
            <p:ph type="title"/>
          </p:nvPr>
        </p:nvSpPr>
        <p:spPr>
          <a:xfrm>
            <a:off x="838200" y="0"/>
            <a:ext cx="7772400" cy="1143000"/>
          </a:xfrm>
          <a:prstGeom prst="rect">
            <a:avLst/>
          </a:prstGeom>
        </p:spPr>
        <p:txBody>
          <a:bodyPr/>
          <a:lstStyle/>
          <a:p>
            <a:r>
              <a:rPr sz="3600" dirty="0">
                <a:latin typeface="Candara" panose="020E0502030303020204" pitchFamily="34" charset="0"/>
              </a:rPr>
              <a:t>Case study: London’s super sewer</a:t>
            </a:r>
          </a:p>
        </p:txBody>
      </p:sp>
      <p:pic>
        <p:nvPicPr>
          <p:cNvPr id="351" name="Screen Shot 2013-11-11 at 17.44.48.png" descr="Screen Shot 2013-11-11 at 17.44.48.png"/>
          <p:cNvPicPr>
            <a:picLocks noChangeAspect="1"/>
          </p:cNvPicPr>
          <p:nvPr/>
        </p:nvPicPr>
        <p:blipFill>
          <a:blip r:embed="rId3"/>
          <a:stretch>
            <a:fillRect/>
          </a:stretch>
        </p:blipFill>
        <p:spPr>
          <a:xfrm>
            <a:off x="-12853" y="571500"/>
            <a:ext cx="9144000" cy="8456414"/>
          </a:xfrm>
          <a:prstGeom prst="rect">
            <a:avLst/>
          </a:prstGeom>
          <a:ln w="12700">
            <a:miter lim="400000"/>
          </a:ln>
        </p:spPr>
      </p:pic>
    </p:spTree>
    <p:extLst>
      <p:ext uri="{BB962C8B-B14F-4D97-AF65-F5344CB8AC3E}">
        <p14:creationId xmlns:p14="http://schemas.microsoft.com/office/powerpoint/2010/main" val="422555815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ewage in the Tham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Sewage in the Thames</a:t>
            </a:r>
          </a:p>
        </p:txBody>
      </p:sp>
      <p:sp>
        <p:nvSpPr>
          <p:cNvPr id="356" name="London’s Victorian sewer system carries rainwater and human waste…"/>
          <p:cNvSpPr txBox="1">
            <a:spLocks noGrp="1"/>
          </p:cNvSpPr>
          <p:nvPr>
            <p:ph type="body" sz="half" idx="1"/>
          </p:nvPr>
        </p:nvSpPr>
        <p:spPr>
          <a:xfrm>
            <a:off x="94819" y="1142023"/>
            <a:ext cx="5486400" cy="5143500"/>
          </a:xfrm>
          <a:prstGeom prst="rect">
            <a:avLst/>
          </a:prstGeom>
        </p:spPr>
        <p:txBody>
          <a:bodyPr/>
          <a:lstStyle/>
          <a:p>
            <a:pPr marL="316993" indent="-316993" defTabSz="291633">
              <a:spcBef>
                <a:spcPts val="773"/>
              </a:spcBef>
              <a:defRPr sz="4260"/>
            </a:pPr>
            <a:r>
              <a:rPr sz="2800" dirty="0">
                <a:latin typeface="Candara" panose="020E0502030303020204" pitchFamily="34" charset="0"/>
              </a:rPr>
              <a:t>London’s Victorian sewer system carries rainwater </a:t>
            </a:r>
            <a:r>
              <a:rPr sz="2800" i="1" dirty="0">
                <a:latin typeface="Candara" panose="020E0502030303020204" pitchFamily="34" charset="0"/>
              </a:rPr>
              <a:t>and</a:t>
            </a:r>
            <a:r>
              <a:rPr sz="2800" dirty="0">
                <a:latin typeface="Candara" panose="020E0502030303020204" pitchFamily="34" charset="0"/>
              </a:rPr>
              <a:t> human waste</a:t>
            </a:r>
          </a:p>
          <a:p>
            <a:pPr marL="316993" indent="-316993" defTabSz="291633">
              <a:spcBef>
                <a:spcPts val="773"/>
              </a:spcBef>
              <a:defRPr sz="4260"/>
            </a:pPr>
            <a:r>
              <a:rPr sz="2800" dirty="0">
                <a:latin typeface="Candara" panose="020E0502030303020204" pitchFamily="34" charset="0"/>
              </a:rPr>
              <a:t>Rain overloads treatment capacity, raw sewage discharged into Thames 60× a year</a:t>
            </a:r>
          </a:p>
          <a:p>
            <a:pPr marL="316993" indent="-316993" defTabSz="291633">
              <a:spcBef>
                <a:spcPts val="773"/>
              </a:spcBef>
              <a:defRPr sz="4260"/>
            </a:pPr>
            <a:r>
              <a:rPr sz="2800" dirty="0">
                <a:latin typeface="Candara" panose="020E0502030303020204" pitchFamily="34" charset="0"/>
              </a:rPr>
              <a:t>Non-market impacts</a:t>
            </a:r>
          </a:p>
          <a:p>
            <a:pPr marL="576927" lvl="1" indent="-171176" defTabSz="291633">
              <a:spcBef>
                <a:spcPts val="773"/>
              </a:spcBef>
              <a:buSzPct val="100000"/>
              <a:buChar char="•"/>
              <a:defRPr sz="2556"/>
            </a:pPr>
            <a:r>
              <a:rPr sz="2400" dirty="0">
                <a:latin typeface="Candara" panose="020E0502030303020204" pitchFamily="34" charset="0"/>
              </a:rPr>
              <a:t>Visual appearance</a:t>
            </a:r>
          </a:p>
          <a:p>
            <a:pPr marL="576927" lvl="1" indent="-171176" defTabSz="291633">
              <a:spcBef>
                <a:spcPts val="773"/>
              </a:spcBef>
              <a:buSzPct val="100000"/>
              <a:buChar char="•"/>
              <a:defRPr sz="2556"/>
            </a:pPr>
            <a:r>
              <a:rPr sz="2400" dirty="0">
                <a:latin typeface="Candara" panose="020E0502030303020204" pitchFamily="34" charset="0"/>
              </a:rPr>
              <a:t>Health risks (swimmers, rowers, …)</a:t>
            </a:r>
          </a:p>
          <a:p>
            <a:pPr marL="576927" lvl="1" indent="-171176" defTabSz="291633">
              <a:spcBef>
                <a:spcPts val="773"/>
              </a:spcBef>
              <a:buSzPct val="100000"/>
              <a:buChar char="•"/>
              <a:defRPr sz="2556"/>
            </a:pPr>
            <a:r>
              <a:rPr sz="2400" dirty="0">
                <a:latin typeface="Candara" panose="020E0502030303020204" pitchFamily="34" charset="0"/>
              </a:rPr>
              <a:t>Fish are killed</a:t>
            </a:r>
          </a:p>
        </p:txBody>
      </p:sp>
      <p:pic>
        <p:nvPicPr>
          <p:cNvPr id="357" name="david-walliams-thames-swim.jpg" descr="david-walliams-thames-swim.jpg"/>
          <p:cNvPicPr>
            <a:picLocks noChangeAspect="1"/>
          </p:cNvPicPr>
          <p:nvPr/>
        </p:nvPicPr>
        <p:blipFill>
          <a:blip r:embed="rId3"/>
          <a:stretch>
            <a:fillRect/>
          </a:stretch>
        </p:blipFill>
        <p:spPr>
          <a:xfrm>
            <a:off x="5611416" y="1141087"/>
            <a:ext cx="3537943" cy="2527102"/>
          </a:xfrm>
          <a:prstGeom prst="rect">
            <a:avLst/>
          </a:prstGeom>
          <a:ln w="12700">
            <a:miter lim="400000"/>
          </a:ln>
        </p:spPr>
      </p:pic>
      <p:pic>
        <p:nvPicPr>
          <p:cNvPr id="358" name="07deadfish.jpg" descr="07deadfish.jpg"/>
          <p:cNvPicPr>
            <a:picLocks noChangeAspect="1"/>
          </p:cNvPicPr>
          <p:nvPr/>
        </p:nvPicPr>
        <p:blipFill>
          <a:blip r:embed="rId4"/>
          <a:stretch>
            <a:fillRect/>
          </a:stretch>
        </p:blipFill>
        <p:spPr>
          <a:xfrm>
            <a:off x="5607843" y="3828045"/>
            <a:ext cx="3679032" cy="2457478"/>
          </a:xfrm>
          <a:prstGeom prst="rect">
            <a:avLst/>
          </a:prstGeom>
          <a:ln w="12700">
            <a:miter lim="400000"/>
          </a:ln>
        </p:spPr>
      </p:pic>
    </p:spTree>
    <p:extLst>
      <p:ext uri="{BB962C8B-B14F-4D97-AF65-F5344CB8AC3E}">
        <p14:creationId xmlns:p14="http://schemas.microsoft.com/office/powerpoint/2010/main" val="196873003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5523009563_c2b4fa555f_b.jpg" descr="5523009563_c2b4fa555f_b.jpg"/>
          <p:cNvPicPr>
            <a:picLocks noChangeAspect="1"/>
          </p:cNvPicPr>
          <p:nvPr/>
        </p:nvPicPr>
        <p:blipFill>
          <a:blip r:embed="rId3"/>
          <a:stretch>
            <a:fillRect/>
          </a:stretch>
        </p:blipFill>
        <p:spPr>
          <a:xfrm>
            <a:off x="762000" y="838200"/>
            <a:ext cx="7538415" cy="5029200"/>
          </a:xfrm>
          <a:prstGeom prst="rect">
            <a:avLst/>
          </a:prstGeom>
          <a:ln w="12700">
            <a:miter lim="400000"/>
          </a:ln>
        </p:spPr>
      </p:pic>
      <p:pic>
        <p:nvPicPr>
          <p:cNvPr id="363" name="500px-Blue_Flag_Logo.svg.png" descr="500px-Blue_Flag_Logo.svg.png"/>
          <p:cNvPicPr>
            <a:picLocks noChangeAspect="1"/>
          </p:cNvPicPr>
          <p:nvPr/>
        </p:nvPicPr>
        <p:blipFill>
          <a:blip r:embed="rId4"/>
          <a:stretch>
            <a:fillRect/>
          </a:stretch>
        </p:blipFill>
        <p:spPr>
          <a:xfrm>
            <a:off x="152400" y="151552"/>
            <a:ext cx="3327453" cy="2375802"/>
          </a:xfrm>
          <a:prstGeom prst="rect">
            <a:avLst/>
          </a:prstGeom>
          <a:ln w="12700">
            <a:miter lim="400000"/>
          </a:ln>
        </p:spPr>
      </p:pic>
    </p:spTree>
    <p:extLst>
      <p:ext uri="{BB962C8B-B14F-4D97-AF65-F5344CB8AC3E}">
        <p14:creationId xmlns:p14="http://schemas.microsoft.com/office/powerpoint/2010/main" val="12349528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tep 2: identify candidate projects"/>
          <p:cNvSpPr txBox="1">
            <a:spLocks noGrp="1"/>
          </p:cNvSpPr>
          <p:nvPr>
            <p:ph type="title"/>
          </p:nvPr>
        </p:nvSpPr>
        <p:spPr>
          <a:xfrm>
            <a:off x="574254" y="0"/>
            <a:ext cx="7772400" cy="1143000"/>
          </a:xfrm>
          <a:prstGeom prst="rect">
            <a:avLst/>
          </a:prstGeom>
        </p:spPr>
        <p:txBody>
          <a:bodyPr/>
          <a:lstStyle/>
          <a:p>
            <a:r>
              <a:rPr sz="3600" dirty="0">
                <a:solidFill>
                  <a:schemeClr val="tx1"/>
                </a:solidFill>
                <a:latin typeface="Candara" panose="020E0502030303020204" pitchFamily="34" charset="0"/>
              </a:rPr>
              <a:t>Step 2: identify candidate projects</a:t>
            </a:r>
          </a:p>
        </p:txBody>
      </p:sp>
      <p:sp>
        <p:nvSpPr>
          <p:cNvPr id="368" name="Various engineering solutions (×24)…"/>
          <p:cNvSpPr txBox="1">
            <a:spLocks noGrp="1"/>
          </p:cNvSpPr>
          <p:nvPr>
            <p:ph type="body" idx="1"/>
          </p:nvPr>
        </p:nvSpPr>
        <p:spPr>
          <a:xfrm>
            <a:off x="571500" y="1143000"/>
            <a:ext cx="8343900" cy="5143500"/>
          </a:xfrm>
          <a:prstGeom prst="rect">
            <a:avLst/>
          </a:prstGeom>
        </p:spPr>
        <p:txBody>
          <a:bodyPr/>
          <a:lstStyle/>
          <a:p>
            <a:pPr marL="357175" indent="-357175" defTabSz="328600">
              <a:spcBef>
                <a:spcPts val="844"/>
              </a:spcBef>
              <a:defRPr sz="4800"/>
            </a:pPr>
            <a:r>
              <a:rPr sz="2800" dirty="0">
                <a:latin typeface="Candara" panose="020E0502030303020204" pitchFamily="34" charset="0"/>
              </a:rPr>
              <a:t>Various engineering solutions (×24)</a:t>
            </a:r>
          </a:p>
          <a:p>
            <a:pPr marL="650058" lvl="1" indent="-192874" defTabSz="328600">
              <a:spcBef>
                <a:spcPts val="844"/>
              </a:spcBef>
              <a:buSzPct val="100000"/>
              <a:buChar char="•"/>
              <a:defRPr sz="2880"/>
            </a:pPr>
            <a:r>
              <a:rPr dirty="0">
                <a:latin typeface="Candara" panose="020E0502030303020204" pitchFamily="34" charset="0"/>
              </a:rPr>
              <a:t>New treatment plants</a:t>
            </a:r>
          </a:p>
          <a:p>
            <a:pPr marL="650058" lvl="1" indent="-192874" defTabSz="328600">
              <a:spcBef>
                <a:spcPts val="844"/>
              </a:spcBef>
              <a:buSzPct val="100000"/>
              <a:buChar char="•"/>
              <a:defRPr sz="2880"/>
            </a:pPr>
            <a:r>
              <a:rPr dirty="0">
                <a:latin typeface="Candara" panose="020E0502030303020204" pitchFamily="34" charset="0"/>
              </a:rPr>
              <a:t>Upgrades to existing plants</a:t>
            </a:r>
          </a:p>
          <a:p>
            <a:pPr marL="650058" lvl="1" indent="-192874" defTabSz="328600">
              <a:spcBef>
                <a:spcPts val="844"/>
              </a:spcBef>
              <a:buSzPct val="100000"/>
              <a:buChar char="•"/>
              <a:defRPr sz="2880"/>
            </a:pPr>
            <a:r>
              <a:rPr dirty="0">
                <a:latin typeface="Candara" panose="020E0502030303020204" pitchFamily="34" charset="0"/>
              </a:rPr>
              <a:t>Storage and transfer tunnels (the super sewer)</a:t>
            </a:r>
          </a:p>
          <a:p>
            <a:pPr marL="357175" indent="-357175" defTabSz="328600">
              <a:spcBef>
                <a:spcPts val="844"/>
              </a:spcBef>
              <a:defRPr sz="4800"/>
            </a:pPr>
            <a:r>
              <a:rPr sz="2800" dirty="0">
                <a:latin typeface="Candara" panose="020E0502030303020204" pitchFamily="34" charset="0"/>
              </a:rPr>
              <a:t>Define a baseline: what would happen otherwise?</a:t>
            </a:r>
          </a:p>
          <a:p>
            <a:pPr marL="357175" indent="-357175" defTabSz="328600">
              <a:spcBef>
                <a:spcPts val="844"/>
              </a:spcBef>
              <a:defRPr sz="4800"/>
            </a:pPr>
            <a:r>
              <a:rPr sz="2800" dirty="0">
                <a:latin typeface="Candara" panose="020E0502030303020204" pitchFamily="34" charset="0"/>
              </a:rPr>
              <a:t>In this case: the status quo</a:t>
            </a:r>
          </a:p>
          <a:p>
            <a:pPr marL="650058" lvl="1" indent="-192874" defTabSz="328600">
              <a:spcBef>
                <a:spcPts val="844"/>
              </a:spcBef>
              <a:buSzPct val="100000"/>
              <a:buChar char="•"/>
              <a:defRPr sz="2880"/>
            </a:pPr>
            <a:r>
              <a:rPr dirty="0">
                <a:latin typeface="Candara" panose="020E0502030303020204" pitchFamily="34" charset="0"/>
              </a:rPr>
              <a:t>Do nothing new, keep operating bubbler and skimmer boats</a:t>
            </a:r>
          </a:p>
        </p:txBody>
      </p:sp>
    </p:spTree>
    <p:extLst>
      <p:ext uri="{BB962C8B-B14F-4D97-AF65-F5344CB8AC3E}">
        <p14:creationId xmlns:p14="http://schemas.microsoft.com/office/powerpoint/2010/main" val="404058900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tep 3: who has standing?"/>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3: who has standing?</a:t>
            </a:r>
          </a:p>
        </p:txBody>
      </p:sp>
      <p:sp>
        <p:nvSpPr>
          <p:cNvPr id="371" name="Whose benefits and costs should count?…"/>
          <p:cNvSpPr txBox="1">
            <a:spLocks noGrp="1"/>
          </p:cNvSpPr>
          <p:nvPr>
            <p:ph type="body" idx="1"/>
          </p:nvPr>
        </p:nvSpPr>
        <p:spPr>
          <a:xfrm>
            <a:off x="571500" y="1143000"/>
            <a:ext cx="7886700" cy="5143500"/>
          </a:xfrm>
          <a:prstGeom prst="rect">
            <a:avLst/>
          </a:prstGeom>
        </p:spPr>
        <p:txBody>
          <a:bodyPr/>
          <a:lstStyle/>
          <a:p>
            <a:pPr marL="446469" indent="-446469"/>
            <a:r>
              <a:rPr sz="2800" dirty="0">
                <a:latin typeface="Candara" panose="020E0502030303020204" pitchFamily="34" charset="0"/>
              </a:rPr>
              <a:t>Whose benefits and costs should count?</a:t>
            </a:r>
          </a:p>
          <a:p>
            <a:pPr marL="812573" lvl="1" indent="-241093">
              <a:buSzPct val="100000"/>
              <a:buChar char="•"/>
            </a:pPr>
            <a:r>
              <a:rPr dirty="0">
                <a:latin typeface="Candara" panose="020E0502030303020204" pitchFamily="34" charset="0"/>
              </a:rPr>
              <a:t>Question of judgment</a:t>
            </a:r>
          </a:p>
          <a:p>
            <a:pPr marL="812573" lvl="1" indent="-241093">
              <a:buSzPct val="100000"/>
              <a:buChar char="•"/>
            </a:pPr>
            <a:r>
              <a:rPr dirty="0">
                <a:latin typeface="Candara" panose="020E0502030303020204" pitchFamily="34" charset="0"/>
              </a:rPr>
              <a:t>In a nation, commonly count only </a:t>
            </a:r>
            <a:r>
              <a:rPr lang="en-GB" dirty="0">
                <a:latin typeface="Candara" panose="020E0502030303020204" pitchFamily="34" charset="0"/>
              </a:rPr>
              <a:t>residents </a:t>
            </a:r>
            <a:r>
              <a:rPr lang="en-GB" sz="2000" dirty="0">
                <a:latin typeface="Candara" panose="020E0502030303020204" pitchFamily="34" charset="0"/>
              </a:rPr>
              <a:t>(unless you’re Theresa May)</a:t>
            </a:r>
            <a:endParaRPr sz="2000" dirty="0">
              <a:latin typeface="Candara" panose="020E0502030303020204" pitchFamily="34" charset="0"/>
            </a:endParaRP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Thames Water customers</a:t>
            </a:r>
          </a:p>
          <a:p>
            <a:pPr marL="812573" lvl="1" indent="-241093">
              <a:buSzPct val="100000"/>
              <a:buChar char="•"/>
            </a:pPr>
            <a:r>
              <a:rPr dirty="0">
                <a:latin typeface="Candara" panose="020E0502030303020204" pitchFamily="34" charset="0"/>
              </a:rPr>
              <a:t>5 million households in London + SE</a:t>
            </a:r>
          </a:p>
          <a:p>
            <a:pPr marL="812573" lvl="1" indent="-241093">
              <a:buSzPct val="100000"/>
              <a:buChar char="•"/>
            </a:pPr>
            <a:r>
              <a:rPr dirty="0">
                <a:latin typeface="Candara" panose="020E0502030303020204" pitchFamily="34" charset="0"/>
              </a:rPr>
              <a:t>They’ll be paying through water bills</a:t>
            </a:r>
          </a:p>
        </p:txBody>
      </p:sp>
    </p:spTree>
    <p:extLst>
      <p:ext uri="{BB962C8B-B14F-4D97-AF65-F5344CB8AC3E}">
        <p14:creationId xmlns:p14="http://schemas.microsoft.com/office/powerpoint/2010/main" val="416433262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tep 4: identify all potential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4: identify all potential impacts</a:t>
            </a:r>
          </a:p>
        </p:txBody>
      </p:sp>
      <p:graphicFrame>
        <p:nvGraphicFramePr>
          <p:cNvPr id="374" name="Table"/>
          <p:cNvGraphicFramePr/>
          <p:nvPr>
            <p:extLst>
              <p:ext uri="{D42A27DB-BD31-4B8C-83A1-F6EECF244321}">
                <p14:modId xmlns:p14="http://schemas.microsoft.com/office/powerpoint/2010/main" val="3222160391"/>
              </p:ext>
            </p:extLst>
          </p:nvPr>
        </p:nvGraphicFramePr>
        <p:xfrm>
          <a:off x="580430" y="1143000"/>
          <a:ext cx="7983140" cy="4947045"/>
        </p:xfrm>
        <a:graphic>
          <a:graphicData uri="http://schemas.openxmlformats.org/drawingml/2006/table">
            <a:tbl>
              <a:tblPr/>
              <a:tblGrid>
                <a:gridCol w="2086978">
                  <a:extLst>
                    <a:ext uri="{9D8B030D-6E8A-4147-A177-3AD203B41FA5}">
                      <a16:colId xmlns:a16="http://schemas.microsoft.com/office/drawing/2014/main" val="20000"/>
                    </a:ext>
                  </a:extLst>
                </a:gridCol>
                <a:gridCol w="2815420">
                  <a:extLst>
                    <a:ext uri="{9D8B030D-6E8A-4147-A177-3AD203B41FA5}">
                      <a16:colId xmlns:a16="http://schemas.microsoft.com/office/drawing/2014/main" val="20001"/>
                    </a:ext>
                  </a:extLst>
                </a:gridCol>
                <a:gridCol w="3080742">
                  <a:extLst>
                    <a:ext uri="{9D8B030D-6E8A-4147-A177-3AD203B41FA5}">
                      <a16:colId xmlns:a16="http://schemas.microsoft.com/office/drawing/2014/main" val="20002"/>
                    </a:ext>
                  </a:extLst>
                </a:gridCol>
              </a:tblGrid>
              <a:tr h="774690">
                <a:tc>
                  <a:txBody>
                    <a:bodyPr/>
                    <a:lstStyle/>
                    <a:p>
                      <a:pPr algn="l" defTabSz="914400">
                        <a:lnSpc>
                          <a:spcPct val="80000"/>
                        </a:lnSpc>
                        <a:tabLst>
                          <a:tab pos="914400" algn="l"/>
                        </a:tabLst>
                        <a:defRPr sz="3400">
                          <a:latin typeface="+mn-lt"/>
                          <a:ea typeface="+mn-ea"/>
                          <a:cs typeface="+mn-cs"/>
                          <a:sym typeface="Myriad Pro"/>
                        </a:defRPr>
                      </a:pPr>
                      <a:endParaRPr sz="2400" dirty="0">
                        <a:solidFill>
                          <a:schemeClr val="tx1"/>
                        </a:solidFill>
                        <a:latin typeface="Candara" panose="020E0502030303020204" pitchFamily="34" charset="0"/>
                      </a:endParaRP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Benefits</a:t>
                      </a:r>
                    </a:p>
                  </a:txBody>
                  <a:tcPr marL="107156" marR="107156" marT="107156" marB="107156" anchor="ctr" horzOverflow="overflow"/>
                </a:tc>
                <a:tc>
                  <a:txBody>
                    <a:bodyPr/>
                    <a:lstStyle/>
                    <a:p>
                      <a:pPr defTabSz="914400">
                        <a:lnSpc>
                          <a:spcPct val="80000"/>
                        </a:lnSpc>
                        <a:tabLst>
                          <a:tab pos="914400" algn="l"/>
                        </a:tabLst>
                        <a:defRPr>
                          <a:solidFill>
                            <a:srgbClr val="000000"/>
                          </a:solidFill>
                        </a:defRPr>
                      </a:pPr>
                      <a:r>
                        <a:rPr sz="2400" b="1" dirty="0">
                          <a:solidFill>
                            <a:schemeClr val="tx1"/>
                          </a:solidFill>
                          <a:latin typeface="Candara" panose="020E0502030303020204" pitchFamily="34" charset="0"/>
                          <a:ea typeface="+mn-ea"/>
                          <a:cs typeface="+mn-cs"/>
                          <a:sym typeface="Myriad Pro"/>
                        </a:rPr>
                        <a:t>Costs</a:t>
                      </a:r>
                    </a:p>
                  </a:txBody>
                  <a:tcPr marL="107156" marR="107156" marT="107156" marB="107156" anchor="ctr" horzOverflow="overflow"/>
                </a:tc>
                <a:extLst>
                  <a:ext uri="{0D108BD9-81ED-4DB2-BD59-A6C34878D82A}">
                    <a16:rowId xmlns:a16="http://schemas.microsoft.com/office/drawing/2014/main" val="10000"/>
                  </a:ext>
                </a:extLst>
              </a:tr>
              <a:tr h="2032862">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Avoided cost of operating bubbler and skimmer boats</a:t>
                      </a:r>
                    </a:p>
                  </a:txBody>
                  <a:tcPr marL="107156" marR="107156" marT="107156" marB="107156" anchor="ctr" horzOverflow="overflow">
                    <a:solidFill>
                      <a:srgbClr val="4F8F00">
                        <a:alpha val="70000"/>
                      </a:srgbClr>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Capital </a:t>
                      </a:r>
                      <a:br>
                        <a:rPr sz="2400" dirty="0">
                          <a:solidFill>
                            <a:schemeClr val="tx1"/>
                          </a:solidFill>
                          <a:latin typeface="Candara" panose="020E0502030303020204" pitchFamily="34" charset="0"/>
                        </a:rPr>
                      </a:br>
                      <a:r>
                        <a:rPr sz="2400" dirty="0">
                          <a:solidFill>
                            <a:schemeClr val="tx1"/>
                          </a:solidFill>
                          <a:latin typeface="Candara" panose="020E0502030303020204" pitchFamily="34" charset="0"/>
                        </a:rPr>
                        <a:t>expenditure</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Operating expenditure</a:t>
                      </a:r>
                    </a:p>
                  </a:txBody>
                  <a:tcPr marL="107156" marR="107156" marT="107156" marB="107156" anchor="ctr" horzOverflow="overflow">
                    <a:solidFill>
                      <a:srgbClr val="941100">
                        <a:alpha val="70000"/>
                      </a:srgbClr>
                    </a:solidFill>
                  </a:tcPr>
                </a:tc>
                <a:extLst>
                  <a:ext uri="{0D108BD9-81ED-4DB2-BD59-A6C34878D82A}">
                    <a16:rowId xmlns:a16="http://schemas.microsoft.com/office/drawing/2014/main" val="10001"/>
                  </a:ext>
                </a:extLst>
              </a:tr>
              <a:tr h="2139493">
                <a:tc>
                  <a:txBody>
                    <a:bodyPr/>
                    <a:lstStyle/>
                    <a:p>
                      <a:pPr defTabSz="914400">
                        <a:lnSpc>
                          <a:spcPct val="80000"/>
                        </a:lnSpc>
                        <a:tabLst>
                          <a:tab pos="914400" algn="l"/>
                        </a:tabLst>
                        <a:defRPr>
                          <a:solidFill>
                            <a:srgbClr val="000000"/>
                          </a:solidFill>
                        </a:defRPr>
                      </a:pPr>
                      <a:r>
                        <a:rPr sz="2400" b="1">
                          <a:solidFill>
                            <a:schemeClr val="tx1"/>
                          </a:solidFill>
                          <a:latin typeface="Candara" panose="020E0502030303020204" pitchFamily="34" charset="0"/>
                          <a:ea typeface="+mn-ea"/>
                          <a:cs typeface="+mn-cs"/>
                          <a:sym typeface="Myriad Pro"/>
                        </a:rPr>
                        <a:t>Non-market</a:t>
                      </a:r>
                    </a:p>
                  </a:txBody>
                  <a:tcPr marL="107156" marR="107156" marT="107156" marB="107156" anchor="ctr" horzOverflow="overflow"/>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Improved visual amenity (less litter)</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health risk days</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a:solidFill>
                            <a:schemeClr val="tx1"/>
                          </a:solidFill>
                          <a:latin typeface="Candara" panose="020E0502030303020204" pitchFamily="34" charset="0"/>
                        </a:rPr>
                        <a:t>Fewer fish kills</a:t>
                      </a:r>
                    </a:p>
                  </a:txBody>
                  <a:tcPr marL="107156" marR="107156" marT="107156" marB="107156" anchor="ctr" horzOverflow="overflow">
                    <a:solidFill>
                      <a:srgbClr val="4F8F00"/>
                    </a:solidFill>
                  </a:tcPr>
                </a:tc>
                <a:tc>
                  <a:txBody>
                    <a:bodyPr/>
                    <a:lstStyle/>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Noise and disruption during construction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Energy-related pollution</a:t>
                      </a:r>
                    </a:p>
                    <a:p>
                      <a:pPr marL="254000" indent="-254000" algn="l" defTabSz="914400">
                        <a:lnSpc>
                          <a:spcPct val="80000"/>
                        </a:lnSpc>
                        <a:buSzPct val="125000"/>
                        <a:buChar char="•"/>
                        <a:tabLst>
                          <a:tab pos="914400" algn="l"/>
                        </a:tabLst>
                        <a:defRPr sz="3400">
                          <a:latin typeface="+mn-lt"/>
                          <a:ea typeface="+mn-ea"/>
                          <a:cs typeface="+mn-cs"/>
                          <a:sym typeface="Myriad Pro"/>
                        </a:defRPr>
                      </a:pPr>
                      <a:r>
                        <a:rPr sz="2400" dirty="0">
                          <a:solidFill>
                            <a:schemeClr val="tx1"/>
                          </a:solidFill>
                          <a:latin typeface="Candara" panose="020E0502030303020204" pitchFamily="34" charset="0"/>
                        </a:rPr>
                        <a:t>...</a:t>
                      </a:r>
                    </a:p>
                  </a:txBody>
                  <a:tcPr marL="107156" marR="107156" marT="107156" marB="107156" anchor="ctr" horzOverflow="overflow">
                    <a:solidFill>
                      <a:srgbClr val="9411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75121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Omissions"/>
          <p:cNvSpPr txBox="1">
            <a:spLocks noGrp="1"/>
          </p:cNvSpPr>
          <p:nvPr>
            <p:ph type="title"/>
          </p:nvPr>
        </p:nvSpPr>
        <p:spPr>
          <a:xfrm>
            <a:off x="571501" y="0"/>
            <a:ext cx="7772400" cy="1143000"/>
          </a:xfrm>
          <a:prstGeom prst="rect">
            <a:avLst/>
          </a:prstGeom>
        </p:spPr>
        <p:txBody>
          <a:bodyPr/>
          <a:lstStyle/>
          <a:p>
            <a:r>
              <a:rPr lang="en-GB" sz="3600" dirty="0">
                <a:latin typeface="Candara" panose="020E0502030303020204" pitchFamily="34" charset="0"/>
              </a:rPr>
              <a:t>Omissions</a:t>
            </a:r>
            <a:endParaRPr sz="3600" dirty="0">
              <a:latin typeface="Candara" panose="020E0502030303020204" pitchFamily="34" charset="0"/>
            </a:endParaRPr>
          </a:p>
        </p:txBody>
      </p:sp>
      <p:sp>
        <p:nvSpPr>
          <p:cNvPr id="377" name="Air quality, odour, noise, vibration from construction works…"/>
          <p:cNvSpPr txBox="1">
            <a:spLocks noGrp="1"/>
          </p:cNvSpPr>
          <p:nvPr>
            <p:ph type="body" idx="1"/>
          </p:nvPr>
        </p:nvSpPr>
        <p:spPr>
          <a:xfrm>
            <a:off x="571501" y="1143000"/>
            <a:ext cx="8039099" cy="5143500"/>
          </a:xfrm>
          <a:prstGeom prst="rect">
            <a:avLst/>
          </a:prstGeom>
        </p:spPr>
        <p:txBody>
          <a:bodyPr/>
          <a:lstStyle/>
          <a:p>
            <a:pPr marL="254487" indent="-254487" defTabSz="390213">
              <a:spcBef>
                <a:spcPts val="1055"/>
              </a:spcBef>
              <a:defRPr sz="5700"/>
            </a:pPr>
            <a:r>
              <a:rPr lang="en-GB" sz="2800" dirty="0">
                <a:latin typeface="Candara" panose="020E0502030303020204" pitchFamily="34" charset="0"/>
              </a:rPr>
              <a:t>Air quality, odour, noise, vibration from construction works</a:t>
            </a:r>
          </a:p>
          <a:p>
            <a:pPr marL="254487" indent="-254487" defTabSz="390213">
              <a:spcBef>
                <a:spcPts val="1055"/>
              </a:spcBef>
              <a:defRPr sz="5700"/>
            </a:pPr>
            <a:r>
              <a:rPr lang="en-GB" sz="2800" dirty="0">
                <a:latin typeface="Candara" panose="020E0502030303020204" pitchFamily="34" charset="0"/>
              </a:rPr>
              <a:t>Cultural heritage: archaeological remains</a:t>
            </a:r>
          </a:p>
          <a:p>
            <a:pPr marL="254487" indent="-254487" defTabSz="390213">
              <a:spcBef>
                <a:spcPts val="1055"/>
              </a:spcBef>
              <a:defRPr sz="5700"/>
            </a:pPr>
            <a:r>
              <a:rPr lang="en-GB" sz="2800" dirty="0">
                <a:latin typeface="Candara" panose="020E0502030303020204" pitchFamily="34" charset="0"/>
              </a:rPr>
              <a:t>Ecological impacts other than dead fish</a:t>
            </a:r>
          </a:p>
          <a:p>
            <a:pPr marL="254487" indent="-254487" defTabSz="390213">
              <a:spcBef>
                <a:spcPts val="1055"/>
              </a:spcBef>
              <a:defRPr sz="5700"/>
            </a:pPr>
            <a:r>
              <a:rPr lang="en-GB" sz="2800" dirty="0">
                <a:latin typeface="Candara" panose="020E0502030303020204" pitchFamily="34" charset="0"/>
              </a:rPr>
              <a:t>Hydrological impacts</a:t>
            </a:r>
          </a:p>
          <a:p>
            <a:pPr marL="254487" indent="-254487" defTabSz="390213">
              <a:spcBef>
                <a:spcPts val="1055"/>
              </a:spcBef>
              <a:defRPr sz="5700"/>
            </a:pPr>
            <a:r>
              <a:rPr sz="2800" dirty="0">
                <a:latin typeface="Candara" panose="020E0502030303020204" pitchFamily="34" charset="0"/>
              </a:rPr>
              <a:t>… </a:t>
            </a:r>
          </a:p>
        </p:txBody>
      </p:sp>
    </p:spTree>
    <p:extLst>
      <p:ext uri="{BB962C8B-B14F-4D97-AF65-F5344CB8AC3E}">
        <p14:creationId xmlns:p14="http://schemas.microsoft.com/office/powerpoint/2010/main" val="6586633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r>
              <a:rPr lang="en-GB" sz="2800" dirty="0">
                <a:latin typeface="Candara" panose="020E0502030303020204" pitchFamily="34" charset="0"/>
              </a:rPr>
              <a:t>[E]</a:t>
            </a:r>
            <a:r>
              <a:rPr lang="en-GB" sz="2800" dirty="0" err="1">
                <a:latin typeface="Candara" panose="020E0502030303020204" pitchFamily="34" charset="0"/>
              </a:rPr>
              <a:t>conomists</a:t>
            </a:r>
            <a:r>
              <a:rPr lang="en-GB" sz="2800" dirty="0">
                <a:latin typeface="Candara" panose="020E0502030303020204" pitchFamily="34" charset="0"/>
              </a:rPr>
              <a:t> have the reputation of being</a:t>
            </a:r>
          </a:p>
          <a:p>
            <a:pPr>
              <a:lnSpc>
                <a:spcPct val="90000"/>
              </a:lnSpc>
              <a:spcBef>
                <a:spcPts val="0"/>
              </a:spcBef>
              <a:buFontTx/>
              <a:buNone/>
            </a:pPr>
            <a:r>
              <a:rPr lang="en-GB" sz="2800" dirty="0">
                <a:latin typeface="Candara" panose="020E0502030303020204" pitchFamily="34" charset="0"/>
              </a:rPr>
              <a:t>unimaginative bean-counters, doggedly</a:t>
            </a:r>
          </a:p>
          <a:p>
            <a:pPr>
              <a:lnSpc>
                <a:spcPct val="90000"/>
              </a:lnSpc>
              <a:spcBef>
                <a:spcPts val="0"/>
              </a:spcBef>
              <a:buFontTx/>
              <a:buNone/>
            </a:pPr>
            <a:r>
              <a:rPr lang="en-GB" sz="2800" dirty="0">
                <a:latin typeface="Candara" panose="020E0502030303020204" pitchFamily="34" charset="0"/>
              </a:rPr>
              <a:t>claiming to quantify the unquantifiable [...]</a:t>
            </a:r>
          </a:p>
          <a:p>
            <a:pPr>
              <a:lnSpc>
                <a:spcPct val="90000"/>
              </a:lnSpc>
              <a:spcBef>
                <a:spcPts val="0"/>
              </a:spcBef>
              <a:buFontTx/>
              <a:buNone/>
            </a:pPr>
            <a:r>
              <a:rPr lang="en-GB" sz="2800" dirty="0">
                <a:latin typeface="Candara" panose="020E0502030303020204" pitchFamily="34" charset="0"/>
              </a:rPr>
              <a:t>and personifying Oscar Wilde’s definition</a:t>
            </a:r>
          </a:p>
          <a:p>
            <a:pPr>
              <a:lnSpc>
                <a:spcPct val="90000"/>
              </a:lnSpc>
              <a:spcBef>
                <a:spcPts val="0"/>
              </a:spcBef>
              <a:buFontTx/>
              <a:buNone/>
            </a:pPr>
            <a:r>
              <a:rPr lang="en-GB" sz="2800" dirty="0">
                <a:latin typeface="Candara" panose="020E0502030303020204" pitchFamily="34" charset="0"/>
              </a:rPr>
              <a:t>of a cynic as someone who knows the price</a:t>
            </a:r>
          </a:p>
          <a:p>
            <a:pPr>
              <a:lnSpc>
                <a:spcPct val="90000"/>
              </a:lnSpc>
              <a:spcBef>
                <a:spcPts val="0"/>
              </a:spcBef>
              <a:buFontTx/>
              <a:buNone/>
            </a:pPr>
            <a:r>
              <a:rPr lang="en-GB" sz="2800" dirty="0">
                <a:latin typeface="Candara" panose="020E0502030303020204" pitchFamily="34" charset="0"/>
              </a:rPr>
              <a:t>of everything and the value of nothing. [...] It is</a:t>
            </a:r>
          </a:p>
          <a:p>
            <a:pPr>
              <a:lnSpc>
                <a:spcPct val="90000"/>
              </a:lnSpc>
              <a:spcBef>
                <a:spcPts val="0"/>
              </a:spcBef>
              <a:buFontTx/>
              <a:buNone/>
            </a:pPr>
            <a:r>
              <a:rPr lang="en-GB" sz="2800" dirty="0">
                <a:latin typeface="Candara" panose="020E0502030303020204" pitchFamily="34" charset="0"/>
              </a:rPr>
              <a:t>true that they would give a lot for a rough</a:t>
            </a:r>
          </a:p>
          <a:p>
            <a:pPr>
              <a:lnSpc>
                <a:spcPct val="90000"/>
              </a:lnSpc>
              <a:spcBef>
                <a:spcPts val="0"/>
              </a:spcBef>
              <a:buFontTx/>
              <a:buNone/>
            </a:pPr>
            <a:r>
              <a:rPr lang="en-GB" sz="2800" dirty="0">
                <a:latin typeface="Candara" panose="020E0502030303020204" pitchFamily="34" charset="0"/>
              </a:rPr>
              <a:t>quantitative answer; but that only reflects the</a:t>
            </a:r>
          </a:p>
          <a:p>
            <a:pPr>
              <a:lnSpc>
                <a:spcPct val="90000"/>
              </a:lnSpc>
              <a:spcBef>
                <a:spcPts val="0"/>
              </a:spcBef>
              <a:buFontTx/>
              <a:buNone/>
            </a:pPr>
            <a:r>
              <a:rPr lang="en-GB" sz="2800" dirty="0">
                <a:latin typeface="Candara" panose="020E0502030303020204" pitchFamily="34" charset="0"/>
              </a:rPr>
              <a:t>fact that any policy can be pushed harder or less</a:t>
            </a:r>
          </a:p>
          <a:p>
            <a:pPr>
              <a:lnSpc>
                <a:spcPct val="90000"/>
              </a:lnSpc>
              <a:spcBef>
                <a:spcPts val="0"/>
              </a:spcBef>
              <a:buFontTx/>
              <a:buNone/>
            </a:pPr>
            <a:r>
              <a:rPr lang="en-GB" sz="2800" dirty="0">
                <a:latin typeface="Candara" panose="020E0502030303020204" pitchFamily="34" charset="0"/>
              </a:rPr>
              <a:t>hard, further or less far, and that a useful</a:t>
            </a:r>
          </a:p>
          <a:p>
            <a:pPr>
              <a:lnSpc>
                <a:spcPct val="90000"/>
              </a:lnSpc>
              <a:spcBef>
                <a:spcPts val="0"/>
              </a:spcBef>
              <a:buFontTx/>
              <a:buNone/>
            </a:pPr>
            <a:r>
              <a:rPr lang="en-GB" sz="2800" dirty="0">
                <a:latin typeface="Candara" panose="020E0502030303020204" pitchFamily="34" charset="0"/>
              </a:rPr>
              <a:t>evaluation has to suggest how hard and how far.</a:t>
            </a:r>
          </a:p>
          <a:p>
            <a:pPr>
              <a:lnSpc>
                <a:spcPct val="90000"/>
              </a:lnSpc>
              <a:spcBef>
                <a:spcPts val="0"/>
              </a:spcBef>
              <a:buFontTx/>
              <a:buNone/>
            </a:pPr>
            <a:r>
              <a:rPr lang="en-GB" sz="2800" dirty="0">
                <a:latin typeface="Candara" panose="020E0502030303020204" pitchFamily="34" charset="0"/>
              </a:rPr>
              <a:t>The beans have to be counted, if only</a:t>
            </a:r>
          </a:p>
          <a:p>
            <a:pPr>
              <a:lnSpc>
                <a:spcPct val="90000"/>
              </a:lnSpc>
              <a:spcBef>
                <a:spcPts val="0"/>
              </a:spcBef>
              <a:buFontTx/>
              <a:buNone/>
            </a:pPr>
            <a:r>
              <a:rPr lang="en-GB" sz="2800" dirty="0">
                <a:latin typeface="Candara" panose="020E0502030303020204" pitchFamily="34" charset="0"/>
              </a:rPr>
              <a:t>approximately: those gentle souls who merely ooh</a:t>
            </a:r>
          </a:p>
          <a:p>
            <a:pPr>
              <a:lnSpc>
                <a:spcPct val="90000"/>
              </a:lnSpc>
              <a:spcBef>
                <a:spcPts val="0"/>
              </a:spcBef>
              <a:buFontTx/>
              <a:buNone/>
            </a:pPr>
            <a:r>
              <a:rPr lang="en-GB" sz="2800" dirty="0">
                <a:latin typeface="Candara" panose="020E0502030303020204" pitchFamily="34" charset="0"/>
              </a:rPr>
              <a:t>and ah over them are arguably part of the</a:t>
            </a:r>
          </a:p>
          <a:p>
            <a:pPr>
              <a:lnSpc>
                <a:spcPct val="90000"/>
              </a:lnSpc>
              <a:spcBef>
                <a:spcPts val="0"/>
              </a:spcBef>
              <a:buFontTx/>
              <a:buNone/>
            </a:pPr>
            <a:r>
              <a:rPr lang="en-GB" sz="2800" dirty="0">
                <a:latin typeface="Candara" panose="020E0502030303020204" pitchFamily="34" charset="0"/>
              </a:rPr>
              <a:t>problem, not part of the solution.</a:t>
            </a:r>
          </a:p>
          <a:p>
            <a:pPr algn="r">
              <a:lnSpc>
                <a:spcPct val="90000"/>
              </a:lnSpc>
              <a:buFontTx/>
              <a:buNone/>
            </a:pPr>
            <a:r>
              <a:rPr lang="de-DE" sz="2800" dirty="0">
                <a:latin typeface="Candara" panose="020E0502030303020204" pitchFamily="34" charset="0"/>
              </a:rPr>
              <a:t>Robert M. Solow</a:t>
            </a:r>
            <a:endParaRPr lang="en-GB" sz="2800" dirty="0">
              <a:latin typeface="Candara" panose="020E0502030303020204" pitchFamily="34" charset="0"/>
            </a:endParaRPr>
          </a:p>
        </p:txBody>
      </p:sp>
      <p:pic>
        <p:nvPicPr>
          <p:cNvPr id="3" name="Picture 2" descr="solow.jpg"/>
          <p:cNvPicPr>
            <a:picLocks noChangeAspect="1"/>
          </p:cNvPicPr>
          <p:nvPr/>
        </p:nvPicPr>
        <p:blipFill>
          <a:blip r:embed="rId3" cstate="print"/>
          <a:stretch>
            <a:fillRect/>
          </a:stretch>
        </p:blipFill>
        <p:spPr>
          <a:xfrm>
            <a:off x="7391400" y="152400"/>
            <a:ext cx="1543050" cy="21621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tep 5: predict scale of impact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5: predict scale of impacts</a:t>
            </a:r>
          </a:p>
        </p:txBody>
      </p:sp>
      <p:sp>
        <p:nvSpPr>
          <p:cNvPr id="382" name="Quantify all impacts  for all candidate projects  in every period over project lifetime…"/>
          <p:cNvSpPr txBox="1">
            <a:spLocks noGrp="1"/>
          </p:cNvSpPr>
          <p:nvPr>
            <p:ph type="body" idx="1"/>
          </p:nvPr>
        </p:nvSpPr>
        <p:spPr>
          <a:xfrm>
            <a:off x="609600" y="990600"/>
            <a:ext cx="7772400" cy="4114800"/>
          </a:xfrm>
          <a:prstGeom prst="rect">
            <a:avLst/>
          </a:prstGeom>
        </p:spPr>
        <p:txBody>
          <a:bodyPr/>
          <a:lstStyle/>
          <a:p>
            <a:pPr marL="397357" indent="-397357" defTabSz="365568">
              <a:spcBef>
                <a:spcPts val="984"/>
              </a:spcBef>
              <a:defRPr sz="5340"/>
            </a:pPr>
            <a:r>
              <a:rPr sz="2800" dirty="0">
                <a:latin typeface="Candara" panose="020E0502030303020204" pitchFamily="34" charset="0"/>
              </a:rPr>
              <a:t>Quantify all impacts for all candidate projects </a:t>
            </a:r>
            <a:br>
              <a:rPr sz="2800" dirty="0">
                <a:latin typeface="Candara" panose="020E0502030303020204" pitchFamily="34" charset="0"/>
              </a:rPr>
            </a:br>
            <a:r>
              <a:rPr sz="2800" dirty="0">
                <a:latin typeface="Candara" panose="020E0502030303020204" pitchFamily="34" charset="0"/>
              </a:rPr>
              <a:t>in every period over project lifetime</a:t>
            </a:r>
          </a:p>
          <a:p>
            <a:pPr marL="723189" lvl="1" indent="-214572" defTabSz="365568">
              <a:spcBef>
                <a:spcPts val="984"/>
              </a:spcBef>
              <a:buSzPct val="100000"/>
              <a:buChar char="•"/>
              <a:defRPr sz="3204"/>
            </a:pPr>
            <a:r>
              <a:rPr sz="2400" dirty="0">
                <a:latin typeface="Candara" panose="020E0502030303020204" pitchFamily="34" charset="0"/>
              </a:rPr>
              <a:t>Extremely difficult! Long periods and complex systems</a:t>
            </a:r>
          </a:p>
          <a:p>
            <a:pPr marL="397357" indent="-397357" defTabSz="365568">
              <a:spcBef>
                <a:spcPts val="984"/>
              </a:spcBef>
              <a:defRPr sz="5340"/>
            </a:pPr>
            <a:r>
              <a:rPr sz="2800" dirty="0">
                <a:latin typeface="Candara" panose="020E0502030303020204" pitchFamily="34" charset="0"/>
              </a:rPr>
              <a:t>Super sewer: </a:t>
            </a:r>
            <a:br>
              <a:rPr sz="2800" dirty="0">
                <a:latin typeface="Candara" panose="020E0502030303020204" pitchFamily="34" charset="0"/>
              </a:rPr>
            </a:br>
            <a:r>
              <a:rPr sz="2800" dirty="0">
                <a:latin typeface="Candara" panose="020E0502030303020204" pitchFamily="34" charset="0"/>
              </a:rPr>
              <a:t>50 years × 24 projects × 4 dimensions:</a:t>
            </a:r>
          </a:p>
          <a:p>
            <a:pPr marL="723189" lvl="1" indent="-214572" defTabSz="365568">
              <a:spcBef>
                <a:spcPts val="984"/>
              </a:spcBef>
              <a:buSzPct val="100000"/>
              <a:buChar char="•"/>
              <a:defRPr sz="3204"/>
            </a:pPr>
            <a:r>
              <a:rPr sz="2400" dirty="0">
                <a:latin typeface="Candara" panose="020E0502030303020204" pitchFamily="34" charset="0"/>
              </a:rPr>
              <a:t>Capex + </a:t>
            </a:r>
            <a:r>
              <a:rPr sz="2400" dirty="0" err="1">
                <a:latin typeface="Candara" panose="020E0502030303020204" pitchFamily="34" charset="0"/>
              </a:rPr>
              <a:t>opex</a:t>
            </a:r>
            <a:endParaRPr sz="2400" dirty="0">
              <a:latin typeface="Candara" panose="020E0502030303020204" pitchFamily="34" charset="0"/>
            </a:endParaRPr>
          </a:p>
          <a:p>
            <a:pPr marL="723189" lvl="1" indent="-214572" defTabSz="365568">
              <a:spcBef>
                <a:spcPts val="984"/>
              </a:spcBef>
              <a:buSzPct val="100000"/>
              <a:buChar char="•"/>
              <a:defRPr sz="3204"/>
            </a:pPr>
            <a:r>
              <a:rPr sz="2400" dirty="0">
                <a:latin typeface="Candara" panose="020E0502030303020204" pitchFamily="34" charset="0"/>
              </a:rPr>
              <a:t>Number of fish kills</a:t>
            </a:r>
          </a:p>
          <a:p>
            <a:pPr marL="723189" lvl="1" indent="-214572" defTabSz="365568">
              <a:spcBef>
                <a:spcPts val="984"/>
              </a:spcBef>
              <a:buSzPct val="100000"/>
              <a:buChar char="•"/>
              <a:defRPr sz="3204"/>
            </a:pPr>
            <a:r>
              <a:rPr sz="2400" dirty="0">
                <a:latin typeface="Candara" panose="020E0502030303020204" pitchFamily="34" charset="0"/>
              </a:rPr>
              <a:t>Number of health risk days</a:t>
            </a:r>
          </a:p>
          <a:p>
            <a:pPr marL="723189" lvl="1" indent="-214572" defTabSz="365568">
              <a:spcBef>
                <a:spcPts val="984"/>
              </a:spcBef>
              <a:buSzPct val="100000"/>
              <a:buChar char="•"/>
              <a:defRPr sz="3204"/>
            </a:pPr>
            <a:r>
              <a:rPr sz="2400" dirty="0">
                <a:latin typeface="Candara" panose="020E0502030303020204" pitchFamily="34" charset="0"/>
              </a:rPr>
              <a:t>Amount of sewage litter</a:t>
            </a:r>
          </a:p>
        </p:txBody>
      </p:sp>
    </p:spTree>
    <p:extLst>
      <p:ext uri="{BB962C8B-B14F-4D97-AF65-F5344CB8AC3E}">
        <p14:creationId xmlns:p14="http://schemas.microsoft.com/office/powerpoint/2010/main" val="116129857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droppedImage.pdf" descr="droppedImage.pdf"/>
          <p:cNvPicPr>
            <a:picLocks noChangeAspect="1"/>
          </p:cNvPicPr>
          <p:nvPr/>
        </p:nvPicPr>
        <p:blipFill>
          <a:blip r:embed="rId3"/>
          <a:stretch>
            <a:fillRect/>
          </a:stretch>
        </p:blipFill>
        <p:spPr>
          <a:xfrm>
            <a:off x="-830461" y="-861716"/>
            <a:ext cx="10796703" cy="15278697"/>
          </a:xfrm>
          <a:prstGeom prst="rect">
            <a:avLst/>
          </a:prstGeom>
          <a:ln w="12700">
            <a:miter lim="400000"/>
          </a:ln>
        </p:spPr>
      </p:pic>
      <p:sp>
        <p:nvSpPr>
          <p:cNvPr id="385" name="Rectangle"/>
          <p:cNvSpPr/>
          <p:nvPr/>
        </p:nvSpPr>
        <p:spPr>
          <a:xfrm>
            <a:off x="392906" y="1214437"/>
            <a:ext cx="8349258" cy="2348508"/>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41887648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droppedImage.pdf" descr="droppedImage.pdf"/>
          <p:cNvPicPr>
            <a:picLocks noChangeAspect="1"/>
          </p:cNvPicPr>
          <p:nvPr/>
        </p:nvPicPr>
        <p:blipFill>
          <a:blip r:embed="rId3"/>
          <a:stretch>
            <a:fillRect/>
          </a:stretch>
        </p:blipFill>
        <p:spPr>
          <a:xfrm>
            <a:off x="-763488" y="-1033143"/>
            <a:ext cx="10653118" cy="15075506"/>
          </a:xfrm>
          <a:prstGeom prst="rect">
            <a:avLst/>
          </a:prstGeom>
          <a:ln w="12700">
            <a:miter lim="400000"/>
          </a:ln>
        </p:spPr>
      </p:pic>
      <p:sp>
        <p:nvSpPr>
          <p:cNvPr id="390" name="Rectangle"/>
          <p:cNvSpPr/>
          <p:nvPr/>
        </p:nvSpPr>
        <p:spPr>
          <a:xfrm>
            <a:off x="5840015" y="1919883"/>
            <a:ext cx="696516" cy="428625"/>
          </a:xfrm>
          <a:prstGeom prst="rect">
            <a:avLst/>
          </a:prstGeom>
          <a:ln w="63500">
            <a:solidFill>
              <a:srgbClr val="FF2600"/>
            </a:solidFill>
            <a:miter lim="400000"/>
          </a:ln>
        </p:spPr>
        <p:txBody>
          <a:bodyPr lIns="35719" tIns="35719" rIns="35719" bIns="35719" anchor="ctr"/>
          <a:lstStyle/>
          <a:p>
            <a:pPr>
              <a:defRPr sz="2800">
                <a:effectLst>
                  <a:outerShdw blurRad="38100" dist="12700" dir="5400000" rotWithShape="0">
                    <a:srgbClr val="000000">
                      <a:alpha val="50000"/>
                    </a:srgbClr>
                  </a:outerShdw>
                </a:effectLst>
              </a:defRPr>
            </a:pPr>
            <a:endParaRPr sz="1969"/>
          </a:p>
        </p:txBody>
      </p:sp>
    </p:spTree>
    <p:extLst>
      <p:ext uri="{BB962C8B-B14F-4D97-AF65-F5344CB8AC3E}">
        <p14:creationId xmlns:p14="http://schemas.microsoft.com/office/powerpoint/2010/main" val="126983951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tep 6: monetise impacts"/>
          <p:cNvSpPr txBox="1">
            <a:spLocks noGrp="1"/>
          </p:cNvSpPr>
          <p:nvPr>
            <p:ph type="title"/>
          </p:nvPr>
        </p:nvSpPr>
        <p:spPr>
          <a:xfrm>
            <a:off x="762000" y="0"/>
            <a:ext cx="7772400" cy="1143000"/>
          </a:xfrm>
          <a:prstGeom prst="rect">
            <a:avLst/>
          </a:prstGeom>
        </p:spPr>
        <p:txBody>
          <a:bodyPr/>
          <a:lstStyle/>
          <a:p>
            <a:r>
              <a:rPr lang="en-GB" sz="3600" dirty="0">
                <a:solidFill>
                  <a:schemeClr val="tx1"/>
                </a:solidFill>
                <a:latin typeface="Candara" panose="020E0502030303020204" pitchFamily="34" charset="0"/>
              </a:rPr>
              <a:t>Step 6: monetise impacts</a:t>
            </a:r>
          </a:p>
        </p:txBody>
      </p:sp>
      <p:sp>
        <p:nvSpPr>
          <p:cNvPr id="395" name="WTP or WTA(C)…"/>
          <p:cNvSpPr txBox="1">
            <a:spLocks noGrp="1"/>
          </p:cNvSpPr>
          <p:nvPr>
            <p:ph type="body" idx="1"/>
          </p:nvPr>
        </p:nvSpPr>
        <p:spPr>
          <a:xfrm>
            <a:off x="571500" y="1143000"/>
            <a:ext cx="7658100" cy="5143500"/>
          </a:xfrm>
          <a:prstGeom prst="rect">
            <a:avLst/>
          </a:prstGeom>
        </p:spPr>
        <p:txBody>
          <a:bodyPr/>
          <a:lstStyle/>
          <a:p>
            <a:pPr marL="446469" indent="-446469"/>
            <a:r>
              <a:rPr lang="en-GB" sz="2800" dirty="0">
                <a:latin typeface="Candara" panose="020E0502030303020204" pitchFamily="34" charset="0"/>
              </a:rPr>
              <a:t>Valuation</a:t>
            </a:r>
            <a:endParaRPr sz="2800" dirty="0">
              <a:latin typeface="Candara" panose="020E0502030303020204" pitchFamily="34" charset="0"/>
            </a:endParaRPr>
          </a:p>
          <a:p>
            <a:pPr marL="812573" lvl="1" indent="-241093">
              <a:buSzPct val="100000"/>
              <a:buChar char="•"/>
            </a:pPr>
            <a:r>
              <a:rPr dirty="0">
                <a:latin typeface="Candara" panose="020E0502030303020204" pitchFamily="34" charset="0"/>
              </a:rPr>
              <a:t>Market prices</a:t>
            </a:r>
          </a:p>
          <a:p>
            <a:pPr marL="812573" lvl="1" indent="-241093">
              <a:buSzPct val="100000"/>
              <a:buChar char="•"/>
            </a:pPr>
            <a:r>
              <a:rPr dirty="0">
                <a:latin typeface="Candara" panose="020E0502030303020204" pitchFamily="34" charset="0"/>
              </a:rPr>
              <a:t>Adjusted market prices</a:t>
            </a:r>
          </a:p>
          <a:p>
            <a:pPr marL="812573" lvl="1" indent="-241093">
              <a:buSzPct val="100000"/>
              <a:buChar char="•"/>
            </a:pPr>
            <a:r>
              <a:rPr dirty="0">
                <a:latin typeface="Candara" panose="020E0502030303020204" pitchFamily="34" charset="0"/>
              </a:rPr>
              <a:t>Non-market valuation</a:t>
            </a:r>
          </a:p>
          <a:p>
            <a:pPr marL="446469" indent="-446469"/>
            <a:r>
              <a:rPr sz="2800" dirty="0">
                <a:latin typeface="Candara" panose="020E0502030303020204" pitchFamily="34" charset="0"/>
              </a:rPr>
              <a:t>Super sewer</a:t>
            </a:r>
          </a:p>
          <a:p>
            <a:pPr marL="812573" lvl="1" indent="-241093">
              <a:buSzPct val="100000"/>
              <a:buChar char="•"/>
            </a:pPr>
            <a:r>
              <a:rPr dirty="0">
                <a:latin typeface="Candara" panose="020E0502030303020204" pitchFamily="34" charset="0"/>
              </a:rPr>
              <a:t>Sewage litter: £1.82 per 1% of total litter</a:t>
            </a:r>
          </a:p>
          <a:p>
            <a:pPr marL="812573" lvl="1" indent="-241093">
              <a:buSzPct val="100000"/>
              <a:buChar char="•"/>
            </a:pPr>
            <a:r>
              <a:rPr dirty="0">
                <a:latin typeface="Candara" panose="020E0502030303020204" pitchFamily="34" charset="0"/>
              </a:rPr>
              <a:t>Health risk: £0.38 per day</a:t>
            </a:r>
          </a:p>
          <a:p>
            <a:pPr marL="812573" lvl="1" indent="-241093">
              <a:buSzPct val="100000"/>
              <a:buChar char="•"/>
            </a:pPr>
            <a:r>
              <a:rPr dirty="0">
                <a:latin typeface="Candara" panose="020E0502030303020204" pitchFamily="34" charset="0"/>
              </a:rPr>
              <a:t>Fish kills: £1.51 per event</a:t>
            </a:r>
          </a:p>
        </p:txBody>
      </p:sp>
    </p:spTree>
    <p:extLst>
      <p:ext uri="{BB962C8B-B14F-4D97-AF65-F5344CB8AC3E}">
        <p14:creationId xmlns:p14="http://schemas.microsoft.com/office/powerpoint/2010/main" val="248393547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osts and benefits occur  over time…"/>
          <p:cNvSpPr txBox="1">
            <a:spLocks noGrp="1"/>
          </p:cNvSpPr>
          <p:nvPr>
            <p:ph type="body" idx="1"/>
          </p:nvPr>
        </p:nvSpPr>
        <p:spPr>
          <a:xfrm>
            <a:off x="609600" y="990600"/>
            <a:ext cx="7772400" cy="4114800"/>
          </a:xfrm>
          <a:prstGeom prst="rect">
            <a:avLst/>
          </a:prstGeom>
        </p:spPr>
        <p:txBody>
          <a:bodyPr/>
          <a:lstStyle/>
          <a:p>
            <a:pPr marL="446469" indent="-446469"/>
            <a:r>
              <a:rPr sz="2800" dirty="0">
                <a:latin typeface="Candara" panose="020E0502030303020204" pitchFamily="34" charset="0"/>
              </a:rPr>
              <a:t>Costs and benefits occur over time</a:t>
            </a:r>
          </a:p>
          <a:p>
            <a:pPr marL="812573" lvl="1" indent="-241093">
              <a:buSzPct val="100000"/>
              <a:buChar char="•"/>
            </a:pPr>
            <a:r>
              <a:rPr dirty="0">
                <a:latin typeface="Candara" panose="020E0502030303020204" pitchFamily="34" charset="0"/>
              </a:rPr>
              <a:t>So we can’t just add them up</a:t>
            </a:r>
          </a:p>
          <a:p>
            <a:pPr marL="446469" indent="-446469"/>
            <a:r>
              <a:rPr sz="2800" dirty="0">
                <a:latin typeface="Candara" panose="020E0502030303020204" pitchFamily="34" charset="0"/>
              </a:rPr>
              <a:t>Future benefits and costs are discounted at a rate </a:t>
            </a:r>
            <a:r>
              <a:rPr sz="2800" i="1" dirty="0">
                <a:latin typeface="Candara" panose="020E0502030303020204" pitchFamily="34" charset="0"/>
              </a:rPr>
              <a:t>r</a:t>
            </a:r>
            <a:r>
              <a:rPr sz="2800" dirty="0">
                <a:latin typeface="Candara" panose="020E0502030303020204" pitchFamily="34" charset="0"/>
              </a:rPr>
              <a:t> to obtain equivalent present values</a:t>
            </a:r>
          </a:p>
          <a:p>
            <a:pPr marL="812573" lvl="1" indent="-241093">
              <a:buSzPct val="100000"/>
              <a:buChar char="•"/>
              <a:defRPr i="1"/>
            </a:pPr>
            <a:r>
              <a:rPr sz="2400" dirty="0">
                <a:latin typeface="Candara" panose="020E0502030303020204" pitchFamily="34" charset="0"/>
              </a:rPr>
              <a:t>PV(B) = B</a:t>
            </a:r>
            <a:r>
              <a:rPr sz="2400" baseline="-5999" dirty="0">
                <a:latin typeface="Candara" panose="020E0502030303020204" pitchFamily="34" charset="0"/>
              </a:rPr>
              <a:t>0</a:t>
            </a:r>
            <a:r>
              <a:rPr sz="2400" dirty="0">
                <a:latin typeface="Candara" panose="020E0502030303020204" pitchFamily="34" charset="0"/>
              </a:rPr>
              <a:t> + B</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B</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a:t>
            </a:r>
            <a:r>
              <a:rPr sz="2400" dirty="0" err="1">
                <a:latin typeface="Candara" panose="020E0502030303020204" pitchFamily="34" charset="0"/>
              </a:rPr>
              <a:t>B</a:t>
            </a:r>
            <a:r>
              <a:rPr sz="2400" baseline="-5999" dirty="0" err="1">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PV(C) = C</a:t>
            </a:r>
            <a:r>
              <a:rPr sz="2400" baseline="-5999" dirty="0">
                <a:latin typeface="Candara" panose="020E0502030303020204" pitchFamily="34" charset="0"/>
              </a:rPr>
              <a:t>0</a:t>
            </a:r>
            <a:r>
              <a:rPr sz="2400" dirty="0">
                <a:latin typeface="Candara" panose="020E0502030303020204" pitchFamily="34" charset="0"/>
              </a:rPr>
              <a:t> + C</a:t>
            </a:r>
            <a:r>
              <a:rPr sz="2400" baseline="-5999" dirty="0">
                <a:latin typeface="Candara" panose="020E0502030303020204" pitchFamily="34" charset="0"/>
              </a:rPr>
              <a:t>1</a:t>
            </a:r>
            <a:r>
              <a:rPr sz="2400" dirty="0">
                <a:latin typeface="Candara" panose="020E0502030303020204" pitchFamily="34" charset="0"/>
              </a:rPr>
              <a:t>/(1 + r)</a:t>
            </a:r>
            <a:r>
              <a:rPr sz="2400" baseline="31999" dirty="0">
                <a:latin typeface="Candara" panose="020E0502030303020204" pitchFamily="34" charset="0"/>
              </a:rPr>
              <a:t>1</a:t>
            </a:r>
            <a:r>
              <a:rPr sz="2400" dirty="0">
                <a:latin typeface="Candara" panose="020E0502030303020204" pitchFamily="34" charset="0"/>
              </a:rPr>
              <a:t> + C</a:t>
            </a:r>
            <a:r>
              <a:rPr sz="2400" baseline="-5999" dirty="0">
                <a:latin typeface="Candara" panose="020E0502030303020204" pitchFamily="34" charset="0"/>
              </a:rPr>
              <a:t>2</a:t>
            </a:r>
            <a:r>
              <a:rPr sz="2400" dirty="0">
                <a:latin typeface="Candara" panose="020E0502030303020204" pitchFamily="34" charset="0"/>
              </a:rPr>
              <a:t>/(1 + r)</a:t>
            </a:r>
            <a:r>
              <a:rPr sz="2400" baseline="31999" dirty="0">
                <a:latin typeface="Candara" panose="020E0502030303020204" pitchFamily="34" charset="0"/>
              </a:rPr>
              <a:t>2</a:t>
            </a:r>
            <a:r>
              <a:rPr sz="2400" dirty="0">
                <a:latin typeface="Candara" panose="020E0502030303020204" pitchFamily="34" charset="0"/>
              </a:rPr>
              <a:t> + … + C</a:t>
            </a:r>
            <a:r>
              <a:rPr sz="2400" baseline="-5999" dirty="0">
                <a:latin typeface="Candara" panose="020E0502030303020204" pitchFamily="34" charset="0"/>
              </a:rPr>
              <a:t>t</a:t>
            </a:r>
            <a:r>
              <a:rPr sz="2400" dirty="0">
                <a:latin typeface="Candara" panose="020E0502030303020204" pitchFamily="34" charset="0"/>
              </a:rPr>
              <a:t>/(1 + r)</a:t>
            </a:r>
            <a:r>
              <a:rPr sz="2400" baseline="31999" dirty="0">
                <a:latin typeface="Candara" panose="020E0502030303020204" pitchFamily="34" charset="0"/>
              </a:rPr>
              <a:t>t</a:t>
            </a:r>
          </a:p>
          <a:p>
            <a:pPr marL="812573" lvl="1" indent="-241093">
              <a:buSzPct val="100000"/>
              <a:buChar char="•"/>
              <a:defRPr i="1"/>
            </a:pPr>
            <a:r>
              <a:rPr sz="2400" dirty="0">
                <a:latin typeface="Candara" panose="020E0502030303020204" pitchFamily="34" charset="0"/>
              </a:rPr>
              <a:t>NPV = PV(B) – PV(C)</a:t>
            </a:r>
          </a:p>
        </p:txBody>
      </p:sp>
      <p:sp>
        <p:nvSpPr>
          <p:cNvPr id="400" name="Step 7: discount to find present values"/>
          <p:cNvSpPr txBox="1">
            <a:spLocks noGrp="1"/>
          </p:cNvSpPr>
          <p:nvPr>
            <p:ph type="title"/>
          </p:nvPr>
        </p:nvSpPr>
        <p:spPr>
          <a:xfrm>
            <a:off x="609600" y="0"/>
            <a:ext cx="7772400" cy="1143000"/>
          </a:xfrm>
          <a:prstGeom prst="rect">
            <a:avLst/>
          </a:prstGeom>
        </p:spPr>
        <p:txBody>
          <a:bodyPr/>
          <a:lstStyle/>
          <a:p>
            <a:r>
              <a:rPr sz="3600" dirty="0">
                <a:solidFill>
                  <a:schemeClr val="tx1"/>
                </a:solidFill>
                <a:latin typeface="Candara" panose="020E0502030303020204" pitchFamily="34" charset="0"/>
              </a:rPr>
              <a:t>Step 7: discount to find present values</a:t>
            </a:r>
          </a:p>
        </p:txBody>
      </p:sp>
    </p:spTree>
    <p:extLst>
      <p:ext uri="{BB962C8B-B14F-4D97-AF65-F5344CB8AC3E}">
        <p14:creationId xmlns:p14="http://schemas.microsoft.com/office/powerpoint/2010/main" val="413473324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he importance of r"/>
          <p:cNvSpPr txBox="1">
            <a:spLocks noGrp="1"/>
          </p:cNvSpPr>
          <p:nvPr>
            <p:ph type="title"/>
          </p:nvPr>
        </p:nvSpPr>
        <p:spPr>
          <a:xfrm>
            <a:off x="589861" y="-7345"/>
            <a:ext cx="7772400" cy="1143000"/>
          </a:xfrm>
          <a:prstGeom prst="rect">
            <a:avLst/>
          </a:prstGeom>
        </p:spPr>
        <p:txBody>
          <a:bodyPr/>
          <a:lstStyle/>
          <a:p>
            <a:r>
              <a:rPr sz="3600" dirty="0">
                <a:solidFill>
                  <a:schemeClr val="tx1"/>
                </a:solidFill>
                <a:latin typeface="Candara" panose="020E0502030303020204" pitchFamily="34" charset="0"/>
              </a:rPr>
              <a:t>The importance of </a:t>
            </a:r>
            <a:r>
              <a:rPr sz="3600" i="1" dirty="0">
                <a:solidFill>
                  <a:schemeClr val="tx1"/>
                </a:solidFill>
                <a:latin typeface="Candara" panose="020E0502030303020204" pitchFamily="34" charset="0"/>
              </a:rPr>
              <a:t>r</a:t>
            </a:r>
          </a:p>
        </p:txBody>
      </p:sp>
      <p:sp>
        <p:nvSpPr>
          <p:cNvPr id="405" name="£100 invested for 100 years becomes…"/>
          <p:cNvSpPr txBox="1">
            <a:spLocks noGrp="1"/>
          </p:cNvSpPr>
          <p:nvPr>
            <p:ph type="body" sz="half" idx="1"/>
          </p:nvPr>
        </p:nvSpPr>
        <p:spPr>
          <a:xfrm>
            <a:off x="228600" y="1143000"/>
            <a:ext cx="4414838" cy="5027414"/>
          </a:xfrm>
          <a:prstGeom prst="rect">
            <a:avLst/>
          </a:prstGeom>
        </p:spPr>
        <p:txBody>
          <a:bodyPr/>
          <a:lstStyle/>
          <a:p>
            <a:pPr marL="732208" indent="-446469"/>
            <a:r>
              <a:rPr sz="2800" dirty="0">
                <a:latin typeface="Candara" panose="020E0502030303020204" pitchFamily="34" charset="0"/>
              </a:rPr>
              <a:t>£100 invested for 100 years becomes</a:t>
            </a:r>
            <a:endParaRPr lang="en-GB" sz="2800" dirty="0">
              <a:latin typeface="Candara" panose="020E0502030303020204" pitchFamily="34" charset="0"/>
            </a:endParaRPr>
          </a:p>
          <a:p>
            <a:pPr marL="732208" indent="-446469"/>
            <a:r>
              <a:rPr sz="2800" dirty="0">
                <a:latin typeface="Candara" panose="020E0502030303020204" pitchFamily="34" charset="0"/>
              </a:rPr>
              <a:t>Conversely, PV(£1.4m in 100 years) at </a:t>
            </a:r>
            <a:r>
              <a:rPr sz="2800" i="1" dirty="0">
                <a:latin typeface="Candara" panose="020E0502030303020204" pitchFamily="34" charset="0"/>
              </a:rPr>
              <a:t>r</a:t>
            </a:r>
            <a:r>
              <a:rPr sz="2800" dirty="0">
                <a:latin typeface="Candara" panose="020E0502030303020204" pitchFamily="34" charset="0"/>
              </a:rPr>
              <a:t> = 10% is only £100</a:t>
            </a:r>
            <a:r>
              <a:rPr lang="en-GB" sz="2800" dirty="0">
                <a:latin typeface="Candara" panose="020E0502030303020204" pitchFamily="34" charset="0"/>
              </a:rPr>
              <a:t> today</a:t>
            </a:r>
            <a:endParaRPr sz="2800" dirty="0">
              <a:latin typeface="Candara" panose="020E0502030303020204" pitchFamily="34" charset="0"/>
            </a:endParaRPr>
          </a:p>
        </p:txBody>
      </p:sp>
      <p:graphicFrame>
        <p:nvGraphicFramePr>
          <p:cNvPr id="406" name="Table"/>
          <p:cNvGraphicFramePr/>
          <p:nvPr>
            <p:extLst>
              <p:ext uri="{D42A27DB-BD31-4B8C-83A1-F6EECF244321}">
                <p14:modId xmlns:p14="http://schemas.microsoft.com/office/powerpoint/2010/main" val="1928113568"/>
              </p:ext>
            </p:extLst>
          </p:nvPr>
        </p:nvGraphicFramePr>
        <p:xfrm>
          <a:off x="4929187" y="1151930"/>
          <a:ext cx="3634382" cy="2402084"/>
        </p:xfrm>
        <a:graphic>
          <a:graphicData uri="http://schemas.openxmlformats.org/drawingml/2006/table">
            <a:tbl>
              <a:tblPr/>
              <a:tblGrid>
                <a:gridCol w="1578089">
                  <a:extLst>
                    <a:ext uri="{9D8B030D-6E8A-4147-A177-3AD203B41FA5}">
                      <a16:colId xmlns:a16="http://schemas.microsoft.com/office/drawing/2014/main" val="20000"/>
                    </a:ext>
                  </a:extLst>
                </a:gridCol>
                <a:gridCol w="2056293">
                  <a:extLst>
                    <a:ext uri="{9D8B030D-6E8A-4147-A177-3AD203B41FA5}">
                      <a16:colId xmlns:a16="http://schemas.microsoft.com/office/drawing/2014/main" val="20001"/>
                    </a:ext>
                  </a:extLst>
                </a:gridCol>
              </a:tblGrid>
              <a:tr h="600521">
                <a:tc>
                  <a:txBody>
                    <a:bodyPr/>
                    <a:lstStyle/>
                    <a:p>
                      <a:pPr algn="r" defTabSz="914400">
                        <a:tabLst>
                          <a:tab pos="914400" algn="l"/>
                        </a:tabLst>
                        <a:defRPr sz="3400">
                          <a:latin typeface="+mn-lt"/>
                          <a:ea typeface="+mn-ea"/>
                          <a:cs typeface="+mn-cs"/>
                          <a:sym typeface="Myriad Pro"/>
                        </a:defRPr>
                      </a:pPr>
                      <a:r>
                        <a:rPr sz="2400" i="1" dirty="0">
                          <a:solidFill>
                            <a:schemeClr val="tx1"/>
                          </a:solidFill>
                          <a:latin typeface="Candara" panose="020E0502030303020204" pitchFamily="34" charset="0"/>
                        </a:rPr>
                        <a:t>r</a:t>
                      </a:r>
                      <a:r>
                        <a:rPr sz="2400" dirty="0">
                          <a:solidFill>
                            <a:schemeClr val="tx1"/>
                          </a:solidFill>
                          <a:latin typeface="Candara" panose="020E0502030303020204" pitchFamily="34" charset="0"/>
                        </a:rPr>
                        <a:t> = 2.1%</a:t>
                      </a:r>
                    </a:p>
                  </a:txBody>
                  <a:tcPr marL="107156" marR="107156" marT="107156" marB="107156" anchor="ctr" horzOverflow="overflow"/>
                </a:tc>
                <a:tc>
                  <a:txBody>
                    <a:bodyPr/>
                    <a:lstStyle/>
                    <a:p>
                      <a:pPr algn="r" defTabSz="914400">
                        <a:tabLst>
                          <a:tab pos="914400" algn="l"/>
                        </a:tabLst>
                        <a:defRPr>
                          <a:solidFill>
                            <a:srgbClr val="000000"/>
                          </a:solidFill>
                        </a:defRPr>
                      </a:pPr>
                      <a:r>
                        <a:rPr sz="2400">
                          <a:solidFill>
                            <a:schemeClr val="tx1"/>
                          </a:solidFill>
                          <a:latin typeface="Candara" panose="020E0502030303020204" pitchFamily="34" charset="0"/>
                          <a:ea typeface="+mn-ea"/>
                          <a:cs typeface="+mn-cs"/>
                          <a:sym typeface="Myriad Pro"/>
                        </a:rPr>
                        <a:t>£799</a:t>
                      </a:r>
                    </a:p>
                  </a:txBody>
                  <a:tcPr marL="107156" marR="107156" marT="107156" marB="107156" anchor="ctr" horzOverflow="overflow"/>
                </a:tc>
                <a:extLst>
                  <a:ext uri="{0D108BD9-81ED-4DB2-BD59-A6C34878D82A}">
                    <a16:rowId xmlns:a16="http://schemas.microsoft.com/office/drawing/2014/main" val="10000"/>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3.5%</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£3,100</a:t>
                      </a:r>
                    </a:p>
                  </a:txBody>
                  <a:tcPr marL="107156" marR="107156" marT="107156" marB="107156" anchor="ctr" horzOverflow="overflow"/>
                </a:tc>
                <a:extLst>
                  <a:ext uri="{0D108BD9-81ED-4DB2-BD59-A6C34878D82A}">
                    <a16:rowId xmlns:a16="http://schemas.microsoft.com/office/drawing/2014/main" val="10001"/>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7%</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£87,000</a:t>
                      </a:r>
                    </a:p>
                  </a:txBody>
                  <a:tcPr marL="107156" marR="107156" marT="107156" marB="107156" anchor="ctr" horzOverflow="overflow"/>
                </a:tc>
                <a:extLst>
                  <a:ext uri="{0D108BD9-81ED-4DB2-BD59-A6C34878D82A}">
                    <a16:rowId xmlns:a16="http://schemas.microsoft.com/office/drawing/2014/main" val="10002"/>
                  </a:ext>
                </a:extLst>
              </a:tr>
              <a:tr h="600521">
                <a:tc>
                  <a:txBody>
                    <a:bodyPr/>
                    <a:lstStyle/>
                    <a:p>
                      <a:pPr algn="r" defTabSz="914400">
                        <a:tabLst>
                          <a:tab pos="914400" algn="l"/>
                        </a:tabLst>
                        <a:defRPr sz="3400">
                          <a:latin typeface="+mn-lt"/>
                          <a:ea typeface="+mn-ea"/>
                          <a:cs typeface="+mn-cs"/>
                          <a:sym typeface="Myriad Pro"/>
                        </a:defRPr>
                      </a:pPr>
                      <a:r>
                        <a:rPr sz="2400" i="1">
                          <a:solidFill>
                            <a:schemeClr val="tx1"/>
                          </a:solidFill>
                          <a:latin typeface="Candara" panose="020E0502030303020204" pitchFamily="34" charset="0"/>
                        </a:rPr>
                        <a:t>r</a:t>
                      </a:r>
                      <a:r>
                        <a:rPr sz="2400">
                          <a:solidFill>
                            <a:schemeClr val="tx1"/>
                          </a:solidFill>
                          <a:latin typeface="Candara" panose="020E0502030303020204" pitchFamily="34" charset="0"/>
                        </a:rPr>
                        <a:t> = 10%</a:t>
                      </a:r>
                    </a:p>
                  </a:txBody>
                  <a:tcPr marL="107156" marR="107156" marT="107156" marB="107156" anchor="ctr" horzOverflow="overflow"/>
                </a:tc>
                <a:tc>
                  <a:txBody>
                    <a:bodyPr/>
                    <a:lstStyle/>
                    <a:p>
                      <a:pPr algn="r" defTabSz="914400">
                        <a:tabLst>
                          <a:tab pos="914400" algn="l"/>
                        </a:tabLst>
                        <a:defRPr>
                          <a:solidFill>
                            <a:srgbClr val="000000"/>
                          </a:solidFill>
                        </a:defRPr>
                      </a:pPr>
                      <a:r>
                        <a:rPr sz="2400" dirty="0">
                          <a:solidFill>
                            <a:schemeClr val="tx1"/>
                          </a:solidFill>
                          <a:latin typeface="Candara" panose="020E0502030303020204" pitchFamily="34" charset="0"/>
                          <a:ea typeface="+mn-ea"/>
                          <a:cs typeface="+mn-cs"/>
                          <a:sym typeface="Myriad Pro"/>
                        </a:rPr>
                        <a:t>£1,400,000</a:t>
                      </a:r>
                    </a:p>
                  </a:txBody>
                  <a:tcPr marL="107156" marR="107156" marT="107156" marB="107156" anchor="ct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7931348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Step 8: aggregate values"/>
          <p:cNvSpPr txBox="1">
            <a:spLocks noGrp="1"/>
          </p:cNvSpPr>
          <p:nvPr>
            <p:ph type="title"/>
          </p:nvPr>
        </p:nvSpPr>
        <p:spPr>
          <a:xfrm>
            <a:off x="685800" y="0"/>
            <a:ext cx="7772400" cy="1143000"/>
          </a:xfrm>
          <a:prstGeom prst="rect">
            <a:avLst/>
          </a:prstGeom>
        </p:spPr>
        <p:txBody>
          <a:bodyPr/>
          <a:lstStyle/>
          <a:p>
            <a:r>
              <a:rPr sz="3600" dirty="0">
                <a:latin typeface="Candara" panose="020E0502030303020204" pitchFamily="34" charset="0"/>
              </a:rPr>
              <a:t>Step 8: </a:t>
            </a:r>
            <a:r>
              <a:rPr sz="3600" dirty="0">
                <a:solidFill>
                  <a:schemeClr val="tx1"/>
                </a:solidFill>
                <a:latin typeface="Candara" panose="020E0502030303020204" pitchFamily="34" charset="0"/>
              </a:rPr>
              <a:t>aggregate </a:t>
            </a:r>
            <a:r>
              <a:rPr sz="3600" dirty="0">
                <a:latin typeface="Candara" panose="020E0502030303020204" pitchFamily="34" charset="0"/>
              </a:rPr>
              <a:t>values</a:t>
            </a:r>
          </a:p>
        </p:txBody>
      </p:sp>
      <p:sp>
        <p:nvSpPr>
          <p:cNvPr id="411" name="Super sewer — best projects’  NPV = £3–5 billion…"/>
          <p:cNvSpPr txBox="1">
            <a:spLocks noGrp="1"/>
          </p:cNvSpPr>
          <p:nvPr>
            <p:ph type="body" idx="1"/>
          </p:nvPr>
        </p:nvSpPr>
        <p:spPr>
          <a:xfrm>
            <a:off x="701407" y="1143000"/>
            <a:ext cx="7772400" cy="4114800"/>
          </a:xfrm>
          <a:prstGeom prst="rect">
            <a:avLst/>
          </a:prstGeom>
        </p:spPr>
        <p:txBody>
          <a:bodyPr/>
          <a:lstStyle/>
          <a:p>
            <a:pPr marL="446469" indent="-446469"/>
            <a:r>
              <a:rPr sz="2800" dirty="0">
                <a:latin typeface="Candara" panose="020E0502030303020204" pitchFamily="34" charset="0"/>
              </a:rPr>
              <a:t>Super sewer — best projects’ NPV = £3–5 billion</a:t>
            </a:r>
          </a:p>
          <a:p>
            <a:pPr marL="446469" indent="-446469"/>
            <a:r>
              <a:rPr sz="2800" dirty="0">
                <a:latin typeface="Candara" panose="020E0502030303020204" pitchFamily="34" charset="0"/>
              </a:rPr>
              <a:t>Intervention appears economically justified</a:t>
            </a:r>
          </a:p>
          <a:p>
            <a:pPr marL="812573" lvl="1" indent="-241093">
              <a:buSzPct val="100000"/>
              <a:buChar char="•"/>
            </a:pPr>
            <a:r>
              <a:rPr dirty="0">
                <a:latin typeface="Candara" panose="020E0502030303020204" pitchFamily="34" charset="0"/>
              </a:rPr>
              <a:t>Passes a cost-benefit test (NPV &gt; 0)</a:t>
            </a:r>
          </a:p>
        </p:txBody>
      </p:sp>
    </p:spTree>
    <p:extLst>
      <p:ext uri="{BB962C8B-B14F-4D97-AF65-F5344CB8AC3E}">
        <p14:creationId xmlns:p14="http://schemas.microsoft.com/office/powerpoint/2010/main" val="29148163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tep 9: risk, and sensitivity analysis"/>
          <p:cNvSpPr txBox="1">
            <a:spLocks noGrp="1"/>
          </p:cNvSpPr>
          <p:nvPr>
            <p:ph type="title"/>
          </p:nvPr>
        </p:nvSpPr>
        <p:spPr>
          <a:xfrm>
            <a:off x="685800" y="0"/>
            <a:ext cx="7772400" cy="1143000"/>
          </a:xfrm>
          <a:prstGeom prst="rect">
            <a:avLst/>
          </a:prstGeom>
        </p:spPr>
        <p:txBody>
          <a:bodyPr/>
          <a:lstStyle/>
          <a:p>
            <a:r>
              <a:rPr sz="3600" dirty="0">
                <a:solidFill>
                  <a:schemeClr val="tx1"/>
                </a:solidFill>
                <a:latin typeface="Candara" panose="020E0502030303020204" pitchFamily="34" charset="0"/>
              </a:rPr>
              <a:t>Step 9: risk, and sensitivity analysis</a:t>
            </a:r>
          </a:p>
        </p:txBody>
      </p:sp>
      <p:sp>
        <p:nvSpPr>
          <p:cNvPr id="416" name="Risk and uncertainty…"/>
          <p:cNvSpPr txBox="1">
            <a:spLocks noGrp="1"/>
          </p:cNvSpPr>
          <p:nvPr>
            <p:ph type="body" idx="1"/>
          </p:nvPr>
        </p:nvSpPr>
        <p:spPr>
          <a:xfrm>
            <a:off x="571500" y="1143000"/>
            <a:ext cx="7962900" cy="5143500"/>
          </a:xfrm>
          <a:prstGeom prst="rect">
            <a:avLst/>
          </a:prstGeom>
        </p:spPr>
        <p:txBody>
          <a:bodyPr/>
          <a:lstStyle/>
          <a:p>
            <a:pPr marL="446469" indent="-446469"/>
            <a:r>
              <a:rPr sz="2800" dirty="0">
                <a:latin typeface="Candara" panose="020E0502030303020204" pitchFamily="34" charset="0"/>
              </a:rPr>
              <a:t>Risk and uncertainty</a:t>
            </a:r>
          </a:p>
          <a:p>
            <a:pPr marL="812573" lvl="1" indent="-241093">
              <a:buSzPct val="100000"/>
              <a:buChar char="•"/>
            </a:pPr>
            <a:r>
              <a:rPr dirty="0">
                <a:latin typeface="Candara" panose="020E0502030303020204" pitchFamily="34" charset="0"/>
              </a:rPr>
              <a:t>Predicting the future</a:t>
            </a:r>
          </a:p>
          <a:p>
            <a:pPr marL="812573" lvl="1" indent="-241093">
              <a:buSzPct val="100000"/>
              <a:buChar char="•"/>
            </a:pPr>
            <a:r>
              <a:rPr dirty="0">
                <a:latin typeface="Candara" panose="020E0502030303020204" pitchFamily="34" charset="0"/>
              </a:rPr>
              <a:t>Assessing risk appetite</a:t>
            </a:r>
          </a:p>
          <a:p>
            <a:pPr marL="446469" indent="-446469"/>
            <a:r>
              <a:rPr sz="2800" dirty="0">
                <a:latin typeface="Candara" panose="020E0502030303020204" pitchFamily="34" charset="0"/>
              </a:rPr>
              <a:t>Perform sensitivity analysis</a:t>
            </a:r>
          </a:p>
          <a:p>
            <a:pPr marL="812573" lvl="1" indent="-241093">
              <a:buSzPct val="100000"/>
              <a:buChar char="•"/>
            </a:pPr>
            <a:r>
              <a:rPr dirty="0">
                <a:latin typeface="Candara" panose="020E0502030303020204" pitchFamily="34" charset="0"/>
              </a:rPr>
              <a:t>Alternative assumptions/forecasts</a:t>
            </a:r>
          </a:p>
          <a:p>
            <a:pPr marL="812573" lvl="1" indent="-241093">
              <a:buSzPct val="100000"/>
              <a:buChar char="•"/>
            </a:pPr>
            <a:r>
              <a:rPr dirty="0">
                <a:latin typeface="Candara" panose="020E0502030303020204" pitchFamily="34" charset="0"/>
              </a:rPr>
              <a:t>Alternative discount rates</a:t>
            </a:r>
          </a:p>
        </p:txBody>
      </p:sp>
    </p:spTree>
    <p:extLst>
      <p:ext uri="{BB962C8B-B14F-4D97-AF65-F5344CB8AC3E}">
        <p14:creationId xmlns:p14="http://schemas.microsoft.com/office/powerpoint/2010/main" val="100694178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Sources of error in CBA"/>
          <p:cNvSpPr txBox="1">
            <a:spLocks noGrp="1"/>
          </p:cNvSpPr>
          <p:nvPr>
            <p:ph type="title"/>
          </p:nvPr>
        </p:nvSpPr>
        <p:spPr>
          <a:xfrm>
            <a:off x="689472" y="-7345"/>
            <a:ext cx="7772400" cy="1143000"/>
          </a:xfrm>
          <a:prstGeom prst="rect">
            <a:avLst/>
          </a:prstGeom>
        </p:spPr>
        <p:txBody>
          <a:bodyPr/>
          <a:lstStyle/>
          <a:p>
            <a:r>
              <a:rPr sz="3600" dirty="0">
                <a:solidFill>
                  <a:schemeClr val="tx1"/>
                </a:solidFill>
                <a:latin typeface="Candara" panose="020E0502030303020204" pitchFamily="34" charset="0"/>
              </a:rPr>
              <a:t>Sources of error in CBA</a:t>
            </a:r>
          </a:p>
        </p:txBody>
      </p:sp>
      <p:sp>
        <p:nvSpPr>
          <p:cNvPr id="419" name="Omission errors…"/>
          <p:cNvSpPr txBox="1">
            <a:spLocks noGrp="1"/>
          </p:cNvSpPr>
          <p:nvPr>
            <p:ph type="body" idx="1"/>
          </p:nvPr>
        </p:nvSpPr>
        <p:spPr>
          <a:xfrm>
            <a:off x="0" y="990600"/>
            <a:ext cx="9144000" cy="4114800"/>
          </a:xfrm>
          <a:prstGeom prst="rect">
            <a:avLst/>
          </a:prstGeom>
        </p:spPr>
        <p:txBody>
          <a:bodyPr numCol="2" spcCol="568959"/>
          <a:lstStyle/>
          <a:p>
            <a:pPr marL="222341" indent="-222341" defTabSz="340923">
              <a:spcBef>
                <a:spcPts val="914"/>
              </a:spcBef>
              <a:defRPr sz="4980"/>
            </a:pPr>
            <a:r>
              <a:rPr sz="2400" dirty="0">
                <a:latin typeface="Candara" panose="020E0502030303020204" pitchFamily="34" charset="0"/>
              </a:rPr>
              <a:t>Omission errors</a:t>
            </a:r>
          </a:p>
          <a:p>
            <a:pPr marL="459505" lvl="1" indent="-222341" defTabSz="340923">
              <a:spcBef>
                <a:spcPts val="914"/>
              </a:spcBef>
              <a:defRPr sz="2988"/>
            </a:pPr>
            <a:r>
              <a:rPr sz="2400" dirty="0">
                <a:latin typeface="Candara" panose="020E0502030303020204" pitchFamily="34" charset="0"/>
              </a:rPr>
              <a:t>Excluding important impacts</a:t>
            </a:r>
          </a:p>
          <a:p>
            <a:pPr marL="222341" indent="-222341" defTabSz="340923">
              <a:spcBef>
                <a:spcPts val="914"/>
              </a:spcBef>
              <a:defRPr sz="4980"/>
            </a:pPr>
            <a:r>
              <a:rPr sz="2400" dirty="0">
                <a:latin typeface="Candara" panose="020E0502030303020204" pitchFamily="34" charset="0"/>
              </a:rPr>
              <a:t>Measurement errors</a:t>
            </a:r>
          </a:p>
          <a:p>
            <a:pPr marL="459505" lvl="1" indent="-222341" defTabSz="340923">
              <a:spcBef>
                <a:spcPts val="914"/>
              </a:spcBef>
              <a:defRPr sz="2988"/>
            </a:pPr>
            <a:r>
              <a:rPr sz="2400" dirty="0">
                <a:latin typeface="Candara" panose="020E0502030303020204" pitchFamily="34" charset="0"/>
              </a:rPr>
              <a:t>Impacts observed, recorded or interpreted inaccurately</a:t>
            </a:r>
          </a:p>
          <a:p>
            <a:pPr marL="222341" indent="-222341" defTabSz="340923">
              <a:spcBef>
                <a:spcPts val="914"/>
              </a:spcBef>
              <a:defRPr sz="4980"/>
            </a:pPr>
            <a:r>
              <a:rPr sz="2400" dirty="0">
                <a:latin typeface="Candara" panose="020E0502030303020204" pitchFamily="34" charset="0"/>
              </a:rPr>
              <a:t>Forecasting errors</a:t>
            </a:r>
          </a:p>
          <a:p>
            <a:pPr marL="459505" lvl="1" indent="-222341" defTabSz="340923">
              <a:spcBef>
                <a:spcPts val="914"/>
              </a:spcBef>
              <a:defRPr sz="2988"/>
            </a:pPr>
            <a:r>
              <a:rPr sz="2400" dirty="0">
                <a:latin typeface="Candara" panose="020E0502030303020204" pitchFamily="34" charset="0"/>
              </a:rPr>
              <a:t>Forecasts are always inexact, but cost-benefit studies can provide a false sense of precision to decision-makers</a:t>
            </a:r>
            <a:endParaRPr lang="en-GB" sz="2400" dirty="0">
              <a:latin typeface="Candara" panose="020E0502030303020204" pitchFamily="34" charset="0"/>
            </a:endParaRPr>
          </a:p>
          <a:p>
            <a:pPr marL="59455" indent="-222341" defTabSz="340923">
              <a:spcBef>
                <a:spcPts val="914"/>
              </a:spcBef>
              <a:defRPr sz="2988"/>
            </a:pPr>
            <a:r>
              <a:rPr dirty="0">
                <a:latin typeface="Candara" panose="020E0502030303020204" pitchFamily="34" charset="0"/>
              </a:rPr>
              <a:t>Valuation errors</a:t>
            </a:r>
          </a:p>
          <a:p>
            <a:pPr marL="459505" lvl="1" indent="-222341" defTabSz="340923">
              <a:spcBef>
                <a:spcPts val="914"/>
              </a:spcBef>
              <a:defRPr sz="2988"/>
            </a:pPr>
            <a:r>
              <a:rPr sz="2400" dirty="0">
                <a:latin typeface="Candara" panose="020E0502030303020204" pitchFamily="34" charset="0"/>
              </a:rPr>
              <a:t>Some impacts are difficult or expensive to value</a:t>
            </a:r>
          </a:p>
          <a:p>
            <a:pPr marL="222341" indent="-222341" defTabSz="340923">
              <a:spcBef>
                <a:spcPts val="914"/>
              </a:spcBef>
              <a:defRPr sz="4980"/>
            </a:pPr>
            <a:r>
              <a:rPr sz="2400" dirty="0">
                <a:latin typeface="Candara" panose="020E0502030303020204" pitchFamily="34" charset="0"/>
              </a:rPr>
              <a:t>Strategic errors</a:t>
            </a:r>
          </a:p>
          <a:p>
            <a:pPr marL="459505" lvl="1" indent="-222341" defTabSz="340923">
              <a:spcBef>
                <a:spcPts val="914"/>
              </a:spcBef>
              <a:defRPr sz="2988"/>
            </a:pPr>
            <a:r>
              <a:rPr sz="2400" dirty="0">
                <a:latin typeface="Candara" panose="020E0502030303020204" pitchFamily="34" charset="0"/>
              </a:rPr>
              <a:t>Bad studies by </a:t>
            </a:r>
            <a:br>
              <a:rPr sz="2400" dirty="0">
                <a:latin typeface="Candara" panose="020E0502030303020204" pitchFamily="34" charset="0"/>
              </a:rPr>
            </a:br>
            <a:r>
              <a:rPr sz="2400" dirty="0">
                <a:latin typeface="Candara" panose="020E0502030303020204" pitchFamily="34" charset="0"/>
              </a:rPr>
              <a:t>‘economists for hire’</a:t>
            </a:r>
          </a:p>
          <a:p>
            <a:pPr marL="652201" lvl="2" indent="-177873" defTabSz="340923">
              <a:spcBef>
                <a:spcPts val="914"/>
              </a:spcBef>
              <a:defRPr sz="2656"/>
            </a:pPr>
            <a:r>
              <a:rPr dirty="0">
                <a:latin typeface="Candara" panose="020E0502030303020204" pitchFamily="34" charset="0"/>
              </a:rPr>
              <a:t>Pressure to generate numbers to support preferred options — inflate benefits and downplay costs</a:t>
            </a:r>
          </a:p>
          <a:p>
            <a:pPr marL="652201" lvl="2" indent="-177873" defTabSz="340923">
              <a:spcBef>
                <a:spcPts val="914"/>
              </a:spcBef>
              <a:defRPr sz="2656"/>
            </a:pPr>
            <a:r>
              <a:rPr dirty="0">
                <a:latin typeface="Candara" panose="020E0502030303020204" pitchFamily="34" charset="0"/>
              </a:rPr>
              <a:t>Decision may have been made already!</a:t>
            </a:r>
            <a:br>
              <a:rPr dirty="0">
                <a:latin typeface="Candara" panose="020E0502030303020204" pitchFamily="34" charset="0"/>
              </a:rPr>
            </a:br>
            <a:endParaRPr dirty="0">
              <a:latin typeface="Candara" panose="020E0502030303020204" pitchFamily="34" charset="0"/>
            </a:endParaRPr>
          </a:p>
        </p:txBody>
      </p:sp>
    </p:spTree>
    <p:extLst>
      <p:ext uri="{BB962C8B-B14F-4D97-AF65-F5344CB8AC3E}">
        <p14:creationId xmlns:p14="http://schemas.microsoft.com/office/powerpoint/2010/main" val="16738622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Step 10: make a recommendation"/>
          <p:cNvSpPr txBox="1">
            <a:spLocks noGrp="1"/>
          </p:cNvSpPr>
          <p:nvPr>
            <p:ph type="title"/>
          </p:nvPr>
        </p:nvSpPr>
        <p:spPr>
          <a:xfrm>
            <a:off x="577008" y="0"/>
            <a:ext cx="7772400" cy="1143000"/>
          </a:xfrm>
          <a:prstGeom prst="rect">
            <a:avLst/>
          </a:prstGeom>
        </p:spPr>
        <p:txBody>
          <a:bodyPr/>
          <a:lstStyle/>
          <a:p>
            <a:r>
              <a:rPr sz="3600" dirty="0">
                <a:solidFill>
                  <a:schemeClr val="tx1"/>
                </a:solidFill>
                <a:latin typeface="Candara" panose="020E0502030303020204" pitchFamily="34" charset="0"/>
              </a:rPr>
              <a:t>Step 10: make a recommendation</a:t>
            </a:r>
          </a:p>
        </p:txBody>
      </p:sp>
      <p:sp>
        <p:nvSpPr>
          <p:cNvPr id="424" name="Usually easy: highest NPV…"/>
          <p:cNvSpPr txBox="1">
            <a:spLocks noGrp="1"/>
          </p:cNvSpPr>
          <p:nvPr>
            <p:ph type="body" idx="1"/>
          </p:nvPr>
        </p:nvSpPr>
        <p:spPr>
          <a:xfrm>
            <a:off x="304800" y="1143000"/>
            <a:ext cx="8305800" cy="5143500"/>
          </a:xfrm>
          <a:prstGeom prst="rect">
            <a:avLst/>
          </a:prstGeom>
        </p:spPr>
        <p:txBody>
          <a:bodyPr/>
          <a:lstStyle/>
          <a:p>
            <a:pPr marL="724886" indent="-442004" defTabSz="406644">
              <a:spcBef>
                <a:spcPts val="1055"/>
              </a:spcBef>
              <a:defRPr sz="5940"/>
            </a:pPr>
            <a:r>
              <a:rPr sz="2800" dirty="0">
                <a:latin typeface="Candara" panose="020E0502030303020204" pitchFamily="34" charset="0"/>
              </a:rPr>
              <a:t>Usually easy: highest NPV</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Except where sensitivity analysis shows NPV highly uncertain (especially if range crosses zero)</a:t>
            </a:r>
          </a:p>
          <a:p>
            <a:pPr marL="724886" indent="-442004" defTabSz="406644">
              <a:spcBef>
                <a:spcPts val="1055"/>
              </a:spcBef>
              <a:defRPr sz="5940"/>
            </a:pPr>
            <a:r>
              <a:rPr sz="2800" i="1" dirty="0">
                <a:latin typeface="Candara" panose="020E0502030303020204" pitchFamily="34" charset="0"/>
              </a:rPr>
              <a:t>Informs</a:t>
            </a:r>
            <a:r>
              <a:rPr sz="2800" dirty="0">
                <a:latin typeface="Candara" panose="020E0502030303020204" pitchFamily="34" charset="0"/>
              </a:rPr>
              <a:t> actual decision</a:t>
            </a:r>
            <a:endParaRPr lang="en-GB" sz="2800" dirty="0">
              <a:latin typeface="Candara" panose="020E0502030303020204" pitchFamily="34" charset="0"/>
            </a:endParaRPr>
          </a:p>
          <a:p>
            <a:pPr marL="1124936" lvl="1" indent="-442004" defTabSz="406644">
              <a:spcBef>
                <a:spcPts val="1055"/>
              </a:spcBef>
              <a:defRPr sz="5940"/>
            </a:pPr>
            <a:r>
              <a:rPr sz="2400" dirty="0">
                <a:latin typeface="Candara" panose="020E0502030303020204" pitchFamily="34" charset="0"/>
              </a:rPr>
              <a:t>But ethical (and political) concerns also critical</a:t>
            </a:r>
            <a:endParaRPr lang="en-GB" sz="2400" dirty="0">
              <a:latin typeface="Candara" panose="020E0502030303020204" pitchFamily="34" charset="0"/>
            </a:endParaRPr>
          </a:p>
          <a:p>
            <a:pPr marL="1524986" lvl="2" indent="-442004" defTabSz="406644">
              <a:spcBef>
                <a:spcPts val="1055"/>
              </a:spcBef>
              <a:defRPr sz="5940"/>
            </a:pPr>
            <a:r>
              <a:rPr lang="en-GB" sz="2000" dirty="0">
                <a:latin typeface="Candara" panose="020E0502030303020204" pitchFamily="34" charset="0"/>
              </a:rPr>
              <a:t>Distribution, equity</a:t>
            </a:r>
          </a:p>
          <a:p>
            <a:pPr marL="1524986" lvl="2" indent="-442004" defTabSz="406644">
              <a:spcBef>
                <a:spcPts val="1055"/>
              </a:spcBef>
              <a:defRPr sz="5940"/>
            </a:pPr>
            <a:r>
              <a:rPr lang="en-GB" sz="2000" dirty="0">
                <a:latin typeface="Candara" panose="020E0502030303020204" pitchFamily="34" charset="0"/>
              </a:rPr>
              <a:t>Lobbying, special interests</a:t>
            </a:r>
          </a:p>
          <a:p>
            <a:pPr marL="1524986" lvl="2" indent="-442004" defTabSz="406644">
              <a:spcBef>
                <a:spcPts val="1055"/>
              </a:spcBef>
              <a:defRPr sz="5940"/>
            </a:pPr>
            <a:r>
              <a:rPr lang="en-GB" sz="2000" dirty="0">
                <a:latin typeface="Candara" panose="020E0502030303020204" pitchFamily="34" charset="0"/>
              </a:rPr>
              <a:t>Floating voters</a:t>
            </a:r>
          </a:p>
          <a:p>
            <a:pPr marL="1524986" lvl="2" indent="-442004" defTabSz="406644">
              <a:spcBef>
                <a:spcPts val="1055"/>
              </a:spcBef>
              <a:defRPr sz="5940"/>
            </a:pPr>
            <a:r>
              <a:rPr lang="en-GB" sz="2000" dirty="0">
                <a:latin typeface="Candara" panose="020E0502030303020204" pitchFamily="34" charset="0"/>
              </a:rPr>
              <a:t>…</a:t>
            </a:r>
            <a:endParaRPr sz="2800" dirty="0">
              <a:latin typeface="Candara" panose="020E0502030303020204" pitchFamily="34" charset="0"/>
            </a:endParaRPr>
          </a:p>
        </p:txBody>
      </p:sp>
    </p:spTree>
    <p:extLst>
      <p:ext uri="{BB962C8B-B14F-4D97-AF65-F5344CB8AC3E}">
        <p14:creationId xmlns:p14="http://schemas.microsoft.com/office/powerpoint/2010/main" val="18327528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he true rule in determining to embrace or reject anything is not whether it have any evil in it; but whether it have more of evil than of good.”  — Abraham Lincoln"/>
          <p:cNvSpPr txBox="1">
            <a:spLocks noGrp="1"/>
          </p:cNvSpPr>
          <p:nvPr>
            <p:ph type="body" sz="half" idx="1"/>
          </p:nvPr>
        </p:nvSpPr>
        <p:spPr>
          <a:xfrm>
            <a:off x="457200" y="1101727"/>
            <a:ext cx="6172200" cy="5143500"/>
          </a:xfrm>
          <a:prstGeom prst="rect">
            <a:avLst/>
          </a:prstGeom>
        </p:spPr>
        <p:txBody>
          <a:bodyPr/>
          <a:lstStyle/>
          <a:p>
            <a:pPr marL="0" indent="0" defTabSz="373783">
              <a:spcBef>
                <a:spcPts val="984"/>
              </a:spcBef>
              <a:buNone/>
              <a:defRPr sz="5460"/>
            </a:pPr>
            <a:r>
              <a:rPr sz="2800" dirty="0">
                <a:latin typeface="Candara" panose="020E0502030303020204" pitchFamily="34" charset="0"/>
              </a:rPr>
              <a:t>The true rule in determining to embrace or reject anything is not whether it have any evil in it; but whether it have more of evil than of good.</a:t>
            </a:r>
            <a:br>
              <a:rPr sz="2800" dirty="0">
                <a:latin typeface="Candara" panose="020E0502030303020204" pitchFamily="34" charset="0"/>
              </a:rPr>
            </a:br>
            <a:br>
              <a:rPr sz="2800" dirty="0">
                <a:latin typeface="Candara" panose="020E0502030303020204" pitchFamily="34" charset="0"/>
              </a:rPr>
            </a:br>
            <a:r>
              <a:rPr lang="en-GB" sz="2800" dirty="0">
                <a:latin typeface="Candara" panose="020E0502030303020204" pitchFamily="34" charset="0"/>
              </a:rPr>
              <a:t>					  				</a:t>
            </a:r>
            <a:r>
              <a:rPr sz="2800" dirty="0">
                <a:latin typeface="Candara" panose="020E0502030303020204" pitchFamily="34" charset="0"/>
              </a:rPr>
              <a:t>Abraham Lincoln</a:t>
            </a:r>
          </a:p>
        </p:txBody>
      </p:sp>
      <p:pic>
        <p:nvPicPr>
          <p:cNvPr id="256" name="abraham-lincoln.jpg" descr="abraham-lincoln.jpg"/>
          <p:cNvPicPr>
            <a:picLocks noChangeAspect="1"/>
          </p:cNvPicPr>
          <p:nvPr/>
        </p:nvPicPr>
        <p:blipFill>
          <a:blip r:embed="rId3"/>
          <a:stretch>
            <a:fillRect/>
          </a:stretch>
        </p:blipFill>
        <p:spPr>
          <a:xfrm>
            <a:off x="6858000" y="76200"/>
            <a:ext cx="2181821" cy="3597277"/>
          </a:xfrm>
          <a:prstGeom prst="rect">
            <a:avLst/>
          </a:prstGeom>
          <a:ln w="12700">
            <a:miter lim="400000"/>
          </a:ln>
        </p:spPr>
      </p:pic>
    </p:spTree>
    <p:extLst>
      <p:ext uri="{BB962C8B-B14F-4D97-AF65-F5344CB8AC3E}">
        <p14:creationId xmlns:p14="http://schemas.microsoft.com/office/powerpoint/2010/main" val="287255494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And the super sewer?"/>
          <p:cNvSpPr txBox="1">
            <a:spLocks noGrp="1"/>
          </p:cNvSpPr>
          <p:nvPr>
            <p:ph type="title"/>
          </p:nvPr>
        </p:nvSpPr>
        <p:spPr>
          <a:xfrm>
            <a:off x="762000" y="0"/>
            <a:ext cx="7772400" cy="1143000"/>
          </a:xfrm>
          <a:prstGeom prst="rect">
            <a:avLst/>
          </a:prstGeom>
        </p:spPr>
        <p:txBody>
          <a:bodyPr/>
          <a:lstStyle/>
          <a:p>
            <a:r>
              <a:rPr sz="3600" dirty="0">
                <a:latin typeface="Candara" panose="020E0502030303020204" pitchFamily="34" charset="0"/>
              </a:rPr>
              <a:t>And the super sewer?</a:t>
            </a:r>
          </a:p>
        </p:txBody>
      </p:sp>
      <p:sp>
        <p:nvSpPr>
          <p:cNvPr id="429" name="OFWAT rejected Thames Water’s original proposal to increase average bills by £85/year…"/>
          <p:cNvSpPr txBox="1">
            <a:spLocks noGrp="1"/>
          </p:cNvSpPr>
          <p:nvPr>
            <p:ph type="body" idx="1"/>
          </p:nvPr>
        </p:nvSpPr>
        <p:spPr>
          <a:xfrm>
            <a:off x="571501" y="1143000"/>
            <a:ext cx="8267700" cy="5143500"/>
          </a:xfrm>
          <a:prstGeom prst="rect">
            <a:avLst/>
          </a:prstGeom>
        </p:spPr>
        <p:txBody>
          <a:bodyPr/>
          <a:lstStyle/>
          <a:p>
            <a:pPr marL="401822" indent="-401822" defTabSz="369675">
              <a:spcBef>
                <a:spcPts val="984"/>
              </a:spcBef>
              <a:defRPr sz="5400"/>
            </a:pPr>
            <a:r>
              <a:rPr sz="2800" dirty="0">
                <a:latin typeface="Candara" panose="020E0502030303020204" pitchFamily="34" charset="0"/>
              </a:rPr>
              <a:t>OFWAT rejected Thames Water’s original proposal to increase average bills by £85/year</a:t>
            </a:r>
          </a:p>
          <a:p>
            <a:pPr marL="401822" indent="-401822" defTabSz="369675">
              <a:spcBef>
                <a:spcPts val="984"/>
              </a:spcBef>
              <a:defRPr sz="5400"/>
            </a:pPr>
            <a:r>
              <a:rPr sz="2800" dirty="0">
                <a:latin typeface="Candara" panose="020E0502030303020204" pitchFamily="34" charset="0"/>
              </a:rPr>
              <a:t>CBA repeated 4 years later</a:t>
            </a:r>
            <a:endParaRPr lang="en-GB" sz="2800" dirty="0">
              <a:latin typeface="Candara" panose="020E0502030303020204" pitchFamily="34" charset="0"/>
            </a:endParaRPr>
          </a:p>
          <a:p>
            <a:pPr marL="801872" lvl="1" indent="-401822" defTabSz="369675">
              <a:spcBef>
                <a:spcPts val="984"/>
              </a:spcBef>
              <a:defRPr sz="5400"/>
            </a:pPr>
            <a:r>
              <a:rPr sz="2400" dirty="0">
                <a:latin typeface="Candara" panose="020E0502030303020204" pitchFamily="34" charset="0"/>
              </a:rPr>
              <a:t>NPV remains positive </a:t>
            </a:r>
            <a:r>
              <a:rPr sz="2400" i="1" dirty="0">
                <a:latin typeface="Candara" panose="020E0502030303020204" pitchFamily="34" charset="0"/>
              </a:rPr>
              <a:t>if</a:t>
            </a:r>
            <a:r>
              <a:rPr sz="2400" dirty="0">
                <a:latin typeface="Candara" panose="020E0502030303020204" pitchFamily="34" charset="0"/>
              </a:rPr>
              <a:t> benefits outside Thames area included</a:t>
            </a:r>
          </a:p>
          <a:p>
            <a:pPr marL="401822" indent="-401822" defTabSz="369675">
              <a:spcBef>
                <a:spcPts val="984"/>
              </a:spcBef>
              <a:defRPr sz="5400"/>
            </a:pPr>
            <a:r>
              <a:rPr sz="2800" dirty="0">
                <a:latin typeface="Candara" panose="020E0502030303020204" pitchFamily="34" charset="0"/>
              </a:rPr>
              <a:t>Construction has started, due for completion by 2023</a:t>
            </a:r>
          </a:p>
          <a:p>
            <a:pPr marL="731315" lvl="1" indent="-216983" defTabSz="369675">
              <a:spcBef>
                <a:spcPts val="984"/>
              </a:spcBef>
              <a:defRPr sz="3239"/>
            </a:pPr>
            <a:r>
              <a:rPr dirty="0">
                <a:latin typeface="Candara" panose="020E0502030303020204" pitchFamily="34" charset="0"/>
              </a:rPr>
              <a:t>www.tideway.london</a:t>
            </a:r>
          </a:p>
        </p:txBody>
      </p:sp>
    </p:spTree>
    <p:extLst>
      <p:ext uri="{BB962C8B-B14F-4D97-AF65-F5344CB8AC3E}">
        <p14:creationId xmlns:p14="http://schemas.microsoft.com/office/powerpoint/2010/main" val="173141583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414" y="128833"/>
            <a:ext cx="8229600" cy="1143000"/>
          </a:xfrm>
        </p:spPr>
        <p:txBody>
          <a:bodyPr/>
          <a:lstStyle/>
          <a:p>
            <a:r>
              <a:rPr lang="en-GB" sz="3600" dirty="0">
                <a:latin typeface="Candara" panose="020E0502030303020204" pitchFamily="34" charset="0"/>
              </a:rPr>
              <a:t>CBA: concluding remarks</a:t>
            </a:r>
          </a:p>
        </p:txBody>
      </p:sp>
      <p:sp>
        <p:nvSpPr>
          <p:cNvPr id="3" name="Text Placeholder 2"/>
          <p:cNvSpPr>
            <a:spLocks noGrp="1"/>
          </p:cNvSpPr>
          <p:nvPr>
            <p:ph type="body" idx="1"/>
          </p:nvPr>
        </p:nvSpPr>
        <p:spPr>
          <a:xfrm>
            <a:off x="482906" y="1011928"/>
            <a:ext cx="4040188" cy="639762"/>
          </a:xfrm>
        </p:spPr>
        <p:txBody>
          <a:bodyPr/>
          <a:lstStyle/>
          <a:p>
            <a:r>
              <a:rPr lang="en-GB" sz="2800" dirty="0">
                <a:latin typeface="Candara" panose="020E0502030303020204" pitchFamily="34" charset="0"/>
              </a:rPr>
              <a:t>Disadvantages</a:t>
            </a:r>
          </a:p>
        </p:txBody>
      </p:sp>
      <p:sp>
        <p:nvSpPr>
          <p:cNvPr id="11" name="Content Placeholder 10"/>
          <p:cNvSpPr>
            <a:spLocks noGrp="1"/>
          </p:cNvSpPr>
          <p:nvPr>
            <p:ph sz="half" idx="2"/>
          </p:nvPr>
        </p:nvSpPr>
        <p:spPr>
          <a:xfrm>
            <a:off x="304800" y="1828800"/>
            <a:ext cx="4218294" cy="3951288"/>
          </a:xfrm>
        </p:spPr>
        <p:txBody>
          <a:bodyPr/>
          <a:lstStyle/>
          <a:p>
            <a:r>
              <a:rPr lang="en-GB" dirty="0">
                <a:latin typeface="Candara" panose="020E0502030303020204" pitchFamily="34" charset="0"/>
              </a:rPr>
              <a:t>Nature is special, democracy trumps technocracy, etc. </a:t>
            </a:r>
          </a:p>
          <a:p>
            <a:r>
              <a:rPr lang="en-GB" dirty="0">
                <a:latin typeface="Candara" panose="020E0502030303020204" pitchFamily="34" charset="0"/>
              </a:rPr>
              <a:t>Complex decisions can’t be reduced to a single number</a:t>
            </a:r>
          </a:p>
          <a:p>
            <a:r>
              <a:rPr lang="en-GB" dirty="0">
                <a:latin typeface="Candara" panose="020E0502030303020204" pitchFamily="34" charset="0"/>
              </a:rPr>
              <a:t>Distribution more important than efficiency</a:t>
            </a:r>
          </a:p>
          <a:p>
            <a:r>
              <a:rPr lang="en-GB" dirty="0">
                <a:latin typeface="Candara" panose="020E0502030303020204" pitchFamily="34" charset="0"/>
              </a:rPr>
              <a:t>Estimates are too imprecise to be useful</a:t>
            </a:r>
          </a:p>
          <a:p>
            <a:r>
              <a:rPr lang="en-GB" dirty="0">
                <a:latin typeface="Candara" panose="020E0502030303020204" pitchFamily="34" charset="0"/>
              </a:rPr>
              <a:t>Complex procedures are subject to error and manipulation</a:t>
            </a:r>
          </a:p>
        </p:txBody>
      </p:sp>
      <p:sp>
        <p:nvSpPr>
          <p:cNvPr id="5" name="Text Placeholder 4"/>
          <p:cNvSpPr>
            <a:spLocks noGrp="1"/>
          </p:cNvSpPr>
          <p:nvPr>
            <p:ph type="body" sz="quarter" idx="3"/>
          </p:nvPr>
        </p:nvSpPr>
        <p:spPr>
          <a:xfrm>
            <a:off x="4645025" y="1011928"/>
            <a:ext cx="4041775" cy="639762"/>
          </a:xfrm>
        </p:spPr>
        <p:txBody>
          <a:bodyPr/>
          <a:lstStyle/>
          <a:p>
            <a:r>
              <a:rPr lang="en-GB" sz="2800" dirty="0">
                <a:latin typeface="Candara" panose="020E0502030303020204" pitchFamily="34" charset="0"/>
              </a:rPr>
              <a:t>Advantages</a:t>
            </a:r>
          </a:p>
        </p:txBody>
      </p:sp>
      <p:sp>
        <p:nvSpPr>
          <p:cNvPr id="6" name="Content Placeholder 5"/>
          <p:cNvSpPr>
            <a:spLocks noGrp="1"/>
          </p:cNvSpPr>
          <p:nvPr>
            <p:ph sz="quarter" idx="4"/>
          </p:nvPr>
        </p:nvSpPr>
        <p:spPr>
          <a:xfrm>
            <a:off x="4645024" y="1828800"/>
            <a:ext cx="4194176" cy="3951288"/>
          </a:xfrm>
        </p:spPr>
        <p:txBody>
          <a:bodyPr/>
          <a:lstStyle/>
          <a:p>
            <a:r>
              <a:rPr lang="en-GB" dirty="0">
                <a:latin typeface="Candara" panose="020E0502030303020204" pitchFamily="34" charset="0"/>
              </a:rPr>
              <a:t>Transparent, accountable, consistent framework for evaluating policy</a:t>
            </a:r>
          </a:p>
          <a:p>
            <a:pPr lvl="1"/>
            <a:r>
              <a:rPr lang="en-GB" sz="2400" dirty="0">
                <a:latin typeface="Candara" panose="020E0502030303020204" pitchFamily="34" charset="0"/>
              </a:rPr>
              <a:t>Transparent if you’re an economist, anyway</a:t>
            </a:r>
          </a:p>
          <a:p>
            <a:r>
              <a:rPr lang="en-GB" dirty="0">
                <a:latin typeface="Candara" panose="020E0502030303020204" pitchFamily="34" charset="0"/>
              </a:rPr>
              <a:t>Promotes rationality and efficiency</a:t>
            </a:r>
          </a:p>
          <a:p>
            <a:pPr lvl="1"/>
            <a:r>
              <a:rPr lang="en-GB" sz="2400" dirty="0">
                <a:latin typeface="Candara" panose="020E0502030303020204" pitchFamily="34" charset="0"/>
              </a:rPr>
              <a:t>A larger pie</a:t>
            </a:r>
          </a:p>
          <a:p>
            <a:r>
              <a:rPr lang="en-GB" dirty="0">
                <a:latin typeface="Candara" panose="020E0502030303020204" pitchFamily="34" charset="0"/>
              </a:rPr>
              <a:t>Can provide powerful arguments for conservation</a:t>
            </a:r>
          </a:p>
          <a:p>
            <a:pPr lvl="1"/>
            <a:r>
              <a:rPr lang="en-GB" sz="2400" dirty="0">
                <a:latin typeface="Candara" panose="020E0502030303020204" pitchFamily="34" charset="0"/>
              </a:rPr>
              <a:t>Or not …</a:t>
            </a:r>
          </a:p>
        </p:txBody>
      </p:sp>
    </p:spTree>
    <p:extLst>
      <p:ext uri="{BB962C8B-B14F-4D97-AF65-F5344CB8AC3E}">
        <p14:creationId xmlns:p14="http://schemas.microsoft.com/office/powerpoint/2010/main" val="318674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228600" y="457200"/>
            <a:ext cx="8534400" cy="4114800"/>
          </a:xfrm>
        </p:spPr>
        <p:txBody>
          <a:bodyPr/>
          <a:lstStyle/>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endParaRPr lang="de-DE" sz="2800" dirty="0">
              <a:latin typeface="Comic Sans MS" pitchFamily="66" charset="0"/>
            </a:endParaRPr>
          </a:p>
          <a:p>
            <a:pPr>
              <a:lnSpc>
                <a:spcPct val="90000"/>
              </a:lnSpc>
              <a:spcBef>
                <a:spcPts val="0"/>
              </a:spcBef>
              <a:buFontTx/>
              <a:buNone/>
            </a:pPr>
            <a:r>
              <a:rPr lang="de-DE" sz="2800" dirty="0">
                <a:latin typeface="Candara" panose="020E0502030303020204" pitchFamily="34" charset="0"/>
              </a:rPr>
              <a:t>Every upside has its downside</a:t>
            </a: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endParaRPr lang="de-DE" sz="2800" dirty="0">
              <a:latin typeface="Candara" panose="020E0502030303020204" pitchFamily="34" charset="0"/>
            </a:endParaRPr>
          </a:p>
          <a:p>
            <a:pPr>
              <a:lnSpc>
                <a:spcPct val="90000"/>
              </a:lnSpc>
              <a:spcBef>
                <a:spcPts val="0"/>
              </a:spcBef>
              <a:buFontTx/>
              <a:buNone/>
            </a:pPr>
            <a:r>
              <a:rPr lang="de-DE" sz="2800" dirty="0">
                <a:latin typeface="Candara" panose="020E0502030303020204" pitchFamily="34" charset="0"/>
              </a:rPr>
              <a:t>				Johan Cruyff</a:t>
            </a:r>
            <a:endParaRPr lang="en-GB" sz="2800" dirty="0">
              <a:latin typeface="Candara" panose="020E0502030303020204" pitchFamily="34" charset="0"/>
            </a:endParaRPr>
          </a:p>
        </p:txBody>
      </p:sp>
      <p:pic>
        <p:nvPicPr>
          <p:cNvPr id="4" name="Picture 3" descr="cruyffajaz.jpg"/>
          <p:cNvPicPr>
            <a:picLocks noChangeAspect="1"/>
          </p:cNvPicPr>
          <p:nvPr/>
        </p:nvPicPr>
        <p:blipFill>
          <a:blip r:embed="rId3" cstate="print"/>
          <a:stretch>
            <a:fillRect/>
          </a:stretch>
        </p:blipFill>
        <p:spPr>
          <a:xfrm>
            <a:off x="5334000" y="152400"/>
            <a:ext cx="3657600" cy="34259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de-DE" sz="4000" dirty="0">
                <a:latin typeface="Candara" panose="020E0502030303020204" pitchFamily="34" charset="0"/>
              </a:rPr>
              <a:t>Pollution</a:t>
            </a:r>
            <a:endParaRPr lang="en-GB" sz="4000" dirty="0">
              <a:latin typeface="Candara" panose="020E0502030303020204" pitchFamily="34" charset="0"/>
            </a:endParaRPr>
          </a:p>
        </p:txBody>
      </p:sp>
      <p:sp>
        <p:nvSpPr>
          <p:cNvPr id="7171" name="Rectangle 3"/>
          <p:cNvSpPr>
            <a:spLocks noGrp="1" noChangeArrowheads="1"/>
          </p:cNvSpPr>
          <p:nvPr>
            <p:ph type="body" idx="1"/>
          </p:nvPr>
        </p:nvSpPr>
        <p:spPr>
          <a:xfrm>
            <a:off x="762000" y="1066800"/>
            <a:ext cx="7772400" cy="4114800"/>
          </a:xfrm>
        </p:spPr>
        <p:txBody>
          <a:bodyPr/>
          <a:lstStyle/>
          <a:p>
            <a:r>
              <a:rPr lang="en-GB" sz="2800" dirty="0">
                <a:latin typeface="Candara" panose="020E0502030303020204" pitchFamily="34" charset="0"/>
              </a:rPr>
              <a:t>Pollution is an externality, that is, the unintended consequence of one’s production or consumption on somebody else’s production or consumption</a:t>
            </a:r>
          </a:p>
          <a:p>
            <a:r>
              <a:rPr lang="en-GB" sz="2800" dirty="0">
                <a:latin typeface="Candara" panose="020E0502030303020204" pitchFamily="34" charset="0"/>
              </a:rPr>
              <a:t>Pollution depends on</a:t>
            </a:r>
          </a:p>
          <a:p>
            <a:pPr lvl="1"/>
            <a:r>
              <a:rPr lang="en-GB" sz="2400" dirty="0">
                <a:latin typeface="Candara" panose="020E0502030303020204" pitchFamily="34" charset="0"/>
              </a:rPr>
              <a:t>Environmental transport and assimilation</a:t>
            </a:r>
          </a:p>
          <a:p>
            <a:pPr lvl="1"/>
            <a:r>
              <a:rPr lang="en-GB" sz="2400" dirty="0">
                <a:latin typeface="Candara" panose="020E0502030303020204" pitchFamily="34" charset="0"/>
              </a:rPr>
              <a:t>Existing loads</a:t>
            </a:r>
          </a:p>
          <a:p>
            <a:r>
              <a:rPr lang="en-GB" sz="2800" dirty="0">
                <a:latin typeface="Candara" panose="020E0502030303020204" pitchFamily="34" charset="0"/>
              </a:rPr>
              <a:t>Pollution can be</a:t>
            </a:r>
          </a:p>
          <a:p>
            <a:pPr lvl="1"/>
            <a:r>
              <a:rPr lang="en-GB" sz="2400" dirty="0">
                <a:latin typeface="Candara" panose="020E0502030303020204" pitchFamily="34" charset="0"/>
              </a:rPr>
              <a:t>Flow pollution</a:t>
            </a:r>
          </a:p>
          <a:p>
            <a:pPr lvl="1"/>
            <a:r>
              <a:rPr lang="en-GB" sz="2400" dirty="0">
                <a:latin typeface="Candara" panose="020E0502030303020204" pitchFamily="34" charset="0"/>
              </a:rPr>
              <a:t>Stock pollution</a:t>
            </a:r>
          </a:p>
          <a:p>
            <a:pPr lvl="1"/>
            <a:r>
              <a:rPr lang="en-GB" sz="2400" dirty="0">
                <a:latin typeface="Candara" panose="020E0502030303020204" pitchFamily="34" charset="0"/>
              </a:rPr>
              <a:t>Mixed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85800" y="0"/>
            <a:ext cx="7772400" cy="1143000"/>
          </a:xfrm>
        </p:spPr>
        <p:txBody>
          <a:bodyPr/>
          <a:lstStyle/>
          <a:p>
            <a:r>
              <a:rPr lang="de-DE" sz="3600" dirty="0">
                <a:latin typeface="Candara" panose="020E0502030303020204" pitchFamily="34" charset="0"/>
              </a:rPr>
              <a:t>Efficient Flow Pollution</a:t>
            </a:r>
            <a:endParaRPr lang="en-GB" sz="3600" dirty="0">
              <a:latin typeface="Candara" panose="020E0502030303020204" pitchFamily="34" charset="0"/>
            </a:endParaRPr>
          </a:p>
        </p:txBody>
      </p:sp>
      <p:sp>
        <p:nvSpPr>
          <p:cNvPr id="1028" name="Rectangle 3"/>
          <p:cNvSpPr>
            <a:spLocks noGrp="1" noChangeArrowheads="1"/>
          </p:cNvSpPr>
          <p:nvPr>
            <p:ph type="body" idx="1"/>
          </p:nvPr>
        </p:nvSpPr>
        <p:spPr>
          <a:xfrm>
            <a:off x="685800" y="1143000"/>
            <a:ext cx="7772400" cy="4114800"/>
          </a:xfrm>
        </p:spPr>
        <p:txBody>
          <a:bodyPr/>
          <a:lstStyle/>
          <a:p>
            <a:r>
              <a:rPr lang="en-GB" sz="2800" dirty="0">
                <a:latin typeface="Candara" panose="020E0502030303020204" pitchFamily="34" charset="0"/>
              </a:rPr>
              <a:t>Damages of pollution </a:t>
            </a:r>
            <a:r>
              <a:rPr lang="en-GB" sz="2800" i="1" dirty="0">
                <a:latin typeface="Candara" panose="020E0502030303020204" pitchFamily="34" charset="0"/>
              </a:rPr>
              <a:t>D=D(M)</a:t>
            </a:r>
            <a:endParaRPr lang="en-GB" sz="2800" dirty="0">
              <a:latin typeface="Candara" panose="020E0502030303020204" pitchFamily="34" charset="0"/>
            </a:endParaRPr>
          </a:p>
          <a:p>
            <a:r>
              <a:rPr lang="en-GB" sz="2800" dirty="0">
                <a:latin typeface="Candara" panose="020E0502030303020204" pitchFamily="34" charset="0"/>
              </a:rPr>
              <a:t>Benefits of polluting activity </a:t>
            </a:r>
            <a:r>
              <a:rPr lang="en-GB" sz="2800" i="1" dirty="0">
                <a:latin typeface="Candara" panose="020E0502030303020204" pitchFamily="34" charset="0"/>
              </a:rPr>
              <a:t>B=B(M)</a:t>
            </a:r>
          </a:p>
          <a:p>
            <a:r>
              <a:rPr lang="en-GB" sz="2800" dirty="0">
                <a:latin typeface="Candara" panose="020E0502030303020204" pitchFamily="34" charset="0"/>
              </a:rPr>
              <a:t>Net benefits </a:t>
            </a:r>
            <a:r>
              <a:rPr lang="en-GB" sz="2800" i="1" dirty="0">
                <a:latin typeface="Candara" panose="020E0502030303020204" pitchFamily="34" charset="0"/>
              </a:rPr>
              <a:t>NB=B(M)-D(M)</a:t>
            </a:r>
            <a:endParaRPr lang="en-GB" sz="2800" dirty="0">
              <a:latin typeface="Candara" panose="020E0502030303020204" pitchFamily="34" charset="0"/>
            </a:endParaRPr>
          </a:p>
          <a:p>
            <a:r>
              <a:rPr lang="en-GB" sz="2800" dirty="0">
                <a:latin typeface="Candara" panose="020E0502030303020204" pitchFamily="34" charset="0"/>
              </a:rPr>
              <a:t>Efficient pollution Max </a:t>
            </a:r>
            <a:r>
              <a:rPr lang="en-GB" sz="2800" i="1" dirty="0">
                <a:latin typeface="Candara" panose="020E0502030303020204" pitchFamily="34" charset="0"/>
              </a:rPr>
              <a:t>NB</a:t>
            </a:r>
            <a:endParaRPr lang="en-GB" sz="2800"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026" name="Object 2"/>
              <p:cNvSpPr txBox="1"/>
              <p:nvPr/>
            </p:nvSpPr>
            <p:spPr bwMode="auto">
              <a:xfrm>
                <a:off x="1143000" y="3352800"/>
                <a:ext cx="6019800" cy="8509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𝑁𝐵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=0⇔</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𝐵</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r>
                        <a:rPr lang="en-GB" sz="2800" i="1">
                          <a:solidFill>
                            <a:srgbClr val="000000"/>
                          </a:solidFill>
                          <a:latin typeface="Cambria Math" panose="02040503050406030204" pitchFamily="18" charset="0"/>
                        </a:rPr>
                        <m:t>=</m:t>
                      </m:r>
                      <m:f>
                        <m:fPr>
                          <m:ctrlPr>
                            <a:rPr lang="en-GB" sz="2800" i="1">
                              <a:solidFill>
                                <a:srgbClr val="000000"/>
                              </a:solidFill>
                              <a:latin typeface="Cambria Math" panose="02040503050406030204" pitchFamily="18" charset="0"/>
                            </a:rPr>
                          </m:ctrlPr>
                        </m:fPr>
                        <m:num>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𝐷</m:t>
                          </m:r>
                        </m:num>
                        <m:den>
                          <m:r>
                            <a:rPr lang="en-GB" sz="2800" i="1">
                              <a:solidFill>
                                <a:srgbClr val="000000"/>
                              </a:solidFill>
                              <a:latin typeface="Cambria Math" panose="02040503050406030204" pitchFamily="18" charset="0"/>
                            </a:rPr>
                            <m:t>𝜕</m:t>
                          </m:r>
                          <m:r>
                            <a:rPr lang="en-GB" sz="2800" i="1">
                              <a:solidFill>
                                <a:srgbClr val="000000"/>
                              </a:solidFill>
                              <a:latin typeface="Cambria Math" panose="02040503050406030204" pitchFamily="18" charset="0"/>
                            </a:rPr>
                            <m:t>𝑀</m:t>
                          </m:r>
                        </m:den>
                      </m:f>
                    </m:oMath>
                  </m:oMathPara>
                </a14:m>
                <a:endParaRPr lang="en-GB" sz="2800" dirty="0"/>
              </a:p>
            </p:txBody>
          </p:sp>
        </mc:Choice>
        <mc:Fallback xmlns="">
          <p:sp>
            <p:nvSpPr>
              <p:cNvPr id="1026" name="Object 2"/>
              <p:cNvSpPr txBox="1">
                <a:spLocks noRot="1" noChangeAspect="1" noMove="1" noResize="1" noEditPoints="1" noAdjustHandles="1" noChangeArrowheads="1" noChangeShapeType="1" noTextEdit="1"/>
              </p:cNvSpPr>
              <p:nvPr/>
            </p:nvSpPr>
            <p:spPr bwMode="auto">
              <a:xfrm>
                <a:off x="1143000" y="3352800"/>
                <a:ext cx="6019800" cy="850900"/>
              </a:xfrm>
              <a:prstGeom prst="rect">
                <a:avLst/>
              </a:prstGeom>
              <a:blipFill>
                <a:blip r:embed="rId2"/>
                <a:stretch>
                  <a:fillRect b="-714"/>
                </a:stretch>
              </a:blipFill>
            </p:spPr>
            <p:txBody>
              <a:bodyPr/>
              <a:lstStyle/>
              <a:p>
                <a:r>
                  <a:rPr lang="en-GB">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3023</Words>
  <Application>Microsoft Office PowerPoint</Application>
  <PresentationFormat>On-screen Show (4:3)</PresentationFormat>
  <Paragraphs>408</Paragraphs>
  <Slides>51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Calibri</vt:lpstr>
      <vt:lpstr>Cambria Math</vt:lpstr>
      <vt:lpstr>Candara</vt:lpstr>
      <vt:lpstr>Comic Sans MS</vt:lpstr>
      <vt:lpstr>Gill Sans</vt:lpstr>
      <vt:lpstr>Times New Roman</vt:lpstr>
      <vt:lpstr>Standarddesign</vt:lpstr>
      <vt:lpstr>Decision analysis</vt:lpstr>
      <vt:lpstr>PowerPoint Presentation</vt:lpstr>
      <vt:lpstr>Decision analysis</vt:lpstr>
      <vt:lpstr>PowerPoint Presentation</vt:lpstr>
      <vt:lpstr>PowerPoint Presentation</vt:lpstr>
      <vt:lpstr>PowerPoint Presentation</vt:lpstr>
      <vt:lpstr>Pollution</vt:lpstr>
      <vt:lpstr>Efficient Flow 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Efficient Flow Pollution (2)</vt:lpstr>
      <vt:lpstr>PowerPoint Presentation</vt:lpstr>
      <vt:lpstr>Efficient Flow Pollution (2)</vt:lpstr>
      <vt:lpstr>Decision analysis</vt:lpstr>
      <vt:lpstr>Efficient Stock Pollution</vt:lpstr>
      <vt:lpstr>Steady State</vt:lpstr>
      <vt:lpstr>Steady State (2)</vt:lpstr>
      <vt:lpstr>Decision analysis</vt:lpstr>
      <vt:lpstr>Alternative Standards</vt:lpstr>
      <vt:lpstr>Alternative Standards</vt:lpstr>
      <vt:lpstr>Decision analysis</vt:lpstr>
      <vt:lpstr>Applied Cost-Benefit Analysis</vt:lpstr>
      <vt:lpstr>Uses of CBA</vt:lpstr>
      <vt:lpstr>Ex post</vt:lpstr>
      <vt:lpstr>What about equity?</vt:lpstr>
      <vt:lpstr>Ten stages of CBA</vt:lpstr>
      <vt:lpstr>Decision analysis</vt:lpstr>
      <vt:lpstr>Case study: London’s super sewer</vt:lpstr>
      <vt:lpstr>Sewage in the Thames</vt:lpstr>
      <vt:lpstr>PowerPoint Presentation</vt:lpstr>
      <vt:lpstr>Step 2: identify candidate projects</vt:lpstr>
      <vt:lpstr>Step 3: who has standing?</vt:lpstr>
      <vt:lpstr>Step 4: identify all potential impacts</vt:lpstr>
      <vt:lpstr>Omissions</vt:lpstr>
      <vt:lpstr>Step 5: predict scale of impacts</vt:lpstr>
      <vt:lpstr>PowerPoint Presentation</vt:lpstr>
      <vt:lpstr>PowerPoint Presentation</vt:lpstr>
      <vt:lpstr>Step 6: monetise impacts</vt:lpstr>
      <vt:lpstr>Step 7: discount to find present values</vt:lpstr>
      <vt:lpstr>The importance of r</vt:lpstr>
      <vt:lpstr>Step 8: aggregate values</vt:lpstr>
      <vt:lpstr>Step 9: risk, and sensitivity analysis</vt:lpstr>
      <vt:lpstr>Sources of error in CBA</vt:lpstr>
      <vt:lpstr>Step 10: make a recommendation</vt:lpstr>
      <vt:lpstr>And the super sewer?</vt:lpstr>
      <vt:lpstr>CBA: concluding remarks</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117</cp:revision>
  <dcterms:created xsi:type="dcterms:W3CDTF">2000-09-24T19:27:04Z</dcterms:created>
  <dcterms:modified xsi:type="dcterms:W3CDTF">2020-07-28T15:27:16Z</dcterms:modified>
</cp:coreProperties>
</file>