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78" r:id="rId3"/>
    <p:sldId id="298" r:id="rId4"/>
    <p:sldId id="258" r:id="rId5"/>
    <p:sldId id="260" r:id="rId6"/>
    <p:sldId id="279" r:id="rId7"/>
    <p:sldId id="291" r:id="rId8"/>
    <p:sldId id="301" r:id="rId9"/>
    <p:sldId id="262" r:id="rId10"/>
    <p:sldId id="280" r:id="rId11"/>
    <p:sldId id="259" r:id="rId12"/>
    <p:sldId id="282" r:id="rId13"/>
    <p:sldId id="283" r:id="rId14"/>
    <p:sldId id="284" r:id="rId15"/>
    <p:sldId id="285" r:id="rId16"/>
    <p:sldId id="300" r:id="rId17"/>
    <p:sldId id="267" r:id="rId18"/>
    <p:sldId id="294" r:id="rId19"/>
    <p:sldId id="296" r:id="rId20"/>
    <p:sldId id="292" r:id="rId21"/>
    <p:sldId id="297" r:id="rId22"/>
    <p:sldId id="299" r:id="rId23"/>
    <p:sldId id="261" r:id="rId24"/>
    <p:sldId id="274" r:id="rId25"/>
    <p:sldId id="304" r:id="rId26"/>
    <p:sldId id="303" r:id="rId27"/>
    <p:sldId id="293" r:id="rId28"/>
    <p:sldId id="286" r:id="rId29"/>
    <p:sldId id="288" r:id="rId30"/>
    <p:sldId id="289" r:id="rId31"/>
    <p:sldId id="287" r:id="rId32"/>
    <p:sldId id="290" r:id="rId33"/>
    <p:sldId id="302" r:id="rId3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06" autoAdjust="0"/>
    <p:restoredTop sz="90929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49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F5D70-FE39-41E0-A078-97B832B9430F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6BD47-7F3B-4A50-8BE4-A30AC46DF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CFB3E-5204-41CD-BCD6-FE144643A9D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5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56606-B7C2-4285-A2C9-A69FADDB0C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534AE-F628-4661-9DAD-CAC5076B26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9526A-1A86-4AA5-821E-A2716ED2D2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83" y="0"/>
            <a:ext cx="7772400" cy="1143000"/>
          </a:xfrm>
        </p:spPr>
        <p:txBody>
          <a:bodyPr/>
          <a:lstStyle>
            <a:lvl1pPr>
              <a:defRPr sz="36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1447800"/>
            <a:ext cx="7772400" cy="4114800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10A2-3601-4F4D-A68A-14C58F49D4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9F4EF-751C-4B41-BB7E-70FD1242B2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92A2F-E9CF-41A7-B1A6-7B67AF1E88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39F1E-70A1-4621-BE7E-26D02BF0CC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842FF-B815-449E-9FA7-4BD8D5C3E0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B2758-52E9-4032-8EF1-791B34D02E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D8043-5264-4D8D-8F98-E16A31DCD1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BC2E1-F6B8-4F87-8419-C61A600E91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09E7C05-629A-4742-B0E7-7EF50243A5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9855" y="1524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/>
              <a:t>Policy Instruments</a:t>
            </a:r>
            <a:endParaRPr lang="en-GB" sz="4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/>
              <a:t>Introduction</a:t>
            </a:r>
          </a:p>
          <a:p>
            <a:pPr eaLnBrk="1" hangingPunct="1"/>
            <a:r>
              <a:rPr lang="de-DE" dirty="0"/>
              <a:t>Direct regulation</a:t>
            </a:r>
          </a:p>
          <a:p>
            <a:pPr eaLnBrk="1" hangingPunct="1"/>
            <a:r>
              <a:rPr lang="de-DE" dirty="0"/>
              <a:t>Voluntary agreements</a:t>
            </a:r>
          </a:p>
          <a:p>
            <a:pPr eaLnBrk="1" hangingPunct="1"/>
            <a:r>
              <a:rPr lang="de-DE" dirty="0"/>
              <a:t>Coasian bargaining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Types of Direct Regulation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Inputs, e.g., fuel efficiency</a:t>
            </a:r>
          </a:p>
          <a:p>
            <a:pPr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Technology, e.g., catalytic convertors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Outputs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Products, e.g., carcinogenic toys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Waste, e.g., sulphur emissions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Timing, e.g., air traffic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Location, e.g., nature reserves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Prohibition, e.g., CFCs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Cost-effectiveness</a:t>
            </a:r>
            <a:endParaRPr lang="en-GB" sz="3600" dirty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2057400"/>
            <a:ext cx="8690966" cy="4469176"/>
          </a:xfrm>
        </p:spPr>
        <p:txBody>
          <a:bodyPr/>
          <a:lstStyle/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de-DE" sz="2800" dirty="0"/>
              <a:t>Marginal costs are equal for all polluters.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7016" y="982696"/>
                <a:ext cx="35237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+0.5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16" y="982696"/>
                <a:ext cx="352372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7016" y="1595097"/>
                <a:ext cx="5015860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16" y="1595097"/>
                <a:ext cx="5015860" cy="12115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8932" y="2861787"/>
                <a:ext cx="5475473" cy="138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32" y="2861787"/>
                <a:ext cx="5475473" cy="13871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7016" y="4359243"/>
                <a:ext cx="6463308" cy="686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	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16" y="4359243"/>
                <a:ext cx="6463308" cy="6867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926" y="84248"/>
            <a:ext cx="2247596" cy="31240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Cost-effectiveness</a:t>
            </a:r>
            <a:endParaRPr lang="en-GB" sz="3600" dirty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2057400"/>
            <a:ext cx="8690966" cy="4469176"/>
          </a:xfrm>
        </p:spPr>
        <p:txBody>
          <a:bodyPr/>
          <a:lstStyle/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de-DE" sz="2400" dirty="0"/>
              <a:t>Marginal costs are equal for all polluters.</a:t>
            </a:r>
          </a:p>
          <a:p>
            <a:pPr eaLnBrk="1" hangingPunct="1">
              <a:buFontTx/>
              <a:buNone/>
            </a:pPr>
            <a:r>
              <a:rPr lang="de-DE" sz="2800" dirty="0"/>
              <a:t>Emission reduction targets are specific to each polluter.</a:t>
            </a:r>
          </a:p>
          <a:p>
            <a:pPr eaLnBrk="1" hangingPunct="1"/>
            <a:endParaRPr lang="de-DE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7016" y="982696"/>
                <a:ext cx="35237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+0.5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16" y="982696"/>
                <a:ext cx="352372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7016" y="1595097"/>
                <a:ext cx="5015860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16" y="1595097"/>
                <a:ext cx="5015860" cy="12115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8932" y="2861787"/>
                <a:ext cx="5475473" cy="138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32" y="2861787"/>
                <a:ext cx="5475473" cy="13871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7016" y="4359243"/>
                <a:ext cx="8309967" cy="703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	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16" y="4359243"/>
                <a:ext cx="8309967" cy="7030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16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Distribution of costs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659" y="2057400"/>
                <a:ext cx="39344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+0.5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59" y="2057400"/>
                <a:ext cx="3934475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5300" y="1175436"/>
                <a:ext cx="7386638" cy="686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	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175436"/>
                <a:ext cx="7386638" cy="6867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07817" y="2475434"/>
                <a:ext cx="4994059" cy="937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+0.5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817" y="2475434"/>
                <a:ext cx="4994059" cy="9373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77169"/>
              </p:ext>
            </p:extLst>
          </p:nvPr>
        </p:nvGraphicFramePr>
        <p:xfrm>
          <a:off x="1083343" y="3581400"/>
          <a:ext cx="6977314" cy="2463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6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7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599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9656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equal reduction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  <a:latin typeface="Candara" panose="020E0502030303020204" pitchFamily="34" charset="0"/>
                        </a:rPr>
                        <a:t>equal marginal cost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656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β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γ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M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C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M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  <a:latin typeface="Candara" panose="020E0502030303020204" pitchFamily="34" charset="0"/>
                        </a:rPr>
                        <a:t>C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680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>
                          <a:effectLst/>
                          <a:latin typeface="Candara" panose="020E0502030303020204" pitchFamily="34" charset="0"/>
                        </a:rPr>
                        <a:t>A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1.00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1.50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1.82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>
                          <a:effectLst/>
                          <a:latin typeface="Candara" panose="020E0502030303020204" pitchFamily="34" charset="0"/>
                        </a:rPr>
                        <a:t>3.47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65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>
                          <a:effectLst/>
                          <a:latin typeface="Candara" panose="020E0502030303020204" pitchFamily="34" charset="0"/>
                        </a:rPr>
                        <a:t>B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>
                          <a:effectLst/>
                          <a:latin typeface="Candara" panose="020E0502030303020204" pitchFamily="34" charset="0"/>
                        </a:rPr>
                        <a:t>10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1.00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6.00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0.18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0.35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65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A+B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2.00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7.50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2.00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3.82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6143641"/>
            <a:ext cx="8162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Company A (B) will lobby for equal marginal costs (reduction)</a:t>
            </a:r>
          </a:p>
        </p:txBody>
      </p:sp>
    </p:spTree>
    <p:extLst>
      <p:ext uri="{BB962C8B-B14F-4D97-AF65-F5344CB8AC3E}">
        <p14:creationId xmlns:p14="http://schemas.microsoft.com/office/powerpoint/2010/main" val="224527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Administrative costs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72540" cy="4572000"/>
          </a:xfrm>
        </p:spPr>
        <p:txBody>
          <a:bodyPr/>
          <a:lstStyle/>
          <a:p>
            <a:pPr eaLnBrk="1" hangingPunct="1"/>
            <a:r>
              <a:rPr lang="de-DE" sz="2800" dirty="0"/>
              <a:t>Firms fare differently under different regulations, and may lobby for the one that favours them</a:t>
            </a:r>
          </a:p>
          <a:p>
            <a:pPr eaLnBrk="1" hangingPunct="1"/>
            <a:r>
              <a:rPr lang="de-DE" sz="2800" dirty="0"/>
              <a:t>Bureaucrats may not be neutral either</a:t>
            </a:r>
          </a:p>
          <a:p>
            <a:pPr eaLnBrk="1" hangingPunct="1"/>
            <a:r>
              <a:rPr lang="de-DE" sz="2800" dirty="0"/>
              <a:t>Some regulations are easy and cheap to implement, others are hard and expensive</a:t>
            </a:r>
          </a:p>
          <a:p>
            <a:pPr eaLnBrk="1" hangingPunct="1"/>
            <a:r>
              <a:rPr lang="de-DE" sz="2800" dirty="0"/>
              <a:t>All else equal, a social planner prefers the former</a:t>
            </a:r>
          </a:p>
          <a:p>
            <a:pPr eaLnBrk="1" hangingPunct="1"/>
            <a:r>
              <a:rPr lang="de-DE" sz="2800" dirty="0"/>
              <a:t>However, complicated administration implies a larger bureau</a:t>
            </a:r>
          </a:p>
          <a:p>
            <a:pPr eaLnBrk="1" hangingPunct="1"/>
            <a:endParaRPr lang="de-DE" sz="2800" dirty="0"/>
          </a:p>
        </p:txBody>
      </p:sp>
      <p:pic>
        <p:nvPicPr>
          <p:cNvPr id="3" name="Picture 2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14266D46-6663-444E-8D37-F7E0CACAB1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720120"/>
            <a:ext cx="1369325" cy="206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9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40FB-2F60-4A26-8F05-4C11587A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UK Climate Change Levy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DC6420-1313-448A-B97F-6CE52EF96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223379"/>
              </p:ext>
            </p:extLst>
          </p:nvPr>
        </p:nvGraphicFramePr>
        <p:xfrm>
          <a:off x="160683" y="1087395"/>
          <a:ext cx="8762999" cy="2727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0966">
                  <a:extLst>
                    <a:ext uri="{9D8B030D-6E8A-4147-A177-3AD203B41FA5}">
                      <a16:colId xmlns:a16="http://schemas.microsoft.com/office/drawing/2014/main" val="113238901"/>
                    </a:ext>
                  </a:extLst>
                </a:gridCol>
                <a:gridCol w="1203804">
                  <a:extLst>
                    <a:ext uri="{9D8B030D-6E8A-4147-A177-3AD203B41FA5}">
                      <a16:colId xmlns:a16="http://schemas.microsoft.com/office/drawing/2014/main" val="2487069836"/>
                    </a:ext>
                  </a:extLst>
                </a:gridCol>
                <a:gridCol w="1113940">
                  <a:extLst>
                    <a:ext uri="{9D8B030D-6E8A-4147-A177-3AD203B41FA5}">
                      <a16:colId xmlns:a16="http://schemas.microsoft.com/office/drawing/2014/main" val="2390738343"/>
                    </a:ext>
                  </a:extLst>
                </a:gridCol>
                <a:gridCol w="965415">
                  <a:extLst>
                    <a:ext uri="{9D8B030D-6E8A-4147-A177-3AD203B41FA5}">
                      <a16:colId xmlns:a16="http://schemas.microsoft.com/office/drawing/2014/main" val="3946828478"/>
                    </a:ext>
                  </a:extLst>
                </a:gridCol>
                <a:gridCol w="1633780">
                  <a:extLst>
                    <a:ext uri="{9D8B030D-6E8A-4147-A177-3AD203B41FA5}">
                      <a16:colId xmlns:a16="http://schemas.microsoft.com/office/drawing/2014/main" val="975161491"/>
                    </a:ext>
                  </a:extLst>
                </a:gridCol>
                <a:gridCol w="820237">
                  <a:extLst>
                    <a:ext uri="{9D8B030D-6E8A-4147-A177-3AD203B41FA5}">
                      <a16:colId xmlns:a16="http://schemas.microsoft.com/office/drawing/2014/main" val="3228847751"/>
                    </a:ext>
                  </a:extLst>
                </a:gridCol>
                <a:gridCol w="1184857">
                  <a:extLst>
                    <a:ext uri="{9D8B030D-6E8A-4147-A177-3AD203B41FA5}">
                      <a16:colId xmlns:a16="http://schemas.microsoft.com/office/drawing/2014/main" val="2061839592"/>
                    </a:ext>
                  </a:extLst>
                </a:gridCol>
              </a:tblGrid>
              <a:tr h="68199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Power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0.00847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£/kWh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0.285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kgCO2/kWh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2.41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£/tCO2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0278465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Gas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0.00339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£/kWh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0.028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kgCO2/kWh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0.10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£/tCO2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3424706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Gas if CCA*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0.00075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£/kWh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0.028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kgCO2/kWh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0.02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£/tCO2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2796162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Gas if CPS**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0.00331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£/kWh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0.028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kgCO2/kWh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0.09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£/tCO2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32269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6D08D3-3E5A-4580-9B03-C5C6E206D3BF}"/>
              </a:ext>
            </a:extLst>
          </p:cNvPr>
          <p:cNvSpPr txBox="1"/>
          <p:nvPr/>
        </p:nvSpPr>
        <p:spPr>
          <a:xfrm>
            <a:off x="195694" y="4343400"/>
            <a:ext cx="888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CCA: Climate change agreement – lower carbon for companies</a:t>
            </a:r>
          </a:p>
          <a:p>
            <a:r>
              <a:rPr lang="en-GB" dirty="0">
                <a:latin typeface="Candara" panose="020E0502030303020204" pitchFamily="34" charset="0"/>
              </a:rPr>
              <a:t>with a bespoke contract with the government to reduce emissions.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373AB-7736-4B03-AC7B-72D2EE41AFBC}"/>
              </a:ext>
            </a:extLst>
          </p:cNvPr>
          <p:cNvSpPr txBox="1"/>
          <p:nvPr/>
        </p:nvSpPr>
        <p:spPr>
          <a:xfrm>
            <a:off x="195694" y="5174397"/>
            <a:ext cx="90059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CPS: Carbon price support – applies to gas for heat and power. Note</a:t>
            </a:r>
          </a:p>
          <a:p>
            <a:r>
              <a:rPr lang="en-GB" dirty="0">
                <a:latin typeface="Candara" panose="020E0502030303020204" pitchFamily="34" charset="0"/>
              </a:rPr>
              <a:t>that large installations also fall under the EU ETS.</a:t>
            </a:r>
          </a:p>
        </p:txBody>
      </p:sp>
    </p:spTree>
    <p:extLst>
      <p:ext uri="{BB962C8B-B14F-4D97-AF65-F5344CB8AC3E}">
        <p14:creationId xmlns:p14="http://schemas.microsoft.com/office/powerpoint/2010/main" val="67156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9855" y="1524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/>
              <a:t>Policy Instruments</a:t>
            </a:r>
            <a:endParaRPr lang="en-GB" sz="4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/>
              <a:t>Introduction</a:t>
            </a:r>
          </a:p>
          <a:p>
            <a:pPr eaLnBrk="1" hangingPunct="1"/>
            <a:r>
              <a:rPr lang="de-DE" dirty="0"/>
              <a:t>Direct regulation</a:t>
            </a:r>
          </a:p>
          <a:p>
            <a:pPr eaLnBrk="1" hangingPunct="1"/>
            <a:r>
              <a:rPr lang="de-DE" b="1" dirty="0"/>
              <a:t>Voluntary agreements</a:t>
            </a:r>
          </a:p>
          <a:p>
            <a:pPr eaLnBrk="1" hangingPunct="1"/>
            <a:r>
              <a:rPr lang="de-DE" dirty="0"/>
              <a:t>Coasian bargaining</a:t>
            </a:r>
          </a:p>
        </p:txBody>
      </p:sp>
    </p:spTree>
    <p:extLst>
      <p:ext uri="{BB962C8B-B14F-4D97-AF65-F5344CB8AC3E}">
        <p14:creationId xmlns:p14="http://schemas.microsoft.com/office/powerpoint/2010/main" val="1997470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solidFill>
                  <a:schemeClr val="tx1"/>
                </a:solidFill>
              </a:rPr>
              <a:t>Voluntary Agreements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600" dirty="0"/>
              <a:t>Enviromental regulation requires a lot of knowledge, perhaps more so than at the disposal of the regulator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/>
              <a:t>Increasingly, governments and industry negotiate over emission targets, the results of which are laid down in a voluntary agreement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/>
              <a:t>This is a euphemism, as the government typically threatens to intervene if no voluntary agreement is used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/>
              <a:t>Voluntary agreements make optimal use of the information within industry but have a problem with public acceptability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solidFill>
                  <a:schemeClr val="tx1"/>
                </a:solidFill>
              </a:rPr>
              <a:t>Voluntary Agreements</a:t>
            </a:r>
            <a:endParaRPr lang="en-GB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143000"/>
                <a:ext cx="7772400" cy="4114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sz="2600" dirty="0"/>
                  <a:t>Abatement costs; voluntary, mandatory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sz="2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GB" sz="22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sz="22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sz="2600" dirty="0"/>
                  <a:t>Net social benefits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𝑁𝑆𝐵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sz="2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𝑁𝑆𝐵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2200" dirty="0"/>
              </a:p>
              <a:p>
                <a:pPr eaLnBrk="1" hangingPunct="1">
                  <a:lnSpc>
                    <a:spcPct val="90000"/>
                  </a:lnSpc>
                </a:pPr>
                <a:endParaRPr lang="de-DE" sz="2600" dirty="0"/>
              </a:p>
              <a:p>
                <a:pPr eaLnBrk="1" hangingPunct="1">
                  <a:lnSpc>
                    <a:spcPct val="90000"/>
                  </a:lnSpc>
                </a:pPr>
                <a:endParaRPr lang="de-DE" sz="260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de-DE" sz="2200" dirty="0"/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143000"/>
                <a:ext cx="7772400" cy="4114800"/>
              </a:xfrm>
              <a:blipFill>
                <a:blip r:embed="rId2"/>
                <a:stretch>
                  <a:fillRect l="-1490" t="-2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0" descr="Ko17F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7" y="2743200"/>
            <a:ext cx="6672943" cy="391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900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6200" y="152400"/>
            <a:ext cx="2819400" cy="2775857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>
                <a:latin typeface="Candara" panose="020E0502030303020204" pitchFamily="34" charset="0"/>
              </a:rPr>
              <a:t>Voluntary agreement is better than mandatory regulation, but how can the legislator trust the polluters to stick with the agreement?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0" y="4419600"/>
                <a:ext cx="9144000" cy="2438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400" dirty="0">
                    <a:latin typeface="Candara" panose="020E0502030303020204" pitchFamily="34" charset="0"/>
                  </a:rPr>
                  <a:t>The legislature suggests a mandatory programme aiming at </a:t>
                </a:r>
                <a:r>
                  <a:rPr lang="de-DE" sz="2400" i="1" dirty="0">
                    <a:latin typeface="Candara" panose="020E0502030303020204" pitchFamily="34" charset="0"/>
                  </a:rPr>
                  <a:t>a</a:t>
                </a:r>
                <a:r>
                  <a:rPr lang="de-DE" sz="2400" i="1" baseline="-25000" dirty="0">
                    <a:latin typeface="Candara" panose="020E0502030303020204" pitchFamily="34" charset="0"/>
                  </a:rPr>
                  <a:t>M</a:t>
                </a:r>
                <a:r>
                  <a:rPr lang="de-DE" sz="2400" i="1" baseline="30000" dirty="0">
                    <a:latin typeface="Candara" panose="020E0502030303020204" pitchFamily="34" charset="0"/>
                  </a:rPr>
                  <a:t>*</a:t>
                </a:r>
                <a:r>
                  <a:rPr lang="de-DE" sz="2400" dirty="0">
                    <a:latin typeface="Candara" panose="020E0502030303020204" pitchFamily="34" charset="0"/>
                  </a:rPr>
                  <a:t> but with a change </a:t>
                </a:r>
                <a:r>
                  <a:rPr lang="de-DE" sz="2400" i="1" dirty="0">
                    <a:latin typeface="Candara" panose="020E0502030303020204" pitchFamily="34" charset="0"/>
                  </a:rPr>
                  <a:t>p</a:t>
                </a:r>
                <a:r>
                  <a:rPr lang="de-DE" sz="2400" dirty="0">
                    <a:latin typeface="Candara" panose="020E0502030303020204" pitchFamily="34" charset="0"/>
                  </a:rPr>
                  <a:t> of passing</a:t>
                </a:r>
              </a:p>
              <a:p>
                <a:pPr marL="0" indent="0">
                  <a:buNone/>
                </a:pPr>
                <a:r>
                  <a:rPr lang="de-DE" sz="2400" dirty="0">
                    <a:latin typeface="Candara" panose="020E0502030303020204" pitchFamily="34" charset="0"/>
                  </a:rPr>
                  <a:t>Firm accepts voluntary agreement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de-DE" sz="2400" dirty="0"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de-DE" sz="2400" dirty="0">
                    <a:latin typeface="Candara" panose="020E0502030303020204" pitchFamily="34" charset="0"/>
                  </a:rPr>
                  <a:t>Regulator offers voluntary agreement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𝑁𝑆𝐵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𝑁𝑆𝐵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400" dirty="0">
                  <a:latin typeface="Candara" panose="020E0502030303020204" pitchFamily="34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0" y="4419600"/>
                <a:ext cx="9144000" cy="2438400"/>
              </a:xfrm>
              <a:blipFill rotWithShape="0">
                <a:blip r:embed="rId2"/>
                <a:stretch>
                  <a:fillRect l="-1000" t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Ko17F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0"/>
            <a:ext cx="5953125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83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15039" y="368041"/>
            <a:ext cx="8229600" cy="5211763"/>
          </a:xfrm>
        </p:spPr>
        <p:txBody>
          <a:bodyPr>
            <a:noAutofit/>
          </a:bodyPr>
          <a:lstStyle/>
          <a:p>
            <a:pPr eaLnBrk="1" hangingPunct="1">
              <a:buNone/>
            </a:pPr>
            <a:r>
              <a:rPr lang="en-US" sz="2800" dirty="0"/>
              <a:t>0 Introduction</a:t>
            </a:r>
          </a:p>
          <a:p>
            <a:pPr eaLnBrk="1" hangingPunct="1">
              <a:buNone/>
            </a:pPr>
            <a:r>
              <a:rPr lang="en-US" sz="2800" dirty="0"/>
              <a:t>1 Social choice</a:t>
            </a:r>
          </a:p>
          <a:p>
            <a:pPr eaLnBrk="1" hangingPunct="1">
              <a:buNone/>
            </a:pPr>
            <a:r>
              <a:rPr lang="en-US" sz="2800" dirty="0"/>
              <a:t>2 Externalities and public goods</a:t>
            </a:r>
          </a:p>
          <a:p>
            <a:pPr eaLnBrk="1" hangingPunct="1">
              <a:buNone/>
            </a:pPr>
            <a:r>
              <a:rPr lang="en-US" sz="2800" dirty="0"/>
              <a:t>3 Decision analysis</a:t>
            </a:r>
          </a:p>
          <a:p>
            <a:pPr eaLnBrk="1" hangingPunct="1">
              <a:buNone/>
            </a:pPr>
            <a:r>
              <a:rPr lang="en-US" sz="2800" dirty="0"/>
              <a:t>4 Valuation: Aims and purpose</a:t>
            </a:r>
          </a:p>
          <a:p>
            <a:pPr eaLnBrk="1" hangingPunct="1">
              <a:buNone/>
            </a:pPr>
            <a:r>
              <a:rPr lang="en-US" sz="2800" dirty="0"/>
              <a:t>5 Valuation: Revealed preferences</a:t>
            </a:r>
          </a:p>
          <a:p>
            <a:pPr eaLnBrk="1" hangingPunct="1">
              <a:buNone/>
            </a:pPr>
            <a:r>
              <a:rPr lang="en-US" sz="2800" dirty="0"/>
              <a:t>6 Valuation: Stated preferences</a:t>
            </a:r>
          </a:p>
          <a:p>
            <a:pPr eaLnBrk="1" hangingPunct="1">
              <a:buNone/>
            </a:pPr>
            <a:r>
              <a:rPr lang="en-US" b="1" dirty="0"/>
              <a:t>7 Direct regulation</a:t>
            </a:r>
          </a:p>
          <a:p>
            <a:pPr eaLnBrk="1" hangingPunct="1">
              <a:buNone/>
            </a:pPr>
            <a:r>
              <a:rPr lang="en-US" sz="2800" dirty="0"/>
              <a:t>8 Market-based instruments</a:t>
            </a:r>
          </a:p>
          <a:p>
            <a:pPr eaLnBrk="1" hangingPunct="1">
              <a:buNone/>
            </a:pPr>
            <a:r>
              <a:rPr lang="en-US" sz="2800"/>
              <a:t>9 Complications with instruments</a:t>
            </a:r>
            <a:endParaRPr lang="en-US" sz="2800" dirty="0"/>
          </a:p>
          <a:p>
            <a:pPr eaLnBrk="1" hangingPunct="1">
              <a:buNone/>
            </a:pPr>
            <a:r>
              <a:rPr lang="en-US" sz="2800" dirty="0"/>
              <a:t>10 Growth and the environment</a:t>
            </a:r>
          </a:p>
          <a:p>
            <a:pPr eaLnBrk="1" hangingPunct="1">
              <a:buNone/>
            </a:pPr>
            <a:r>
              <a:rPr lang="en-US" sz="2800" dirty="0"/>
              <a:t>11 Green accounting</a:t>
            </a:r>
          </a:p>
        </p:txBody>
      </p:sp>
    </p:spTree>
    <p:extLst>
      <p:ext uri="{BB962C8B-B14F-4D97-AF65-F5344CB8AC3E}">
        <p14:creationId xmlns:p14="http://schemas.microsoft.com/office/powerpoint/2010/main" val="4171659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solidFill>
                  <a:schemeClr val="tx1"/>
                </a:solidFill>
              </a:rPr>
              <a:t>Green Consumers &amp; Workers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/>
              <a:t>Companies may also reduce pollution because their consumers demand so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Green products are more expensive to make, but command a higher price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/>
              <a:t>Employees and prospective employees may demand the same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/>
              <a:t>Some of this is genuine, some greenwashing, some self-interest</a:t>
            </a:r>
          </a:p>
        </p:txBody>
      </p:sp>
    </p:spTree>
    <p:extLst>
      <p:ext uri="{BB962C8B-B14F-4D97-AF65-F5344CB8AC3E}">
        <p14:creationId xmlns:p14="http://schemas.microsoft.com/office/powerpoint/2010/main" val="336470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52A39C15-FC0A-4DBE-8B67-B084F679F6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81" r="49712" b="17778"/>
          <a:stretch/>
        </p:blipFill>
        <p:spPr>
          <a:xfrm rot="5400000">
            <a:off x="-245398" y="234108"/>
            <a:ext cx="4975306" cy="4507089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0BE4503-6939-4A76-B7AF-A29349B8EC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5" t="24445" r="4447" b="22222"/>
          <a:stretch/>
        </p:blipFill>
        <p:spPr>
          <a:xfrm rot="5400000">
            <a:off x="4410075" y="2124075"/>
            <a:ext cx="46672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49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9855" y="1524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/>
              <a:t>Policy Instruments</a:t>
            </a:r>
            <a:endParaRPr lang="en-GB" sz="4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/>
              <a:t>Introduction</a:t>
            </a:r>
          </a:p>
          <a:p>
            <a:pPr eaLnBrk="1" hangingPunct="1"/>
            <a:r>
              <a:rPr lang="de-DE" dirty="0"/>
              <a:t>Direct regulation</a:t>
            </a:r>
          </a:p>
          <a:p>
            <a:pPr eaLnBrk="1" hangingPunct="1"/>
            <a:r>
              <a:rPr lang="de-DE" dirty="0"/>
              <a:t>Voluntary agreements</a:t>
            </a:r>
          </a:p>
          <a:p>
            <a:pPr eaLnBrk="1" hangingPunct="1"/>
            <a:r>
              <a:rPr lang="de-DE" b="1" dirty="0"/>
              <a:t>Coasian bargaining</a:t>
            </a:r>
          </a:p>
        </p:txBody>
      </p:sp>
    </p:spTree>
    <p:extLst>
      <p:ext uri="{BB962C8B-B14F-4D97-AF65-F5344CB8AC3E}">
        <p14:creationId xmlns:p14="http://schemas.microsoft.com/office/powerpoint/2010/main" val="124652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Property rights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05930"/>
            <a:ext cx="7467600" cy="4572000"/>
          </a:xfrm>
        </p:spPr>
        <p:txBody>
          <a:bodyPr/>
          <a:lstStyle/>
          <a:p>
            <a:pPr eaLnBrk="1" hangingPunct="1"/>
            <a:r>
              <a:rPr lang="de-DE" sz="2800" dirty="0"/>
              <a:t>Coase Theorem: The social optimum can be established through bargaining between polluter and pollutee </a:t>
            </a:r>
            <a:r>
              <a:rPr lang="de-DE" sz="2800" i="1" dirty="0"/>
              <a:t>(efficiency thesis),</a:t>
            </a:r>
            <a:r>
              <a:rPr lang="de-DE" sz="2800" dirty="0"/>
              <a:t> and the outcome is the same regardless of the initial allocation of rights </a:t>
            </a:r>
            <a:r>
              <a:rPr lang="de-DE" sz="2800" i="1" dirty="0"/>
              <a:t>(invariance thesis)</a:t>
            </a:r>
          </a:p>
          <a:p>
            <a:pPr eaLnBrk="1" hangingPunct="1"/>
            <a:r>
              <a:rPr lang="de-DE" sz="2800" dirty="0"/>
              <a:t>Efficiency thesis = first welfare theorem</a:t>
            </a:r>
          </a:p>
          <a:p>
            <a:pPr eaLnBrk="1" hangingPunct="1"/>
            <a:r>
              <a:rPr lang="de-DE" sz="2800" dirty="0"/>
              <a:t>Invariance thesis =/= second welfare theorem</a:t>
            </a:r>
          </a:p>
          <a:p>
            <a:pPr eaLnBrk="1" hangingPunct="1"/>
            <a:endParaRPr lang="de-DE" sz="2800" dirty="0"/>
          </a:p>
          <a:p>
            <a:pPr eaLnBrk="1" hangingPunct="1"/>
            <a:r>
              <a:rPr lang="de-DE" sz="2800" dirty="0"/>
              <a:t>If bargaining does not work, the court may step in or the government may establish property rights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6200"/>
            <a:ext cx="1578429" cy="223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84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206"/>
            <a:ext cx="9144000" cy="6554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6847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20E6A1-3C02-4691-990E-B5E3328A2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92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F67E97-2BA1-4A76-BB15-A94B4BF9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75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Coase Theorem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05930"/>
            <a:ext cx="7086600" cy="4572000"/>
          </a:xfrm>
        </p:spPr>
        <p:txBody>
          <a:bodyPr/>
          <a:lstStyle/>
          <a:p>
            <a:pPr eaLnBrk="1" hangingPunct="1"/>
            <a:r>
              <a:rPr lang="de-DE" sz="2800" dirty="0"/>
              <a:t>If the market is completed by assigning property rights </a:t>
            </a:r>
            <a:r>
              <a:rPr lang="de-DE" sz="2800" i="1" dirty="0"/>
              <a:t>(efficiency thesis),</a:t>
            </a:r>
            <a:r>
              <a:rPr lang="de-DE" sz="2800" dirty="0"/>
              <a:t> it will find a Pareto optimum</a:t>
            </a:r>
          </a:p>
          <a:p>
            <a:pPr eaLnBrk="1" hangingPunct="1"/>
            <a:r>
              <a:rPr lang="de-DE" sz="2800" dirty="0"/>
              <a:t>The Pareto optimum does not depend on who gets the property (</a:t>
            </a:r>
            <a:r>
              <a:rPr lang="de-DE" sz="2800" i="1" dirty="0"/>
              <a:t>invariance thesis</a:t>
            </a:r>
            <a:r>
              <a:rPr lang="de-DE" sz="2800" dirty="0"/>
              <a:t>)</a:t>
            </a:r>
          </a:p>
          <a:p>
            <a:pPr eaLnBrk="1" hangingPunct="1"/>
            <a:r>
              <a:rPr lang="de-DE" sz="2800" dirty="0"/>
              <a:t>Key assumptions</a:t>
            </a:r>
          </a:p>
          <a:p>
            <a:pPr lvl="1" eaLnBrk="1" hangingPunct="1"/>
            <a:r>
              <a:rPr lang="de-DE" sz="2400" dirty="0"/>
              <a:t>No transaction costs</a:t>
            </a:r>
          </a:p>
          <a:p>
            <a:pPr lvl="1" eaLnBrk="1" hangingPunct="1"/>
            <a:r>
              <a:rPr lang="de-DE" sz="2400" dirty="0"/>
              <a:t>All relevant information revealed in bargain</a:t>
            </a:r>
          </a:p>
          <a:p>
            <a:pPr lvl="1" eaLnBrk="1" hangingPunct="1"/>
            <a:r>
              <a:rPr lang="de-DE" sz="2400" dirty="0"/>
              <a:t>Zero income elasticities</a:t>
            </a:r>
          </a:p>
          <a:p>
            <a:pPr lvl="1" eaLnBrk="1" hangingPunct="1"/>
            <a:r>
              <a:rPr lang="de-DE" sz="2400" dirty="0"/>
              <a:t>Zero loss aversion</a:t>
            </a:r>
          </a:p>
          <a:p>
            <a:pPr eaLnBrk="1" hangingPunct="1"/>
            <a:r>
              <a:rPr lang="de-DE" sz="2800" dirty="0"/>
              <a:t>So, does this work in reality?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6200"/>
            <a:ext cx="1578429" cy="223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05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Polluter pays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78011"/>
            <a:ext cx="7315200" cy="4572000"/>
          </a:xfrm>
        </p:spPr>
        <p:txBody>
          <a:bodyPr/>
          <a:lstStyle/>
          <a:p>
            <a:pPr eaLnBrk="1" hangingPunct="1"/>
            <a:r>
              <a:rPr lang="en-GB" sz="2800" dirty="0"/>
              <a:t>Mines de </a:t>
            </a:r>
            <a:r>
              <a:rPr lang="en-GB" sz="2800" dirty="0" err="1"/>
              <a:t>Potasse</a:t>
            </a:r>
            <a:r>
              <a:rPr lang="en-GB" sz="2800" dirty="0"/>
              <a:t> </a:t>
            </a:r>
            <a:r>
              <a:rPr lang="en-GB" sz="2800" dirty="0" err="1"/>
              <a:t>d’Alsace</a:t>
            </a:r>
            <a:r>
              <a:rPr lang="en-GB" sz="2800" dirty="0"/>
              <a:t> began dumping chlorides in the Rhine in 1931, after concerns about local groundwater contamination</a:t>
            </a:r>
          </a:p>
          <a:p>
            <a:pPr eaLnBrk="1" hangingPunct="1"/>
            <a:r>
              <a:rPr lang="en-GB" sz="2800" dirty="0"/>
              <a:t>This caused problems with drinking water in downstream Netherlands</a:t>
            </a:r>
          </a:p>
          <a:p>
            <a:pPr eaLnBrk="1" hangingPunct="1"/>
            <a:r>
              <a:rPr lang="en-GB" sz="2800" dirty="0"/>
              <a:t>Agreement in 1972 on cost-sharing for emission reduction: Netherlands (34%), France (30%), Germany (30%), Switzerland (6%)</a:t>
            </a:r>
          </a:p>
          <a:p>
            <a:pPr eaLnBrk="1" hangingPunct="1"/>
            <a:r>
              <a:rPr lang="en-GB" sz="2800" dirty="0"/>
              <a:t>Germany and Switzerland rather paid France than clean up their own emissions</a:t>
            </a:r>
          </a:p>
        </p:txBody>
      </p:sp>
    </p:spTree>
    <p:extLst>
      <p:ext uri="{BB962C8B-B14F-4D97-AF65-F5344CB8AC3E}">
        <p14:creationId xmlns:p14="http://schemas.microsoft.com/office/powerpoint/2010/main" val="2052260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Polluter pays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78011"/>
            <a:ext cx="7315200" cy="4572000"/>
          </a:xfrm>
        </p:spPr>
        <p:txBody>
          <a:bodyPr/>
          <a:lstStyle/>
          <a:p>
            <a:pPr eaLnBrk="1" hangingPunct="1"/>
            <a:r>
              <a:rPr lang="en-GB" sz="2800" dirty="0"/>
              <a:t>Revised agreement in 1991</a:t>
            </a:r>
          </a:p>
          <a:p>
            <a:pPr eaLnBrk="1" hangingPunct="1"/>
            <a:r>
              <a:rPr lang="en-GB" sz="2800" dirty="0"/>
              <a:t>Swiss contribution halved, as an offending plant had closed</a:t>
            </a:r>
          </a:p>
          <a:p>
            <a:pPr eaLnBrk="1" hangingPunct="1"/>
            <a:r>
              <a:rPr lang="en-GB" sz="2800" dirty="0"/>
              <a:t>Dutch contribution largely diverted to enhanced drinking water purification</a:t>
            </a:r>
          </a:p>
          <a:p>
            <a:pPr eaLnBrk="1" hangingPunct="1"/>
            <a:r>
              <a:rPr lang="en-GB" sz="2800" dirty="0"/>
              <a:t>Agreement now almost completely polluter pays</a:t>
            </a:r>
          </a:p>
          <a:p>
            <a:pPr eaLnBrk="1" hangingPunct="1"/>
            <a:endParaRPr lang="en-GB" sz="2800" dirty="0"/>
          </a:p>
          <a:p>
            <a:pPr eaLnBrk="1" hangingPunct="1"/>
            <a:r>
              <a:rPr lang="en-GB" sz="2800" dirty="0"/>
              <a:t>Note: No courts involved</a:t>
            </a:r>
          </a:p>
        </p:txBody>
      </p:sp>
    </p:spTree>
    <p:extLst>
      <p:ext uri="{BB962C8B-B14F-4D97-AF65-F5344CB8AC3E}">
        <p14:creationId xmlns:p14="http://schemas.microsoft.com/office/powerpoint/2010/main" val="141417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9855" y="1524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/>
              <a:t>Policy Instruments</a:t>
            </a:r>
            <a:endParaRPr lang="en-GB" sz="4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b="1" dirty="0"/>
              <a:t>Introduction</a:t>
            </a:r>
          </a:p>
          <a:p>
            <a:pPr lvl="1" eaLnBrk="1" hangingPunct="1"/>
            <a:r>
              <a:rPr lang="de-DE" dirty="0"/>
              <a:t>Justification </a:t>
            </a:r>
            <a:r>
              <a:rPr lang="de-DE"/>
              <a:t>for regulation</a:t>
            </a:r>
            <a:endParaRPr lang="de-DE" dirty="0"/>
          </a:p>
          <a:p>
            <a:pPr lvl="1" eaLnBrk="1" hangingPunct="1"/>
            <a:r>
              <a:rPr lang="de-DE" dirty="0"/>
              <a:t>Policy instruments</a:t>
            </a:r>
          </a:p>
          <a:p>
            <a:pPr lvl="1" eaLnBrk="1" hangingPunct="1"/>
            <a:r>
              <a:rPr lang="de-DE" dirty="0"/>
              <a:t>Pollution types</a:t>
            </a:r>
          </a:p>
          <a:p>
            <a:pPr lvl="1" eaLnBrk="1" hangingPunct="1"/>
            <a:r>
              <a:rPr lang="de-DE" dirty="0"/>
              <a:t>Criteria to evaluate policy instruments</a:t>
            </a:r>
          </a:p>
          <a:p>
            <a:pPr eaLnBrk="1" hangingPunct="1"/>
            <a:r>
              <a:rPr lang="de-DE" dirty="0"/>
              <a:t>Direct regulation</a:t>
            </a:r>
          </a:p>
          <a:p>
            <a:pPr eaLnBrk="1" hangingPunct="1"/>
            <a:r>
              <a:rPr lang="de-DE" dirty="0"/>
              <a:t>Voluntary agreements</a:t>
            </a:r>
          </a:p>
          <a:p>
            <a:pPr eaLnBrk="1" hangingPunct="1"/>
            <a:r>
              <a:rPr lang="de-DE" dirty="0"/>
              <a:t>Coasian bargaining</a:t>
            </a:r>
          </a:p>
        </p:txBody>
      </p:sp>
    </p:spTree>
    <p:extLst>
      <p:ext uri="{BB962C8B-B14F-4D97-AF65-F5344CB8AC3E}">
        <p14:creationId xmlns:p14="http://schemas.microsoft.com/office/powerpoint/2010/main" val="1818488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Tort of nuisance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78011"/>
            <a:ext cx="7315200" cy="4572000"/>
          </a:xfrm>
        </p:spPr>
        <p:txBody>
          <a:bodyPr/>
          <a:lstStyle/>
          <a:p>
            <a:pPr eaLnBrk="1" hangingPunct="1"/>
            <a:r>
              <a:rPr lang="en-GB" sz="2800" dirty="0"/>
              <a:t>King John ruled against Jordan the Miller who had flooded Simon of </a:t>
            </a:r>
            <a:r>
              <a:rPr lang="en-GB" sz="2800" dirty="0" err="1"/>
              <a:t>Merston’s</a:t>
            </a:r>
            <a:r>
              <a:rPr lang="en-GB" sz="2800" dirty="0"/>
              <a:t> land</a:t>
            </a:r>
          </a:p>
          <a:p>
            <a:pPr eaLnBrk="1" hangingPunct="1"/>
            <a:r>
              <a:rPr lang="en-GB" sz="2800" dirty="0"/>
              <a:t>In Common Law, since 1201, the polluter pays</a:t>
            </a:r>
          </a:p>
          <a:p>
            <a:pPr eaLnBrk="1" hangingPunct="1"/>
            <a:r>
              <a:rPr lang="en-GB" sz="2800" dirty="0"/>
              <a:t>Since 1938 (Trail Smelter) same is true across borders</a:t>
            </a:r>
          </a:p>
          <a:p>
            <a:pPr eaLnBrk="1" hangingPunct="1"/>
            <a:r>
              <a:rPr lang="en-GB" sz="2800" dirty="0"/>
              <a:t>In the USA, chemical and power companies regularly buy up entire villages near industrial facilities</a:t>
            </a:r>
          </a:p>
          <a:p>
            <a:pPr lvl="1" eaLnBrk="1" hangingPunct="1"/>
            <a:r>
              <a:rPr lang="en-GB" sz="2400" dirty="0"/>
              <a:t>sometimes after an accident</a:t>
            </a:r>
          </a:p>
          <a:p>
            <a:pPr lvl="1" eaLnBrk="1" hangingPunct="1"/>
            <a:r>
              <a:rPr lang="en-GB" sz="2400" dirty="0"/>
              <a:t>sometimes after a near-miss, and</a:t>
            </a:r>
          </a:p>
          <a:p>
            <a:pPr lvl="1" eaLnBrk="1" hangingPunct="1"/>
            <a:r>
              <a:rPr lang="en-GB" sz="2400" dirty="0"/>
              <a:t>sometimes in anticipation of lawsuits on noise and contamination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D8AD77-D88B-45AB-9453-B9E14B011B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8"/>
          <a:stretch/>
        </p:blipFill>
        <p:spPr>
          <a:xfrm>
            <a:off x="7567650" y="0"/>
            <a:ext cx="1576351" cy="2294467"/>
          </a:xfrm>
          <a:prstGeom prst="rect">
            <a:avLst/>
          </a:prstGeom>
        </p:spPr>
      </p:pic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3AAEAA55-A18C-447A-89CB-91BFA147F7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98" y="4639732"/>
            <a:ext cx="1663701" cy="22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7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Pollutee pays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eaLnBrk="1" hangingPunct="1"/>
            <a:r>
              <a:rPr lang="de-DE" sz="2800" dirty="0"/>
              <a:t>Vittel (Nestlé) pays farmers near its springs to reduce the use of fertilizers well below the legal limits</a:t>
            </a:r>
          </a:p>
          <a:p>
            <a:pPr eaLnBrk="1" hangingPunct="1"/>
            <a:r>
              <a:rPr lang="de-DE" sz="2800" dirty="0"/>
              <a:t>New York City has bought 100,000 acres of land in the Catskill-Delaware watershed, which was cheaper than building a water treatment plant</a:t>
            </a:r>
          </a:p>
          <a:p>
            <a:pPr eaLnBrk="1" hangingPunct="1"/>
            <a:r>
              <a:rPr lang="de-DE" sz="2800" dirty="0"/>
              <a:t>Sweden and Finland pay for the reduction of water and air pollution in Poland, the Baltic states and, to some extent, Russia</a:t>
            </a:r>
          </a:p>
          <a:p>
            <a:pPr eaLnBrk="1" hangingPunct="1"/>
            <a:r>
              <a:rPr lang="de-DE" sz="2800" dirty="0"/>
              <a:t>Japan tried to do the same</a:t>
            </a:r>
          </a:p>
        </p:txBody>
      </p:sp>
    </p:spTree>
    <p:extLst>
      <p:ext uri="{BB962C8B-B14F-4D97-AF65-F5344CB8AC3E}">
        <p14:creationId xmlns:p14="http://schemas.microsoft.com/office/powerpoint/2010/main" val="38588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Pollutee pays, coordination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eaLnBrk="1" hangingPunct="1"/>
            <a:r>
              <a:rPr lang="de-DE" sz="2800" dirty="0"/>
              <a:t>Santa Maria, CA, imposed a tax on houses near a smelly feedlot and used the revenue to buy out the company</a:t>
            </a:r>
          </a:p>
          <a:p>
            <a:pPr eaLnBrk="1" hangingPunct="1"/>
            <a:r>
              <a:rPr lang="de-DE" sz="2800" dirty="0"/>
              <a:t>Nature Conservancy and Environmental Defense Fund raised funds to buy out fishing rights and equipment</a:t>
            </a:r>
          </a:p>
          <a:p>
            <a:pPr eaLnBrk="1" hangingPunct="1"/>
            <a:r>
              <a:rPr lang="de-DE" sz="2800" dirty="0"/>
              <a:t>Nature Conservancy used a reverse auction to get rice farmers to flood land to create wetlands for migratory birds during spring</a:t>
            </a:r>
          </a:p>
        </p:txBody>
      </p:sp>
    </p:spTree>
    <p:extLst>
      <p:ext uri="{BB962C8B-B14F-4D97-AF65-F5344CB8AC3E}">
        <p14:creationId xmlns:p14="http://schemas.microsoft.com/office/powerpoint/2010/main" val="41607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Coase Theorem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05930"/>
            <a:ext cx="7086600" cy="4572000"/>
          </a:xfrm>
        </p:spPr>
        <p:txBody>
          <a:bodyPr/>
          <a:lstStyle/>
          <a:p>
            <a:pPr eaLnBrk="1" hangingPunct="1"/>
            <a:r>
              <a:rPr lang="de-DE" sz="2800" dirty="0"/>
              <a:t>If the market is completed by assigning property rights </a:t>
            </a:r>
            <a:r>
              <a:rPr lang="de-DE" sz="2800" i="1" dirty="0"/>
              <a:t>(efficiency thesis),</a:t>
            </a:r>
            <a:r>
              <a:rPr lang="de-DE" sz="2800" dirty="0"/>
              <a:t> it will find a Pareto optimum</a:t>
            </a:r>
          </a:p>
          <a:p>
            <a:pPr eaLnBrk="1" hangingPunct="1"/>
            <a:r>
              <a:rPr lang="de-DE" sz="2800" dirty="0"/>
              <a:t>The Pareto optimum does not depend on who gets the property (</a:t>
            </a:r>
            <a:r>
              <a:rPr lang="de-DE" sz="2800" i="1" dirty="0"/>
              <a:t>invariance thesis</a:t>
            </a:r>
            <a:r>
              <a:rPr lang="de-DE" sz="2800" dirty="0"/>
              <a:t>)</a:t>
            </a:r>
          </a:p>
          <a:p>
            <a:pPr eaLnBrk="1" hangingPunct="1"/>
            <a:r>
              <a:rPr lang="de-DE" sz="2800" dirty="0"/>
              <a:t>Stringent assumptions, but seems to work in practice</a:t>
            </a:r>
          </a:p>
          <a:p>
            <a:pPr eaLnBrk="1" hangingPunct="1"/>
            <a:r>
              <a:rPr lang="de-DE" sz="2800" dirty="0"/>
              <a:t>Coase bargaining can internalize externalities that are hard to reach by other policy instruments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6200"/>
            <a:ext cx="1578429" cy="223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0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Why regulate?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968" y="1295400"/>
            <a:ext cx="8001000" cy="4114800"/>
          </a:xfrm>
        </p:spPr>
        <p:txBody>
          <a:bodyPr/>
          <a:lstStyle/>
          <a:p>
            <a:pPr eaLnBrk="1" hangingPunct="1"/>
            <a:r>
              <a:rPr lang="de-DE" sz="2800" dirty="0"/>
              <a:t>Public goods, common goods, congestion goods</a:t>
            </a:r>
          </a:p>
          <a:p>
            <a:pPr eaLnBrk="1" hangingPunct="1"/>
            <a:r>
              <a:rPr lang="de-DE" sz="2800" dirty="0"/>
              <a:t>Externalities</a:t>
            </a:r>
          </a:p>
          <a:p>
            <a:pPr eaLnBrk="1" hangingPunct="1"/>
            <a:r>
              <a:rPr lang="de-DE" sz="2800" dirty="0"/>
              <a:t>Asymmetric information</a:t>
            </a:r>
          </a:p>
          <a:p>
            <a:pPr eaLnBrk="1" hangingPunct="1"/>
            <a:r>
              <a:rPr lang="de-DE" sz="2800" dirty="0"/>
              <a:t>Natural monopoly</a:t>
            </a:r>
          </a:p>
          <a:p>
            <a:pPr eaLnBrk="1" hangingPunct="1"/>
            <a:r>
              <a:rPr lang="de-DE" sz="2800" dirty="0"/>
              <a:t>Market power</a:t>
            </a:r>
          </a:p>
          <a:p>
            <a:pPr eaLnBrk="1" hangingPunct="1"/>
            <a:endParaRPr lang="de-DE" sz="2800" dirty="0"/>
          </a:p>
          <a:p>
            <a:pPr eaLnBrk="1" hangingPunct="1"/>
            <a:r>
              <a:rPr lang="de-DE" sz="2800" dirty="0"/>
              <a:t>Multiple market imperfections</a:t>
            </a:r>
          </a:p>
          <a:p>
            <a:pPr eaLnBrk="1" hangingPunct="1"/>
            <a:endParaRPr lang="de-DE" sz="2800" dirty="0"/>
          </a:p>
          <a:p>
            <a:pPr eaLnBrk="1" hangingPunct="1"/>
            <a:r>
              <a:rPr lang="de-DE" sz="2800" dirty="0"/>
              <a:t>Rent seeking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686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400" dirty="0"/>
              <a:t>Direct regulation / prescriptive instruments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Inputs, technology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Output (product, pollutant)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Location (source, individual)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Timing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Prohibition</a:t>
            </a:r>
          </a:p>
          <a:p>
            <a:pPr eaLnBrk="1" hangingPunct="1">
              <a:lnSpc>
                <a:spcPct val="90000"/>
              </a:lnSpc>
            </a:pPr>
            <a:r>
              <a:rPr lang="de-DE" sz="2400" dirty="0"/>
              <a:t>Market-based / incentive-conform instruments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Taxes (inputs, outputs)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Subsidies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Tradeable permits</a:t>
            </a:r>
          </a:p>
          <a:p>
            <a:pPr eaLnBrk="1" hangingPunct="1">
              <a:lnSpc>
                <a:spcPct val="90000"/>
              </a:lnSpc>
            </a:pPr>
            <a:r>
              <a:rPr lang="de-DE" sz="2400" dirty="0"/>
              <a:t>Institutional 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Bargaining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Legal redress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Property rights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Information, awareness, responsibility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/>
              <a:t>Voluntary agreements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Types of pollution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395" y="990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/>
              <a:t>Stock and flow pollutants</a:t>
            </a:r>
          </a:p>
          <a:p>
            <a:pPr lvl="1" eaLnBrk="1" hangingPunct="1"/>
            <a:r>
              <a:rPr lang="de-DE" sz="2400" dirty="0"/>
              <a:t>Nuclear waste, noise</a:t>
            </a:r>
          </a:p>
          <a:p>
            <a:pPr eaLnBrk="1" hangingPunct="1"/>
            <a:r>
              <a:rPr lang="de-DE" sz="2800" dirty="0"/>
              <a:t>Medium</a:t>
            </a:r>
          </a:p>
          <a:p>
            <a:pPr lvl="1" eaLnBrk="1" hangingPunct="1"/>
            <a:r>
              <a:rPr lang="de-DE" sz="2400" dirty="0"/>
              <a:t>Water, air, soil</a:t>
            </a:r>
          </a:p>
          <a:p>
            <a:pPr eaLnBrk="1" hangingPunct="1"/>
            <a:r>
              <a:rPr lang="de-DE" sz="2800" dirty="0"/>
              <a:t>Point and diffuse sources</a:t>
            </a:r>
          </a:p>
          <a:p>
            <a:pPr lvl="1" eaLnBrk="1" hangingPunct="1"/>
            <a:r>
              <a:rPr lang="de-DE" sz="2400" dirty="0"/>
              <a:t>Nuclear power, cars</a:t>
            </a:r>
          </a:p>
          <a:p>
            <a:pPr eaLnBrk="1" hangingPunct="1"/>
            <a:r>
              <a:rPr lang="de-DE" sz="2800" dirty="0"/>
              <a:t>Spatially concentrated and homogenous impact</a:t>
            </a:r>
          </a:p>
          <a:p>
            <a:pPr lvl="1" eaLnBrk="1" hangingPunct="1"/>
            <a:r>
              <a:rPr lang="de-DE" sz="2400" dirty="0"/>
              <a:t>Nature reserve, UV-B radiation</a:t>
            </a:r>
          </a:p>
          <a:p>
            <a:pPr eaLnBrk="1" hangingPunct="1"/>
            <a:r>
              <a:rPr lang="de-DE" sz="2800" dirty="0"/>
              <a:t>Local, regional, contintenal, global</a:t>
            </a:r>
          </a:p>
          <a:p>
            <a:pPr lvl="1" eaLnBrk="1" hangingPunct="1"/>
            <a:r>
              <a:rPr lang="de-DE" sz="2400" dirty="0"/>
              <a:t>Noise, air pollution, acidification, climate change</a:t>
            </a:r>
          </a:p>
          <a:p>
            <a:pPr lvl="1" eaLnBrk="1" hangingPunct="1"/>
            <a:endParaRPr lang="de-DE" sz="2400" dirty="0"/>
          </a:p>
          <a:p>
            <a:pPr eaLnBrk="1" hangingPunct="1"/>
            <a:r>
              <a:rPr lang="de-DE" sz="2800" dirty="0"/>
              <a:t>Matters for understanding and regulation</a:t>
            </a:r>
          </a:p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661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Criteria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/>
              <a:t>Cost-effectiveness</a:t>
            </a:r>
          </a:p>
          <a:p>
            <a:pPr eaLnBrk="1" hangingPunct="1"/>
            <a:r>
              <a:rPr lang="de-DE" sz="2800" dirty="0"/>
              <a:t>Administrative costs</a:t>
            </a:r>
          </a:p>
          <a:p>
            <a:pPr lvl="1" eaLnBrk="1" hangingPunct="1"/>
            <a:r>
              <a:rPr lang="de-DE" sz="2400" dirty="0"/>
              <a:t>Information requirements</a:t>
            </a:r>
            <a:endParaRPr lang="de-DE" sz="2800" dirty="0"/>
          </a:p>
          <a:p>
            <a:pPr eaLnBrk="1" hangingPunct="1"/>
            <a:r>
              <a:rPr lang="de-DE" sz="2800" dirty="0"/>
              <a:t>Environmental effectiveness</a:t>
            </a:r>
          </a:p>
          <a:p>
            <a:pPr lvl="1" eaLnBrk="1" hangingPunct="1"/>
            <a:r>
              <a:rPr lang="de-DE" sz="2400" dirty="0"/>
              <a:t>Enforceability</a:t>
            </a:r>
          </a:p>
          <a:p>
            <a:pPr eaLnBrk="1" hangingPunct="1"/>
            <a:r>
              <a:rPr lang="de-DE" sz="2800" dirty="0"/>
              <a:t>Long-run effects and dynamic efficiency</a:t>
            </a:r>
          </a:p>
          <a:p>
            <a:pPr eaLnBrk="1" hangingPunct="1"/>
            <a:r>
              <a:rPr lang="de-DE" sz="2800" dirty="0"/>
              <a:t>Flexibility and uncertainty</a:t>
            </a:r>
          </a:p>
          <a:p>
            <a:pPr eaLnBrk="1" hangingPunct="1"/>
            <a:r>
              <a:rPr lang="de-DE" sz="2800" dirty="0"/>
              <a:t>Equity</a:t>
            </a:r>
          </a:p>
        </p:txBody>
      </p:sp>
    </p:spTree>
    <p:extLst>
      <p:ext uri="{BB962C8B-B14F-4D97-AF65-F5344CB8AC3E}">
        <p14:creationId xmlns:p14="http://schemas.microsoft.com/office/powerpoint/2010/main" val="165981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9855" y="1524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/>
              <a:t>Policy Instruments</a:t>
            </a:r>
            <a:endParaRPr lang="en-GB" sz="4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/>
              <a:t>Introduction</a:t>
            </a:r>
          </a:p>
          <a:p>
            <a:pPr eaLnBrk="1" hangingPunct="1"/>
            <a:r>
              <a:rPr lang="de-DE" b="1" dirty="0"/>
              <a:t>Direct regulation</a:t>
            </a:r>
          </a:p>
          <a:p>
            <a:pPr eaLnBrk="1" hangingPunct="1"/>
            <a:r>
              <a:rPr lang="de-DE" dirty="0"/>
              <a:t>Voluntary agreements</a:t>
            </a:r>
          </a:p>
          <a:p>
            <a:pPr eaLnBrk="1" hangingPunct="1"/>
            <a:r>
              <a:rPr lang="de-DE" dirty="0"/>
              <a:t>Coasian bargaining</a:t>
            </a:r>
          </a:p>
        </p:txBody>
      </p:sp>
      <p:pic>
        <p:nvPicPr>
          <p:cNvPr id="3" name="Picture 2" descr="A close up of a person&#10;&#10;Description automatically generated">
            <a:extLst>
              <a:ext uri="{FF2B5EF4-FFF2-40B4-BE49-F238E27FC236}">
                <a16:creationId xmlns:a16="http://schemas.microsoft.com/office/drawing/2014/main" id="{67F02B0D-124E-4496-8C9F-509C014AD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795" y="3962400"/>
            <a:ext cx="4842289" cy="277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3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Direct regulation</a:t>
            </a:r>
            <a:endParaRPr lang="en-GB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572000"/>
          </a:xfrm>
        </p:spPr>
        <p:txBody>
          <a:bodyPr/>
          <a:lstStyle/>
          <a:p>
            <a:pPr eaLnBrk="1" hangingPunct="1"/>
            <a:r>
              <a:rPr lang="de-DE" sz="2800" dirty="0"/>
              <a:t>Prescriptive instruments, command and control</a:t>
            </a:r>
          </a:p>
          <a:p>
            <a:pPr eaLnBrk="1" hangingPunct="1"/>
            <a:r>
              <a:rPr lang="de-DE" sz="2800" dirty="0"/>
              <a:t>It is the most common form of environmental regulation, reflecting a natural science and legal frame of mind, and highly successful in past management of point sources of toxics</a:t>
            </a:r>
          </a:p>
          <a:p>
            <a:pPr eaLnBrk="1" hangingPunct="1"/>
            <a:r>
              <a:rPr lang="de-DE" sz="2800" dirty="0"/>
              <a:t>Essentially, command and control prescribes aspects of the production process, be it inputs, production or outputs</a:t>
            </a:r>
          </a:p>
          <a:p>
            <a:pPr eaLnBrk="1" hangingPunct="1"/>
            <a:r>
              <a:rPr lang="de-DE" sz="2800" dirty="0"/>
              <a:t>Requires substantial knowledge on the part of the regulator</a:t>
            </a:r>
          </a:p>
          <a:p>
            <a:pPr eaLnBrk="1" hangingPunct="1"/>
            <a:r>
              <a:rPr lang="de-DE" sz="2800" dirty="0"/>
              <a:t>Requires homogenous producers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1451</Words>
  <Application>Microsoft Office PowerPoint</Application>
  <PresentationFormat>On-screen Show (4:3)</PresentationFormat>
  <Paragraphs>272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Cambria Math</vt:lpstr>
      <vt:lpstr>Candara</vt:lpstr>
      <vt:lpstr>Comic Sans MS</vt:lpstr>
      <vt:lpstr>Times New Roman</vt:lpstr>
      <vt:lpstr>Standarddesign</vt:lpstr>
      <vt:lpstr>Policy Instruments</vt:lpstr>
      <vt:lpstr>PowerPoint Presentation</vt:lpstr>
      <vt:lpstr>Policy Instruments</vt:lpstr>
      <vt:lpstr>Why regulate?</vt:lpstr>
      <vt:lpstr>PowerPoint Presentation</vt:lpstr>
      <vt:lpstr>Types of pollution</vt:lpstr>
      <vt:lpstr>Criteria</vt:lpstr>
      <vt:lpstr>Policy Instruments</vt:lpstr>
      <vt:lpstr>Direct regulation</vt:lpstr>
      <vt:lpstr>Types of Direct Regulation</vt:lpstr>
      <vt:lpstr>Cost-effectiveness</vt:lpstr>
      <vt:lpstr>Cost-effectiveness</vt:lpstr>
      <vt:lpstr>Distribution of costs</vt:lpstr>
      <vt:lpstr>Administrative costs</vt:lpstr>
      <vt:lpstr>UK Climate Change Levy</vt:lpstr>
      <vt:lpstr>Policy Instruments</vt:lpstr>
      <vt:lpstr>Voluntary Agreements</vt:lpstr>
      <vt:lpstr>Voluntary Agreements</vt:lpstr>
      <vt:lpstr>PowerPoint Presentation</vt:lpstr>
      <vt:lpstr>Green Consumers &amp; Workers</vt:lpstr>
      <vt:lpstr>PowerPoint Presentation</vt:lpstr>
      <vt:lpstr>Policy Instruments</vt:lpstr>
      <vt:lpstr>Property rights</vt:lpstr>
      <vt:lpstr>PowerPoint Presentation</vt:lpstr>
      <vt:lpstr>PowerPoint Presentation</vt:lpstr>
      <vt:lpstr>PowerPoint Presentation</vt:lpstr>
      <vt:lpstr>Coase Theorem</vt:lpstr>
      <vt:lpstr>Polluter pays</vt:lpstr>
      <vt:lpstr>Polluter pays</vt:lpstr>
      <vt:lpstr>Tort of nuisance</vt:lpstr>
      <vt:lpstr>Pollutee pays</vt:lpstr>
      <vt:lpstr>Pollutee pays, coordination</vt:lpstr>
      <vt:lpstr>Coase Theorem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301</cp:revision>
  <dcterms:created xsi:type="dcterms:W3CDTF">2000-09-24T19:27:04Z</dcterms:created>
  <dcterms:modified xsi:type="dcterms:W3CDTF">2020-08-26T10:10:01Z</dcterms:modified>
</cp:coreProperties>
</file>