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7" r:id="rId2"/>
    <p:sldId id="298" r:id="rId3"/>
    <p:sldId id="320" r:id="rId4"/>
    <p:sldId id="264" r:id="rId5"/>
    <p:sldId id="282" r:id="rId6"/>
    <p:sldId id="287" r:id="rId7"/>
    <p:sldId id="288" r:id="rId8"/>
    <p:sldId id="289" r:id="rId9"/>
    <p:sldId id="302" r:id="rId10"/>
    <p:sldId id="305" r:id="rId11"/>
    <p:sldId id="307" r:id="rId12"/>
    <p:sldId id="308" r:id="rId13"/>
    <p:sldId id="321" r:id="rId14"/>
    <p:sldId id="304" r:id="rId15"/>
    <p:sldId id="303" r:id="rId16"/>
    <p:sldId id="290" r:id="rId17"/>
    <p:sldId id="286" r:id="rId18"/>
    <p:sldId id="285" r:id="rId19"/>
    <p:sldId id="284" r:id="rId20"/>
    <p:sldId id="291" r:id="rId21"/>
    <p:sldId id="283" r:id="rId22"/>
    <p:sldId id="301" r:id="rId23"/>
    <p:sldId id="322" r:id="rId24"/>
    <p:sldId id="265" r:id="rId25"/>
    <p:sldId id="292" r:id="rId26"/>
    <p:sldId id="294" r:id="rId27"/>
    <p:sldId id="293" r:id="rId28"/>
    <p:sldId id="279" r:id="rId29"/>
    <p:sldId id="310" r:id="rId30"/>
    <p:sldId id="311" r:id="rId31"/>
    <p:sldId id="312" r:id="rId32"/>
    <p:sldId id="313" r:id="rId33"/>
    <p:sldId id="314" r:id="rId34"/>
    <p:sldId id="315" r:id="rId35"/>
    <p:sldId id="323" r:id="rId36"/>
    <p:sldId id="273" r:id="rId37"/>
    <p:sldId id="297" r:id="rId38"/>
    <p:sldId id="317" r:id="rId39"/>
    <p:sldId id="318" r:id="rId40"/>
    <p:sldId id="319" r:id="rId41"/>
    <p:sldId id="295" r:id="rId42"/>
    <p:sldId id="324" r:id="rId43"/>
    <p:sldId id="299" r:id="rId44"/>
    <p:sldId id="259" r:id="rId45"/>
    <p:sldId id="300" r:id="rId46"/>
    <p:sldId id="268" r:id="rId47"/>
    <p:sldId id="316" r:id="rId48"/>
    <p:sldId id="278" r:id="rId49"/>
    <p:sldId id="277" r:id="rId50"/>
    <p:sldId id="271" r:id="rId51"/>
    <p:sldId id="272" r:id="rId52"/>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06" autoAdjust="0"/>
    <p:restoredTop sz="90929"/>
  </p:normalViewPr>
  <p:slideViewPr>
    <p:cSldViewPr>
      <p:cViewPr varScale="1">
        <p:scale>
          <a:sx n="78" d="100"/>
          <a:sy n="78" d="100"/>
        </p:scale>
        <p:origin x="1013"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D36120A8-E800-4901-8F08-3DB469416193}" type="datetimeFigureOut">
              <a:rPr lang="en-US"/>
              <a:pPr>
                <a:defRPr/>
              </a:pPr>
              <a:t>8/27/2020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45987EC-0FBB-4A80-A331-C20D765BFC56}" type="slidenum">
              <a:rPr lang="en-US"/>
              <a:pPr>
                <a:defRPr/>
              </a:pPr>
              <a:t>‹#›</a:t>
            </a:fld>
            <a:endParaRPr lang="en-US"/>
          </a:p>
        </p:txBody>
      </p:sp>
    </p:spTree>
    <p:extLst>
      <p:ext uri="{BB962C8B-B14F-4D97-AF65-F5344CB8AC3E}">
        <p14:creationId xmlns:p14="http://schemas.microsoft.com/office/powerpoint/2010/main" val="15207514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64273C1-2FB3-40C6-8DA3-0A4AD13E6D20}" type="slidenum">
              <a:rPr lang="en-US" smtClean="0"/>
              <a:pPr/>
              <a:t>36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7254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CBBE6A1-4E40-4F2E-9B65-E0776272F436}" type="slidenum">
              <a:rPr lang="en-US" smtClean="0"/>
              <a:pPr/>
              <a:t>37</a:t>
            </a:fld>
            <a:endParaRPr lang="en-US"/>
          </a:p>
        </p:txBody>
      </p:sp>
      <p:sp>
        <p:nvSpPr>
          <p:cNvPr id="32771" name="Rectangle 2"/>
          <p:cNvSpPr>
            <a:spLocks noGrp="1" noRot="1" noChangeAspect="1" noChangeArrowheads="1" noTextEdit="1"/>
          </p:cNvSpPr>
          <p:nvPr>
            <p:ph type="sldImg"/>
          </p:nvPr>
        </p:nvSpPr>
        <p:spPr>
          <a:xfrm>
            <a:off x="1174750" y="741363"/>
            <a:ext cx="3522663" cy="2641600"/>
          </a:xfrm>
          <a:ln/>
        </p:spPr>
      </p:sp>
      <p:sp>
        <p:nvSpPr>
          <p:cNvPr id="32772"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192443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C7971B9-E4C2-499C-A8D2-DFA593952728}" type="slidenum">
              <a:rPr lang="en-US" smtClean="0"/>
              <a:pPr/>
              <a:t>38</a:t>
            </a:fld>
            <a:endParaRPr lang="en-US"/>
          </a:p>
        </p:txBody>
      </p:sp>
      <p:sp>
        <p:nvSpPr>
          <p:cNvPr id="33795" name="Rectangle 2"/>
          <p:cNvSpPr>
            <a:spLocks noGrp="1" noRot="1" noChangeAspect="1" noChangeArrowheads="1" noTextEdit="1"/>
          </p:cNvSpPr>
          <p:nvPr>
            <p:ph type="sldImg"/>
          </p:nvPr>
        </p:nvSpPr>
        <p:spPr>
          <a:xfrm>
            <a:off x="1174750" y="741363"/>
            <a:ext cx="3522663" cy="2641600"/>
          </a:xfrm>
          <a:ln/>
        </p:spPr>
      </p:sp>
      <p:sp>
        <p:nvSpPr>
          <p:cNvPr id="33796"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304212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72983BE0-6321-4806-8652-9508FBB2F0F8}" type="slidenum">
              <a:rPr lang="en-US" smtClean="0"/>
              <a:pPr/>
              <a:t>39</a:t>
            </a:fld>
            <a:endParaRPr lang="en-US"/>
          </a:p>
        </p:txBody>
      </p:sp>
      <p:sp>
        <p:nvSpPr>
          <p:cNvPr id="34819" name="Rectangle 2"/>
          <p:cNvSpPr>
            <a:spLocks noGrp="1" noRot="1" noChangeAspect="1" noChangeArrowheads="1" noTextEdit="1"/>
          </p:cNvSpPr>
          <p:nvPr>
            <p:ph type="sldImg"/>
          </p:nvPr>
        </p:nvSpPr>
        <p:spPr>
          <a:xfrm>
            <a:off x="1174750" y="741363"/>
            <a:ext cx="3522663" cy="2641600"/>
          </a:xfrm>
          <a:ln/>
        </p:spPr>
      </p:sp>
      <p:sp>
        <p:nvSpPr>
          <p:cNvPr id="34820"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222728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E3B19B89-ACBF-4771-BE98-0B1090164FBD}" type="slidenum">
              <a:rPr lang="en-US" smtClean="0"/>
              <a:pPr/>
              <a:t>40</a:t>
            </a:fld>
            <a:endParaRPr lang="en-US"/>
          </a:p>
        </p:txBody>
      </p:sp>
      <p:sp>
        <p:nvSpPr>
          <p:cNvPr id="35843" name="Rectangle 2"/>
          <p:cNvSpPr>
            <a:spLocks noGrp="1" noRot="1" noChangeAspect="1" noChangeArrowheads="1" noTextEdit="1"/>
          </p:cNvSpPr>
          <p:nvPr>
            <p:ph type="sldImg"/>
          </p:nvPr>
        </p:nvSpPr>
        <p:spPr>
          <a:xfrm>
            <a:off x="1174750" y="741363"/>
            <a:ext cx="3522663" cy="2641600"/>
          </a:xfrm>
          <a:ln/>
        </p:spPr>
      </p:sp>
      <p:sp>
        <p:nvSpPr>
          <p:cNvPr id="35844"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441636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BA5B3D7A-3FDE-4D92-AD58-A112DA9C2B46}" type="slidenum">
              <a:rPr lang="en-US" smtClean="0"/>
              <a:pPr/>
              <a:t>41</a:t>
            </a:fld>
            <a:endParaRPr lang="en-US"/>
          </a:p>
        </p:txBody>
      </p:sp>
      <p:sp>
        <p:nvSpPr>
          <p:cNvPr id="36867" name="Rectangle 2"/>
          <p:cNvSpPr>
            <a:spLocks noGrp="1" noRot="1" noChangeAspect="1" noChangeArrowheads="1" noTextEdit="1"/>
          </p:cNvSpPr>
          <p:nvPr>
            <p:ph type="sldImg"/>
          </p:nvPr>
        </p:nvSpPr>
        <p:spPr>
          <a:xfrm>
            <a:off x="1174750" y="741363"/>
            <a:ext cx="3522663" cy="2641600"/>
          </a:xfrm>
          <a:ln/>
        </p:spPr>
      </p:sp>
      <p:sp>
        <p:nvSpPr>
          <p:cNvPr id="36868" name="Rectangle 3"/>
          <p:cNvSpPr>
            <a:spLocks noGrp="1" noChangeArrowheads="1"/>
          </p:cNvSpPr>
          <p:nvPr>
            <p:ph type="body" idx="1"/>
          </p:nvPr>
        </p:nvSpPr>
        <p:spPr>
          <a:xfrm>
            <a:off x="300038" y="3714750"/>
            <a:ext cx="6021387" cy="5446713"/>
          </a:xfrm>
          <a:noFill/>
          <a:ln/>
        </p:spPr>
        <p:txBody>
          <a:bodyPr/>
          <a:lstStyle/>
          <a:p>
            <a:pPr eaLnBrk="1" hangingPunct="1"/>
            <a:endParaRPr lang="en-US"/>
          </a:p>
        </p:txBody>
      </p:sp>
    </p:spTree>
    <p:extLst>
      <p:ext uri="{BB962C8B-B14F-4D97-AF65-F5344CB8AC3E}">
        <p14:creationId xmlns:p14="http://schemas.microsoft.com/office/powerpoint/2010/main" val="1789211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2570661-D176-4B7A-B21F-E35816B0A345}"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6B44AD6-C205-44E7-A84B-E7F257432EEF}"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B750D6E-5DA5-446F-8863-C1233347B004}"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lvl1pPr>
              <a:defRPr sz="3600">
                <a:latin typeface="Candara" panose="020E0502030303020204" pitchFamily="34" charset="0"/>
              </a:defRPr>
            </a:lvl1pPr>
          </a:lstStyle>
          <a:p>
            <a:r>
              <a:rPr lang="en-US" dirty="0"/>
              <a:t>Click to edit Master title style</a:t>
            </a:r>
          </a:p>
        </p:txBody>
      </p:sp>
      <p:sp>
        <p:nvSpPr>
          <p:cNvPr id="3" name="Content Placeholder 2"/>
          <p:cNvSpPr>
            <a:spLocks noGrp="1"/>
          </p:cNvSpPr>
          <p:nvPr>
            <p:ph idx="1"/>
          </p:nvPr>
        </p:nvSpPr>
        <p:spPr>
          <a:xfrm>
            <a:off x="702365" y="1447800"/>
            <a:ext cx="7772400" cy="4114800"/>
          </a:xfrm>
        </p:spPr>
        <p:txBody>
          <a:bodyPr/>
          <a:lstStyle>
            <a:lvl1pPr>
              <a:defRPr sz="2800">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8FCD603-FAEB-4E81-95FA-D01CD41D4617}"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B96C067-EACA-46ED-8BD9-231FCB1BA592}"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5E19BD9-8FE8-44C7-9220-32B6989B90B9}"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0FF84A3A-A36F-415B-A68B-0539EDB2EFF2}"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BAF3C0AB-8A36-455B-8816-A530380E2E39}"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97C3C6A0-9D4D-4DE1-BC07-709BEC922FE8}"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16AD0DD-76DB-4D1F-8110-97BCFE68A395}"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6E00E60-6391-4D3A-8E60-19EFDF1691A4}"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Klicken Sie, um das Titelformat zu bearbeiten</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Klicken Sie, um die Formate des Vorlagentextes zu bearbeiten</a:t>
            </a:r>
          </a:p>
          <a:p>
            <a:pPr lvl="1"/>
            <a:r>
              <a:rPr lang="en-GB"/>
              <a:t>Zweite Ebene</a:t>
            </a:r>
          </a:p>
          <a:p>
            <a:pPr lvl="2"/>
            <a:r>
              <a:rPr lang="en-GB"/>
              <a:t>Dritte Ebene</a:t>
            </a:r>
          </a:p>
          <a:p>
            <a:pPr lvl="3"/>
            <a:r>
              <a:rPr lang="en-GB"/>
              <a:t>Vierte Ebene</a:t>
            </a:r>
          </a:p>
          <a:p>
            <a:pPr lvl="4"/>
            <a:r>
              <a:rPr lang="en-GB"/>
              <a:t>Fünfte Ebene</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350FD4EF-20CD-4B9D-8B8D-69BC6BD824D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4.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8.jpg"/><Relationship Id="rId4" Type="http://schemas.openxmlformats.org/officeDocument/2006/relationships/image" Target="../media/image1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de-DE" sz="4000" dirty="0">
                <a:latin typeface="Candara" panose="020E0502030303020204" pitchFamily="34" charset="0"/>
              </a:rPr>
              <a:t>Policy Instruments -2</a:t>
            </a:r>
            <a:endParaRPr lang="en-GB" sz="4000" dirty="0">
              <a:latin typeface="Candara" panose="020E0502030303020204" pitchFamily="34" charset="0"/>
            </a:endParaRPr>
          </a:p>
        </p:txBody>
      </p:sp>
      <p:sp>
        <p:nvSpPr>
          <p:cNvPr id="3075" name="Rectangle 3"/>
          <p:cNvSpPr>
            <a:spLocks noGrp="1" noChangeArrowheads="1"/>
          </p:cNvSpPr>
          <p:nvPr>
            <p:ph type="body" idx="1"/>
          </p:nvPr>
        </p:nvSpPr>
        <p:spPr/>
        <p:txBody>
          <a:bodyPr/>
          <a:lstStyle/>
          <a:p>
            <a:pPr eaLnBrk="1" hangingPunct="1"/>
            <a:r>
              <a:rPr lang="de-DE" dirty="0">
                <a:latin typeface="Candara" panose="020E0502030303020204" pitchFamily="34" charset="0"/>
              </a:rPr>
              <a:t>Taxes</a:t>
            </a:r>
          </a:p>
          <a:p>
            <a:pPr lvl="1" eaLnBrk="1" hangingPunct="1"/>
            <a:r>
              <a:rPr lang="de-DE" dirty="0"/>
              <a:t>Plastic bag levy</a:t>
            </a:r>
            <a:endParaRPr lang="de-DE" dirty="0">
              <a:latin typeface="Candara" panose="020E0502030303020204" pitchFamily="34" charset="0"/>
            </a:endParaRPr>
          </a:p>
          <a:p>
            <a:pPr eaLnBrk="1" hangingPunct="1"/>
            <a:r>
              <a:rPr lang="de-DE" dirty="0"/>
              <a:t>Subsidies</a:t>
            </a:r>
          </a:p>
          <a:p>
            <a:pPr eaLnBrk="1" hangingPunct="1"/>
            <a:r>
              <a:rPr lang="de-DE" dirty="0">
                <a:latin typeface="Candara" panose="020E0502030303020204" pitchFamily="34" charset="0"/>
              </a:rPr>
              <a:t>Tradable permits</a:t>
            </a:r>
          </a:p>
          <a:p>
            <a:pPr lvl="1" eaLnBrk="1" hangingPunct="1"/>
            <a:r>
              <a:rPr lang="de-DE" dirty="0"/>
              <a:t>Sulphur permits</a:t>
            </a:r>
          </a:p>
          <a:p>
            <a:pPr eaLnBrk="1" hangingPunct="1"/>
            <a:r>
              <a:rPr lang="de-DE" dirty="0">
                <a:latin typeface="Candara" panose="020E0502030303020204" pitchFamily="34" charset="0"/>
              </a:rPr>
              <a:t>Taxes v pe</a:t>
            </a:r>
            <a:r>
              <a:rPr lang="de-DE" dirty="0"/>
              <a:t>rmits</a:t>
            </a:r>
            <a:endParaRPr lang="de-DE" dirty="0">
              <a:latin typeface="Candara" panose="020E0502030303020204" pitchFamily="34" charset="0"/>
            </a:endParaRPr>
          </a:p>
          <a:p>
            <a:pPr eaLnBrk="1" hangingPunct="1"/>
            <a:r>
              <a:rPr lang="de-DE" dirty="0">
                <a:latin typeface="Candara" panose="020E0502030303020204" pitchFamily="34" charset="0"/>
              </a:rPr>
              <a:t>A comparison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Plastic Bag Levy</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dirty="0"/>
              <a:t>Ireland introduced a €0.15/bag levy in 2002</a:t>
            </a:r>
          </a:p>
          <a:p>
            <a:pPr eaLnBrk="1" hangingPunct="1">
              <a:lnSpc>
                <a:spcPct val="90000"/>
              </a:lnSpc>
            </a:pPr>
            <a:r>
              <a:rPr lang="de-DE" sz="2800" dirty="0"/>
              <a:t>Annual revenue around €13,000,000</a:t>
            </a:r>
          </a:p>
          <a:p>
            <a:pPr eaLnBrk="1" hangingPunct="1">
              <a:lnSpc>
                <a:spcPct val="90000"/>
              </a:lnSpc>
            </a:pPr>
            <a:r>
              <a:rPr lang="de-DE" dirty="0"/>
              <a:t>Fixed cost €1,200,000</a:t>
            </a:r>
          </a:p>
          <a:p>
            <a:pPr eaLnBrk="1" hangingPunct="1">
              <a:lnSpc>
                <a:spcPct val="90000"/>
              </a:lnSpc>
            </a:pPr>
            <a:r>
              <a:rPr lang="de-DE" sz="2800" dirty="0"/>
              <a:t>Awareness campaign €360,000</a:t>
            </a:r>
          </a:p>
          <a:p>
            <a:pPr eaLnBrk="1" hangingPunct="1">
              <a:lnSpc>
                <a:spcPct val="90000"/>
              </a:lnSpc>
            </a:pPr>
            <a:r>
              <a:rPr lang="de-DE" dirty="0"/>
              <a:t>Variable costs €350,000</a:t>
            </a:r>
          </a:p>
          <a:p>
            <a:pPr eaLnBrk="1" hangingPunct="1">
              <a:lnSpc>
                <a:spcPct val="90000"/>
              </a:lnSpc>
            </a:pPr>
            <a:r>
              <a:rPr lang="de-DE" sz="2800" dirty="0"/>
              <a:t>Costs low because the levy is just another excise, could be integrated into existing systems to collect excise and VAT</a:t>
            </a:r>
          </a:p>
        </p:txBody>
      </p:sp>
    </p:spTree>
    <p:extLst>
      <p:ext uri="{BB962C8B-B14F-4D97-AF65-F5344CB8AC3E}">
        <p14:creationId xmlns:p14="http://schemas.microsoft.com/office/powerpoint/2010/main" val="420535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Plastic Bag Levy</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dirty="0"/>
              <a:t>Areas with no plastic litter increased by 21%, areas with little litter by 56%</a:t>
            </a:r>
          </a:p>
          <a:p>
            <a:pPr eaLnBrk="1" hangingPunct="1">
              <a:lnSpc>
                <a:spcPct val="90000"/>
              </a:lnSpc>
            </a:pPr>
            <a:r>
              <a:rPr lang="de-DE" sz="2800" dirty="0"/>
              <a:t>Plastic in household waste fell from 5% to 0.2%</a:t>
            </a:r>
          </a:p>
          <a:p>
            <a:pPr eaLnBrk="1" hangingPunct="1">
              <a:lnSpc>
                <a:spcPct val="90000"/>
              </a:lnSpc>
            </a:pPr>
            <a:r>
              <a:rPr lang="de-DE" dirty="0"/>
              <a:t>Retailers positive, cost savings</a:t>
            </a:r>
          </a:p>
          <a:p>
            <a:pPr eaLnBrk="1" hangingPunct="1">
              <a:lnSpc>
                <a:spcPct val="90000"/>
              </a:lnSpc>
            </a:pPr>
            <a:r>
              <a:rPr lang="de-DE" sz="2800" dirty="0"/>
              <a:t>Public happy too</a:t>
            </a:r>
          </a:p>
        </p:txBody>
      </p:sp>
      <p:pic>
        <p:nvPicPr>
          <p:cNvPr id="2" name="Picture 1"/>
          <p:cNvPicPr>
            <a:picLocks noChangeAspect="1"/>
          </p:cNvPicPr>
          <p:nvPr/>
        </p:nvPicPr>
        <p:blipFill>
          <a:blip r:embed="rId2"/>
          <a:stretch>
            <a:fillRect/>
          </a:stretch>
        </p:blipFill>
        <p:spPr>
          <a:xfrm>
            <a:off x="457200" y="3387042"/>
            <a:ext cx="8229600" cy="2175558"/>
          </a:xfrm>
          <a:prstGeom prst="rect">
            <a:avLst/>
          </a:prstGeom>
        </p:spPr>
      </p:pic>
    </p:spTree>
    <p:extLst>
      <p:ext uri="{BB962C8B-B14F-4D97-AF65-F5344CB8AC3E}">
        <p14:creationId xmlns:p14="http://schemas.microsoft.com/office/powerpoint/2010/main" val="2513427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Plastic Bag Levy</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dirty="0"/>
              <a:t>Denmark had a plastic bag levy before Ireland</a:t>
            </a:r>
          </a:p>
          <a:p>
            <a:pPr eaLnBrk="1" hangingPunct="1">
              <a:lnSpc>
                <a:spcPct val="90000"/>
              </a:lnSpc>
            </a:pPr>
            <a:r>
              <a:rPr lang="de-DE" sz="2800" dirty="0"/>
              <a:t>Other countries followed, not just in Europe</a:t>
            </a:r>
          </a:p>
          <a:p>
            <a:pPr eaLnBrk="1" hangingPunct="1">
              <a:lnSpc>
                <a:spcPct val="90000"/>
              </a:lnSpc>
            </a:pPr>
            <a:r>
              <a:rPr lang="de-DE" dirty="0"/>
              <a:t>Wales 5p/bag since 2010</a:t>
            </a:r>
          </a:p>
          <a:p>
            <a:pPr eaLnBrk="1" hangingPunct="1">
              <a:lnSpc>
                <a:spcPct val="90000"/>
              </a:lnSpc>
            </a:pPr>
            <a:r>
              <a:rPr lang="de-DE" sz="2800" dirty="0"/>
              <a:t>Plastic bag use fell 71% (single use), 57% (overall)</a:t>
            </a:r>
          </a:p>
          <a:p>
            <a:pPr eaLnBrk="1" hangingPunct="1">
              <a:lnSpc>
                <a:spcPct val="90000"/>
              </a:lnSpc>
            </a:pPr>
            <a:r>
              <a:rPr lang="de-DE" dirty="0"/>
              <a:t>Money donated to good causes</a:t>
            </a:r>
          </a:p>
          <a:p>
            <a:pPr eaLnBrk="1" hangingPunct="1">
              <a:lnSpc>
                <a:spcPct val="90000"/>
              </a:lnSpc>
            </a:pPr>
            <a:r>
              <a:rPr lang="de-DE" sz="2800" dirty="0"/>
              <a:t>Enforcement unclear</a:t>
            </a:r>
          </a:p>
          <a:p>
            <a:pPr eaLnBrk="1" hangingPunct="1">
              <a:lnSpc>
                <a:spcPct val="90000"/>
              </a:lnSpc>
            </a:pPr>
            <a:r>
              <a:rPr lang="de-DE" dirty="0"/>
              <a:t>Government estimates £17-22 million donated between 2011 and 2014</a:t>
            </a:r>
          </a:p>
          <a:p>
            <a:pPr eaLnBrk="1" hangingPunct="1">
              <a:lnSpc>
                <a:spcPct val="90000"/>
              </a:lnSpc>
            </a:pPr>
            <a:r>
              <a:rPr lang="de-DE" sz="2800" dirty="0"/>
              <a:t>Scotland since 2014, England since 2015</a:t>
            </a:r>
          </a:p>
        </p:txBody>
      </p:sp>
    </p:spTree>
    <p:extLst>
      <p:ext uri="{BB962C8B-B14F-4D97-AF65-F5344CB8AC3E}">
        <p14:creationId xmlns:p14="http://schemas.microsoft.com/office/powerpoint/2010/main" val="268610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de-DE" sz="4000" dirty="0">
                <a:latin typeface="Candara" panose="020E0502030303020204" pitchFamily="34" charset="0"/>
              </a:rPr>
              <a:t>Policy Instruments -2</a:t>
            </a:r>
            <a:endParaRPr lang="en-GB" sz="4000" dirty="0">
              <a:latin typeface="Candara" panose="020E0502030303020204" pitchFamily="34" charset="0"/>
            </a:endParaRPr>
          </a:p>
        </p:txBody>
      </p:sp>
      <p:sp>
        <p:nvSpPr>
          <p:cNvPr id="3075" name="Rectangle 3"/>
          <p:cNvSpPr>
            <a:spLocks noGrp="1" noChangeArrowheads="1"/>
          </p:cNvSpPr>
          <p:nvPr>
            <p:ph type="body" idx="1"/>
          </p:nvPr>
        </p:nvSpPr>
        <p:spPr/>
        <p:txBody>
          <a:bodyPr/>
          <a:lstStyle/>
          <a:p>
            <a:pPr eaLnBrk="1" hangingPunct="1"/>
            <a:r>
              <a:rPr lang="de-DE" dirty="0">
                <a:latin typeface="Candara" panose="020E0502030303020204" pitchFamily="34" charset="0"/>
              </a:rPr>
              <a:t>Taxes</a:t>
            </a:r>
          </a:p>
          <a:p>
            <a:pPr lvl="1" eaLnBrk="1" hangingPunct="1"/>
            <a:r>
              <a:rPr lang="de-DE" dirty="0"/>
              <a:t>Plastic bag levy</a:t>
            </a:r>
            <a:endParaRPr lang="de-DE" dirty="0">
              <a:latin typeface="Candara" panose="020E0502030303020204" pitchFamily="34" charset="0"/>
            </a:endParaRPr>
          </a:p>
          <a:p>
            <a:pPr eaLnBrk="1" hangingPunct="1"/>
            <a:r>
              <a:rPr lang="de-DE" b="1" dirty="0"/>
              <a:t>Subsidies</a:t>
            </a:r>
          </a:p>
          <a:p>
            <a:pPr eaLnBrk="1" hangingPunct="1"/>
            <a:r>
              <a:rPr lang="de-DE" dirty="0">
                <a:latin typeface="Candara" panose="020E0502030303020204" pitchFamily="34" charset="0"/>
              </a:rPr>
              <a:t>Tradable permits</a:t>
            </a:r>
          </a:p>
          <a:p>
            <a:pPr lvl="1" eaLnBrk="1" hangingPunct="1"/>
            <a:r>
              <a:rPr lang="de-DE" dirty="0"/>
              <a:t>Sulphur permits</a:t>
            </a:r>
          </a:p>
          <a:p>
            <a:pPr eaLnBrk="1" hangingPunct="1"/>
            <a:r>
              <a:rPr lang="de-DE" dirty="0">
                <a:latin typeface="Candara" panose="020E0502030303020204" pitchFamily="34" charset="0"/>
              </a:rPr>
              <a:t>Taxes v pe</a:t>
            </a:r>
            <a:r>
              <a:rPr lang="de-DE" dirty="0"/>
              <a:t>rmits</a:t>
            </a:r>
            <a:endParaRPr lang="de-DE" dirty="0">
              <a:latin typeface="Candara" panose="020E0502030303020204" pitchFamily="34" charset="0"/>
            </a:endParaRPr>
          </a:p>
          <a:p>
            <a:pPr eaLnBrk="1" hangingPunct="1"/>
            <a:r>
              <a:rPr lang="de-DE" dirty="0">
                <a:latin typeface="Candara" panose="020E0502030303020204" pitchFamily="34" charset="0"/>
              </a:rPr>
              <a:t>A comparison</a:t>
            </a:r>
          </a:p>
        </p:txBody>
      </p:sp>
    </p:spTree>
    <p:extLst>
      <p:ext uri="{BB962C8B-B14F-4D97-AF65-F5344CB8AC3E}">
        <p14:creationId xmlns:p14="http://schemas.microsoft.com/office/powerpoint/2010/main" val="1160355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Taxes and Subsidies</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sz="2800" dirty="0"/>
              <a:t>Taxes: Pay a charge or levy or penalty for every unit consumed, produced or emitted</a:t>
            </a:r>
          </a:p>
          <a:p>
            <a:pPr eaLnBrk="1" hangingPunct="1">
              <a:lnSpc>
                <a:spcPct val="90000"/>
              </a:lnSpc>
            </a:pPr>
            <a:r>
              <a:rPr lang="de-DE" sz="2800" dirty="0"/>
              <a:t>Subsidies: Receive a premium for every unit </a:t>
            </a:r>
            <a:r>
              <a:rPr lang="de-DE" sz="2800" i="1" dirty="0"/>
              <a:t>not</a:t>
            </a:r>
            <a:r>
              <a:rPr lang="de-DE" sz="2800" dirty="0"/>
              <a:t> consumed, produced or emitted</a:t>
            </a:r>
          </a:p>
          <a:p>
            <a:pPr eaLnBrk="1" hangingPunct="1">
              <a:lnSpc>
                <a:spcPct val="90000"/>
              </a:lnSpc>
            </a:pPr>
            <a:r>
              <a:rPr lang="de-DE" dirty="0"/>
              <a:t>Different effects on emissions in the short-run?</a:t>
            </a:r>
            <a:endParaRPr lang="de-DE" sz="2800" dirty="0"/>
          </a:p>
        </p:txBody>
      </p:sp>
    </p:spTree>
    <p:extLst>
      <p:ext uri="{BB962C8B-B14F-4D97-AF65-F5344CB8AC3E}">
        <p14:creationId xmlns:p14="http://schemas.microsoft.com/office/powerpoint/2010/main" val="3548335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
        <p:nvSpPr>
          <p:cNvPr id="2" name="TextBox 1">
            <a:extLst>
              <a:ext uri="{FF2B5EF4-FFF2-40B4-BE49-F238E27FC236}">
                <a16:creationId xmlns:a16="http://schemas.microsoft.com/office/drawing/2014/main" id="{899690AD-B642-4A5A-99C9-81EE1312FA9F}"/>
              </a:ext>
            </a:extLst>
          </p:cNvPr>
          <p:cNvSpPr txBox="1"/>
          <p:nvPr/>
        </p:nvSpPr>
        <p:spPr>
          <a:xfrm>
            <a:off x="228600" y="5811633"/>
            <a:ext cx="5876930" cy="830997"/>
          </a:xfrm>
          <a:prstGeom prst="rect">
            <a:avLst/>
          </a:prstGeom>
          <a:noFill/>
        </p:spPr>
        <p:txBody>
          <a:bodyPr wrap="none" rtlCol="0">
            <a:spAutoFit/>
          </a:bodyPr>
          <a:lstStyle/>
          <a:p>
            <a:r>
              <a:rPr lang="en-GB" dirty="0">
                <a:latin typeface="Candara" panose="020E0502030303020204" pitchFamily="34" charset="0"/>
              </a:rPr>
              <a:t>If you reduce emissions, you pay less tax.</a:t>
            </a:r>
          </a:p>
          <a:p>
            <a:r>
              <a:rPr lang="en-GB" dirty="0">
                <a:latin typeface="Candara" panose="020E0502030303020204" pitchFamily="34" charset="0"/>
              </a:rPr>
              <a:t>If you increase emissions, you pay more tax.</a:t>
            </a:r>
          </a:p>
        </p:txBody>
      </p:sp>
    </p:spTree>
    <p:extLst>
      <p:ext uri="{BB962C8B-B14F-4D97-AF65-F5344CB8AC3E}">
        <p14:creationId xmlns:p14="http://schemas.microsoft.com/office/powerpoint/2010/main" val="262098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p:cNvPicPr>
            <a:picLocks noChangeAspect="1" noChangeArrowheads="1"/>
          </p:cNvPicPr>
          <p:nvPr/>
        </p:nvPicPr>
        <p:blipFill>
          <a:blip r:embed="rId2" cstate="print"/>
          <a:srcRect/>
          <a:stretch>
            <a:fillRect/>
          </a:stretch>
        </p:blipFill>
        <p:spPr bwMode="auto">
          <a:xfrm>
            <a:off x="0" y="0"/>
            <a:ext cx="9144000" cy="6548438"/>
          </a:xfrm>
          <a:prstGeom prst="rect">
            <a:avLst/>
          </a:prstGeom>
          <a:noFill/>
          <a:ln w="9525">
            <a:noFill/>
            <a:miter lim="800000"/>
            <a:headEnd/>
            <a:tailEnd/>
          </a:ln>
        </p:spPr>
      </p:pic>
      <p:sp>
        <p:nvSpPr>
          <p:cNvPr id="3" name="TextBox 2">
            <a:extLst>
              <a:ext uri="{FF2B5EF4-FFF2-40B4-BE49-F238E27FC236}">
                <a16:creationId xmlns:a16="http://schemas.microsoft.com/office/drawing/2014/main" id="{8294D29F-2CEE-4B61-9C0C-04FCDF68F4BC}"/>
              </a:ext>
            </a:extLst>
          </p:cNvPr>
          <p:cNvSpPr txBox="1"/>
          <p:nvPr/>
        </p:nvSpPr>
        <p:spPr>
          <a:xfrm>
            <a:off x="228600" y="5811633"/>
            <a:ext cx="8321509" cy="830997"/>
          </a:xfrm>
          <a:prstGeom prst="rect">
            <a:avLst/>
          </a:prstGeom>
          <a:noFill/>
        </p:spPr>
        <p:txBody>
          <a:bodyPr wrap="none" rtlCol="0">
            <a:spAutoFit/>
          </a:bodyPr>
          <a:lstStyle/>
          <a:p>
            <a:r>
              <a:rPr lang="en-GB" dirty="0">
                <a:latin typeface="Candara" panose="020E0502030303020204" pitchFamily="34" charset="0"/>
              </a:rPr>
              <a:t>If you reduce emissions, you pay less tax, or get more subsidy.</a:t>
            </a:r>
          </a:p>
          <a:p>
            <a:r>
              <a:rPr lang="en-GB" dirty="0">
                <a:latin typeface="Candara" panose="020E0502030303020204" pitchFamily="34" charset="0"/>
              </a:rPr>
              <a:t>If you increase emissions, you pay more tax, or get less subsidy.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1143000"/>
          </a:xfrm>
        </p:spPr>
        <p:txBody>
          <a:bodyPr/>
          <a:lstStyle/>
          <a:p>
            <a:pPr eaLnBrk="1" hangingPunct="1"/>
            <a:r>
              <a:rPr lang="de-DE" sz="3600" dirty="0"/>
              <a:t>Taxes and Subsidies</a:t>
            </a:r>
            <a:endParaRPr lang="en-GB" sz="3600" dirty="0"/>
          </a:p>
        </p:txBody>
      </p:sp>
      <p:sp>
        <p:nvSpPr>
          <p:cNvPr id="11267"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en-GB" sz="2800" dirty="0"/>
              <a:t>Taxes: Pay a charge or levy or penalty for every unit consumed, produced or emitted</a:t>
            </a:r>
          </a:p>
          <a:p>
            <a:pPr eaLnBrk="1" hangingPunct="1">
              <a:lnSpc>
                <a:spcPct val="90000"/>
              </a:lnSpc>
            </a:pPr>
            <a:r>
              <a:rPr lang="en-GB" sz="2800" dirty="0"/>
              <a:t>Subsidies: Receive a premium for every unit </a:t>
            </a:r>
            <a:r>
              <a:rPr lang="en-GB" sz="2800" i="1" dirty="0"/>
              <a:t>not</a:t>
            </a:r>
            <a:r>
              <a:rPr lang="en-GB" sz="2800" dirty="0"/>
              <a:t> consumed, produced or emitted</a:t>
            </a:r>
          </a:p>
          <a:p>
            <a:pPr eaLnBrk="1" hangingPunct="1">
              <a:lnSpc>
                <a:spcPct val="90000"/>
              </a:lnSpc>
            </a:pPr>
            <a:r>
              <a:rPr lang="en-GB" dirty="0"/>
              <a:t>Taxes and subsidies have the same effect on emissions in short-run</a:t>
            </a:r>
            <a:endParaRPr lang="en-GB" sz="2800" dirty="0"/>
          </a:p>
          <a:p>
            <a:pPr eaLnBrk="1" hangingPunct="1">
              <a:lnSpc>
                <a:spcPct val="90000"/>
              </a:lnSpc>
            </a:pPr>
            <a:r>
              <a:rPr lang="en-GB" sz="2800" dirty="0"/>
              <a:t>Uniform taxes and subsidies have a uniform effect on marginal production costs</a:t>
            </a:r>
          </a:p>
          <a:p>
            <a:pPr eaLnBrk="1" hangingPunct="1">
              <a:lnSpc>
                <a:spcPct val="90000"/>
              </a:lnSpc>
            </a:pPr>
            <a:r>
              <a:rPr lang="en-GB" dirty="0"/>
              <a:t>T</a:t>
            </a:r>
            <a:r>
              <a:rPr lang="en-GB" sz="2800" dirty="0"/>
              <a:t>his ensures cost-effectiveness (see below)</a:t>
            </a:r>
          </a:p>
          <a:p>
            <a:pPr eaLnBrk="1" hangingPunct="1">
              <a:lnSpc>
                <a:spcPct val="90000"/>
              </a:lnSpc>
            </a:pPr>
            <a:r>
              <a:rPr lang="en-GB" dirty="0"/>
              <a:t>Same effect in the long-run?</a:t>
            </a:r>
            <a:endParaRPr lang="en-GB" sz="2800" dirty="0"/>
          </a:p>
          <a:p>
            <a:pPr eaLnBrk="1" hangingPunct="1">
              <a:lnSpc>
                <a:spcPct val="90000"/>
              </a:lnSpc>
            </a:pPr>
            <a:endParaRPr lang="en-GB"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415039" y="368041"/>
            <a:ext cx="8229600" cy="5211763"/>
          </a:xfrm>
        </p:spPr>
        <p:txBody>
          <a:bodyPr>
            <a:noAutofit/>
          </a:bodyPr>
          <a:lstStyle/>
          <a:p>
            <a:pPr eaLnBrk="1" hangingPunct="1">
              <a:buNone/>
            </a:pPr>
            <a:r>
              <a:rPr lang="en-US" sz="2800" dirty="0">
                <a:latin typeface="Candara" panose="020E0502030303020204" pitchFamily="34" charset="0"/>
              </a:rPr>
              <a:t>0 Introduction</a:t>
            </a:r>
          </a:p>
          <a:p>
            <a:pPr eaLnBrk="1" hangingPunct="1">
              <a:buNone/>
            </a:pPr>
            <a:r>
              <a:rPr lang="en-US" sz="2800" dirty="0">
                <a:latin typeface="Candara" panose="020E0502030303020204" pitchFamily="34" charset="0"/>
              </a:rPr>
              <a:t>1 Social choice</a:t>
            </a:r>
          </a:p>
          <a:p>
            <a:pPr eaLnBrk="1" hangingPunct="1">
              <a:buNone/>
            </a:pPr>
            <a:r>
              <a:rPr lang="en-US" sz="2800" dirty="0">
                <a:latin typeface="Candara" panose="020E0502030303020204" pitchFamily="34" charset="0"/>
              </a:rPr>
              <a:t>2 Externalities and public goods</a:t>
            </a:r>
          </a:p>
          <a:p>
            <a:pPr eaLnBrk="1" hangingPunct="1">
              <a:buNone/>
            </a:pPr>
            <a:r>
              <a:rPr lang="en-US" sz="2800" dirty="0">
                <a:latin typeface="Candara" panose="020E0502030303020204" pitchFamily="34" charset="0"/>
              </a:rPr>
              <a:t>3 Decision analysis</a:t>
            </a:r>
          </a:p>
          <a:p>
            <a:pPr eaLnBrk="1" hangingPunct="1">
              <a:buNone/>
            </a:pPr>
            <a:r>
              <a:rPr lang="en-US" sz="2800" dirty="0">
                <a:latin typeface="Candara" panose="020E0502030303020204" pitchFamily="34" charset="0"/>
              </a:rPr>
              <a:t>4 Valuation: Aims and purpose</a:t>
            </a:r>
          </a:p>
          <a:p>
            <a:pPr eaLnBrk="1" hangingPunct="1">
              <a:buNone/>
            </a:pPr>
            <a:r>
              <a:rPr lang="en-US" sz="2800" dirty="0">
                <a:latin typeface="Candara" panose="020E0502030303020204" pitchFamily="34" charset="0"/>
              </a:rPr>
              <a:t>5 Valuation: Revealed preferences</a:t>
            </a:r>
          </a:p>
          <a:p>
            <a:pPr eaLnBrk="1" hangingPunct="1">
              <a:buNone/>
            </a:pPr>
            <a:r>
              <a:rPr lang="en-US" sz="2800" dirty="0">
                <a:latin typeface="Candara" panose="020E0502030303020204" pitchFamily="34" charset="0"/>
              </a:rPr>
              <a:t>6 Valuation: Stated preferences</a:t>
            </a:r>
          </a:p>
          <a:p>
            <a:pPr eaLnBrk="1" hangingPunct="1">
              <a:buNone/>
            </a:pPr>
            <a:r>
              <a:rPr lang="en-US" sz="2800" dirty="0">
                <a:latin typeface="Candara" panose="020E0502030303020204" pitchFamily="34" charset="0"/>
              </a:rPr>
              <a:t>7 Direct regulation</a:t>
            </a:r>
          </a:p>
          <a:p>
            <a:pPr eaLnBrk="1" hangingPunct="1">
              <a:buNone/>
            </a:pPr>
            <a:r>
              <a:rPr lang="en-US" b="1" dirty="0">
                <a:latin typeface="Candara" panose="020E0502030303020204" pitchFamily="34" charset="0"/>
              </a:rPr>
              <a:t>8 Market-based instruments</a:t>
            </a:r>
          </a:p>
          <a:p>
            <a:pPr eaLnBrk="1" hangingPunct="1">
              <a:buNone/>
            </a:pPr>
            <a:r>
              <a:rPr lang="en-US" sz="2800" dirty="0">
                <a:latin typeface="Candara" panose="020E0502030303020204" pitchFamily="34" charset="0"/>
              </a:rPr>
              <a:t>9 </a:t>
            </a:r>
            <a:r>
              <a:rPr lang="en-US" dirty="0"/>
              <a:t>Complications with instruments</a:t>
            </a:r>
            <a:endParaRPr lang="en-US" sz="2800" dirty="0">
              <a:latin typeface="Candara" panose="020E0502030303020204" pitchFamily="34" charset="0"/>
            </a:endParaRPr>
          </a:p>
          <a:p>
            <a:pPr eaLnBrk="1" hangingPunct="1">
              <a:buNone/>
            </a:pPr>
            <a:r>
              <a:rPr lang="en-US" sz="2800" dirty="0">
                <a:latin typeface="Candara" panose="020E0502030303020204" pitchFamily="34" charset="0"/>
              </a:rPr>
              <a:t>10 Growth and the environment</a:t>
            </a:r>
          </a:p>
          <a:p>
            <a:pPr eaLnBrk="1" hangingPunct="1">
              <a:buNone/>
            </a:pPr>
            <a:r>
              <a:rPr lang="en-US" sz="2800" dirty="0">
                <a:latin typeface="Candara" panose="020E0502030303020204" pitchFamily="34" charset="0"/>
              </a:rPr>
              <a:t>11 Green accounting</a:t>
            </a:r>
          </a:p>
        </p:txBody>
      </p:sp>
    </p:spTree>
    <p:extLst>
      <p:ext uri="{BB962C8B-B14F-4D97-AF65-F5344CB8AC3E}">
        <p14:creationId xmlns:p14="http://schemas.microsoft.com/office/powerpoint/2010/main" val="65579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cstate="print"/>
          <a:srcRect/>
          <a:stretch>
            <a:fillRect/>
          </a:stretch>
        </p:blipFill>
        <p:spPr bwMode="auto">
          <a:xfrm>
            <a:off x="0" y="0"/>
            <a:ext cx="9144000" cy="6583363"/>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1143000"/>
          </a:xfrm>
        </p:spPr>
        <p:txBody>
          <a:bodyPr/>
          <a:lstStyle/>
          <a:p>
            <a:pPr eaLnBrk="1" hangingPunct="1"/>
            <a:r>
              <a:rPr lang="de-DE" sz="3600" dirty="0"/>
              <a:t>Taxes and Subsidies</a:t>
            </a:r>
            <a:endParaRPr lang="en-GB" sz="3600" dirty="0"/>
          </a:p>
        </p:txBody>
      </p:sp>
      <p:sp>
        <p:nvSpPr>
          <p:cNvPr id="11267"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en-GB" sz="2800" dirty="0"/>
              <a:t>Taxes: Pay a charge or levy or penalty for every unit consumed, produced or emitted</a:t>
            </a:r>
          </a:p>
          <a:p>
            <a:pPr eaLnBrk="1" hangingPunct="1">
              <a:lnSpc>
                <a:spcPct val="90000"/>
              </a:lnSpc>
            </a:pPr>
            <a:r>
              <a:rPr lang="en-GB" sz="2800" dirty="0"/>
              <a:t>Subsidies: Receive a premium for every unit </a:t>
            </a:r>
            <a:r>
              <a:rPr lang="en-GB" sz="2800" i="1" dirty="0"/>
              <a:t>not</a:t>
            </a:r>
            <a:r>
              <a:rPr lang="en-GB" sz="2800" dirty="0"/>
              <a:t> consumed, produced or emitted</a:t>
            </a:r>
          </a:p>
          <a:p>
            <a:pPr eaLnBrk="1" hangingPunct="1">
              <a:lnSpc>
                <a:spcPct val="90000"/>
              </a:lnSpc>
            </a:pPr>
            <a:r>
              <a:rPr lang="en-GB" sz="2800" dirty="0"/>
              <a:t>Uniform taxes and subsidies have a uniform effect on marginal production costs, thus ensuring cost-effectiveness (see below)</a:t>
            </a:r>
          </a:p>
          <a:p>
            <a:pPr eaLnBrk="1" hangingPunct="1">
              <a:lnSpc>
                <a:spcPct val="90000"/>
              </a:lnSpc>
            </a:pPr>
            <a:r>
              <a:rPr lang="en-GB" sz="2800" dirty="0"/>
              <a:t>Taxes and subsidies have an equivalent effect on emissions in the short run, but have different long-term effects</a:t>
            </a:r>
          </a:p>
          <a:p>
            <a:pPr eaLnBrk="1" hangingPunct="1">
              <a:lnSpc>
                <a:spcPct val="90000"/>
              </a:lnSpc>
            </a:pPr>
            <a:r>
              <a:rPr lang="en-GB" dirty="0"/>
              <a:t>Taxes and subsidies have different budgetary, distributional effects too</a:t>
            </a:r>
            <a:endParaRPr lang="en-GB" sz="2800" dirty="0"/>
          </a:p>
        </p:txBody>
      </p:sp>
    </p:spTree>
    <p:extLst>
      <p:ext uri="{BB962C8B-B14F-4D97-AF65-F5344CB8AC3E}">
        <p14:creationId xmlns:p14="http://schemas.microsoft.com/office/powerpoint/2010/main" val="3127679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de-DE" sz="4000" dirty="0">
                <a:latin typeface="Candara" panose="020E0502030303020204" pitchFamily="34" charset="0"/>
              </a:rPr>
              <a:t>Policy Instruments -2</a:t>
            </a:r>
            <a:endParaRPr lang="en-GB" sz="4000" dirty="0">
              <a:latin typeface="Candara" panose="020E0502030303020204" pitchFamily="34" charset="0"/>
            </a:endParaRPr>
          </a:p>
        </p:txBody>
      </p:sp>
      <p:sp>
        <p:nvSpPr>
          <p:cNvPr id="3075" name="Rectangle 3"/>
          <p:cNvSpPr>
            <a:spLocks noGrp="1" noChangeArrowheads="1"/>
          </p:cNvSpPr>
          <p:nvPr>
            <p:ph type="body" idx="1"/>
          </p:nvPr>
        </p:nvSpPr>
        <p:spPr/>
        <p:txBody>
          <a:bodyPr/>
          <a:lstStyle/>
          <a:p>
            <a:pPr eaLnBrk="1" hangingPunct="1"/>
            <a:r>
              <a:rPr lang="de-DE" dirty="0">
                <a:latin typeface="Candara" panose="020E0502030303020204" pitchFamily="34" charset="0"/>
              </a:rPr>
              <a:t>Taxes</a:t>
            </a:r>
          </a:p>
          <a:p>
            <a:pPr lvl="1" eaLnBrk="1" hangingPunct="1"/>
            <a:r>
              <a:rPr lang="de-DE" dirty="0"/>
              <a:t>Plastic bag levy</a:t>
            </a:r>
            <a:endParaRPr lang="de-DE" dirty="0">
              <a:latin typeface="Candara" panose="020E0502030303020204" pitchFamily="34" charset="0"/>
            </a:endParaRPr>
          </a:p>
          <a:p>
            <a:pPr eaLnBrk="1" hangingPunct="1"/>
            <a:r>
              <a:rPr lang="de-DE" dirty="0"/>
              <a:t>Subsidies</a:t>
            </a:r>
          </a:p>
          <a:p>
            <a:pPr eaLnBrk="1" hangingPunct="1"/>
            <a:r>
              <a:rPr lang="de-DE" dirty="0">
                <a:latin typeface="Candara" panose="020E0502030303020204" pitchFamily="34" charset="0"/>
              </a:rPr>
              <a:t>Tradable permits</a:t>
            </a:r>
          </a:p>
          <a:p>
            <a:pPr lvl="1" eaLnBrk="1" hangingPunct="1"/>
            <a:r>
              <a:rPr lang="de-DE" dirty="0"/>
              <a:t>Sulphur permits</a:t>
            </a:r>
          </a:p>
          <a:p>
            <a:pPr eaLnBrk="1" hangingPunct="1"/>
            <a:r>
              <a:rPr lang="de-DE" dirty="0">
                <a:latin typeface="Candara" panose="020E0502030303020204" pitchFamily="34" charset="0"/>
              </a:rPr>
              <a:t>Taxes v pe</a:t>
            </a:r>
            <a:r>
              <a:rPr lang="de-DE" dirty="0"/>
              <a:t>rmits</a:t>
            </a:r>
            <a:endParaRPr lang="de-DE" dirty="0">
              <a:latin typeface="Candara" panose="020E0502030303020204" pitchFamily="34" charset="0"/>
            </a:endParaRPr>
          </a:p>
          <a:p>
            <a:pPr eaLnBrk="1" hangingPunct="1"/>
            <a:r>
              <a:rPr lang="de-DE" dirty="0">
                <a:latin typeface="Candara" panose="020E0502030303020204" pitchFamily="34" charset="0"/>
              </a:rPr>
              <a:t>A comparison</a:t>
            </a:r>
          </a:p>
        </p:txBody>
      </p:sp>
    </p:spTree>
    <p:extLst>
      <p:ext uri="{BB962C8B-B14F-4D97-AF65-F5344CB8AC3E}">
        <p14:creationId xmlns:p14="http://schemas.microsoft.com/office/powerpoint/2010/main" val="4023249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5800" y="0"/>
            <a:ext cx="7772400" cy="1143000"/>
          </a:xfrm>
        </p:spPr>
        <p:txBody>
          <a:bodyPr/>
          <a:lstStyle/>
          <a:p>
            <a:pPr eaLnBrk="1" hangingPunct="1"/>
            <a:r>
              <a:rPr lang="de-DE" sz="3600" dirty="0"/>
              <a:t>Tradeable Permits</a:t>
            </a:r>
            <a:endParaRPr lang="en-GB" sz="3600" dirty="0"/>
          </a:p>
        </p:txBody>
      </p:sp>
      <p:sp>
        <p:nvSpPr>
          <p:cNvPr id="16387" name="Rectangle 3"/>
          <p:cNvSpPr>
            <a:spLocks noGrp="1" noChangeArrowheads="1"/>
          </p:cNvSpPr>
          <p:nvPr>
            <p:ph type="body" idx="1"/>
          </p:nvPr>
        </p:nvSpPr>
        <p:spPr>
          <a:xfrm>
            <a:off x="685800" y="990600"/>
            <a:ext cx="7772400" cy="4572000"/>
          </a:xfrm>
        </p:spPr>
        <p:txBody>
          <a:bodyPr/>
          <a:lstStyle/>
          <a:p>
            <a:pPr eaLnBrk="1" hangingPunct="1">
              <a:lnSpc>
                <a:spcPct val="90000"/>
              </a:lnSpc>
            </a:pPr>
            <a:r>
              <a:rPr lang="de-DE" sz="2800" dirty="0"/>
              <a:t>The government sets an overall target on consumption, production or, most common, emission</a:t>
            </a:r>
          </a:p>
          <a:p>
            <a:pPr eaLnBrk="1" hangingPunct="1">
              <a:lnSpc>
                <a:spcPct val="90000"/>
              </a:lnSpc>
            </a:pPr>
            <a:r>
              <a:rPr lang="de-DE" sz="2800" dirty="0"/>
              <a:t>Each producer obtains a certain amount of emission permits, can sell these, or buy more at the market place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0"/>
            <a:ext cx="7772400" cy="1143000"/>
          </a:xfrm>
        </p:spPr>
        <p:txBody>
          <a:bodyPr/>
          <a:lstStyle/>
          <a:p>
            <a:pPr eaLnBrk="1" hangingPunct="1"/>
            <a:r>
              <a:rPr lang="de-DE" sz="3600" dirty="0"/>
              <a:t>Tradeable Permits</a:t>
            </a:r>
            <a:endParaRPr lang="en-GB" sz="3600" dirty="0"/>
          </a:p>
        </p:txBody>
      </p:sp>
      <p:sp>
        <p:nvSpPr>
          <p:cNvPr id="17411" name="Rectangle 3"/>
          <p:cNvSpPr>
            <a:spLocks noGrp="1" noChangeArrowheads="1"/>
          </p:cNvSpPr>
          <p:nvPr>
            <p:ph type="body" idx="1"/>
          </p:nvPr>
        </p:nvSpPr>
        <p:spPr>
          <a:xfrm>
            <a:off x="685800" y="990600"/>
            <a:ext cx="7772400" cy="4572000"/>
          </a:xfrm>
        </p:spPr>
        <p:txBody>
          <a:bodyPr/>
          <a:lstStyle/>
          <a:p>
            <a:pPr eaLnBrk="1" hangingPunct="1">
              <a:lnSpc>
                <a:spcPct val="90000"/>
              </a:lnSpc>
            </a:pPr>
            <a:r>
              <a:rPr lang="en-GB" sz="2800" dirty="0"/>
              <a:t>The government sets an overall target on consumption, production or, most common, emissions</a:t>
            </a:r>
          </a:p>
          <a:p>
            <a:pPr eaLnBrk="1" hangingPunct="1">
              <a:lnSpc>
                <a:spcPct val="90000"/>
              </a:lnSpc>
            </a:pPr>
            <a:r>
              <a:rPr lang="en-GB" sz="2800" dirty="0"/>
              <a:t>Each producer obtains a certain amount of emission permits, can sell these, or buy more at the market place</a:t>
            </a:r>
          </a:p>
          <a:p>
            <a:pPr eaLnBrk="1" hangingPunct="1">
              <a:lnSpc>
                <a:spcPct val="90000"/>
              </a:lnSpc>
            </a:pPr>
            <a:r>
              <a:rPr lang="en-GB" sz="2800" dirty="0"/>
              <a:t>If the permit market is perfect, all producers pay the same price, and marginal costs of production increase uniformly</a:t>
            </a:r>
          </a:p>
          <a:p>
            <a:pPr eaLnBrk="1" hangingPunct="1">
              <a:lnSpc>
                <a:spcPct val="90000"/>
              </a:lnSpc>
            </a:pPr>
            <a:r>
              <a:rPr lang="en-GB" sz="2800" dirty="0"/>
              <a:t>Taxes and tradeable permits are equivalent provided that the regulator knows all marginal abatement costs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cstate="print"/>
          <a:srcRect/>
          <a:stretch>
            <a:fillRect/>
          </a:stretch>
        </p:blipFill>
        <p:spPr bwMode="auto">
          <a:xfrm>
            <a:off x="0" y="0"/>
            <a:ext cx="9144000" cy="6577013"/>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cstate="print"/>
          <a:srcRect/>
          <a:stretch>
            <a:fillRect/>
          </a:stretch>
        </p:blipFill>
        <p:spPr bwMode="auto">
          <a:xfrm>
            <a:off x="0" y="0"/>
            <a:ext cx="9144000" cy="6577013"/>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Sulfur permits</a:t>
            </a:r>
            <a:endParaRPr lang="en-GB" sz="3600" dirty="0">
              <a:latin typeface="Candara" panose="020E0502030303020204" pitchFamily="34" charset="0"/>
            </a:endParaRPr>
          </a:p>
        </p:txBody>
      </p:sp>
      <p:sp>
        <p:nvSpPr>
          <p:cNvPr id="21507"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sz="2800" dirty="0">
                <a:latin typeface="Candara" panose="020E0502030303020204" pitchFamily="34" charset="0"/>
              </a:rPr>
              <a:t>Title IV of the Clean Air Amendments of 1990 capped sulfur emissions of the dirtiest 263 power generators for 1995-1999</a:t>
            </a:r>
          </a:p>
          <a:p>
            <a:pPr eaLnBrk="1" hangingPunct="1">
              <a:lnSpc>
                <a:spcPct val="90000"/>
              </a:lnSpc>
            </a:pPr>
            <a:r>
              <a:rPr lang="de-DE" dirty="0"/>
              <a:t>22% of heat input, 17% of capacity</a:t>
            </a:r>
            <a:endParaRPr lang="de-DE" sz="2800" dirty="0">
              <a:latin typeface="Candara" panose="020E0502030303020204" pitchFamily="34" charset="0"/>
            </a:endParaRPr>
          </a:p>
          <a:p>
            <a:pPr eaLnBrk="1" hangingPunct="1">
              <a:lnSpc>
                <a:spcPct val="90000"/>
              </a:lnSpc>
            </a:pPr>
            <a:r>
              <a:rPr lang="de-DE" dirty="0"/>
              <a:t>After 2000, many more included</a:t>
            </a:r>
          </a:p>
          <a:p>
            <a:pPr eaLnBrk="1" hangingPunct="1">
              <a:lnSpc>
                <a:spcPct val="90000"/>
              </a:lnSpc>
            </a:pPr>
            <a:r>
              <a:rPr lang="de-DE" dirty="0"/>
              <a:t>Emissions are monitored, $124,000/unit/year</a:t>
            </a:r>
          </a:p>
          <a:p>
            <a:pPr eaLnBrk="1" hangingPunct="1">
              <a:lnSpc>
                <a:spcPct val="90000"/>
              </a:lnSpc>
            </a:pPr>
            <a:r>
              <a:rPr lang="de-DE" sz="2800" dirty="0">
                <a:latin typeface="Candara" panose="020E0502030303020204" pitchFamily="34" charset="0"/>
              </a:rPr>
              <a:t>Units can freely trade and bank permits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9144000" cy="5928361"/>
          </a:xfrm>
          <a:prstGeom prst="rect">
            <a:avLst/>
          </a:prstGeom>
        </p:spPr>
      </p:pic>
    </p:spTree>
    <p:extLst>
      <p:ext uri="{BB962C8B-B14F-4D97-AF65-F5344CB8AC3E}">
        <p14:creationId xmlns:p14="http://schemas.microsoft.com/office/powerpoint/2010/main" val="100713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de-DE" sz="4000" dirty="0">
                <a:latin typeface="Candara" panose="020E0502030303020204" pitchFamily="34" charset="0"/>
              </a:rPr>
              <a:t>Policy Instruments -2</a:t>
            </a:r>
            <a:endParaRPr lang="en-GB" sz="4000" dirty="0">
              <a:latin typeface="Candara" panose="020E0502030303020204" pitchFamily="34" charset="0"/>
            </a:endParaRPr>
          </a:p>
        </p:txBody>
      </p:sp>
      <p:sp>
        <p:nvSpPr>
          <p:cNvPr id="3075" name="Rectangle 3"/>
          <p:cNvSpPr>
            <a:spLocks noGrp="1" noChangeArrowheads="1"/>
          </p:cNvSpPr>
          <p:nvPr>
            <p:ph type="body" idx="1"/>
          </p:nvPr>
        </p:nvSpPr>
        <p:spPr/>
        <p:txBody>
          <a:bodyPr/>
          <a:lstStyle/>
          <a:p>
            <a:pPr eaLnBrk="1" hangingPunct="1"/>
            <a:r>
              <a:rPr lang="de-DE" b="1" dirty="0">
                <a:latin typeface="Candara" panose="020E0502030303020204" pitchFamily="34" charset="0"/>
              </a:rPr>
              <a:t>Taxes</a:t>
            </a:r>
          </a:p>
          <a:p>
            <a:pPr lvl="1" eaLnBrk="1" hangingPunct="1"/>
            <a:r>
              <a:rPr lang="de-DE" b="1" dirty="0"/>
              <a:t>Plastic bag levy</a:t>
            </a:r>
            <a:endParaRPr lang="de-DE" b="1" dirty="0">
              <a:latin typeface="Candara" panose="020E0502030303020204" pitchFamily="34" charset="0"/>
            </a:endParaRPr>
          </a:p>
          <a:p>
            <a:pPr eaLnBrk="1" hangingPunct="1"/>
            <a:r>
              <a:rPr lang="de-DE" dirty="0"/>
              <a:t>Subsidies</a:t>
            </a:r>
          </a:p>
          <a:p>
            <a:pPr eaLnBrk="1" hangingPunct="1"/>
            <a:r>
              <a:rPr lang="de-DE" dirty="0">
                <a:latin typeface="Candara" panose="020E0502030303020204" pitchFamily="34" charset="0"/>
              </a:rPr>
              <a:t>Tradable permits</a:t>
            </a:r>
          </a:p>
          <a:p>
            <a:pPr lvl="1" eaLnBrk="1" hangingPunct="1"/>
            <a:r>
              <a:rPr lang="de-DE" dirty="0"/>
              <a:t>Sulphur permits</a:t>
            </a:r>
          </a:p>
          <a:p>
            <a:pPr eaLnBrk="1" hangingPunct="1"/>
            <a:r>
              <a:rPr lang="de-DE" dirty="0">
                <a:latin typeface="Candara" panose="020E0502030303020204" pitchFamily="34" charset="0"/>
              </a:rPr>
              <a:t>Taxes v pe</a:t>
            </a:r>
            <a:r>
              <a:rPr lang="de-DE" dirty="0"/>
              <a:t>rmits</a:t>
            </a:r>
            <a:endParaRPr lang="de-DE" dirty="0">
              <a:latin typeface="Candara" panose="020E0502030303020204" pitchFamily="34" charset="0"/>
            </a:endParaRPr>
          </a:p>
          <a:p>
            <a:pPr eaLnBrk="1" hangingPunct="1"/>
            <a:r>
              <a:rPr lang="de-DE" dirty="0">
                <a:latin typeface="Candara" panose="020E0502030303020204" pitchFamily="34" charset="0"/>
              </a:rPr>
              <a:t>A comparison</a:t>
            </a:r>
          </a:p>
        </p:txBody>
      </p:sp>
    </p:spTree>
    <p:extLst>
      <p:ext uri="{BB962C8B-B14F-4D97-AF65-F5344CB8AC3E}">
        <p14:creationId xmlns:p14="http://schemas.microsoft.com/office/powerpoint/2010/main" val="1500661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364640"/>
          </a:xfrm>
          <a:prstGeom prst="rect">
            <a:avLst/>
          </a:prstGeom>
        </p:spPr>
      </p:pic>
    </p:spTree>
    <p:extLst>
      <p:ext uri="{BB962C8B-B14F-4D97-AF65-F5344CB8AC3E}">
        <p14:creationId xmlns:p14="http://schemas.microsoft.com/office/powerpoint/2010/main" val="1220648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9204" y="0"/>
            <a:ext cx="8585591" cy="6858000"/>
          </a:xfrm>
          <a:prstGeom prst="rect">
            <a:avLst/>
          </a:prstGeom>
        </p:spPr>
      </p:pic>
    </p:spTree>
    <p:extLst>
      <p:ext uri="{BB962C8B-B14F-4D97-AF65-F5344CB8AC3E}">
        <p14:creationId xmlns:p14="http://schemas.microsoft.com/office/powerpoint/2010/main" val="1103560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Sulfur permits</a:t>
            </a:r>
            <a:endParaRPr lang="en-GB" sz="3600" dirty="0">
              <a:latin typeface="Candara" panose="020E0502030303020204" pitchFamily="34" charset="0"/>
            </a:endParaRPr>
          </a:p>
        </p:txBody>
      </p:sp>
      <p:sp>
        <p:nvSpPr>
          <p:cNvPr id="21507"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sz="2800" dirty="0">
                <a:latin typeface="Candara" panose="020E0502030303020204" pitchFamily="34" charset="0"/>
              </a:rPr>
              <a:t>Costs much lower than expected</a:t>
            </a:r>
          </a:p>
          <a:p>
            <a:pPr eaLnBrk="1" hangingPunct="1">
              <a:lnSpc>
                <a:spcPct val="90000"/>
              </a:lnSpc>
            </a:pPr>
            <a:r>
              <a:rPr lang="de-DE" dirty="0"/>
              <a:t>Technology pessimism in models</a:t>
            </a:r>
          </a:p>
          <a:p>
            <a:pPr eaLnBrk="1" hangingPunct="1">
              <a:lnSpc>
                <a:spcPct val="90000"/>
              </a:lnSpc>
            </a:pPr>
            <a:endParaRPr lang="de-DE" sz="2800" dirty="0">
              <a:latin typeface="Candara" panose="020E0502030303020204" pitchFamily="34" charset="0"/>
            </a:endParaRPr>
          </a:p>
        </p:txBody>
      </p:sp>
    </p:spTree>
    <p:extLst>
      <p:ext uri="{BB962C8B-B14F-4D97-AF65-F5344CB8AC3E}">
        <p14:creationId xmlns:p14="http://schemas.microsoft.com/office/powerpoint/2010/main" val="35944869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0"/>
            <a:ext cx="8991600" cy="6870013"/>
          </a:xfrm>
          <a:prstGeom prst="rect">
            <a:avLst/>
          </a:prstGeom>
        </p:spPr>
      </p:pic>
    </p:spTree>
    <p:extLst>
      <p:ext uri="{BB962C8B-B14F-4D97-AF65-F5344CB8AC3E}">
        <p14:creationId xmlns:p14="http://schemas.microsoft.com/office/powerpoint/2010/main" val="253970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Sulfur permits</a:t>
            </a:r>
            <a:endParaRPr lang="en-GB" sz="3600" dirty="0">
              <a:latin typeface="Candara" panose="020E0502030303020204" pitchFamily="34" charset="0"/>
            </a:endParaRPr>
          </a:p>
        </p:txBody>
      </p:sp>
      <p:sp>
        <p:nvSpPr>
          <p:cNvPr id="21507"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sz="2800" dirty="0">
                <a:latin typeface="Candara" panose="020E0502030303020204" pitchFamily="34" charset="0"/>
              </a:rPr>
              <a:t>Costs much lower than expected</a:t>
            </a:r>
          </a:p>
          <a:p>
            <a:pPr eaLnBrk="1" hangingPunct="1">
              <a:lnSpc>
                <a:spcPct val="90000"/>
              </a:lnSpc>
            </a:pPr>
            <a:r>
              <a:rPr lang="de-DE" dirty="0"/>
              <a:t>Technology pessimism in models</a:t>
            </a:r>
          </a:p>
          <a:p>
            <a:pPr eaLnBrk="1" hangingPunct="1">
              <a:lnSpc>
                <a:spcPct val="90000"/>
              </a:lnSpc>
            </a:pPr>
            <a:endParaRPr lang="de-DE" dirty="0"/>
          </a:p>
          <a:p>
            <a:pPr eaLnBrk="1" hangingPunct="1">
              <a:lnSpc>
                <a:spcPct val="90000"/>
              </a:lnSpc>
            </a:pPr>
            <a:r>
              <a:rPr lang="de-DE" dirty="0"/>
              <a:t>At first, large spread in bids – buyers uncertain about the price</a:t>
            </a:r>
          </a:p>
          <a:p>
            <a:pPr eaLnBrk="1" hangingPunct="1">
              <a:lnSpc>
                <a:spcPct val="90000"/>
              </a:lnSpc>
            </a:pPr>
            <a:r>
              <a:rPr lang="de-DE" dirty="0"/>
              <a:t>Disappeared in two years</a:t>
            </a:r>
          </a:p>
          <a:p>
            <a:pPr eaLnBrk="1" hangingPunct="1">
              <a:lnSpc>
                <a:spcPct val="90000"/>
              </a:lnSpc>
            </a:pPr>
            <a:endParaRPr lang="de-DE" dirty="0"/>
          </a:p>
          <a:p>
            <a:pPr eaLnBrk="1" hangingPunct="1">
              <a:lnSpc>
                <a:spcPct val="90000"/>
              </a:lnSpc>
            </a:pPr>
            <a:r>
              <a:rPr lang="de-DE" dirty="0"/>
              <a:t>Consultants and brokers also quickly disappeared</a:t>
            </a:r>
          </a:p>
          <a:p>
            <a:pPr eaLnBrk="1" hangingPunct="1">
              <a:lnSpc>
                <a:spcPct val="90000"/>
              </a:lnSpc>
            </a:pPr>
            <a:endParaRPr lang="de-DE" dirty="0"/>
          </a:p>
          <a:p>
            <a:pPr eaLnBrk="1" hangingPunct="1">
              <a:lnSpc>
                <a:spcPct val="90000"/>
              </a:lnSpc>
            </a:pPr>
            <a:r>
              <a:rPr lang="de-DE" dirty="0"/>
              <a:t>Success explains popularity of cap-and-trade</a:t>
            </a:r>
          </a:p>
          <a:p>
            <a:pPr eaLnBrk="1" hangingPunct="1">
              <a:lnSpc>
                <a:spcPct val="90000"/>
              </a:lnSpc>
            </a:pPr>
            <a:endParaRPr lang="de-DE" sz="2800" dirty="0">
              <a:latin typeface="Candara" panose="020E0502030303020204" pitchFamily="34" charset="0"/>
            </a:endParaRPr>
          </a:p>
        </p:txBody>
      </p:sp>
    </p:spTree>
    <p:extLst>
      <p:ext uri="{BB962C8B-B14F-4D97-AF65-F5344CB8AC3E}">
        <p14:creationId xmlns:p14="http://schemas.microsoft.com/office/powerpoint/2010/main" val="11152342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de-DE" sz="4000" dirty="0">
                <a:latin typeface="Candara" panose="020E0502030303020204" pitchFamily="34" charset="0"/>
              </a:rPr>
              <a:t>Policy Instruments -2</a:t>
            </a:r>
            <a:endParaRPr lang="en-GB" sz="4000" dirty="0">
              <a:latin typeface="Candara" panose="020E0502030303020204" pitchFamily="34" charset="0"/>
            </a:endParaRPr>
          </a:p>
        </p:txBody>
      </p:sp>
      <p:sp>
        <p:nvSpPr>
          <p:cNvPr id="3075" name="Rectangle 3"/>
          <p:cNvSpPr>
            <a:spLocks noGrp="1" noChangeArrowheads="1"/>
          </p:cNvSpPr>
          <p:nvPr>
            <p:ph type="body" idx="1"/>
          </p:nvPr>
        </p:nvSpPr>
        <p:spPr/>
        <p:txBody>
          <a:bodyPr/>
          <a:lstStyle/>
          <a:p>
            <a:pPr eaLnBrk="1" hangingPunct="1"/>
            <a:r>
              <a:rPr lang="de-DE" dirty="0">
                <a:latin typeface="Candara" panose="020E0502030303020204" pitchFamily="34" charset="0"/>
              </a:rPr>
              <a:t>Taxes</a:t>
            </a:r>
          </a:p>
          <a:p>
            <a:pPr lvl="1" eaLnBrk="1" hangingPunct="1"/>
            <a:r>
              <a:rPr lang="de-DE" dirty="0"/>
              <a:t>Plastic bag levy</a:t>
            </a:r>
            <a:endParaRPr lang="de-DE" dirty="0">
              <a:latin typeface="Candara" panose="020E0502030303020204" pitchFamily="34" charset="0"/>
            </a:endParaRPr>
          </a:p>
          <a:p>
            <a:pPr eaLnBrk="1" hangingPunct="1"/>
            <a:r>
              <a:rPr lang="de-DE" dirty="0"/>
              <a:t>Subsidies</a:t>
            </a:r>
          </a:p>
          <a:p>
            <a:pPr eaLnBrk="1" hangingPunct="1"/>
            <a:r>
              <a:rPr lang="de-DE" dirty="0">
                <a:latin typeface="Candara" panose="020E0502030303020204" pitchFamily="34" charset="0"/>
              </a:rPr>
              <a:t>Tradable permits</a:t>
            </a:r>
          </a:p>
          <a:p>
            <a:pPr lvl="1" eaLnBrk="1" hangingPunct="1"/>
            <a:r>
              <a:rPr lang="de-DE" dirty="0"/>
              <a:t>Sulphur permits</a:t>
            </a:r>
          </a:p>
          <a:p>
            <a:pPr eaLnBrk="1" hangingPunct="1"/>
            <a:r>
              <a:rPr lang="de-DE" dirty="0">
                <a:latin typeface="Candara" panose="020E0502030303020204" pitchFamily="34" charset="0"/>
              </a:rPr>
              <a:t>Taxes v pe</a:t>
            </a:r>
            <a:r>
              <a:rPr lang="de-DE" dirty="0"/>
              <a:t>rmits</a:t>
            </a:r>
            <a:endParaRPr lang="de-DE" dirty="0">
              <a:latin typeface="Candara" panose="020E0502030303020204" pitchFamily="34" charset="0"/>
            </a:endParaRPr>
          </a:p>
          <a:p>
            <a:pPr eaLnBrk="1" hangingPunct="1"/>
            <a:r>
              <a:rPr lang="de-DE" dirty="0">
                <a:latin typeface="Candara" panose="020E0502030303020204" pitchFamily="34" charset="0"/>
              </a:rPr>
              <a:t>A comparison</a:t>
            </a:r>
          </a:p>
        </p:txBody>
      </p:sp>
    </p:spTree>
    <p:extLst>
      <p:ext uri="{BB962C8B-B14F-4D97-AF65-F5344CB8AC3E}">
        <p14:creationId xmlns:p14="http://schemas.microsoft.com/office/powerpoint/2010/main" val="120192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4213" y="0"/>
            <a:ext cx="7772400" cy="1143000"/>
          </a:xfrm>
        </p:spPr>
        <p:txBody>
          <a:bodyPr/>
          <a:lstStyle/>
          <a:p>
            <a:pPr eaLnBrk="1" hangingPunct="1"/>
            <a:r>
              <a:rPr lang="de-DE" sz="3600" dirty="0">
                <a:latin typeface="Candara" panose="020E0502030303020204" pitchFamily="34" charset="0"/>
              </a:rPr>
              <a:t>Taxes </a:t>
            </a:r>
            <a:r>
              <a:rPr lang="de-DE" sz="3600" i="1" dirty="0">
                <a:latin typeface="Candara" panose="020E0502030303020204" pitchFamily="34" charset="0"/>
              </a:rPr>
              <a:t>vs</a:t>
            </a:r>
            <a:r>
              <a:rPr lang="de-DE" sz="3600" dirty="0">
                <a:latin typeface="Candara" panose="020E0502030303020204" pitchFamily="34" charset="0"/>
              </a:rPr>
              <a:t> Cap &amp; Trade</a:t>
            </a:r>
            <a:endParaRPr lang="en-GB" sz="3600" dirty="0">
              <a:latin typeface="Candara" panose="020E0502030303020204" pitchFamily="34" charset="0"/>
            </a:endParaRPr>
          </a:p>
        </p:txBody>
      </p:sp>
      <p:sp>
        <p:nvSpPr>
          <p:cNvPr id="10243" name="Rectangle 3"/>
          <p:cNvSpPr>
            <a:spLocks noGrp="1" noChangeArrowheads="1"/>
          </p:cNvSpPr>
          <p:nvPr>
            <p:ph type="body" idx="1"/>
          </p:nvPr>
        </p:nvSpPr>
        <p:spPr>
          <a:xfrm>
            <a:off x="611188" y="1125538"/>
            <a:ext cx="7772400" cy="4114800"/>
          </a:xfrm>
        </p:spPr>
        <p:txBody>
          <a:bodyPr/>
          <a:lstStyle/>
          <a:p>
            <a:pPr eaLnBrk="1" hangingPunct="1"/>
            <a:r>
              <a:rPr lang="de-DE" dirty="0">
                <a:latin typeface="Candara" panose="020E0502030303020204" pitchFamily="34" charset="0"/>
              </a:rPr>
              <a:t>The environmental effect of taxes is uncertain (but its marginal costs are certain)</a:t>
            </a:r>
          </a:p>
          <a:p>
            <a:pPr eaLnBrk="1" hangingPunct="1"/>
            <a:r>
              <a:rPr lang="de-DE" dirty="0">
                <a:latin typeface="Candara" panose="020E0502030303020204" pitchFamily="34" charset="0"/>
              </a:rPr>
              <a:t>The environmental effect of tradeable permits is certain (but its costs are uncertain)</a:t>
            </a:r>
          </a:p>
          <a:p>
            <a:pPr eaLnBrk="1" hangingPunct="1"/>
            <a:r>
              <a:rPr lang="de-DE" dirty="0">
                <a:latin typeface="Candara" panose="020E0502030303020204" pitchFamily="34" charset="0"/>
              </a:rPr>
              <a:t>Taxes and tradeable permits are equivalent under certain</a:t>
            </a:r>
          </a:p>
          <a:p>
            <a:pPr eaLnBrk="1" hangingPunct="1"/>
            <a:r>
              <a:rPr lang="de-DE" dirty="0"/>
              <a:t>Which one is better under uncertainty?</a:t>
            </a:r>
            <a:endParaRPr lang="de-DE" dirty="0">
              <a:latin typeface="Candara" panose="020E0502030303020204" pitchFamily="34" charset="0"/>
            </a:endParaRPr>
          </a:p>
          <a:p>
            <a:pPr eaLnBrk="1" hangingPunct="1"/>
            <a:endParaRPr lang="de-DE" sz="2600" dirty="0">
              <a:latin typeface="Candara" panose="020E0502030303020204" pitchFamily="34" charset="0"/>
            </a:endParaRPr>
          </a:p>
        </p:txBody>
      </p:sp>
      <p:pic>
        <p:nvPicPr>
          <p:cNvPr id="3" name="Picture 2" descr="A person posing for the camera&#10;&#10;Description automatically generated">
            <a:extLst>
              <a:ext uri="{FF2B5EF4-FFF2-40B4-BE49-F238E27FC236}">
                <a16:creationId xmlns:a16="http://schemas.microsoft.com/office/drawing/2014/main" id="{A05FF036-1569-40B5-92E8-CB7F9D797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9600" y="3657600"/>
            <a:ext cx="2032000" cy="3048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Preliminaries</a:t>
            </a:r>
          </a:p>
        </p:txBody>
      </p:sp>
      <p:sp>
        <p:nvSpPr>
          <p:cNvPr id="287747"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287748"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287749"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287750"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287751"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287752"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287753" name="Line 9"/>
          <p:cNvSpPr>
            <a:spLocks noChangeShapeType="1"/>
          </p:cNvSpPr>
          <p:nvPr/>
        </p:nvSpPr>
        <p:spPr bwMode="auto">
          <a:xfrm>
            <a:off x="5132388" y="3425825"/>
            <a:ext cx="0" cy="2036763"/>
          </a:xfrm>
          <a:prstGeom prst="line">
            <a:avLst/>
          </a:prstGeom>
          <a:noFill/>
          <a:ln w="25400">
            <a:solidFill>
              <a:schemeClr val="tx1"/>
            </a:solidFill>
            <a:prstDash val="sysDot"/>
            <a:round/>
            <a:headEnd/>
            <a:tailEnd/>
          </a:ln>
        </p:spPr>
        <p:txBody>
          <a:bodyPr/>
          <a:lstStyle/>
          <a:p>
            <a:endParaRPr lang="en-US"/>
          </a:p>
        </p:txBody>
      </p:sp>
      <p:sp>
        <p:nvSpPr>
          <p:cNvPr id="287754"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287755" name="Line 11"/>
          <p:cNvSpPr>
            <a:spLocks noChangeShapeType="1"/>
          </p:cNvSpPr>
          <p:nvPr/>
        </p:nvSpPr>
        <p:spPr bwMode="auto">
          <a:xfrm flipH="1">
            <a:off x="1962150" y="3376613"/>
            <a:ext cx="3133725" cy="0"/>
          </a:xfrm>
          <a:prstGeom prst="line">
            <a:avLst/>
          </a:prstGeom>
          <a:noFill/>
          <a:ln w="25400">
            <a:solidFill>
              <a:schemeClr val="tx1"/>
            </a:solidFill>
            <a:prstDash val="sysDot"/>
            <a:round/>
            <a:headEnd/>
            <a:tailEnd/>
          </a:ln>
        </p:spPr>
        <p:txBody>
          <a:bodyPr/>
          <a:lstStyle/>
          <a:p>
            <a:endParaRPr lang="en-US"/>
          </a:p>
        </p:txBody>
      </p:sp>
      <p:sp>
        <p:nvSpPr>
          <p:cNvPr id="287756"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287757"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287758"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287759" name="Text Box 15"/>
          <p:cNvSpPr txBox="1">
            <a:spLocks noChangeArrowheads="1"/>
          </p:cNvSpPr>
          <p:nvPr/>
        </p:nvSpPr>
        <p:spPr bwMode="auto">
          <a:xfrm>
            <a:off x="493553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60"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61" name="Text Box 17"/>
          <p:cNvSpPr txBox="1">
            <a:spLocks noChangeArrowheads="1"/>
          </p:cNvSpPr>
          <p:nvPr/>
        </p:nvSpPr>
        <p:spPr bwMode="auto">
          <a:xfrm>
            <a:off x="1582738" y="3189288"/>
            <a:ext cx="395287" cy="396875"/>
          </a:xfrm>
          <a:prstGeom prst="rect">
            <a:avLst/>
          </a:prstGeom>
          <a:noFill/>
          <a:ln w="25400">
            <a:noFill/>
            <a:miter lim="800000"/>
            <a:headEnd/>
            <a:tailEnd/>
          </a:ln>
        </p:spPr>
        <p:txBody>
          <a:bodyPr wrap="none">
            <a:spAutoFit/>
          </a:bodyPr>
          <a:lstStyle/>
          <a:p>
            <a:pPr eaLnBrk="0" hangingPunct="0"/>
            <a:r>
              <a:rPr lang="en-GB" sz="2000"/>
              <a:t>p’</a:t>
            </a:r>
          </a:p>
        </p:txBody>
      </p:sp>
      <p:sp>
        <p:nvSpPr>
          <p:cNvPr id="11282"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287763" name="Text Box 19"/>
          <p:cNvSpPr txBox="1">
            <a:spLocks noChangeArrowheads="1"/>
          </p:cNvSpPr>
          <p:nvPr/>
        </p:nvSpPr>
        <p:spPr bwMode="auto">
          <a:xfrm>
            <a:off x="6972300" y="1341438"/>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287764"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
        <p:nvSpPr>
          <p:cNvPr id="287765"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287766"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287767"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287768"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287769" name="Line 25"/>
          <p:cNvSpPr>
            <a:spLocks noChangeShapeType="1"/>
          </p:cNvSpPr>
          <p:nvPr/>
        </p:nvSpPr>
        <p:spPr bwMode="auto">
          <a:xfrm>
            <a:off x="4743450" y="3670300"/>
            <a:ext cx="11113" cy="231775"/>
          </a:xfrm>
          <a:prstGeom prst="line">
            <a:avLst/>
          </a:prstGeom>
          <a:noFill/>
          <a:ln w="25400">
            <a:solidFill>
              <a:srgbClr val="0000FF"/>
            </a:solidFill>
            <a:round/>
            <a:headEnd/>
            <a:tailEnd/>
          </a:ln>
        </p:spPr>
        <p:txBody>
          <a:bodyPr/>
          <a:lstStyle/>
          <a:p>
            <a:endParaRPr lang="en-US"/>
          </a:p>
        </p:txBody>
      </p:sp>
      <p:sp>
        <p:nvSpPr>
          <p:cNvPr id="287770" name="Line 26"/>
          <p:cNvSpPr>
            <a:spLocks noChangeShapeType="1"/>
          </p:cNvSpPr>
          <p:nvPr/>
        </p:nvSpPr>
        <p:spPr bwMode="auto">
          <a:xfrm flipH="1">
            <a:off x="4852988" y="3608388"/>
            <a:ext cx="11112" cy="403225"/>
          </a:xfrm>
          <a:prstGeom prst="line">
            <a:avLst/>
          </a:prstGeom>
          <a:noFill/>
          <a:ln w="25400">
            <a:solidFill>
              <a:srgbClr val="0000FF"/>
            </a:solidFill>
            <a:round/>
            <a:headEnd/>
            <a:tailEnd/>
          </a:ln>
        </p:spPr>
        <p:txBody>
          <a:bodyPr/>
          <a:lstStyle/>
          <a:p>
            <a:endParaRPr lang="en-US"/>
          </a:p>
        </p:txBody>
      </p:sp>
      <p:sp>
        <p:nvSpPr>
          <p:cNvPr id="287771" name="Line 27"/>
          <p:cNvSpPr>
            <a:spLocks noChangeShapeType="1"/>
          </p:cNvSpPr>
          <p:nvPr/>
        </p:nvSpPr>
        <p:spPr bwMode="auto">
          <a:xfrm>
            <a:off x="4999038" y="3475038"/>
            <a:ext cx="0" cy="658812"/>
          </a:xfrm>
          <a:prstGeom prst="line">
            <a:avLst/>
          </a:prstGeom>
          <a:noFill/>
          <a:ln w="25400">
            <a:solidFill>
              <a:srgbClr val="0000FF"/>
            </a:solidFill>
            <a:round/>
            <a:headEnd/>
            <a:tailEnd/>
          </a:ln>
        </p:spPr>
        <p:txBody>
          <a:bodyPr/>
          <a:lstStyle/>
          <a:p>
            <a:endParaRPr lang="en-US"/>
          </a:p>
        </p:txBody>
      </p:sp>
      <p:sp>
        <p:nvSpPr>
          <p:cNvPr id="287772" name="Line 28"/>
          <p:cNvSpPr>
            <a:spLocks noChangeShapeType="1"/>
          </p:cNvSpPr>
          <p:nvPr/>
        </p:nvSpPr>
        <p:spPr bwMode="auto">
          <a:xfrm>
            <a:off x="4022725" y="3389313"/>
            <a:ext cx="0" cy="719137"/>
          </a:xfrm>
          <a:prstGeom prst="line">
            <a:avLst/>
          </a:prstGeom>
          <a:noFill/>
          <a:ln w="25400">
            <a:solidFill>
              <a:srgbClr val="FF00FF"/>
            </a:solidFill>
            <a:round/>
            <a:headEnd/>
            <a:tailEnd/>
          </a:ln>
        </p:spPr>
        <p:txBody>
          <a:bodyPr/>
          <a:lstStyle/>
          <a:p>
            <a:endParaRPr lang="en-US"/>
          </a:p>
        </p:txBody>
      </p:sp>
      <p:sp>
        <p:nvSpPr>
          <p:cNvPr id="287773" name="Line 29"/>
          <p:cNvSpPr>
            <a:spLocks noChangeShapeType="1"/>
          </p:cNvSpPr>
          <p:nvPr/>
        </p:nvSpPr>
        <p:spPr bwMode="auto">
          <a:xfrm flipH="1">
            <a:off x="4144963" y="3498850"/>
            <a:ext cx="12700" cy="487363"/>
          </a:xfrm>
          <a:prstGeom prst="line">
            <a:avLst/>
          </a:prstGeom>
          <a:noFill/>
          <a:ln w="25400">
            <a:solidFill>
              <a:srgbClr val="FF00FF"/>
            </a:solidFill>
            <a:round/>
            <a:headEnd/>
            <a:tailEnd/>
          </a:ln>
        </p:spPr>
        <p:txBody>
          <a:bodyPr/>
          <a:lstStyle/>
          <a:p>
            <a:endParaRPr lang="en-US"/>
          </a:p>
        </p:txBody>
      </p:sp>
      <p:sp>
        <p:nvSpPr>
          <p:cNvPr id="287774" name="Line 30"/>
          <p:cNvSpPr>
            <a:spLocks noChangeShapeType="1"/>
          </p:cNvSpPr>
          <p:nvPr/>
        </p:nvSpPr>
        <p:spPr bwMode="auto">
          <a:xfrm>
            <a:off x="4279900" y="3621088"/>
            <a:ext cx="0" cy="317500"/>
          </a:xfrm>
          <a:prstGeom prst="line">
            <a:avLst/>
          </a:prstGeom>
          <a:noFill/>
          <a:ln w="25400">
            <a:solidFill>
              <a:srgbClr val="FF00FF"/>
            </a:solidFill>
            <a:round/>
            <a:headEnd/>
            <a:tailEnd/>
          </a:ln>
        </p:spPr>
        <p:txBody>
          <a:bodyPr/>
          <a:lstStyle/>
          <a:p>
            <a:endParaRPr lang="en-US"/>
          </a:p>
        </p:txBody>
      </p:sp>
      <p:sp>
        <p:nvSpPr>
          <p:cNvPr id="287775" name="Line 31"/>
          <p:cNvSpPr>
            <a:spLocks noChangeShapeType="1"/>
          </p:cNvSpPr>
          <p:nvPr/>
        </p:nvSpPr>
        <p:spPr bwMode="auto">
          <a:xfrm flipH="1">
            <a:off x="4389438" y="3706813"/>
            <a:ext cx="11112" cy="146050"/>
          </a:xfrm>
          <a:prstGeom prst="line">
            <a:avLst/>
          </a:prstGeom>
          <a:noFill/>
          <a:ln w="25400">
            <a:solidFill>
              <a:srgbClr val="FF00FF"/>
            </a:solidFill>
            <a:round/>
            <a:headEnd/>
            <a:tailEnd/>
          </a:ln>
        </p:spPr>
        <p:txBody>
          <a:bodyPr/>
          <a:lstStyle/>
          <a:p>
            <a:endParaRPr lang="en-US"/>
          </a:p>
        </p:txBody>
      </p:sp>
      <p:sp>
        <p:nvSpPr>
          <p:cNvPr id="287776" name="Line 32"/>
          <p:cNvSpPr>
            <a:spLocks noChangeShapeType="1"/>
          </p:cNvSpPr>
          <p:nvPr/>
        </p:nvSpPr>
        <p:spPr bwMode="auto">
          <a:xfrm flipH="1">
            <a:off x="2000250" y="4243388"/>
            <a:ext cx="3108325" cy="0"/>
          </a:xfrm>
          <a:prstGeom prst="line">
            <a:avLst/>
          </a:prstGeom>
          <a:noFill/>
          <a:ln w="25400" cap="rnd">
            <a:solidFill>
              <a:schemeClr val="tx1"/>
            </a:solidFill>
            <a:prstDash val="sysDot"/>
            <a:round/>
            <a:headEnd/>
            <a:tailEnd/>
          </a:ln>
        </p:spPr>
        <p:txBody>
          <a:bodyPr/>
          <a:lstStyle/>
          <a:p>
            <a:endParaRPr lang="en-US"/>
          </a:p>
        </p:txBody>
      </p:sp>
      <p:sp>
        <p:nvSpPr>
          <p:cNvPr id="287777" name="Line 33"/>
          <p:cNvSpPr>
            <a:spLocks noChangeShapeType="1"/>
          </p:cNvSpPr>
          <p:nvPr/>
        </p:nvSpPr>
        <p:spPr bwMode="auto">
          <a:xfrm>
            <a:off x="4011613" y="3365500"/>
            <a:ext cx="0" cy="2133600"/>
          </a:xfrm>
          <a:prstGeom prst="line">
            <a:avLst/>
          </a:prstGeom>
          <a:noFill/>
          <a:ln w="25400" cap="rnd">
            <a:solidFill>
              <a:schemeClr val="tx1"/>
            </a:solidFill>
            <a:prstDash val="sysDot"/>
            <a:round/>
            <a:headEnd/>
            <a:tailEnd/>
          </a:ln>
        </p:spPr>
        <p:txBody>
          <a:bodyPr/>
          <a:lstStyle/>
          <a:p>
            <a:endParaRPr lang="en-US"/>
          </a:p>
        </p:txBody>
      </p:sp>
      <p:sp>
        <p:nvSpPr>
          <p:cNvPr id="287778" name="Text Box 34"/>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287779" name="Text Box 35"/>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287780" name="Line 36"/>
          <p:cNvSpPr>
            <a:spLocks noChangeShapeType="1"/>
          </p:cNvSpPr>
          <p:nvPr/>
        </p:nvSpPr>
        <p:spPr bwMode="auto">
          <a:xfrm>
            <a:off x="5095875" y="3425825"/>
            <a:ext cx="0" cy="731838"/>
          </a:xfrm>
          <a:prstGeom prst="line">
            <a:avLst/>
          </a:prstGeom>
          <a:noFill/>
          <a:ln w="25400">
            <a:solidFill>
              <a:srgbClr val="0000FF"/>
            </a:solidFill>
            <a:round/>
            <a:headEnd/>
            <a:tailEnd/>
          </a:ln>
        </p:spPr>
        <p:txBody>
          <a:bodyPr/>
          <a:lstStyle/>
          <a:p>
            <a:endParaRPr lang="en-US"/>
          </a:p>
        </p:txBody>
      </p:sp>
      <p:sp>
        <p:nvSpPr>
          <p:cNvPr id="287781" name="Text Box 37"/>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287782" name="Text Box 38"/>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77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77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877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877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2877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877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877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877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877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287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2877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2877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2877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499"/>
                                          </p:stCondLst>
                                        </p:cTn>
                                        <p:tgtEl>
                                          <p:spTgt spid="2877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877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499"/>
                                          </p:stCondLst>
                                        </p:cTn>
                                        <p:tgtEl>
                                          <p:spTgt spid="2877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499"/>
                                          </p:stCondLst>
                                        </p:cTn>
                                        <p:tgtEl>
                                          <p:spTgt spid="28777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499"/>
                                          </p:stCondLst>
                                        </p:cTn>
                                        <p:tgtEl>
                                          <p:spTgt spid="2877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2877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499"/>
                                          </p:stCondLst>
                                        </p:cTn>
                                        <p:tgtEl>
                                          <p:spTgt spid="28776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499"/>
                                          </p:stCondLst>
                                        </p:cTn>
                                        <p:tgtEl>
                                          <p:spTgt spid="2877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499"/>
                                          </p:stCondLst>
                                        </p:cTn>
                                        <p:tgtEl>
                                          <p:spTgt spid="28776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87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499"/>
                                          </p:stCondLst>
                                        </p:cTn>
                                        <p:tgtEl>
                                          <p:spTgt spid="28777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499"/>
                                          </p:stCondLst>
                                        </p:cTn>
                                        <p:tgtEl>
                                          <p:spTgt spid="28776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499"/>
                                          </p:stCondLst>
                                        </p:cTn>
                                        <p:tgtEl>
                                          <p:spTgt spid="28776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499"/>
                                          </p:stCondLst>
                                        </p:cTn>
                                        <p:tgtEl>
                                          <p:spTgt spid="2877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499"/>
                                          </p:stCondLst>
                                        </p:cTn>
                                        <p:tgtEl>
                                          <p:spTgt spid="28777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28777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499"/>
                                          </p:stCondLst>
                                        </p:cTn>
                                        <p:tgtEl>
                                          <p:spTgt spid="28777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499"/>
                                          </p:stCondLst>
                                        </p:cTn>
                                        <p:tgtEl>
                                          <p:spTgt spid="28777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499"/>
                                          </p:stCondLst>
                                        </p:cTn>
                                        <p:tgtEl>
                                          <p:spTgt spid="28777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499"/>
                                          </p:stCondLst>
                                        </p:cTn>
                                        <p:tgtEl>
                                          <p:spTgt spid="28777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499"/>
                                          </p:stCondLst>
                                        </p:cTn>
                                        <p:tgtEl>
                                          <p:spTgt spid="28778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499"/>
                                          </p:stCondLst>
                                        </p:cTn>
                                        <p:tgtEl>
                                          <p:spTgt spid="2877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47" grpId="0" animBg="1"/>
      <p:bldP spid="287748" grpId="0" animBg="1"/>
      <p:bldP spid="287749" grpId="0" animBg="1"/>
      <p:bldP spid="287750" grpId="0" animBg="1"/>
      <p:bldP spid="287751" grpId="0" animBg="1"/>
      <p:bldP spid="287752" grpId="0" animBg="1"/>
      <p:bldP spid="287753" grpId="0" animBg="1"/>
      <p:bldP spid="287754" grpId="0" animBg="1"/>
      <p:bldP spid="287755" grpId="0" animBg="1"/>
      <p:bldP spid="287756" grpId="0" autoUpdateAnimBg="0"/>
      <p:bldP spid="287757" grpId="0" autoUpdateAnimBg="0"/>
      <p:bldP spid="287758" grpId="0" autoUpdateAnimBg="0"/>
      <p:bldP spid="287759" grpId="0" autoUpdateAnimBg="0"/>
      <p:bldP spid="287760" grpId="0" autoUpdateAnimBg="0"/>
      <p:bldP spid="287761" grpId="0" autoUpdateAnimBg="0"/>
      <p:bldP spid="287763" grpId="0" autoUpdateAnimBg="0"/>
      <p:bldP spid="287764" grpId="0" autoUpdateAnimBg="0"/>
      <p:bldP spid="287765" grpId="0" autoUpdateAnimBg="0"/>
      <p:bldP spid="287766" grpId="0" autoUpdateAnimBg="0"/>
      <p:bldP spid="287767" grpId="0" autoUpdateAnimBg="0"/>
      <p:bldP spid="287768" grpId="0" animBg="1"/>
      <p:bldP spid="287769" grpId="0" animBg="1"/>
      <p:bldP spid="287770" grpId="0" animBg="1"/>
      <p:bldP spid="287771" grpId="0" animBg="1"/>
      <p:bldP spid="287772" grpId="0" animBg="1"/>
      <p:bldP spid="287773" grpId="0" animBg="1"/>
      <p:bldP spid="287774" grpId="0" animBg="1"/>
      <p:bldP spid="287775" grpId="0" animBg="1"/>
      <p:bldP spid="287776" grpId="0" animBg="1"/>
      <p:bldP spid="287777" grpId="0" animBg="1"/>
      <p:bldP spid="287778" grpId="0" autoUpdateAnimBg="0"/>
      <p:bldP spid="287779" grpId="0" autoUpdateAnimBg="0"/>
      <p:bldP spid="287780" grpId="0" animBg="1"/>
      <p:bldP spid="287781" grpId="0" autoUpdateAnimBg="0"/>
      <p:bldP spid="287782"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MD steeper than MC</a:t>
            </a:r>
          </a:p>
        </p:txBody>
      </p:sp>
      <p:sp>
        <p:nvSpPr>
          <p:cNvPr id="12291"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2292"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2293" name="Line 5"/>
          <p:cNvSpPr>
            <a:spLocks noChangeShapeType="1"/>
          </p:cNvSpPr>
          <p:nvPr/>
        </p:nvSpPr>
        <p:spPr bwMode="auto">
          <a:xfrm flipV="1">
            <a:off x="3400425" y="1098550"/>
            <a:ext cx="3000375" cy="4325938"/>
          </a:xfrm>
          <a:prstGeom prst="line">
            <a:avLst/>
          </a:prstGeom>
          <a:noFill/>
          <a:ln w="25400">
            <a:solidFill>
              <a:srgbClr val="008000"/>
            </a:solidFill>
            <a:round/>
            <a:headEnd/>
            <a:tailEnd/>
          </a:ln>
        </p:spPr>
        <p:txBody>
          <a:bodyPr/>
          <a:lstStyle/>
          <a:p>
            <a:endParaRPr lang="en-US"/>
          </a:p>
        </p:txBody>
      </p:sp>
      <p:sp>
        <p:nvSpPr>
          <p:cNvPr id="12294"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2295"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2296"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2297" name="Line 9"/>
          <p:cNvSpPr>
            <a:spLocks noChangeShapeType="1"/>
          </p:cNvSpPr>
          <p:nvPr/>
        </p:nvSpPr>
        <p:spPr bwMode="auto">
          <a:xfrm flipH="1">
            <a:off x="4913313" y="3243263"/>
            <a:ext cx="12700" cy="2219325"/>
          </a:xfrm>
          <a:prstGeom prst="line">
            <a:avLst/>
          </a:prstGeom>
          <a:noFill/>
          <a:ln w="25400">
            <a:solidFill>
              <a:schemeClr val="tx1"/>
            </a:solidFill>
            <a:prstDash val="sysDot"/>
            <a:round/>
            <a:headEnd/>
            <a:tailEnd/>
          </a:ln>
        </p:spPr>
        <p:txBody>
          <a:bodyPr/>
          <a:lstStyle/>
          <a:p>
            <a:endParaRPr lang="en-US"/>
          </a:p>
        </p:txBody>
      </p:sp>
      <p:sp>
        <p:nvSpPr>
          <p:cNvPr id="12298"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2299" name="Line 11"/>
          <p:cNvSpPr>
            <a:spLocks noChangeShapeType="1"/>
          </p:cNvSpPr>
          <p:nvPr/>
        </p:nvSpPr>
        <p:spPr bwMode="auto">
          <a:xfrm flipH="1">
            <a:off x="1974850" y="3243263"/>
            <a:ext cx="2938463" cy="0"/>
          </a:xfrm>
          <a:prstGeom prst="line">
            <a:avLst/>
          </a:prstGeom>
          <a:noFill/>
          <a:ln w="25400">
            <a:solidFill>
              <a:schemeClr val="tx1"/>
            </a:solidFill>
            <a:prstDash val="sysDot"/>
            <a:round/>
            <a:headEnd/>
            <a:tailEnd/>
          </a:ln>
        </p:spPr>
        <p:txBody>
          <a:bodyPr/>
          <a:lstStyle/>
          <a:p>
            <a:endParaRPr lang="en-US"/>
          </a:p>
        </p:txBody>
      </p:sp>
      <p:sp>
        <p:nvSpPr>
          <p:cNvPr id="12300"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2301"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2302"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2303" name="Text Box 15"/>
          <p:cNvSpPr txBox="1">
            <a:spLocks noChangeArrowheads="1"/>
          </p:cNvSpPr>
          <p:nvPr/>
        </p:nvSpPr>
        <p:spPr bwMode="auto">
          <a:xfrm>
            <a:off x="4752975" y="5497513"/>
            <a:ext cx="395288" cy="396875"/>
          </a:xfrm>
          <a:prstGeom prst="rect">
            <a:avLst/>
          </a:prstGeom>
          <a:noFill/>
          <a:ln w="25400">
            <a:noFill/>
            <a:miter lim="800000"/>
            <a:headEnd/>
            <a:tailEnd/>
          </a:ln>
        </p:spPr>
        <p:txBody>
          <a:bodyPr wrap="none">
            <a:spAutoFit/>
          </a:bodyPr>
          <a:lstStyle/>
          <a:p>
            <a:pPr eaLnBrk="0" hangingPunct="0"/>
            <a:r>
              <a:rPr lang="en-GB" sz="2000"/>
              <a:t>q’</a:t>
            </a:r>
          </a:p>
        </p:txBody>
      </p:sp>
      <p:sp>
        <p:nvSpPr>
          <p:cNvPr id="12304"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2305" name="Text Box 17"/>
          <p:cNvSpPr txBox="1">
            <a:spLocks noChangeArrowheads="1"/>
          </p:cNvSpPr>
          <p:nvPr/>
        </p:nvSpPr>
        <p:spPr bwMode="auto">
          <a:xfrm>
            <a:off x="1593850" y="2994025"/>
            <a:ext cx="395288" cy="396875"/>
          </a:xfrm>
          <a:prstGeom prst="rect">
            <a:avLst/>
          </a:prstGeom>
          <a:noFill/>
          <a:ln w="25400">
            <a:noFill/>
            <a:miter lim="800000"/>
            <a:headEnd/>
            <a:tailEnd/>
          </a:ln>
        </p:spPr>
        <p:txBody>
          <a:bodyPr wrap="none">
            <a:spAutoFit/>
          </a:bodyPr>
          <a:lstStyle/>
          <a:p>
            <a:pPr eaLnBrk="0" hangingPunct="0"/>
            <a:r>
              <a:rPr lang="en-GB" sz="2000"/>
              <a:t>p’</a:t>
            </a:r>
          </a:p>
        </p:txBody>
      </p:sp>
      <p:sp>
        <p:nvSpPr>
          <p:cNvPr id="12306"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2307" name="Text Box 19"/>
          <p:cNvSpPr txBox="1">
            <a:spLocks noChangeArrowheads="1"/>
          </p:cNvSpPr>
          <p:nvPr/>
        </p:nvSpPr>
        <p:spPr bwMode="auto">
          <a:xfrm>
            <a:off x="6484938" y="958850"/>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12308"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2309"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2310" name="Line 24"/>
          <p:cNvSpPr>
            <a:spLocks noChangeShapeType="1"/>
          </p:cNvSpPr>
          <p:nvPr/>
        </p:nvSpPr>
        <p:spPr bwMode="auto">
          <a:xfrm>
            <a:off x="4610100" y="3683000"/>
            <a:ext cx="22225" cy="182563"/>
          </a:xfrm>
          <a:prstGeom prst="line">
            <a:avLst/>
          </a:prstGeom>
          <a:noFill/>
          <a:ln w="25400">
            <a:solidFill>
              <a:srgbClr val="0000FF"/>
            </a:solidFill>
            <a:round/>
            <a:headEnd/>
            <a:tailEnd/>
          </a:ln>
        </p:spPr>
        <p:txBody>
          <a:bodyPr/>
          <a:lstStyle/>
          <a:p>
            <a:endParaRPr lang="en-US"/>
          </a:p>
        </p:txBody>
      </p:sp>
      <p:sp>
        <p:nvSpPr>
          <p:cNvPr id="12311" name="Line 25"/>
          <p:cNvSpPr>
            <a:spLocks noChangeShapeType="1"/>
          </p:cNvSpPr>
          <p:nvPr/>
        </p:nvSpPr>
        <p:spPr bwMode="auto">
          <a:xfrm>
            <a:off x="4732338" y="3487738"/>
            <a:ext cx="22225" cy="414337"/>
          </a:xfrm>
          <a:prstGeom prst="line">
            <a:avLst/>
          </a:prstGeom>
          <a:noFill/>
          <a:ln w="25400">
            <a:solidFill>
              <a:srgbClr val="0000FF"/>
            </a:solidFill>
            <a:round/>
            <a:headEnd/>
            <a:tailEnd/>
          </a:ln>
        </p:spPr>
        <p:txBody>
          <a:bodyPr/>
          <a:lstStyle/>
          <a:p>
            <a:endParaRPr lang="en-US"/>
          </a:p>
        </p:txBody>
      </p:sp>
      <p:sp>
        <p:nvSpPr>
          <p:cNvPr id="12312" name="Line 26"/>
          <p:cNvSpPr>
            <a:spLocks noChangeShapeType="1"/>
          </p:cNvSpPr>
          <p:nvPr/>
        </p:nvSpPr>
        <p:spPr bwMode="auto">
          <a:xfrm flipH="1">
            <a:off x="4852988" y="3376613"/>
            <a:ext cx="22225" cy="635000"/>
          </a:xfrm>
          <a:prstGeom prst="line">
            <a:avLst/>
          </a:prstGeom>
          <a:noFill/>
          <a:ln w="25400">
            <a:solidFill>
              <a:srgbClr val="0000FF"/>
            </a:solidFill>
            <a:round/>
            <a:headEnd/>
            <a:tailEnd/>
          </a:ln>
        </p:spPr>
        <p:txBody>
          <a:bodyPr/>
          <a:lstStyle/>
          <a:p>
            <a:endParaRPr lang="en-US"/>
          </a:p>
        </p:txBody>
      </p:sp>
      <p:sp>
        <p:nvSpPr>
          <p:cNvPr id="12313" name="Line 27"/>
          <p:cNvSpPr>
            <a:spLocks noChangeShapeType="1"/>
          </p:cNvSpPr>
          <p:nvPr/>
        </p:nvSpPr>
        <p:spPr bwMode="auto">
          <a:xfrm>
            <a:off x="4022725" y="3389313"/>
            <a:ext cx="0" cy="1049337"/>
          </a:xfrm>
          <a:prstGeom prst="line">
            <a:avLst/>
          </a:prstGeom>
          <a:noFill/>
          <a:ln w="25400">
            <a:solidFill>
              <a:srgbClr val="FF00FF"/>
            </a:solidFill>
            <a:round/>
            <a:headEnd/>
            <a:tailEnd/>
          </a:ln>
        </p:spPr>
        <p:txBody>
          <a:bodyPr/>
          <a:lstStyle/>
          <a:p>
            <a:endParaRPr lang="en-US"/>
          </a:p>
        </p:txBody>
      </p:sp>
      <p:sp>
        <p:nvSpPr>
          <p:cNvPr id="12314" name="Line 28"/>
          <p:cNvSpPr>
            <a:spLocks noChangeShapeType="1"/>
          </p:cNvSpPr>
          <p:nvPr/>
        </p:nvSpPr>
        <p:spPr bwMode="auto">
          <a:xfrm>
            <a:off x="4157663" y="3498850"/>
            <a:ext cx="11112" cy="731838"/>
          </a:xfrm>
          <a:prstGeom prst="line">
            <a:avLst/>
          </a:prstGeom>
          <a:noFill/>
          <a:ln w="25400">
            <a:solidFill>
              <a:srgbClr val="FF00FF"/>
            </a:solidFill>
            <a:round/>
            <a:headEnd/>
            <a:tailEnd/>
          </a:ln>
        </p:spPr>
        <p:txBody>
          <a:bodyPr/>
          <a:lstStyle/>
          <a:p>
            <a:endParaRPr lang="en-US"/>
          </a:p>
        </p:txBody>
      </p:sp>
      <p:sp>
        <p:nvSpPr>
          <p:cNvPr id="12315" name="Line 29"/>
          <p:cNvSpPr>
            <a:spLocks noChangeShapeType="1"/>
          </p:cNvSpPr>
          <p:nvPr/>
        </p:nvSpPr>
        <p:spPr bwMode="auto">
          <a:xfrm>
            <a:off x="4279900" y="3621088"/>
            <a:ext cx="0" cy="463550"/>
          </a:xfrm>
          <a:prstGeom prst="line">
            <a:avLst/>
          </a:prstGeom>
          <a:noFill/>
          <a:ln w="25400">
            <a:solidFill>
              <a:srgbClr val="FF00FF"/>
            </a:solidFill>
            <a:round/>
            <a:headEnd/>
            <a:tailEnd/>
          </a:ln>
        </p:spPr>
        <p:txBody>
          <a:bodyPr/>
          <a:lstStyle/>
          <a:p>
            <a:endParaRPr lang="en-US"/>
          </a:p>
        </p:txBody>
      </p:sp>
      <p:sp>
        <p:nvSpPr>
          <p:cNvPr id="12316" name="Line 30"/>
          <p:cNvSpPr>
            <a:spLocks noChangeShapeType="1"/>
          </p:cNvSpPr>
          <p:nvPr/>
        </p:nvSpPr>
        <p:spPr bwMode="auto">
          <a:xfrm flipH="1">
            <a:off x="4389438" y="3706813"/>
            <a:ext cx="11112" cy="242887"/>
          </a:xfrm>
          <a:prstGeom prst="line">
            <a:avLst/>
          </a:prstGeom>
          <a:noFill/>
          <a:ln w="25400">
            <a:solidFill>
              <a:srgbClr val="FF00FF"/>
            </a:solidFill>
            <a:round/>
            <a:headEnd/>
            <a:tailEnd/>
          </a:ln>
        </p:spPr>
        <p:txBody>
          <a:bodyPr/>
          <a:lstStyle/>
          <a:p>
            <a:endParaRPr lang="en-US"/>
          </a:p>
        </p:txBody>
      </p:sp>
      <p:sp>
        <p:nvSpPr>
          <p:cNvPr id="12317" name="Line 31"/>
          <p:cNvSpPr>
            <a:spLocks noChangeShapeType="1"/>
          </p:cNvSpPr>
          <p:nvPr/>
        </p:nvSpPr>
        <p:spPr bwMode="auto">
          <a:xfrm flipH="1">
            <a:off x="1963738" y="4108450"/>
            <a:ext cx="2936875" cy="0"/>
          </a:xfrm>
          <a:prstGeom prst="line">
            <a:avLst/>
          </a:prstGeom>
          <a:noFill/>
          <a:ln w="25400" cap="rnd">
            <a:solidFill>
              <a:schemeClr val="tx1"/>
            </a:solidFill>
            <a:prstDash val="sysDot"/>
            <a:round/>
            <a:headEnd/>
            <a:tailEnd/>
          </a:ln>
        </p:spPr>
        <p:txBody>
          <a:bodyPr/>
          <a:lstStyle/>
          <a:p>
            <a:endParaRPr lang="en-US"/>
          </a:p>
        </p:txBody>
      </p:sp>
      <p:sp>
        <p:nvSpPr>
          <p:cNvPr id="12318" name="Line 32"/>
          <p:cNvSpPr>
            <a:spLocks noChangeShapeType="1"/>
          </p:cNvSpPr>
          <p:nvPr/>
        </p:nvSpPr>
        <p:spPr bwMode="auto">
          <a:xfrm flipH="1">
            <a:off x="3852863" y="3267075"/>
            <a:ext cx="12700" cy="2206625"/>
          </a:xfrm>
          <a:prstGeom prst="line">
            <a:avLst/>
          </a:prstGeom>
          <a:noFill/>
          <a:ln w="25400" cap="rnd">
            <a:solidFill>
              <a:schemeClr val="tx1"/>
            </a:solidFill>
            <a:prstDash val="sysDot"/>
            <a:round/>
            <a:headEnd/>
            <a:tailEnd/>
          </a:ln>
        </p:spPr>
        <p:txBody>
          <a:bodyPr/>
          <a:lstStyle/>
          <a:p>
            <a:endParaRPr lang="en-US"/>
          </a:p>
        </p:txBody>
      </p:sp>
      <p:sp>
        <p:nvSpPr>
          <p:cNvPr id="12319" name="Text Box 33"/>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2320" name="Text Box 34"/>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2321" name="Line 35"/>
          <p:cNvSpPr>
            <a:spLocks noChangeShapeType="1"/>
          </p:cNvSpPr>
          <p:nvPr/>
        </p:nvSpPr>
        <p:spPr bwMode="auto">
          <a:xfrm>
            <a:off x="3889375" y="3279775"/>
            <a:ext cx="0" cy="1414463"/>
          </a:xfrm>
          <a:prstGeom prst="line">
            <a:avLst/>
          </a:prstGeom>
          <a:noFill/>
          <a:ln w="25400">
            <a:solidFill>
              <a:srgbClr val="FF00FF"/>
            </a:solidFill>
            <a:round/>
            <a:headEnd/>
            <a:tailEnd/>
          </a:ln>
        </p:spPr>
        <p:txBody>
          <a:bodyPr/>
          <a:lstStyle/>
          <a:p>
            <a:endParaRPr lang="en-US"/>
          </a:p>
        </p:txBody>
      </p:sp>
      <p:sp>
        <p:nvSpPr>
          <p:cNvPr id="277540" name="Text Box 36"/>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7541" name="Text Box 37"/>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8"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39"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775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75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40" grpId="0" autoUpdateAnimBg="0"/>
      <p:bldP spid="277541" grpId="0" autoUpdateAnimBg="0"/>
      <p:bldP spid="38" grpId="0" autoUpdateAnimBg="0"/>
      <p:bldP spid="39"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MD less steep than MC</a:t>
            </a:r>
          </a:p>
        </p:txBody>
      </p:sp>
      <p:sp>
        <p:nvSpPr>
          <p:cNvPr id="13315"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3316"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3317" name="Line 5"/>
          <p:cNvSpPr>
            <a:spLocks noChangeShapeType="1"/>
          </p:cNvSpPr>
          <p:nvPr/>
        </p:nvSpPr>
        <p:spPr bwMode="auto">
          <a:xfrm flipV="1">
            <a:off x="2133600" y="2484438"/>
            <a:ext cx="6351588" cy="2046287"/>
          </a:xfrm>
          <a:prstGeom prst="line">
            <a:avLst/>
          </a:prstGeom>
          <a:noFill/>
          <a:ln w="25400">
            <a:solidFill>
              <a:srgbClr val="008000"/>
            </a:solidFill>
            <a:round/>
            <a:headEnd/>
            <a:tailEnd/>
          </a:ln>
        </p:spPr>
        <p:txBody>
          <a:bodyPr/>
          <a:lstStyle/>
          <a:p>
            <a:endParaRPr lang="en-US"/>
          </a:p>
        </p:txBody>
      </p:sp>
      <p:sp>
        <p:nvSpPr>
          <p:cNvPr id="13318"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3319"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3320"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3321" name="Line 9"/>
          <p:cNvSpPr>
            <a:spLocks noChangeShapeType="1"/>
          </p:cNvSpPr>
          <p:nvPr/>
        </p:nvSpPr>
        <p:spPr bwMode="auto">
          <a:xfrm>
            <a:off x="5303838" y="3535363"/>
            <a:ext cx="0" cy="1927225"/>
          </a:xfrm>
          <a:prstGeom prst="line">
            <a:avLst/>
          </a:prstGeom>
          <a:noFill/>
          <a:ln w="25400">
            <a:solidFill>
              <a:schemeClr val="tx1"/>
            </a:solidFill>
            <a:prstDash val="sysDot"/>
            <a:round/>
            <a:headEnd/>
            <a:tailEnd/>
          </a:ln>
        </p:spPr>
        <p:txBody>
          <a:bodyPr/>
          <a:lstStyle/>
          <a:p>
            <a:endParaRPr lang="en-US"/>
          </a:p>
        </p:txBody>
      </p:sp>
      <p:sp>
        <p:nvSpPr>
          <p:cNvPr id="13322"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3323" name="Line 11"/>
          <p:cNvSpPr>
            <a:spLocks noChangeShapeType="1"/>
          </p:cNvSpPr>
          <p:nvPr/>
        </p:nvSpPr>
        <p:spPr bwMode="auto">
          <a:xfrm flipH="1">
            <a:off x="1974850" y="3546475"/>
            <a:ext cx="3303588" cy="12700"/>
          </a:xfrm>
          <a:prstGeom prst="line">
            <a:avLst/>
          </a:prstGeom>
          <a:noFill/>
          <a:ln w="25400">
            <a:solidFill>
              <a:schemeClr val="tx1"/>
            </a:solidFill>
            <a:prstDash val="sysDot"/>
            <a:round/>
            <a:headEnd/>
            <a:tailEnd/>
          </a:ln>
        </p:spPr>
        <p:txBody>
          <a:bodyPr/>
          <a:lstStyle/>
          <a:p>
            <a:endParaRPr lang="en-US"/>
          </a:p>
        </p:txBody>
      </p:sp>
      <p:sp>
        <p:nvSpPr>
          <p:cNvPr id="13324"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3325"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3326" name="Text Box 14"/>
          <p:cNvSpPr txBox="1">
            <a:spLocks noChangeArrowheads="1"/>
          </p:cNvSpPr>
          <p:nvPr/>
        </p:nvSpPr>
        <p:spPr bwMode="auto">
          <a:xfrm>
            <a:off x="1589088" y="35385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3327" name="Text Box 15"/>
          <p:cNvSpPr txBox="1">
            <a:spLocks noChangeArrowheads="1"/>
          </p:cNvSpPr>
          <p:nvPr/>
        </p:nvSpPr>
        <p:spPr bwMode="auto">
          <a:xfrm>
            <a:off x="509428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13328"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3329" name="Text Box 17"/>
          <p:cNvSpPr txBox="1">
            <a:spLocks noChangeArrowheads="1"/>
          </p:cNvSpPr>
          <p:nvPr/>
        </p:nvSpPr>
        <p:spPr bwMode="auto">
          <a:xfrm>
            <a:off x="1593850" y="3335338"/>
            <a:ext cx="395288" cy="396875"/>
          </a:xfrm>
          <a:prstGeom prst="rect">
            <a:avLst/>
          </a:prstGeom>
          <a:noFill/>
          <a:ln w="25400">
            <a:noFill/>
            <a:miter lim="800000"/>
            <a:headEnd/>
            <a:tailEnd/>
          </a:ln>
        </p:spPr>
        <p:txBody>
          <a:bodyPr wrap="none">
            <a:spAutoFit/>
          </a:bodyPr>
          <a:lstStyle/>
          <a:p>
            <a:pPr eaLnBrk="0" hangingPunct="0"/>
            <a:r>
              <a:rPr lang="en-GB" sz="2000"/>
              <a:t>p’</a:t>
            </a:r>
          </a:p>
        </p:txBody>
      </p:sp>
      <p:sp>
        <p:nvSpPr>
          <p:cNvPr id="13330"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3331" name="Text Box 19"/>
          <p:cNvSpPr txBox="1">
            <a:spLocks noChangeArrowheads="1"/>
          </p:cNvSpPr>
          <p:nvPr/>
        </p:nvSpPr>
        <p:spPr bwMode="auto">
          <a:xfrm>
            <a:off x="6886575" y="2019300"/>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
        <p:nvSpPr>
          <p:cNvPr id="13332"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3333"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3334"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13335" name="Line 25"/>
          <p:cNvSpPr>
            <a:spLocks noChangeShapeType="1"/>
          </p:cNvSpPr>
          <p:nvPr/>
        </p:nvSpPr>
        <p:spPr bwMode="auto">
          <a:xfrm>
            <a:off x="4743450" y="3706813"/>
            <a:ext cx="11113" cy="231775"/>
          </a:xfrm>
          <a:prstGeom prst="line">
            <a:avLst/>
          </a:prstGeom>
          <a:noFill/>
          <a:ln w="25400">
            <a:solidFill>
              <a:srgbClr val="0000FF"/>
            </a:solidFill>
            <a:round/>
            <a:headEnd/>
            <a:tailEnd/>
          </a:ln>
        </p:spPr>
        <p:txBody>
          <a:bodyPr/>
          <a:lstStyle/>
          <a:p>
            <a:endParaRPr lang="en-US"/>
          </a:p>
        </p:txBody>
      </p:sp>
      <p:sp>
        <p:nvSpPr>
          <p:cNvPr id="13336" name="Line 26"/>
          <p:cNvSpPr>
            <a:spLocks noChangeShapeType="1"/>
          </p:cNvSpPr>
          <p:nvPr/>
        </p:nvSpPr>
        <p:spPr bwMode="auto">
          <a:xfrm flipH="1">
            <a:off x="4852988" y="3681413"/>
            <a:ext cx="11112" cy="330200"/>
          </a:xfrm>
          <a:prstGeom prst="line">
            <a:avLst/>
          </a:prstGeom>
          <a:noFill/>
          <a:ln w="25400">
            <a:solidFill>
              <a:srgbClr val="0000FF"/>
            </a:solidFill>
            <a:round/>
            <a:headEnd/>
            <a:tailEnd/>
          </a:ln>
        </p:spPr>
        <p:txBody>
          <a:bodyPr/>
          <a:lstStyle/>
          <a:p>
            <a:endParaRPr lang="en-US"/>
          </a:p>
        </p:txBody>
      </p:sp>
      <p:sp>
        <p:nvSpPr>
          <p:cNvPr id="13337" name="Line 27"/>
          <p:cNvSpPr>
            <a:spLocks noChangeShapeType="1"/>
          </p:cNvSpPr>
          <p:nvPr/>
        </p:nvSpPr>
        <p:spPr bwMode="auto">
          <a:xfrm>
            <a:off x="4973638" y="3621088"/>
            <a:ext cx="12700" cy="512762"/>
          </a:xfrm>
          <a:prstGeom prst="line">
            <a:avLst/>
          </a:prstGeom>
          <a:noFill/>
          <a:ln w="25400">
            <a:solidFill>
              <a:srgbClr val="0000FF"/>
            </a:solidFill>
            <a:round/>
            <a:headEnd/>
            <a:tailEnd/>
          </a:ln>
        </p:spPr>
        <p:txBody>
          <a:bodyPr/>
          <a:lstStyle/>
          <a:p>
            <a:endParaRPr lang="en-US"/>
          </a:p>
        </p:txBody>
      </p:sp>
      <p:sp>
        <p:nvSpPr>
          <p:cNvPr id="13338" name="Line 28"/>
          <p:cNvSpPr>
            <a:spLocks noChangeShapeType="1"/>
          </p:cNvSpPr>
          <p:nvPr/>
        </p:nvSpPr>
        <p:spPr bwMode="auto">
          <a:xfrm>
            <a:off x="4279900" y="3584575"/>
            <a:ext cx="0" cy="317500"/>
          </a:xfrm>
          <a:prstGeom prst="line">
            <a:avLst/>
          </a:prstGeom>
          <a:noFill/>
          <a:ln w="25400">
            <a:solidFill>
              <a:srgbClr val="FF00FF"/>
            </a:solidFill>
            <a:round/>
            <a:headEnd/>
            <a:tailEnd/>
          </a:ln>
        </p:spPr>
        <p:txBody>
          <a:bodyPr/>
          <a:lstStyle/>
          <a:p>
            <a:endParaRPr lang="en-US"/>
          </a:p>
        </p:txBody>
      </p:sp>
      <p:sp>
        <p:nvSpPr>
          <p:cNvPr id="13339" name="Line 29"/>
          <p:cNvSpPr>
            <a:spLocks noChangeShapeType="1"/>
          </p:cNvSpPr>
          <p:nvPr/>
        </p:nvSpPr>
        <p:spPr bwMode="auto">
          <a:xfrm flipH="1">
            <a:off x="4376738" y="3670300"/>
            <a:ext cx="11112" cy="146050"/>
          </a:xfrm>
          <a:prstGeom prst="line">
            <a:avLst/>
          </a:prstGeom>
          <a:noFill/>
          <a:ln w="25400">
            <a:solidFill>
              <a:srgbClr val="FF00FF"/>
            </a:solidFill>
            <a:round/>
            <a:headEnd/>
            <a:tailEnd/>
          </a:ln>
        </p:spPr>
        <p:txBody>
          <a:bodyPr/>
          <a:lstStyle/>
          <a:p>
            <a:endParaRPr lang="en-US"/>
          </a:p>
        </p:txBody>
      </p:sp>
      <p:sp>
        <p:nvSpPr>
          <p:cNvPr id="13340" name="Line 30"/>
          <p:cNvSpPr>
            <a:spLocks noChangeShapeType="1"/>
          </p:cNvSpPr>
          <p:nvPr/>
        </p:nvSpPr>
        <p:spPr bwMode="auto">
          <a:xfrm flipH="1">
            <a:off x="1987550" y="4413250"/>
            <a:ext cx="3314700" cy="0"/>
          </a:xfrm>
          <a:prstGeom prst="line">
            <a:avLst/>
          </a:prstGeom>
          <a:noFill/>
          <a:ln w="25400" cap="rnd">
            <a:solidFill>
              <a:schemeClr val="tx1"/>
            </a:solidFill>
            <a:prstDash val="sysDot"/>
            <a:round/>
            <a:headEnd/>
            <a:tailEnd/>
          </a:ln>
        </p:spPr>
        <p:txBody>
          <a:bodyPr/>
          <a:lstStyle/>
          <a:p>
            <a:endParaRPr lang="en-US"/>
          </a:p>
        </p:txBody>
      </p:sp>
      <p:sp>
        <p:nvSpPr>
          <p:cNvPr id="13341" name="Line 31"/>
          <p:cNvSpPr>
            <a:spLocks noChangeShapeType="1"/>
          </p:cNvSpPr>
          <p:nvPr/>
        </p:nvSpPr>
        <p:spPr bwMode="auto">
          <a:xfrm>
            <a:off x="4230688" y="3548063"/>
            <a:ext cx="0" cy="1914525"/>
          </a:xfrm>
          <a:prstGeom prst="line">
            <a:avLst/>
          </a:prstGeom>
          <a:noFill/>
          <a:ln w="25400" cap="rnd">
            <a:solidFill>
              <a:schemeClr val="tx1"/>
            </a:solidFill>
            <a:prstDash val="sysDot"/>
            <a:round/>
            <a:headEnd/>
            <a:tailEnd/>
          </a:ln>
        </p:spPr>
        <p:txBody>
          <a:bodyPr/>
          <a:lstStyle/>
          <a:p>
            <a:endParaRPr lang="en-US"/>
          </a:p>
        </p:txBody>
      </p:sp>
      <p:sp>
        <p:nvSpPr>
          <p:cNvPr id="13342" name="Text Box 32"/>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3343" name="Text Box 33"/>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3344" name="Line 34"/>
          <p:cNvSpPr>
            <a:spLocks noChangeShapeType="1"/>
          </p:cNvSpPr>
          <p:nvPr/>
        </p:nvSpPr>
        <p:spPr bwMode="auto">
          <a:xfrm>
            <a:off x="5265738" y="3511550"/>
            <a:ext cx="0" cy="854075"/>
          </a:xfrm>
          <a:prstGeom prst="line">
            <a:avLst/>
          </a:prstGeom>
          <a:noFill/>
          <a:ln w="25400">
            <a:solidFill>
              <a:srgbClr val="0000FF"/>
            </a:solidFill>
            <a:round/>
            <a:headEnd/>
            <a:tailEnd/>
          </a:ln>
        </p:spPr>
        <p:txBody>
          <a:bodyPr/>
          <a:lstStyle/>
          <a:p>
            <a:endParaRPr lang="en-US"/>
          </a:p>
        </p:txBody>
      </p:sp>
      <p:sp>
        <p:nvSpPr>
          <p:cNvPr id="13345" name="Line 35"/>
          <p:cNvSpPr>
            <a:spLocks noChangeShapeType="1"/>
          </p:cNvSpPr>
          <p:nvPr/>
        </p:nvSpPr>
        <p:spPr bwMode="auto">
          <a:xfrm>
            <a:off x="5078413" y="3603625"/>
            <a:ext cx="0" cy="635000"/>
          </a:xfrm>
          <a:prstGeom prst="line">
            <a:avLst/>
          </a:prstGeom>
          <a:noFill/>
          <a:ln w="25400">
            <a:solidFill>
              <a:srgbClr val="0000FF"/>
            </a:solidFill>
            <a:round/>
            <a:headEnd/>
            <a:tailEnd/>
          </a:ln>
        </p:spPr>
        <p:txBody>
          <a:bodyPr/>
          <a:lstStyle/>
          <a:p>
            <a:endParaRPr lang="en-US"/>
          </a:p>
        </p:txBody>
      </p:sp>
      <p:sp>
        <p:nvSpPr>
          <p:cNvPr id="13346" name="Line 36"/>
          <p:cNvSpPr>
            <a:spLocks noChangeShapeType="1"/>
          </p:cNvSpPr>
          <p:nvPr/>
        </p:nvSpPr>
        <p:spPr bwMode="auto">
          <a:xfrm flipH="1">
            <a:off x="5157788" y="3573463"/>
            <a:ext cx="11112" cy="695325"/>
          </a:xfrm>
          <a:prstGeom prst="line">
            <a:avLst/>
          </a:prstGeom>
          <a:noFill/>
          <a:ln w="25400">
            <a:solidFill>
              <a:srgbClr val="0000FF"/>
            </a:solidFill>
            <a:round/>
            <a:headEnd/>
            <a:tailEnd/>
          </a:ln>
        </p:spPr>
        <p:txBody>
          <a:bodyPr/>
          <a:lstStyle/>
          <a:p>
            <a:endParaRPr lang="en-US"/>
          </a:p>
        </p:txBody>
      </p:sp>
      <p:sp>
        <p:nvSpPr>
          <p:cNvPr id="279589" name="Text Box 37"/>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79590" name="Text Box 38"/>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9"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40"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795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795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89" grpId="0" autoUpdateAnimBg="0"/>
      <p:bldP spid="279590" grpId="0" autoUpdateAnimBg="0"/>
      <p:bldP spid="39" grpId="0" autoUpdateAnimBg="0"/>
      <p:bldP spid="4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Taxes and Subsidies</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sz="2800" dirty="0"/>
              <a:t>Taxes: Pay a charge or levy or penalty for every unit consumed, produced or emitted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0"/>
            <a:ext cx="7772400" cy="1143000"/>
          </a:xfrm>
        </p:spPr>
        <p:txBody>
          <a:bodyPr/>
          <a:lstStyle/>
          <a:p>
            <a:pPr eaLnBrk="1" hangingPunct="1"/>
            <a:r>
              <a:rPr lang="en-GB" sz="2800" dirty="0">
                <a:latin typeface="Candara" panose="020E0502030303020204" pitchFamily="34" charset="0"/>
              </a:rPr>
              <a:t>Weitzman Theorem: MD as steep as MC</a:t>
            </a:r>
          </a:p>
        </p:txBody>
      </p:sp>
      <p:sp>
        <p:nvSpPr>
          <p:cNvPr id="14339" name="Line 3"/>
          <p:cNvSpPr>
            <a:spLocks noChangeShapeType="1"/>
          </p:cNvSpPr>
          <p:nvPr/>
        </p:nvSpPr>
        <p:spPr bwMode="auto">
          <a:xfrm>
            <a:off x="1987550" y="1889125"/>
            <a:ext cx="0" cy="3584575"/>
          </a:xfrm>
          <a:prstGeom prst="line">
            <a:avLst/>
          </a:prstGeom>
          <a:noFill/>
          <a:ln w="25400">
            <a:solidFill>
              <a:schemeClr val="tx1"/>
            </a:solidFill>
            <a:round/>
            <a:headEnd/>
            <a:tailEnd/>
          </a:ln>
        </p:spPr>
        <p:txBody>
          <a:bodyPr/>
          <a:lstStyle/>
          <a:p>
            <a:endParaRPr lang="en-US"/>
          </a:p>
        </p:txBody>
      </p:sp>
      <p:sp>
        <p:nvSpPr>
          <p:cNvPr id="14340" name="Line 4"/>
          <p:cNvSpPr>
            <a:spLocks noChangeShapeType="1"/>
          </p:cNvSpPr>
          <p:nvPr/>
        </p:nvSpPr>
        <p:spPr bwMode="auto">
          <a:xfrm>
            <a:off x="1985963" y="5462588"/>
            <a:ext cx="5646737" cy="0"/>
          </a:xfrm>
          <a:prstGeom prst="line">
            <a:avLst/>
          </a:prstGeom>
          <a:noFill/>
          <a:ln w="25400">
            <a:solidFill>
              <a:schemeClr val="tx1"/>
            </a:solidFill>
            <a:round/>
            <a:headEnd/>
            <a:tailEnd/>
          </a:ln>
        </p:spPr>
        <p:txBody>
          <a:bodyPr/>
          <a:lstStyle/>
          <a:p>
            <a:endParaRPr lang="en-US"/>
          </a:p>
        </p:txBody>
      </p:sp>
      <p:sp>
        <p:nvSpPr>
          <p:cNvPr id="14341" name="Line 5"/>
          <p:cNvSpPr>
            <a:spLocks noChangeShapeType="1"/>
          </p:cNvSpPr>
          <p:nvPr/>
        </p:nvSpPr>
        <p:spPr bwMode="auto">
          <a:xfrm flipV="1">
            <a:off x="2255838" y="1889125"/>
            <a:ext cx="5145087" cy="3389313"/>
          </a:xfrm>
          <a:prstGeom prst="line">
            <a:avLst/>
          </a:prstGeom>
          <a:noFill/>
          <a:ln w="25400">
            <a:solidFill>
              <a:srgbClr val="008000"/>
            </a:solidFill>
            <a:round/>
            <a:headEnd/>
            <a:tailEnd/>
          </a:ln>
        </p:spPr>
        <p:txBody>
          <a:bodyPr/>
          <a:lstStyle/>
          <a:p>
            <a:endParaRPr lang="en-US"/>
          </a:p>
        </p:txBody>
      </p:sp>
      <p:sp>
        <p:nvSpPr>
          <p:cNvPr id="14342" name="Line 6"/>
          <p:cNvSpPr>
            <a:spLocks noChangeShapeType="1"/>
          </p:cNvSpPr>
          <p:nvPr/>
        </p:nvSpPr>
        <p:spPr bwMode="auto">
          <a:xfrm>
            <a:off x="2670175" y="1401763"/>
            <a:ext cx="4852988" cy="3938587"/>
          </a:xfrm>
          <a:prstGeom prst="line">
            <a:avLst/>
          </a:prstGeom>
          <a:noFill/>
          <a:ln w="25400">
            <a:solidFill>
              <a:srgbClr val="FF0000"/>
            </a:solidFill>
            <a:round/>
            <a:headEnd/>
            <a:tailEnd/>
          </a:ln>
        </p:spPr>
        <p:txBody>
          <a:bodyPr/>
          <a:lstStyle/>
          <a:p>
            <a:endParaRPr lang="en-US"/>
          </a:p>
        </p:txBody>
      </p:sp>
      <p:sp>
        <p:nvSpPr>
          <p:cNvPr id="14343" name="Line 7"/>
          <p:cNvSpPr>
            <a:spLocks noChangeShapeType="1"/>
          </p:cNvSpPr>
          <p:nvPr/>
        </p:nvSpPr>
        <p:spPr bwMode="auto">
          <a:xfrm>
            <a:off x="2043113" y="1760538"/>
            <a:ext cx="4498975" cy="3646487"/>
          </a:xfrm>
          <a:prstGeom prst="line">
            <a:avLst/>
          </a:prstGeom>
          <a:noFill/>
          <a:ln w="25400">
            <a:solidFill>
              <a:srgbClr val="993300"/>
            </a:solidFill>
            <a:round/>
            <a:headEnd/>
            <a:tailEnd/>
          </a:ln>
        </p:spPr>
        <p:txBody>
          <a:bodyPr/>
          <a:lstStyle/>
          <a:p>
            <a:endParaRPr lang="en-US"/>
          </a:p>
        </p:txBody>
      </p:sp>
      <p:sp>
        <p:nvSpPr>
          <p:cNvPr id="14344" name="Line 8"/>
          <p:cNvSpPr>
            <a:spLocks noChangeShapeType="1"/>
          </p:cNvSpPr>
          <p:nvPr/>
        </p:nvSpPr>
        <p:spPr bwMode="auto">
          <a:xfrm>
            <a:off x="4548188" y="3803650"/>
            <a:ext cx="0" cy="1670050"/>
          </a:xfrm>
          <a:prstGeom prst="line">
            <a:avLst/>
          </a:prstGeom>
          <a:noFill/>
          <a:ln w="25400">
            <a:solidFill>
              <a:schemeClr val="tx1"/>
            </a:solidFill>
            <a:prstDash val="sysDot"/>
            <a:round/>
            <a:headEnd/>
            <a:tailEnd/>
          </a:ln>
        </p:spPr>
        <p:txBody>
          <a:bodyPr/>
          <a:lstStyle/>
          <a:p>
            <a:endParaRPr lang="en-US"/>
          </a:p>
        </p:txBody>
      </p:sp>
      <p:sp>
        <p:nvSpPr>
          <p:cNvPr id="14345" name="Line 9"/>
          <p:cNvSpPr>
            <a:spLocks noChangeShapeType="1"/>
          </p:cNvSpPr>
          <p:nvPr/>
        </p:nvSpPr>
        <p:spPr bwMode="auto">
          <a:xfrm>
            <a:off x="5132388" y="3425825"/>
            <a:ext cx="0" cy="2036763"/>
          </a:xfrm>
          <a:prstGeom prst="line">
            <a:avLst/>
          </a:prstGeom>
          <a:noFill/>
          <a:ln w="25400">
            <a:solidFill>
              <a:schemeClr val="tx1"/>
            </a:solidFill>
            <a:prstDash val="sysDot"/>
            <a:round/>
            <a:headEnd/>
            <a:tailEnd/>
          </a:ln>
        </p:spPr>
        <p:txBody>
          <a:bodyPr/>
          <a:lstStyle/>
          <a:p>
            <a:endParaRPr lang="en-US"/>
          </a:p>
        </p:txBody>
      </p:sp>
      <p:sp>
        <p:nvSpPr>
          <p:cNvPr id="14346" name="Line 10"/>
          <p:cNvSpPr>
            <a:spLocks noChangeShapeType="1"/>
          </p:cNvSpPr>
          <p:nvPr/>
        </p:nvSpPr>
        <p:spPr bwMode="auto">
          <a:xfrm flipH="1">
            <a:off x="1987550" y="3779838"/>
            <a:ext cx="2498725" cy="0"/>
          </a:xfrm>
          <a:prstGeom prst="line">
            <a:avLst/>
          </a:prstGeom>
          <a:noFill/>
          <a:ln w="25400">
            <a:solidFill>
              <a:schemeClr val="tx1"/>
            </a:solidFill>
            <a:prstDash val="sysDot"/>
            <a:round/>
            <a:headEnd/>
            <a:tailEnd/>
          </a:ln>
        </p:spPr>
        <p:txBody>
          <a:bodyPr/>
          <a:lstStyle/>
          <a:p>
            <a:endParaRPr lang="en-US"/>
          </a:p>
        </p:txBody>
      </p:sp>
      <p:sp>
        <p:nvSpPr>
          <p:cNvPr id="14347" name="Line 11"/>
          <p:cNvSpPr>
            <a:spLocks noChangeShapeType="1"/>
          </p:cNvSpPr>
          <p:nvPr/>
        </p:nvSpPr>
        <p:spPr bwMode="auto">
          <a:xfrm flipH="1">
            <a:off x="1962150" y="3376613"/>
            <a:ext cx="3133725" cy="0"/>
          </a:xfrm>
          <a:prstGeom prst="line">
            <a:avLst/>
          </a:prstGeom>
          <a:noFill/>
          <a:ln w="25400">
            <a:solidFill>
              <a:schemeClr val="tx1"/>
            </a:solidFill>
            <a:prstDash val="sysDot"/>
            <a:round/>
            <a:headEnd/>
            <a:tailEnd/>
          </a:ln>
        </p:spPr>
        <p:txBody>
          <a:bodyPr/>
          <a:lstStyle/>
          <a:p>
            <a:endParaRPr lang="en-US"/>
          </a:p>
        </p:txBody>
      </p:sp>
      <p:sp>
        <p:nvSpPr>
          <p:cNvPr id="14348" name="Text Box 12"/>
          <p:cNvSpPr txBox="1">
            <a:spLocks noChangeArrowheads="1"/>
          </p:cNvSpPr>
          <p:nvPr/>
        </p:nvSpPr>
        <p:spPr bwMode="auto">
          <a:xfrm>
            <a:off x="6832600" y="5586413"/>
            <a:ext cx="1071563" cy="396875"/>
          </a:xfrm>
          <a:prstGeom prst="rect">
            <a:avLst/>
          </a:prstGeom>
          <a:noFill/>
          <a:ln w="25400">
            <a:noFill/>
            <a:miter lim="800000"/>
            <a:headEnd/>
            <a:tailEnd/>
          </a:ln>
        </p:spPr>
        <p:txBody>
          <a:bodyPr wrap="none">
            <a:spAutoFit/>
          </a:bodyPr>
          <a:lstStyle/>
          <a:p>
            <a:pPr eaLnBrk="0" hangingPunct="0"/>
            <a:r>
              <a:rPr lang="en-GB" sz="2000"/>
              <a:t>Quantity</a:t>
            </a:r>
          </a:p>
        </p:txBody>
      </p:sp>
      <p:sp>
        <p:nvSpPr>
          <p:cNvPr id="14349" name="Text Box 13"/>
          <p:cNvSpPr txBox="1">
            <a:spLocks noChangeArrowheads="1"/>
          </p:cNvSpPr>
          <p:nvPr/>
        </p:nvSpPr>
        <p:spPr bwMode="auto">
          <a:xfrm rot="-5400000">
            <a:off x="1365251" y="2070100"/>
            <a:ext cx="704850" cy="396875"/>
          </a:xfrm>
          <a:prstGeom prst="rect">
            <a:avLst/>
          </a:prstGeom>
          <a:noFill/>
          <a:ln w="25400">
            <a:noFill/>
            <a:miter lim="800000"/>
            <a:headEnd/>
            <a:tailEnd/>
          </a:ln>
        </p:spPr>
        <p:txBody>
          <a:bodyPr wrap="none">
            <a:spAutoFit/>
          </a:bodyPr>
          <a:lstStyle/>
          <a:p>
            <a:pPr eaLnBrk="0" hangingPunct="0"/>
            <a:r>
              <a:rPr lang="en-GB" sz="2000"/>
              <a:t>Price</a:t>
            </a:r>
          </a:p>
        </p:txBody>
      </p:sp>
      <p:sp>
        <p:nvSpPr>
          <p:cNvPr id="14350" name="Text Box 14"/>
          <p:cNvSpPr txBox="1">
            <a:spLocks noChangeArrowheads="1"/>
          </p:cNvSpPr>
          <p:nvPr/>
        </p:nvSpPr>
        <p:spPr bwMode="auto">
          <a:xfrm>
            <a:off x="1565275" y="3525838"/>
            <a:ext cx="438150" cy="396875"/>
          </a:xfrm>
          <a:prstGeom prst="rect">
            <a:avLst/>
          </a:prstGeom>
          <a:noFill/>
          <a:ln w="25400">
            <a:noFill/>
            <a:miter lim="800000"/>
            <a:headEnd/>
            <a:tailEnd/>
          </a:ln>
        </p:spPr>
        <p:txBody>
          <a:bodyPr wrap="none">
            <a:spAutoFit/>
          </a:bodyPr>
          <a:lstStyle/>
          <a:p>
            <a:pPr eaLnBrk="0" hangingPunct="0"/>
            <a:r>
              <a:rPr lang="en-GB" sz="2000"/>
              <a:t>p*</a:t>
            </a:r>
          </a:p>
        </p:txBody>
      </p:sp>
      <p:sp>
        <p:nvSpPr>
          <p:cNvPr id="14351" name="Text Box 15"/>
          <p:cNvSpPr txBox="1">
            <a:spLocks noChangeArrowheads="1"/>
          </p:cNvSpPr>
          <p:nvPr/>
        </p:nvSpPr>
        <p:spPr bwMode="auto">
          <a:xfrm>
            <a:off x="4935538" y="5521325"/>
            <a:ext cx="395287" cy="396875"/>
          </a:xfrm>
          <a:prstGeom prst="rect">
            <a:avLst/>
          </a:prstGeom>
          <a:noFill/>
          <a:ln w="25400">
            <a:noFill/>
            <a:miter lim="800000"/>
            <a:headEnd/>
            <a:tailEnd/>
          </a:ln>
        </p:spPr>
        <p:txBody>
          <a:bodyPr wrap="none">
            <a:spAutoFit/>
          </a:bodyPr>
          <a:lstStyle/>
          <a:p>
            <a:pPr eaLnBrk="0" hangingPunct="0"/>
            <a:r>
              <a:rPr lang="en-GB" sz="2000"/>
              <a:t>q’</a:t>
            </a:r>
          </a:p>
        </p:txBody>
      </p:sp>
      <p:sp>
        <p:nvSpPr>
          <p:cNvPr id="14352" name="Text Box 16"/>
          <p:cNvSpPr txBox="1">
            <a:spLocks noChangeArrowheads="1"/>
          </p:cNvSpPr>
          <p:nvPr/>
        </p:nvSpPr>
        <p:spPr bwMode="auto">
          <a:xfrm>
            <a:off x="4321175" y="5526088"/>
            <a:ext cx="438150" cy="396875"/>
          </a:xfrm>
          <a:prstGeom prst="rect">
            <a:avLst/>
          </a:prstGeom>
          <a:noFill/>
          <a:ln w="25400">
            <a:noFill/>
            <a:miter lim="800000"/>
            <a:headEnd/>
            <a:tailEnd/>
          </a:ln>
        </p:spPr>
        <p:txBody>
          <a:bodyPr wrap="none">
            <a:spAutoFit/>
          </a:bodyPr>
          <a:lstStyle/>
          <a:p>
            <a:pPr eaLnBrk="0" hangingPunct="0"/>
            <a:r>
              <a:rPr lang="en-GB" sz="2000"/>
              <a:t>q*</a:t>
            </a:r>
          </a:p>
        </p:txBody>
      </p:sp>
      <p:sp>
        <p:nvSpPr>
          <p:cNvPr id="14353" name="Text Box 17"/>
          <p:cNvSpPr txBox="1">
            <a:spLocks noChangeArrowheads="1"/>
          </p:cNvSpPr>
          <p:nvPr/>
        </p:nvSpPr>
        <p:spPr bwMode="auto">
          <a:xfrm>
            <a:off x="1582738" y="3189288"/>
            <a:ext cx="395287" cy="396875"/>
          </a:xfrm>
          <a:prstGeom prst="rect">
            <a:avLst/>
          </a:prstGeom>
          <a:noFill/>
          <a:ln w="25400">
            <a:noFill/>
            <a:miter lim="800000"/>
            <a:headEnd/>
            <a:tailEnd/>
          </a:ln>
        </p:spPr>
        <p:txBody>
          <a:bodyPr wrap="none">
            <a:spAutoFit/>
          </a:bodyPr>
          <a:lstStyle/>
          <a:p>
            <a:pPr eaLnBrk="0" hangingPunct="0"/>
            <a:r>
              <a:rPr lang="en-GB" sz="2000"/>
              <a:t>p’</a:t>
            </a:r>
          </a:p>
        </p:txBody>
      </p:sp>
      <p:sp>
        <p:nvSpPr>
          <p:cNvPr id="14354" name="Text Box 18"/>
          <p:cNvSpPr txBox="1">
            <a:spLocks noChangeArrowheads="1"/>
          </p:cNvSpPr>
          <p:nvPr/>
        </p:nvSpPr>
        <p:spPr bwMode="auto">
          <a:xfrm>
            <a:off x="6846888" y="1306513"/>
            <a:ext cx="184150" cy="396875"/>
          </a:xfrm>
          <a:prstGeom prst="rect">
            <a:avLst/>
          </a:prstGeom>
          <a:noFill/>
          <a:ln w="25400">
            <a:noFill/>
            <a:miter lim="800000"/>
            <a:headEnd/>
            <a:tailEnd/>
          </a:ln>
        </p:spPr>
        <p:txBody>
          <a:bodyPr wrap="none">
            <a:spAutoFit/>
          </a:bodyPr>
          <a:lstStyle/>
          <a:p>
            <a:pPr eaLnBrk="0" hangingPunct="0"/>
            <a:endParaRPr lang="en-US" sz="2000"/>
          </a:p>
        </p:txBody>
      </p:sp>
      <p:sp>
        <p:nvSpPr>
          <p:cNvPr id="14355" name="Text Box 22"/>
          <p:cNvSpPr txBox="1">
            <a:spLocks noChangeArrowheads="1"/>
          </p:cNvSpPr>
          <p:nvPr/>
        </p:nvSpPr>
        <p:spPr bwMode="auto">
          <a:xfrm>
            <a:off x="3027363" y="6172200"/>
            <a:ext cx="3956050"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Quantity instrument: underregulation</a:t>
            </a:r>
          </a:p>
        </p:txBody>
      </p:sp>
      <p:sp>
        <p:nvSpPr>
          <p:cNvPr id="14356" name="Text Box 23"/>
          <p:cNvSpPr txBox="1">
            <a:spLocks noChangeArrowheads="1"/>
          </p:cNvSpPr>
          <p:nvPr/>
        </p:nvSpPr>
        <p:spPr bwMode="auto">
          <a:xfrm rot="-5400000">
            <a:off x="-927893" y="3593306"/>
            <a:ext cx="3462338"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Price instrument: overregulation</a:t>
            </a:r>
          </a:p>
        </p:txBody>
      </p:sp>
      <p:sp>
        <p:nvSpPr>
          <p:cNvPr id="14357" name="Line 24"/>
          <p:cNvSpPr>
            <a:spLocks noChangeShapeType="1"/>
          </p:cNvSpPr>
          <p:nvPr/>
        </p:nvSpPr>
        <p:spPr bwMode="auto">
          <a:xfrm>
            <a:off x="4621213" y="3743325"/>
            <a:ext cx="11112" cy="122238"/>
          </a:xfrm>
          <a:prstGeom prst="line">
            <a:avLst/>
          </a:prstGeom>
          <a:noFill/>
          <a:ln w="25400">
            <a:solidFill>
              <a:srgbClr val="0000FF"/>
            </a:solidFill>
            <a:round/>
            <a:headEnd/>
            <a:tailEnd/>
          </a:ln>
        </p:spPr>
        <p:txBody>
          <a:bodyPr/>
          <a:lstStyle/>
          <a:p>
            <a:endParaRPr lang="en-US"/>
          </a:p>
        </p:txBody>
      </p:sp>
      <p:sp>
        <p:nvSpPr>
          <p:cNvPr id="14358" name="Line 25"/>
          <p:cNvSpPr>
            <a:spLocks noChangeShapeType="1"/>
          </p:cNvSpPr>
          <p:nvPr/>
        </p:nvSpPr>
        <p:spPr bwMode="auto">
          <a:xfrm>
            <a:off x="4743450" y="3670300"/>
            <a:ext cx="11113" cy="231775"/>
          </a:xfrm>
          <a:prstGeom prst="line">
            <a:avLst/>
          </a:prstGeom>
          <a:noFill/>
          <a:ln w="25400">
            <a:solidFill>
              <a:srgbClr val="0000FF"/>
            </a:solidFill>
            <a:round/>
            <a:headEnd/>
            <a:tailEnd/>
          </a:ln>
        </p:spPr>
        <p:txBody>
          <a:bodyPr/>
          <a:lstStyle/>
          <a:p>
            <a:endParaRPr lang="en-US"/>
          </a:p>
        </p:txBody>
      </p:sp>
      <p:sp>
        <p:nvSpPr>
          <p:cNvPr id="14359" name="Line 26"/>
          <p:cNvSpPr>
            <a:spLocks noChangeShapeType="1"/>
          </p:cNvSpPr>
          <p:nvPr/>
        </p:nvSpPr>
        <p:spPr bwMode="auto">
          <a:xfrm flipH="1">
            <a:off x="4852988" y="3608388"/>
            <a:ext cx="11112" cy="403225"/>
          </a:xfrm>
          <a:prstGeom prst="line">
            <a:avLst/>
          </a:prstGeom>
          <a:noFill/>
          <a:ln w="25400">
            <a:solidFill>
              <a:srgbClr val="0000FF"/>
            </a:solidFill>
            <a:round/>
            <a:headEnd/>
            <a:tailEnd/>
          </a:ln>
        </p:spPr>
        <p:txBody>
          <a:bodyPr/>
          <a:lstStyle/>
          <a:p>
            <a:endParaRPr lang="en-US"/>
          </a:p>
        </p:txBody>
      </p:sp>
      <p:sp>
        <p:nvSpPr>
          <p:cNvPr id="14360" name="Line 27"/>
          <p:cNvSpPr>
            <a:spLocks noChangeShapeType="1"/>
          </p:cNvSpPr>
          <p:nvPr/>
        </p:nvSpPr>
        <p:spPr bwMode="auto">
          <a:xfrm>
            <a:off x="4999038" y="3475038"/>
            <a:ext cx="0" cy="658812"/>
          </a:xfrm>
          <a:prstGeom prst="line">
            <a:avLst/>
          </a:prstGeom>
          <a:noFill/>
          <a:ln w="25400">
            <a:solidFill>
              <a:srgbClr val="0000FF"/>
            </a:solidFill>
            <a:round/>
            <a:headEnd/>
            <a:tailEnd/>
          </a:ln>
        </p:spPr>
        <p:txBody>
          <a:bodyPr/>
          <a:lstStyle/>
          <a:p>
            <a:endParaRPr lang="en-US"/>
          </a:p>
        </p:txBody>
      </p:sp>
      <p:sp>
        <p:nvSpPr>
          <p:cNvPr id="14361" name="Line 28"/>
          <p:cNvSpPr>
            <a:spLocks noChangeShapeType="1"/>
          </p:cNvSpPr>
          <p:nvPr/>
        </p:nvSpPr>
        <p:spPr bwMode="auto">
          <a:xfrm>
            <a:off x="4022725" y="3389313"/>
            <a:ext cx="0" cy="719137"/>
          </a:xfrm>
          <a:prstGeom prst="line">
            <a:avLst/>
          </a:prstGeom>
          <a:noFill/>
          <a:ln w="25400">
            <a:solidFill>
              <a:srgbClr val="FF00FF"/>
            </a:solidFill>
            <a:round/>
            <a:headEnd/>
            <a:tailEnd/>
          </a:ln>
        </p:spPr>
        <p:txBody>
          <a:bodyPr/>
          <a:lstStyle/>
          <a:p>
            <a:endParaRPr lang="en-US"/>
          </a:p>
        </p:txBody>
      </p:sp>
      <p:sp>
        <p:nvSpPr>
          <p:cNvPr id="14362" name="Line 29"/>
          <p:cNvSpPr>
            <a:spLocks noChangeShapeType="1"/>
          </p:cNvSpPr>
          <p:nvPr/>
        </p:nvSpPr>
        <p:spPr bwMode="auto">
          <a:xfrm flipH="1">
            <a:off x="4144963" y="3498850"/>
            <a:ext cx="12700" cy="487363"/>
          </a:xfrm>
          <a:prstGeom prst="line">
            <a:avLst/>
          </a:prstGeom>
          <a:noFill/>
          <a:ln w="25400">
            <a:solidFill>
              <a:srgbClr val="FF00FF"/>
            </a:solidFill>
            <a:round/>
            <a:headEnd/>
            <a:tailEnd/>
          </a:ln>
        </p:spPr>
        <p:txBody>
          <a:bodyPr/>
          <a:lstStyle/>
          <a:p>
            <a:endParaRPr lang="en-US"/>
          </a:p>
        </p:txBody>
      </p:sp>
      <p:sp>
        <p:nvSpPr>
          <p:cNvPr id="14363" name="Line 30"/>
          <p:cNvSpPr>
            <a:spLocks noChangeShapeType="1"/>
          </p:cNvSpPr>
          <p:nvPr/>
        </p:nvSpPr>
        <p:spPr bwMode="auto">
          <a:xfrm>
            <a:off x="4279900" y="3621088"/>
            <a:ext cx="0" cy="317500"/>
          </a:xfrm>
          <a:prstGeom prst="line">
            <a:avLst/>
          </a:prstGeom>
          <a:noFill/>
          <a:ln w="25400">
            <a:solidFill>
              <a:srgbClr val="FF00FF"/>
            </a:solidFill>
            <a:round/>
            <a:headEnd/>
            <a:tailEnd/>
          </a:ln>
        </p:spPr>
        <p:txBody>
          <a:bodyPr/>
          <a:lstStyle/>
          <a:p>
            <a:endParaRPr lang="en-US"/>
          </a:p>
        </p:txBody>
      </p:sp>
      <p:sp>
        <p:nvSpPr>
          <p:cNvPr id="14364" name="Line 31"/>
          <p:cNvSpPr>
            <a:spLocks noChangeShapeType="1"/>
          </p:cNvSpPr>
          <p:nvPr/>
        </p:nvSpPr>
        <p:spPr bwMode="auto">
          <a:xfrm flipH="1">
            <a:off x="4389438" y="3706813"/>
            <a:ext cx="11112" cy="146050"/>
          </a:xfrm>
          <a:prstGeom prst="line">
            <a:avLst/>
          </a:prstGeom>
          <a:noFill/>
          <a:ln w="25400">
            <a:solidFill>
              <a:srgbClr val="FF00FF"/>
            </a:solidFill>
            <a:round/>
            <a:headEnd/>
            <a:tailEnd/>
          </a:ln>
        </p:spPr>
        <p:txBody>
          <a:bodyPr/>
          <a:lstStyle/>
          <a:p>
            <a:endParaRPr lang="en-US"/>
          </a:p>
        </p:txBody>
      </p:sp>
      <p:sp>
        <p:nvSpPr>
          <p:cNvPr id="14365" name="Line 32"/>
          <p:cNvSpPr>
            <a:spLocks noChangeShapeType="1"/>
          </p:cNvSpPr>
          <p:nvPr/>
        </p:nvSpPr>
        <p:spPr bwMode="auto">
          <a:xfrm flipH="1">
            <a:off x="2000250" y="4243388"/>
            <a:ext cx="3108325" cy="0"/>
          </a:xfrm>
          <a:prstGeom prst="line">
            <a:avLst/>
          </a:prstGeom>
          <a:noFill/>
          <a:ln w="25400" cap="rnd">
            <a:solidFill>
              <a:schemeClr val="tx1"/>
            </a:solidFill>
            <a:prstDash val="sysDot"/>
            <a:round/>
            <a:headEnd/>
            <a:tailEnd/>
          </a:ln>
        </p:spPr>
        <p:txBody>
          <a:bodyPr/>
          <a:lstStyle/>
          <a:p>
            <a:endParaRPr lang="en-US"/>
          </a:p>
        </p:txBody>
      </p:sp>
      <p:sp>
        <p:nvSpPr>
          <p:cNvPr id="14366" name="Line 33"/>
          <p:cNvSpPr>
            <a:spLocks noChangeShapeType="1"/>
          </p:cNvSpPr>
          <p:nvPr/>
        </p:nvSpPr>
        <p:spPr bwMode="auto">
          <a:xfrm>
            <a:off x="4011613" y="3365500"/>
            <a:ext cx="0" cy="2133600"/>
          </a:xfrm>
          <a:prstGeom prst="line">
            <a:avLst/>
          </a:prstGeom>
          <a:noFill/>
          <a:ln w="25400" cap="rnd">
            <a:solidFill>
              <a:schemeClr val="tx1"/>
            </a:solidFill>
            <a:prstDash val="sysDot"/>
            <a:round/>
            <a:headEnd/>
            <a:tailEnd/>
          </a:ln>
        </p:spPr>
        <p:txBody>
          <a:bodyPr/>
          <a:lstStyle/>
          <a:p>
            <a:endParaRPr lang="en-US"/>
          </a:p>
        </p:txBody>
      </p:sp>
      <p:sp>
        <p:nvSpPr>
          <p:cNvPr id="14367" name="Text Box 34"/>
          <p:cNvSpPr txBox="1">
            <a:spLocks noChangeArrowheads="1"/>
          </p:cNvSpPr>
          <p:nvPr/>
        </p:nvSpPr>
        <p:spPr bwMode="auto">
          <a:xfrm>
            <a:off x="5265738" y="3617913"/>
            <a:ext cx="3125787" cy="396875"/>
          </a:xfrm>
          <a:prstGeom prst="rect">
            <a:avLst/>
          </a:prstGeom>
          <a:noFill/>
          <a:ln w="25400">
            <a:noFill/>
            <a:miter lim="800000"/>
            <a:headEnd/>
            <a:tailEnd/>
          </a:ln>
        </p:spPr>
        <p:txBody>
          <a:bodyPr wrap="none">
            <a:spAutoFit/>
          </a:bodyPr>
          <a:lstStyle/>
          <a:p>
            <a:pPr eaLnBrk="0" hangingPunct="0"/>
            <a:r>
              <a:rPr lang="en-GB" sz="2000">
                <a:solidFill>
                  <a:schemeClr val="accent2"/>
                </a:solidFill>
              </a:rPr>
              <a:t>Welfare loss underregulation</a:t>
            </a:r>
          </a:p>
        </p:txBody>
      </p:sp>
      <p:sp>
        <p:nvSpPr>
          <p:cNvPr id="14368" name="Text Box 35"/>
          <p:cNvSpPr txBox="1">
            <a:spLocks noChangeArrowheads="1"/>
          </p:cNvSpPr>
          <p:nvPr/>
        </p:nvSpPr>
        <p:spPr bwMode="auto">
          <a:xfrm>
            <a:off x="1039813" y="3905250"/>
            <a:ext cx="2998787" cy="396875"/>
          </a:xfrm>
          <a:prstGeom prst="rect">
            <a:avLst/>
          </a:prstGeom>
          <a:noFill/>
          <a:ln w="25400">
            <a:noFill/>
            <a:miter lim="800000"/>
            <a:headEnd/>
            <a:tailEnd/>
          </a:ln>
        </p:spPr>
        <p:txBody>
          <a:bodyPr wrap="none">
            <a:spAutoFit/>
          </a:bodyPr>
          <a:lstStyle/>
          <a:p>
            <a:pPr eaLnBrk="0" hangingPunct="0"/>
            <a:r>
              <a:rPr lang="en-GB" sz="2000">
                <a:solidFill>
                  <a:srgbClr val="FF33CC"/>
                </a:solidFill>
              </a:rPr>
              <a:t>Welfare loss overregulation</a:t>
            </a:r>
          </a:p>
        </p:txBody>
      </p:sp>
      <p:sp>
        <p:nvSpPr>
          <p:cNvPr id="14369" name="Line 36"/>
          <p:cNvSpPr>
            <a:spLocks noChangeShapeType="1"/>
          </p:cNvSpPr>
          <p:nvPr/>
        </p:nvSpPr>
        <p:spPr bwMode="auto">
          <a:xfrm>
            <a:off x="5095875" y="3425825"/>
            <a:ext cx="0" cy="731838"/>
          </a:xfrm>
          <a:prstGeom prst="line">
            <a:avLst/>
          </a:prstGeom>
          <a:noFill/>
          <a:ln w="25400">
            <a:solidFill>
              <a:srgbClr val="0000FF"/>
            </a:solidFill>
            <a:round/>
            <a:headEnd/>
            <a:tailEnd/>
          </a:ln>
        </p:spPr>
        <p:txBody>
          <a:bodyPr/>
          <a:lstStyle/>
          <a:p>
            <a:endParaRPr lang="en-US"/>
          </a:p>
        </p:txBody>
      </p:sp>
      <p:sp>
        <p:nvSpPr>
          <p:cNvPr id="281637" name="Text Box 37"/>
          <p:cNvSpPr txBox="1">
            <a:spLocks noChangeArrowheads="1"/>
          </p:cNvSpPr>
          <p:nvPr/>
        </p:nvSpPr>
        <p:spPr bwMode="auto">
          <a:xfrm>
            <a:off x="1547813" y="4149725"/>
            <a:ext cx="423862" cy="396875"/>
          </a:xfrm>
          <a:prstGeom prst="rect">
            <a:avLst/>
          </a:prstGeom>
          <a:noFill/>
          <a:ln w="25400">
            <a:noFill/>
            <a:miter lim="800000"/>
            <a:headEnd/>
            <a:tailEnd/>
          </a:ln>
        </p:spPr>
        <p:txBody>
          <a:bodyPr wrap="none">
            <a:spAutoFit/>
          </a:bodyPr>
          <a:lstStyle/>
          <a:p>
            <a:pPr eaLnBrk="0" hangingPunct="0"/>
            <a:r>
              <a:rPr lang="en-GB" sz="2000"/>
              <a:t>p”</a:t>
            </a:r>
          </a:p>
        </p:txBody>
      </p:sp>
      <p:sp>
        <p:nvSpPr>
          <p:cNvPr id="281638" name="Text Box 38"/>
          <p:cNvSpPr txBox="1">
            <a:spLocks noChangeArrowheads="1"/>
          </p:cNvSpPr>
          <p:nvPr/>
        </p:nvSpPr>
        <p:spPr bwMode="auto">
          <a:xfrm>
            <a:off x="3816350" y="5553075"/>
            <a:ext cx="423863" cy="396875"/>
          </a:xfrm>
          <a:prstGeom prst="rect">
            <a:avLst/>
          </a:prstGeom>
          <a:noFill/>
          <a:ln w="25400">
            <a:noFill/>
            <a:miter lim="800000"/>
            <a:headEnd/>
            <a:tailEnd/>
          </a:ln>
        </p:spPr>
        <p:txBody>
          <a:bodyPr wrap="none">
            <a:spAutoFit/>
          </a:bodyPr>
          <a:lstStyle/>
          <a:p>
            <a:pPr eaLnBrk="0" hangingPunct="0"/>
            <a:r>
              <a:rPr lang="en-GB" sz="2000"/>
              <a:t>q”</a:t>
            </a:r>
          </a:p>
        </p:txBody>
      </p:sp>
      <p:sp>
        <p:nvSpPr>
          <p:cNvPr id="39" name="Text Box 21"/>
          <p:cNvSpPr txBox="1">
            <a:spLocks noChangeArrowheads="1"/>
          </p:cNvSpPr>
          <p:nvPr/>
        </p:nvSpPr>
        <p:spPr bwMode="auto">
          <a:xfrm>
            <a:off x="323850" y="1341438"/>
            <a:ext cx="2197100" cy="396875"/>
          </a:xfrm>
          <a:prstGeom prst="rect">
            <a:avLst/>
          </a:prstGeom>
          <a:noFill/>
          <a:ln w="25400">
            <a:noFill/>
            <a:miter lim="800000"/>
            <a:headEnd/>
            <a:tailEnd/>
          </a:ln>
        </p:spPr>
        <p:txBody>
          <a:bodyPr wrap="none">
            <a:spAutoFit/>
          </a:bodyPr>
          <a:lstStyle/>
          <a:p>
            <a:pPr eaLnBrk="0" hangingPunct="0"/>
            <a:r>
              <a:rPr lang="en-GB" sz="2000"/>
              <a:t>True marginal costs</a:t>
            </a:r>
          </a:p>
        </p:txBody>
      </p:sp>
      <p:sp>
        <p:nvSpPr>
          <p:cNvPr id="40" name="Text Box 20"/>
          <p:cNvSpPr txBox="1">
            <a:spLocks noChangeArrowheads="1"/>
          </p:cNvSpPr>
          <p:nvPr/>
        </p:nvSpPr>
        <p:spPr bwMode="auto">
          <a:xfrm>
            <a:off x="3062288" y="1341438"/>
            <a:ext cx="2662237" cy="396875"/>
          </a:xfrm>
          <a:prstGeom prst="rect">
            <a:avLst/>
          </a:prstGeom>
          <a:noFill/>
          <a:ln w="25400">
            <a:noFill/>
            <a:miter lim="800000"/>
            <a:headEnd/>
            <a:tailEnd/>
          </a:ln>
        </p:spPr>
        <p:txBody>
          <a:bodyPr wrap="none">
            <a:spAutoFit/>
          </a:bodyPr>
          <a:lstStyle/>
          <a:p>
            <a:pPr eaLnBrk="0" hangingPunct="0"/>
            <a:r>
              <a:rPr lang="en-GB" sz="2000"/>
              <a:t>Assumed marginal costs</a:t>
            </a:r>
          </a:p>
        </p:txBody>
      </p:sp>
      <p:sp>
        <p:nvSpPr>
          <p:cNvPr id="42" name="Text Box 19"/>
          <p:cNvSpPr txBox="1">
            <a:spLocks noChangeArrowheads="1"/>
          </p:cNvSpPr>
          <p:nvPr/>
        </p:nvSpPr>
        <p:spPr bwMode="auto">
          <a:xfrm>
            <a:off x="6972300" y="1341438"/>
            <a:ext cx="2063750" cy="396875"/>
          </a:xfrm>
          <a:prstGeom prst="rect">
            <a:avLst/>
          </a:prstGeom>
          <a:noFill/>
          <a:ln w="25400">
            <a:noFill/>
            <a:miter lim="800000"/>
            <a:headEnd/>
            <a:tailEnd/>
          </a:ln>
        </p:spPr>
        <p:txBody>
          <a:bodyPr wrap="none">
            <a:spAutoFit/>
          </a:bodyPr>
          <a:lstStyle/>
          <a:p>
            <a:pPr eaLnBrk="0" hangingPunct="0"/>
            <a:r>
              <a:rPr lang="en-GB" sz="2000"/>
              <a:t>Marginal damages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2816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816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37" grpId="0" autoUpdateAnimBg="0"/>
      <p:bldP spid="281638" grpId="0" autoUpdateAnimBg="0"/>
      <p:bldP spid="39" grpId="0" autoUpdateAnimBg="0"/>
      <p:bldP spid="40" grpId="0" autoUpdateAnimBg="0"/>
      <p:bldP spid="4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74700" y="0"/>
            <a:ext cx="7772400" cy="1143000"/>
          </a:xfrm>
        </p:spPr>
        <p:txBody>
          <a:bodyPr/>
          <a:lstStyle/>
          <a:p>
            <a:pPr eaLnBrk="1" hangingPunct="1"/>
            <a:r>
              <a:rPr lang="en-GB" sz="3600" dirty="0">
                <a:latin typeface="Candara" panose="020E0502030303020204" pitchFamily="34" charset="0"/>
              </a:rPr>
              <a:t>Weitzman Theorem</a:t>
            </a:r>
          </a:p>
        </p:txBody>
      </p:sp>
      <p:sp>
        <p:nvSpPr>
          <p:cNvPr id="15363" name="Rectangle 3"/>
          <p:cNvSpPr>
            <a:spLocks noGrp="1" noChangeArrowheads="1"/>
          </p:cNvSpPr>
          <p:nvPr>
            <p:ph type="body" idx="1"/>
          </p:nvPr>
        </p:nvSpPr>
        <p:spPr>
          <a:xfrm>
            <a:off x="835025" y="1209675"/>
            <a:ext cx="7772400" cy="4800600"/>
          </a:xfrm>
        </p:spPr>
        <p:txBody>
          <a:bodyPr/>
          <a:lstStyle/>
          <a:p>
            <a:pPr eaLnBrk="1" hangingPunct="1">
              <a:lnSpc>
                <a:spcPct val="90000"/>
              </a:lnSpc>
            </a:pPr>
            <a:r>
              <a:rPr lang="en-GB" sz="2800" dirty="0">
                <a:latin typeface="Candara" panose="020E0502030303020204" pitchFamily="34" charset="0"/>
              </a:rPr>
              <a:t>If the marginal damage cost curve is less steep than the marginal abatement cost curve, then mistakes with price instruments (taxes) are less costly than are mistakes with quantity instruments (tradable permits)</a:t>
            </a:r>
          </a:p>
          <a:p>
            <a:pPr eaLnBrk="1" hangingPunct="1">
              <a:lnSpc>
                <a:spcPct val="90000"/>
              </a:lnSpc>
            </a:pPr>
            <a:r>
              <a:rPr lang="en-GB" sz="2800" dirty="0">
                <a:latin typeface="Candara" panose="020E0502030303020204" pitchFamily="34" charset="0"/>
              </a:rPr>
              <a:t>If the marginal damage cost curve is steeper than the marginal abatement cost curve, then mistake with quantity instruments (tradable permits) are less costly than are mistakes with price instruments (taxes)</a:t>
            </a:r>
          </a:p>
        </p:txBody>
      </p:sp>
      <p:pic>
        <p:nvPicPr>
          <p:cNvPr id="4" name="Picture 3">
            <a:extLst>
              <a:ext uri="{FF2B5EF4-FFF2-40B4-BE49-F238E27FC236}">
                <a16:creationId xmlns:a16="http://schemas.microsoft.com/office/drawing/2014/main" id="{CE2CEEC8-B727-40EE-98B2-4FDCF2C9A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648" y="4800600"/>
            <a:ext cx="1317848" cy="197677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de-DE" sz="4000" dirty="0">
                <a:latin typeface="Candara" panose="020E0502030303020204" pitchFamily="34" charset="0"/>
              </a:rPr>
              <a:t>Policy Instruments -2</a:t>
            </a:r>
            <a:endParaRPr lang="en-GB" sz="4000" dirty="0">
              <a:latin typeface="Candara" panose="020E0502030303020204" pitchFamily="34" charset="0"/>
            </a:endParaRPr>
          </a:p>
        </p:txBody>
      </p:sp>
      <p:sp>
        <p:nvSpPr>
          <p:cNvPr id="3075" name="Rectangle 3"/>
          <p:cNvSpPr>
            <a:spLocks noGrp="1" noChangeArrowheads="1"/>
          </p:cNvSpPr>
          <p:nvPr>
            <p:ph type="body" idx="1"/>
          </p:nvPr>
        </p:nvSpPr>
        <p:spPr/>
        <p:txBody>
          <a:bodyPr/>
          <a:lstStyle/>
          <a:p>
            <a:pPr eaLnBrk="1" hangingPunct="1"/>
            <a:r>
              <a:rPr lang="de-DE" dirty="0">
                <a:latin typeface="Candara" panose="020E0502030303020204" pitchFamily="34" charset="0"/>
              </a:rPr>
              <a:t>Taxes</a:t>
            </a:r>
          </a:p>
          <a:p>
            <a:pPr lvl="1" eaLnBrk="1" hangingPunct="1"/>
            <a:r>
              <a:rPr lang="de-DE" dirty="0"/>
              <a:t>Plastic bag levy</a:t>
            </a:r>
            <a:endParaRPr lang="de-DE" dirty="0">
              <a:latin typeface="Candara" panose="020E0502030303020204" pitchFamily="34" charset="0"/>
            </a:endParaRPr>
          </a:p>
          <a:p>
            <a:pPr eaLnBrk="1" hangingPunct="1"/>
            <a:r>
              <a:rPr lang="de-DE" dirty="0"/>
              <a:t>Subsidies</a:t>
            </a:r>
          </a:p>
          <a:p>
            <a:pPr eaLnBrk="1" hangingPunct="1"/>
            <a:r>
              <a:rPr lang="de-DE" dirty="0">
                <a:latin typeface="Candara" panose="020E0502030303020204" pitchFamily="34" charset="0"/>
              </a:rPr>
              <a:t>Tradable permits</a:t>
            </a:r>
          </a:p>
          <a:p>
            <a:pPr lvl="1" eaLnBrk="1" hangingPunct="1"/>
            <a:r>
              <a:rPr lang="de-DE" dirty="0"/>
              <a:t>Sulphur permits</a:t>
            </a:r>
          </a:p>
          <a:p>
            <a:pPr eaLnBrk="1" hangingPunct="1"/>
            <a:r>
              <a:rPr lang="de-DE" dirty="0">
                <a:latin typeface="Candara" panose="020E0502030303020204" pitchFamily="34" charset="0"/>
              </a:rPr>
              <a:t>Taxes v pe</a:t>
            </a:r>
            <a:r>
              <a:rPr lang="de-DE" dirty="0"/>
              <a:t>rmits</a:t>
            </a:r>
            <a:endParaRPr lang="de-DE" dirty="0">
              <a:latin typeface="Candara" panose="020E0502030303020204" pitchFamily="34" charset="0"/>
            </a:endParaRPr>
          </a:p>
          <a:p>
            <a:pPr eaLnBrk="1" hangingPunct="1"/>
            <a:r>
              <a:rPr lang="de-DE" b="1" dirty="0">
                <a:latin typeface="Candara" panose="020E0502030303020204" pitchFamily="34" charset="0"/>
              </a:rPr>
              <a:t>A comparison</a:t>
            </a:r>
          </a:p>
        </p:txBody>
      </p:sp>
    </p:spTree>
    <p:extLst>
      <p:ext uri="{BB962C8B-B14F-4D97-AF65-F5344CB8AC3E}">
        <p14:creationId xmlns:p14="http://schemas.microsoft.com/office/powerpoint/2010/main" val="30649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0"/>
            <a:ext cx="7772400" cy="1143000"/>
          </a:xfrm>
        </p:spPr>
        <p:txBody>
          <a:bodyPr/>
          <a:lstStyle/>
          <a:p>
            <a:pPr eaLnBrk="1" hangingPunct="1"/>
            <a:r>
              <a:rPr lang="de-DE" sz="3600" dirty="0"/>
              <a:t>Criteria</a:t>
            </a:r>
            <a:endParaRPr lang="en-GB" sz="3600" dirty="0"/>
          </a:p>
        </p:txBody>
      </p:sp>
      <p:sp>
        <p:nvSpPr>
          <p:cNvPr id="4099" name="Rectangle 3"/>
          <p:cNvSpPr>
            <a:spLocks noGrp="1" noChangeArrowheads="1"/>
          </p:cNvSpPr>
          <p:nvPr>
            <p:ph type="body" idx="1"/>
          </p:nvPr>
        </p:nvSpPr>
        <p:spPr>
          <a:xfrm>
            <a:off x="685800" y="1295400"/>
            <a:ext cx="7772400" cy="4114800"/>
          </a:xfrm>
        </p:spPr>
        <p:txBody>
          <a:bodyPr/>
          <a:lstStyle/>
          <a:p>
            <a:pPr eaLnBrk="1" hangingPunct="1"/>
            <a:r>
              <a:rPr lang="de-DE" sz="2800" dirty="0"/>
              <a:t>Cost-effectiveness</a:t>
            </a:r>
          </a:p>
          <a:p>
            <a:pPr eaLnBrk="1" hangingPunct="1"/>
            <a:r>
              <a:rPr lang="de-DE" sz="2800" dirty="0"/>
              <a:t>Administrative costs</a:t>
            </a:r>
          </a:p>
          <a:p>
            <a:pPr lvl="1" eaLnBrk="1" hangingPunct="1"/>
            <a:r>
              <a:rPr lang="de-DE" dirty="0"/>
              <a:t>Information requirements</a:t>
            </a:r>
          </a:p>
          <a:p>
            <a:pPr eaLnBrk="1" hangingPunct="1"/>
            <a:r>
              <a:rPr lang="de-DE" sz="2800" dirty="0"/>
              <a:t>Environmental effectiveness</a:t>
            </a:r>
          </a:p>
          <a:p>
            <a:pPr lvl="1" eaLnBrk="1" hangingPunct="1"/>
            <a:r>
              <a:rPr lang="de-DE" dirty="0"/>
              <a:t>Enforceability</a:t>
            </a:r>
          </a:p>
          <a:p>
            <a:pPr eaLnBrk="1" hangingPunct="1"/>
            <a:r>
              <a:rPr lang="de-DE" sz="2800" dirty="0"/>
              <a:t>Long-run effects and dynamic efficiency</a:t>
            </a:r>
          </a:p>
          <a:p>
            <a:pPr eaLnBrk="1" hangingPunct="1"/>
            <a:r>
              <a:rPr lang="de-DE" sz="2800" dirty="0"/>
              <a:t>Flexibility and uncertainty</a:t>
            </a:r>
          </a:p>
          <a:p>
            <a:pPr eaLnBrk="1" hangingPunct="1"/>
            <a:r>
              <a:rPr lang="de-DE" sz="2800" dirty="0"/>
              <a:t>Equity</a:t>
            </a:r>
          </a:p>
        </p:txBody>
      </p:sp>
    </p:spTree>
    <p:extLst>
      <p:ext uri="{BB962C8B-B14F-4D97-AF65-F5344CB8AC3E}">
        <p14:creationId xmlns:p14="http://schemas.microsoft.com/office/powerpoint/2010/main" val="16598110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685800" y="0"/>
            <a:ext cx="7772400" cy="1143000"/>
          </a:xfrm>
        </p:spPr>
        <p:txBody>
          <a:bodyPr/>
          <a:lstStyle/>
          <a:p>
            <a:pPr eaLnBrk="1" hangingPunct="1"/>
            <a:r>
              <a:rPr lang="de-DE" sz="3600" dirty="0"/>
              <a:t>Cost-effectiveness -2</a:t>
            </a:r>
            <a:endParaRPr lang="en-GB" sz="3600" dirty="0"/>
          </a:p>
        </p:txBody>
      </p:sp>
      <p:sp>
        <p:nvSpPr>
          <p:cNvPr id="1031" name="Rectangle 3"/>
          <p:cNvSpPr>
            <a:spLocks noGrp="1" noChangeArrowheads="1"/>
          </p:cNvSpPr>
          <p:nvPr>
            <p:ph type="body" idx="1"/>
          </p:nvPr>
        </p:nvSpPr>
        <p:spPr>
          <a:xfrm>
            <a:off x="304801" y="2057400"/>
            <a:ext cx="8690966" cy="4469176"/>
          </a:xfrm>
        </p:spPr>
        <p:txBody>
          <a:bodyPr/>
          <a:lstStyle/>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buFontTx/>
              <a:buNone/>
            </a:pPr>
            <a:r>
              <a:rPr lang="de-DE" sz="2800" dirty="0"/>
              <a:t>Marginal costs are equal for all polluters.</a:t>
            </a:r>
          </a:p>
        </p:txBody>
      </p:sp>
      <mc:AlternateContent xmlns:mc="http://schemas.openxmlformats.org/markup-compatibility/2006" xmlns:a14="http://schemas.microsoft.com/office/drawing/2010/main">
        <mc:Choice Requires="a14">
          <p:sp>
            <p:nvSpPr>
              <p:cNvPr id="2" name="TextBox 1"/>
              <p:cNvSpPr txBox="1"/>
              <p:nvPr/>
            </p:nvSpPr>
            <p:spPr>
              <a:xfrm>
                <a:off x="417016" y="982696"/>
                <a:ext cx="352372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𝐶</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+0.5</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up>
                          <m:r>
                            <a:rPr lang="en-GB" sz="2800" b="0" i="1" smtClean="0">
                              <a:latin typeface="Cambria Math" panose="02040503050406030204" pitchFamily="18" charset="0"/>
                            </a:rPr>
                            <m:t>2</m:t>
                          </m:r>
                        </m:sup>
                      </m:sSubSup>
                    </m:oMath>
                  </m:oMathPara>
                </a14:m>
                <a:endParaRPr lang="en-GB"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417016" y="982696"/>
                <a:ext cx="3523722" cy="430887"/>
              </a:xfrm>
              <a:prstGeom prst="rect">
                <a:avLst/>
              </a:prstGeom>
              <a:blipFill rotWithShape="0">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17016" y="1595097"/>
                <a:ext cx="5015860"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GB" sz="2800" i="1" smtClean="0">
                              <a:latin typeface="Cambria Math" panose="02040503050406030204" pitchFamily="18" charset="0"/>
                            </a:rPr>
                          </m:ctrlPr>
                        </m:funcPr>
                        <m:fName>
                          <m:limLow>
                            <m:limLowPr>
                              <m:ctrlPr>
                                <a:rPr lang="en-GB" sz="2800" i="1" smtClean="0">
                                  <a:latin typeface="Cambria Math" panose="02040503050406030204" pitchFamily="18" charset="0"/>
                                </a:rPr>
                              </m:ctrlPr>
                            </m:limLowPr>
                            <m:e>
                              <m:r>
                                <m:rPr>
                                  <m:sty m:val="p"/>
                                </m:rPr>
                                <a:rPr lang="en-GB" sz="2800" i="0" smtClean="0">
                                  <a:latin typeface="Cambria Math" panose="02040503050406030204" pitchFamily="18" charset="0"/>
                                </a:rPr>
                                <m:t>min</m:t>
                              </m:r>
                            </m:e>
                            <m:lim>
                              <m:sSub>
                                <m:sSubPr>
                                  <m:ctrlPr>
                                    <a:rPr lang="en-GB" sz="2800" i="1">
                                      <a:latin typeface="Cambria Math" panose="02040503050406030204" pitchFamily="18" charset="0"/>
                                    </a:rPr>
                                  </m:ctrlPr>
                                </m:sSubPr>
                                <m:e>
                                  <m:r>
                                    <a:rPr lang="en-GB" sz="2800" b="0" i="1" smtClean="0">
                                      <a:latin typeface="Cambria Math" panose="02040503050406030204" pitchFamily="18" charset="0"/>
                                    </a:rPr>
                                    <m:t>𝑀</m:t>
                                  </m:r>
                                </m:e>
                                <m:sub>
                                  <m:r>
                                    <a:rPr lang="en-GB" sz="2800" i="1">
                                      <a:latin typeface="Cambria Math" panose="02040503050406030204" pitchFamily="18" charset="0"/>
                                    </a:rPr>
                                    <m:t>𝑛</m:t>
                                  </m:r>
                                </m:sub>
                              </m:sSub>
                            </m:lim>
                          </m:limLow>
                        </m:fName>
                        <m:e>
                          <m:nary>
                            <m:naryPr>
                              <m:chr m:val="∑"/>
                              <m:ctrlPr>
                                <a:rPr lang="en-GB" sz="2800" i="1" smtClean="0">
                                  <a:latin typeface="Cambria Math" panose="02040503050406030204" pitchFamily="18" charset="0"/>
                                </a:rPr>
                              </m:ctrlPr>
                            </m:naryPr>
                            <m:sub>
                              <m:r>
                                <m:rPr>
                                  <m:brk m:alnAt="23"/>
                                </m:rPr>
                                <a:rPr lang="en-GB" sz="2800" b="0" i="1" smtClean="0">
                                  <a:latin typeface="Cambria Math" panose="02040503050406030204" pitchFamily="18" charset="0"/>
                                </a:rPr>
                                <m:t>𝑛</m:t>
                              </m:r>
                              <m:r>
                                <a:rPr lang="en-GB" sz="2800" b="0" i="1" smtClean="0">
                                  <a:latin typeface="Cambria Math" panose="02040503050406030204" pitchFamily="18" charset="0"/>
                                </a:rPr>
                                <m:t>=1</m:t>
                              </m:r>
                            </m:sub>
                            <m:sup>
                              <m:r>
                                <a:rPr lang="en-GB" sz="2800" b="0" i="1" smtClean="0">
                                  <a:latin typeface="Cambria Math" panose="02040503050406030204" pitchFamily="18" charset="0"/>
                                </a:rPr>
                                <m:t>𝑁</m:t>
                              </m:r>
                            </m:sup>
                            <m:e>
                              <m:sSub>
                                <m:sSubPr>
                                  <m:ctrlPr>
                                    <a:rPr lang="en-GB" sz="2800" i="1">
                                      <a:latin typeface="Cambria Math" panose="02040503050406030204" pitchFamily="18" charset="0"/>
                                    </a:rPr>
                                  </m:ctrlPr>
                                </m:sSubPr>
                                <m:e>
                                  <m:r>
                                    <a:rPr lang="en-GB" sz="2800" i="1">
                                      <a:latin typeface="Cambria Math" panose="02040503050406030204" pitchFamily="18" charset="0"/>
                                    </a:rPr>
                                    <m:t>𝐶</m:t>
                                  </m:r>
                                </m:e>
                                <m:sub>
                                  <m:r>
                                    <a:rPr lang="en-GB" sz="2800" i="1">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i="1">
                                      <a:latin typeface="Cambria Math" panose="02040503050406030204" pitchFamily="18" charset="0"/>
                                    </a:rPr>
                                  </m:ctrlPr>
                                </m:sSubPr>
                                <m:e>
                                  <m:r>
                                    <a:rPr lang="en-GB" sz="2800" b="0" i="1" smtClean="0">
                                      <a:latin typeface="Cambria Math" panose="02040503050406030204" pitchFamily="18" charset="0"/>
                                    </a:rPr>
                                    <m:t>𝑀</m:t>
                                  </m:r>
                                </m:e>
                                <m:sub>
                                  <m:r>
                                    <a:rPr lang="en-GB" sz="2800" i="1">
                                      <a:latin typeface="Cambria Math" panose="02040503050406030204" pitchFamily="18" charset="0"/>
                                    </a:rPr>
                                    <m:t>𝑛</m:t>
                                  </m:r>
                                </m:sub>
                              </m:sSub>
                              <m:r>
                                <a:rPr lang="en-GB" sz="2800" b="0" i="1" smtClean="0">
                                  <a:latin typeface="Cambria Math" panose="02040503050406030204" pitchFamily="18" charset="0"/>
                                </a:rPr>
                                <m:t>)</m:t>
                              </m:r>
                            </m:e>
                          </m:nary>
                        </m:e>
                      </m:func>
                      <m:r>
                        <m:rPr>
                          <m:nor/>
                        </m:rPr>
                        <a:rPr lang="en-GB" sz="2800" b="0" i="0" smtClean="0">
                          <a:latin typeface="Cambria Math" panose="02040503050406030204" pitchFamily="18" charset="0"/>
                        </a:rPr>
                        <m:t> </m:t>
                      </m:r>
                      <m:r>
                        <m:rPr>
                          <m:nor/>
                        </m:rPr>
                        <a:rPr lang="en-GB" sz="2800" b="0" i="0" smtClean="0">
                          <a:latin typeface="Cambria Math" panose="02040503050406030204" pitchFamily="18" charset="0"/>
                        </a:rPr>
                        <m:t>s</m:t>
                      </m:r>
                      <m:r>
                        <m:rPr>
                          <m:nor/>
                        </m:rPr>
                        <a:rPr lang="en-GB" sz="2800" b="0" i="0" smtClean="0">
                          <a:latin typeface="Cambria Math" panose="02040503050406030204" pitchFamily="18" charset="0"/>
                        </a:rPr>
                        <m:t>.</m:t>
                      </m:r>
                      <m:r>
                        <m:rPr>
                          <m:nor/>
                        </m:rPr>
                        <a:rPr lang="en-GB" sz="2800" b="0" i="0" smtClean="0">
                          <a:latin typeface="Cambria Math" panose="02040503050406030204" pitchFamily="18" charset="0"/>
                        </a:rPr>
                        <m:t>t</m:t>
                      </m:r>
                      <m:r>
                        <m:rPr>
                          <m:nor/>
                        </m:rPr>
                        <a:rPr lang="en-GB" sz="2800" b="0" i="0" smtClean="0">
                          <a:latin typeface="Cambria Math" panose="02040503050406030204" pitchFamily="18" charset="0"/>
                        </a:rPr>
                        <m:t>. </m:t>
                      </m:r>
                      <m:nary>
                        <m:naryPr>
                          <m:chr m:val="∑"/>
                          <m:ctrlPr>
                            <a:rPr lang="en-GB" sz="2800" i="1" smtClean="0">
                              <a:latin typeface="Cambria Math" panose="02040503050406030204" pitchFamily="18" charset="0"/>
                            </a:rPr>
                          </m:ctrlPr>
                        </m:naryPr>
                        <m:sub>
                          <m:r>
                            <m:rPr>
                              <m:brk m:alnAt="23"/>
                            </m:rPr>
                            <a:rPr lang="en-GB" sz="2800" b="0" i="1" smtClean="0">
                              <a:latin typeface="Cambria Math" panose="02040503050406030204" pitchFamily="18" charset="0"/>
                            </a:rPr>
                            <m:t>𝑛</m:t>
                          </m:r>
                          <m:r>
                            <a:rPr lang="en-GB" sz="2800" b="0" i="1" smtClean="0">
                              <a:latin typeface="Cambria Math" panose="02040503050406030204" pitchFamily="18" charset="0"/>
                            </a:rPr>
                            <m:t>=1</m:t>
                          </m:r>
                        </m:sub>
                        <m:sup>
                          <m:r>
                            <a:rPr lang="en-GB" sz="2800" b="0" i="1" smtClean="0">
                              <a:latin typeface="Cambria Math" panose="02040503050406030204" pitchFamily="18" charset="0"/>
                            </a:rPr>
                            <m:t>𝑁</m:t>
                          </m:r>
                        </m:sup>
                        <m:e>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e>
                      </m:nary>
                      <m:r>
                        <a:rPr lang="en-GB" sz="280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𝑀</m:t>
                      </m:r>
                    </m:oMath>
                  </m:oMathPara>
                </a14:m>
                <a:endParaRPr lang="en-GB"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417016" y="1595097"/>
                <a:ext cx="5015860" cy="1211550"/>
              </a:xfrm>
              <a:prstGeom prst="rect">
                <a:avLst/>
              </a:prstGeom>
              <a:blipFill rotWithShape="0">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18932" y="2861787"/>
                <a:ext cx="5475473" cy="13871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ea typeface="Cambria Math" panose="02040503050406030204" pitchFamily="18" charset="0"/>
                        </a:rPr>
                        <m:t>ℒ</m:t>
                      </m:r>
                      <m:r>
                        <a:rPr lang="en-GB" sz="2800" b="0" i="1" smtClean="0">
                          <a:latin typeface="Cambria Math" panose="02040503050406030204" pitchFamily="18" charset="0"/>
                          <a:ea typeface="Cambria Math" panose="02040503050406030204" pitchFamily="18" charset="0"/>
                        </a:rPr>
                        <m:t>=</m:t>
                      </m:r>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𝑛</m:t>
                          </m:r>
                          <m:r>
                            <a:rPr lang="en-GB" sz="2800" i="1">
                              <a:latin typeface="Cambria Math" panose="02040503050406030204" pitchFamily="18" charset="0"/>
                            </a:rPr>
                            <m:t>=1</m:t>
                          </m:r>
                        </m:sub>
                        <m:sup>
                          <m:r>
                            <a:rPr lang="en-GB" sz="2800" i="1">
                              <a:latin typeface="Cambria Math" panose="02040503050406030204" pitchFamily="18" charset="0"/>
                            </a:rPr>
                            <m:t>𝑁</m:t>
                          </m:r>
                        </m:sup>
                        <m:e>
                          <m:sSub>
                            <m:sSubPr>
                              <m:ctrlPr>
                                <a:rPr lang="en-GB" sz="2800" i="1">
                                  <a:latin typeface="Cambria Math" panose="02040503050406030204" pitchFamily="18" charset="0"/>
                                </a:rPr>
                              </m:ctrlPr>
                            </m:sSubPr>
                            <m:e>
                              <m:r>
                                <a:rPr lang="en-GB" sz="2800" i="1">
                                  <a:latin typeface="Cambria Math" panose="02040503050406030204" pitchFamily="18" charset="0"/>
                                </a:rPr>
                                <m:t>𝐶</m:t>
                              </m:r>
                            </m:e>
                            <m:sub>
                              <m:r>
                                <a:rPr lang="en-GB" sz="2800" i="1">
                                  <a:latin typeface="Cambria Math" panose="02040503050406030204" pitchFamily="18" charset="0"/>
                                </a:rPr>
                                <m:t>𝑛</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r>
                            <a:rPr lang="en-GB" sz="2800" i="1">
                              <a:latin typeface="Cambria Math" panose="02040503050406030204" pitchFamily="18" charset="0"/>
                            </a:rPr>
                            <m:t>)</m:t>
                          </m:r>
                        </m:e>
                      </m:nary>
                      <m:r>
                        <a:rPr lang="en-GB" sz="2800" b="0" i="1" smtClean="0">
                          <a:latin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𝜆</m:t>
                      </m:r>
                      <m:d>
                        <m:dPr>
                          <m:ctrlPr>
                            <a:rPr lang="en-GB" sz="2800" b="0" i="1" smtClean="0">
                              <a:latin typeface="Cambria Math" panose="02040503050406030204" pitchFamily="18" charset="0"/>
                              <a:ea typeface="Cambria Math" panose="02040503050406030204" pitchFamily="18" charset="0"/>
                            </a:rPr>
                          </m:ctrlPr>
                        </m:dPr>
                        <m:e>
                          <m:r>
                            <a:rPr lang="en-GB" sz="2800" b="0" i="1" smtClean="0">
                              <a:latin typeface="Cambria Math" panose="02040503050406030204" pitchFamily="18" charset="0"/>
                              <a:ea typeface="Cambria Math" panose="02040503050406030204" pitchFamily="18" charset="0"/>
                            </a:rPr>
                            <m:t>𝑀</m:t>
                          </m:r>
                          <m:r>
                            <a:rPr lang="en-GB" sz="2800" b="0" i="1" smtClean="0">
                              <a:latin typeface="Cambria Math" panose="02040503050406030204" pitchFamily="18" charset="0"/>
                              <a:ea typeface="Cambria Math" panose="02040503050406030204" pitchFamily="18" charset="0"/>
                            </a:rPr>
                            <m:t>−</m:t>
                          </m:r>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𝑛</m:t>
                              </m:r>
                              <m:r>
                                <a:rPr lang="en-GB" sz="2800" i="1">
                                  <a:latin typeface="Cambria Math" panose="02040503050406030204" pitchFamily="18" charset="0"/>
                                </a:rPr>
                                <m:t>=1</m:t>
                              </m:r>
                            </m:sub>
                            <m:sup>
                              <m:r>
                                <a:rPr lang="en-GB" sz="2800" i="1">
                                  <a:latin typeface="Cambria Math" panose="02040503050406030204" pitchFamily="18" charset="0"/>
                                </a:rPr>
                                <m:t>𝑁</m:t>
                              </m:r>
                            </m:sup>
                            <m:e>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e>
                          </m:nary>
                        </m:e>
                      </m:d>
                    </m:oMath>
                  </m:oMathPara>
                </a14:m>
                <a:endParaRPr lang="en-GB"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418932" y="2861787"/>
                <a:ext cx="5475473" cy="1387175"/>
              </a:xfrm>
              <a:prstGeom prst="rect">
                <a:avLst/>
              </a:prstGeom>
              <a:blipFill rotWithShape="0">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417016" y="4359243"/>
                <a:ext cx="6463308" cy="686726"/>
              </a:xfrm>
              <a:prstGeom prst="rect">
                <a:avLst/>
              </a:prstGeom>
              <a:noFill/>
            </p:spPr>
            <p:txBody>
              <a:bodyPr wrap="none" lIns="0" tIns="0" rIns="0" bIns="0" rtlCol="0">
                <a:spAutoFit/>
              </a:bodyPr>
              <a:lstStyle/>
              <a:p>
                <a14:m>
                  <m:oMath xmlns:m="http://schemas.openxmlformats.org/officeDocument/2006/math">
                    <m:f>
                      <m:fPr>
                        <m:ctrlPr>
                          <a:rPr lang="en-GB" sz="2800" i="1" smtClean="0">
                            <a:latin typeface="Cambria Math" panose="02040503050406030204" pitchFamily="18" charset="0"/>
                          </a:rPr>
                        </m:ctrlPr>
                      </m:fPr>
                      <m:num>
                        <m:r>
                          <a:rPr lang="en-GB" sz="2800" i="1" smtClean="0">
                            <a:latin typeface="Cambria Math" panose="02040503050406030204" pitchFamily="18" charset="0"/>
                            <a:ea typeface="Cambria Math" panose="02040503050406030204" pitchFamily="18" charset="0"/>
                          </a:rPr>
                          <m:t>𝜕</m:t>
                        </m:r>
                        <m:r>
                          <a:rPr lang="en-GB" sz="2800" i="1" smtClean="0">
                            <a:latin typeface="Cambria Math" panose="02040503050406030204" pitchFamily="18" charset="0"/>
                            <a:ea typeface="Cambria Math" panose="02040503050406030204" pitchFamily="18" charset="0"/>
                          </a:rPr>
                          <m:t>ℒ</m:t>
                        </m:r>
                      </m:num>
                      <m:den>
                        <m:r>
                          <a:rPr lang="en-GB" sz="2800" i="1" smtClean="0">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den>
                    </m:f>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r>
                      <a:rPr lang="en-GB" sz="2800" b="0" i="1" smtClean="0">
                        <a:latin typeface="Cambria Math" panose="02040503050406030204" pitchFamily="18" charset="0"/>
                      </a:rPr>
                      <m:t>−</m:t>
                    </m:r>
                    <m:r>
                      <a:rPr lang="en-GB" sz="2800" i="1">
                        <a:latin typeface="Cambria Math" panose="02040503050406030204" pitchFamily="18" charset="0"/>
                        <a:ea typeface="Cambria Math" panose="02040503050406030204" pitchFamily="18" charset="0"/>
                      </a:rPr>
                      <m:t>𝜆</m:t>
                    </m:r>
                    <m:r>
                      <a:rPr lang="en-GB" sz="2800">
                        <a:latin typeface="Cambria Math" panose="02040503050406030204" pitchFamily="18" charset="0"/>
                        <a:ea typeface="Cambria Math" panose="02040503050406030204" pitchFamily="18" charset="0"/>
                      </a:rPr>
                      <m:t>=0</m:t>
                    </m:r>
                    <m:r>
                      <a:rPr lang="en-GB" sz="2800" i="1">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𝐶</m:t>
                        </m:r>
                      </m:e>
                      <m:sub>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𝑀</m:t>
                            </m:r>
                          </m:e>
                          <m:sub>
                            <m:r>
                              <a:rPr lang="en-GB" sz="2800" i="1">
                                <a:latin typeface="Cambria Math" panose="02040503050406030204" pitchFamily="18" charset="0"/>
                                <a:ea typeface="Cambria Math" panose="02040503050406030204" pitchFamily="18" charset="0"/>
                              </a:rPr>
                              <m:t>𝑛</m:t>
                            </m:r>
                          </m:sub>
                        </m:sSub>
                      </m:sub>
                    </m:sSub>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𝜆</m:t>
                    </m:r>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𝑛</m:t>
                    </m:r>
                  </m:oMath>
                </a14:m>
                <a:r>
                  <a:rPr lang="en-GB" sz="2800"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417016" y="4359243"/>
                <a:ext cx="6463308" cy="686726"/>
              </a:xfrm>
              <a:prstGeom prst="rect">
                <a:avLst/>
              </a:prstGeom>
              <a:blipFill rotWithShape="0">
                <a:blip r:embed="rId5"/>
                <a:stretch>
                  <a:fillRect/>
                </a:stretch>
              </a:blipFill>
            </p:spPr>
            <p:txBody>
              <a:bodyPr/>
              <a:lstStyle/>
              <a:p>
                <a:r>
                  <a:rPr lang="en-GB">
                    <a:noFill/>
                  </a:rPr>
                  <a:t> </a:t>
                </a:r>
              </a:p>
            </p:txBody>
          </p:sp>
        </mc:Fallback>
      </mc:AlternateContent>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1926" y="84248"/>
            <a:ext cx="2247596" cy="3124073"/>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p:cNvSpPr>
            <a:spLocks noGrp="1" noChangeArrowheads="1"/>
          </p:cNvSpPr>
          <p:nvPr>
            <p:ph type="title"/>
          </p:nvPr>
        </p:nvSpPr>
        <p:spPr>
          <a:xfrm>
            <a:off x="685800" y="0"/>
            <a:ext cx="7772400" cy="1143000"/>
          </a:xfrm>
        </p:spPr>
        <p:txBody>
          <a:bodyPr/>
          <a:lstStyle/>
          <a:p>
            <a:pPr eaLnBrk="1" hangingPunct="1"/>
            <a:r>
              <a:rPr lang="de-DE" sz="3600" dirty="0"/>
              <a:t>Cost-effectiveness -3</a:t>
            </a:r>
            <a:endParaRPr lang="en-GB" sz="3600" dirty="0"/>
          </a:p>
        </p:txBody>
      </p:sp>
      <p:sp>
        <p:nvSpPr>
          <p:cNvPr id="1031" name="Rectangle 3"/>
          <p:cNvSpPr>
            <a:spLocks noGrp="1" noChangeArrowheads="1"/>
          </p:cNvSpPr>
          <p:nvPr>
            <p:ph type="body" idx="1"/>
          </p:nvPr>
        </p:nvSpPr>
        <p:spPr>
          <a:xfrm>
            <a:off x="304801" y="2057400"/>
            <a:ext cx="8690966" cy="4469176"/>
          </a:xfrm>
        </p:spPr>
        <p:txBody>
          <a:bodyPr/>
          <a:lstStyle/>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endParaRPr lang="de-DE" sz="2400" dirty="0">
              <a:latin typeface="Comic Sans MS" pitchFamily="66" charset="0"/>
            </a:endParaRPr>
          </a:p>
          <a:p>
            <a:pPr eaLnBrk="1" hangingPunct="1">
              <a:buFontTx/>
              <a:buNone/>
            </a:pPr>
            <a:r>
              <a:rPr lang="de-DE" sz="2800" dirty="0"/>
              <a:t>Marginal costs are equal for all polluters.</a:t>
            </a:r>
          </a:p>
        </p:txBody>
      </p:sp>
      <mc:AlternateContent xmlns:mc="http://schemas.openxmlformats.org/markup-compatibility/2006" xmlns:a14="http://schemas.microsoft.com/office/drawing/2010/main">
        <mc:Choice Requires="a14">
          <p:sp>
            <p:nvSpPr>
              <p:cNvPr id="2" name="TextBox 1"/>
              <p:cNvSpPr txBox="1"/>
              <p:nvPr/>
            </p:nvSpPr>
            <p:spPr>
              <a:xfrm>
                <a:off x="505438" y="981015"/>
                <a:ext cx="468634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𝐶</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+0.5</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up>
                          <m:r>
                            <a:rPr lang="en-GB" sz="2800" b="0" i="1" smtClean="0">
                              <a:latin typeface="Cambria Math" panose="02040503050406030204" pitchFamily="18" charset="0"/>
                            </a:rPr>
                            <m:t>2</m:t>
                          </m:r>
                        </m:sup>
                      </m:sSubSup>
                      <m:r>
                        <a:rPr lang="en-GB" sz="2800" b="0" i="1" smtClean="0">
                          <a:latin typeface="Cambria Math" panose="02040503050406030204" pitchFamily="18" charset="0"/>
                        </a:rPr>
                        <m:t>−</m:t>
                      </m:r>
                      <m:r>
                        <a:rPr lang="en-GB" sz="2800" b="0" i="1" smtClean="0">
                          <a:latin typeface="Cambria Math" panose="02040503050406030204" pitchFamily="18" charset="0"/>
                        </a:rPr>
                        <m:t>𝑡</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oMath>
                  </m:oMathPara>
                </a14:m>
                <a:endParaRPr lang="en-GB" sz="2800" dirty="0"/>
              </a:p>
            </p:txBody>
          </p:sp>
        </mc:Choice>
        <mc:Fallback xmlns="">
          <p:sp>
            <p:nvSpPr>
              <p:cNvPr id="2" name="TextBox 1"/>
              <p:cNvSpPr txBox="1">
                <a:spLocks noRot="1" noChangeAspect="1" noMove="1" noResize="1" noEditPoints="1" noAdjustHandles="1" noChangeArrowheads="1" noChangeShapeType="1" noTextEdit="1"/>
              </p:cNvSpPr>
              <p:nvPr/>
            </p:nvSpPr>
            <p:spPr>
              <a:xfrm>
                <a:off x="505438" y="981015"/>
                <a:ext cx="4686348" cy="430887"/>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05438" y="1661677"/>
                <a:ext cx="1981696" cy="614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GB" sz="2800" i="1" smtClean="0">
                              <a:latin typeface="Cambria Math" panose="02040503050406030204" pitchFamily="18" charset="0"/>
                            </a:rPr>
                          </m:ctrlPr>
                        </m:funcPr>
                        <m:fName>
                          <m:limLow>
                            <m:limLowPr>
                              <m:ctrlPr>
                                <a:rPr lang="en-GB" sz="2800" i="1" smtClean="0">
                                  <a:latin typeface="Cambria Math" panose="02040503050406030204" pitchFamily="18" charset="0"/>
                                </a:rPr>
                              </m:ctrlPr>
                            </m:limLowPr>
                            <m:e>
                              <m:r>
                                <m:rPr>
                                  <m:sty m:val="p"/>
                                </m:rPr>
                                <a:rPr lang="en-GB" sz="2800" i="0" smtClean="0">
                                  <a:latin typeface="Cambria Math" panose="02040503050406030204" pitchFamily="18" charset="0"/>
                                </a:rPr>
                                <m:t>min</m:t>
                              </m:r>
                            </m:e>
                            <m:lim>
                              <m:sSub>
                                <m:sSubPr>
                                  <m:ctrlPr>
                                    <a:rPr lang="en-GB" sz="2800" i="1">
                                      <a:latin typeface="Cambria Math" panose="02040503050406030204" pitchFamily="18" charset="0"/>
                                    </a:rPr>
                                  </m:ctrlPr>
                                </m:sSubPr>
                                <m:e>
                                  <m:r>
                                    <a:rPr lang="en-GB" sz="2800" b="0" i="1" smtClean="0">
                                      <a:latin typeface="Cambria Math" panose="02040503050406030204" pitchFamily="18" charset="0"/>
                                    </a:rPr>
                                    <m:t>𝑀</m:t>
                                  </m:r>
                                </m:e>
                                <m:sub>
                                  <m:r>
                                    <a:rPr lang="en-GB" sz="2800" i="1">
                                      <a:latin typeface="Cambria Math" panose="02040503050406030204" pitchFamily="18" charset="0"/>
                                    </a:rPr>
                                    <m:t>𝑛</m:t>
                                  </m:r>
                                </m:sub>
                              </m:sSub>
                            </m:lim>
                          </m:limLow>
                        </m:fName>
                        <m:e>
                          <m:sSub>
                            <m:sSubPr>
                              <m:ctrlPr>
                                <a:rPr lang="en-GB" sz="2800" i="1">
                                  <a:latin typeface="Cambria Math" panose="02040503050406030204" pitchFamily="18" charset="0"/>
                                </a:rPr>
                              </m:ctrlPr>
                            </m:sSubPr>
                            <m:e>
                              <m:r>
                                <a:rPr lang="en-GB" sz="2800" i="1">
                                  <a:latin typeface="Cambria Math" panose="02040503050406030204" pitchFamily="18" charset="0"/>
                                </a:rPr>
                                <m:t>𝐶</m:t>
                              </m:r>
                            </m:e>
                            <m:sub>
                              <m:r>
                                <a:rPr lang="en-GB" sz="2800" i="1">
                                  <a:latin typeface="Cambria Math" panose="02040503050406030204" pitchFamily="18" charset="0"/>
                                </a:rPr>
                                <m:t>𝑛</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r>
                            <a:rPr lang="en-GB" sz="2800" i="1">
                              <a:latin typeface="Cambria Math" panose="02040503050406030204" pitchFamily="18" charset="0"/>
                            </a:rPr>
                            <m:t>)</m:t>
                          </m:r>
                          <m:r>
                            <a:rPr lang="en-GB" sz="2800" i="1" smtClean="0">
                              <a:latin typeface="Cambria Math" panose="02040503050406030204" pitchFamily="18" charset="0"/>
                            </a:rPr>
                            <m:t> </m:t>
                          </m:r>
                        </m:e>
                      </m:func>
                    </m:oMath>
                  </m:oMathPara>
                </a14:m>
                <a:endParaRPr lang="en-GB"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505438" y="1661677"/>
                <a:ext cx="1981696" cy="614207"/>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05438" y="2520405"/>
                <a:ext cx="6463308" cy="686726"/>
              </a:xfrm>
              <a:prstGeom prst="rect">
                <a:avLst/>
              </a:prstGeom>
              <a:noFill/>
            </p:spPr>
            <p:txBody>
              <a:bodyPr wrap="none" lIns="0" tIns="0" rIns="0" bIns="0" rtlCol="0">
                <a:spAutoFit/>
              </a:bodyPr>
              <a:lstStyle/>
              <a:p>
                <a14:m>
                  <m:oMath xmlns:m="http://schemas.openxmlformats.org/officeDocument/2006/math">
                    <m:f>
                      <m:fPr>
                        <m:ctrlPr>
                          <a:rPr lang="en-GB" sz="2800" i="1" smtClean="0">
                            <a:latin typeface="Cambria Math" panose="02040503050406030204" pitchFamily="18" charset="0"/>
                          </a:rPr>
                        </m:ctrlPr>
                      </m:fPr>
                      <m:num>
                        <m:r>
                          <a:rPr lang="en-GB" sz="280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𝐶</m:t>
                        </m:r>
                      </m:num>
                      <m:den>
                        <m:r>
                          <a:rPr lang="en-GB" sz="2800" i="1" smtClean="0">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den>
                    </m:f>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𝑀</m:t>
                        </m:r>
                      </m:e>
                      <m:sub>
                        <m:r>
                          <a:rPr lang="en-GB" sz="2800" i="1">
                            <a:latin typeface="Cambria Math" panose="02040503050406030204" pitchFamily="18" charset="0"/>
                          </a:rPr>
                          <m:t>𝑛</m:t>
                        </m:r>
                      </m:sub>
                    </m:sSub>
                    <m:r>
                      <a:rPr lang="en-GB" sz="2800" b="0" i="1" smtClean="0">
                        <a:latin typeface="Cambria Math" panose="02040503050406030204" pitchFamily="18" charset="0"/>
                      </a:rPr>
                      <m:t>−</m:t>
                    </m:r>
                    <m:r>
                      <a:rPr lang="en-GB" sz="2800" b="0" i="1" smtClean="0">
                        <a:latin typeface="Cambria Math" panose="02040503050406030204" pitchFamily="18" charset="0"/>
                      </a:rPr>
                      <m:t>𝑡</m:t>
                    </m:r>
                    <m:r>
                      <a:rPr lang="en-GB" sz="2800">
                        <a:latin typeface="Cambria Math" panose="02040503050406030204" pitchFamily="18" charset="0"/>
                        <a:ea typeface="Cambria Math" panose="02040503050406030204" pitchFamily="18" charset="0"/>
                      </a:rPr>
                      <m:t>=0</m:t>
                    </m:r>
                    <m:r>
                      <a:rPr lang="en-GB" sz="2800" i="1">
                        <a:latin typeface="Cambria Math" panose="02040503050406030204" pitchFamily="18" charset="0"/>
                        <a:ea typeface="Cambria Math" panose="02040503050406030204" pitchFamily="18" charset="0"/>
                      </a:rPr>
                      <m:t>⇒</m:t>
                    </m:r>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𝐶</m:t>
                        </m:r>
                      </m:e>
                      <m:sub>
                        <m:sSub>
                          <m:sSubPr>
                            <m:ctrlPr>
                              <a:rPr lang="en-GB" sz="2800" i="1">
                                <a:latin typeface="Cambria Math" panose="02040503050406030204" pitchFamily="18" charset="0"/>
                                <a:ea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𝑀</m:t>
                            </m:r>
                          </m:e>
                          <m:sub>
                            <m:r>
                              <a:rPr lang="en-GB" sz="2800" i="1">
                                <a:latin typeface="Cambria Math" panose="02040503050406030204" pitchFamily="18" charset="0"/>
                                <a:ea typeface="Cambria Math" panose="02040503050406030204" pitchFamily="18" charset="0"/>
                              </a:rPr>
                              <m:t>𝑛</m:t>
                            </m:r>
                          </m:sub>
                        </m:sSub>
                      </m:sub>
                    </m:sSub>
                    <m:r>
                      <a:rPr lang="en-GB" sz="2800" i="1">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𝑡</m:t>
                    </m:r>
                    <m:r>
                      <a:rPr lang="en-GB"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𝑛</m:t>
                    </m:r>
                  </m:oMath>
                </a14:m>
                <a:r>
                  <a:rPr lang="en-GB" sz="2800" dirty="0"/>
                  <a:t>	</a:t>
                </a:r>
              </a:p>
            </p:txBody>
          </p:sp>
        </mc:Choice>
        <mc:Fallback xmlns="">
          <p:sp>
            <p:nvSpPr>
              <p:cNvPr id="12" name="TextBox 11"/>
              <p:cNvSpPr txBox="1">
                <a:spLocks noRot="1" noChangeAspect="1" noMove="1" noResize="1" noEditPoints="1" noAdjustHandles="1" noChangeArrowheads="1" noChangeShapeType="1" noTextEdit="1"/>
              </p:cNvSpPr>
              <p:nvPr/>
            </p:nvSpPr>
            <p:spPr>
              <a:xfrm>
                <a:off x="505438" y="2520405"/>
                <a:ext cx="6463308" cy="686726"/>
              </a:xfrm>
              <a:prstGeom prst="rect">
                <a:avLst/>
              </a:prstGeom>
              <a:blipFill>
                <a:blip r:embed="rId4"/>
                <a:stretch>
                  <a:fillRect l="-94"/>
                </a:stretch>
              </a:blipFill>
            </p:spPr>
            <p:txBody>
              <a:bodyPr/>
              <a:lstStyle/>
              <a:p>
                <a:r>
                  <a:rPr lang="en-GB">
                    <a:noFill/>
                  </a:rPr>
                  <a:t> </a:t>
                </a:r>
              </a:p>
            </p:txBody>
          </p:sp>
        </mc:Fallback>
      </mc:AlternateContent>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31926" y="84248"/>
            <a:ext cx="2247596" cy="312407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445F95C-EF85-48C3-9A62-8A859A52AED8}"/>
                  </a:ext>
                </a:extLst>
              </p:cNvPr>
              <p:cNvSpPr txBox="1"/>
              <p:nvPr/>
            </p:nvSpPr>
            <p:spPr>
              <a:xfrm>
                <a:off x="505438" y="4151230"/>
                <a:ext cx="463011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𝐶</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+0.5</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up>
                          <m:r>
                            <a:rPr lang="en-GB" sz="2800" b="0" i="1" smtClean="0">
                              <a:latin typeface="Cambria Math" panose="02040503050406030204" pitchFamily="18" charset="0"/>
                            </a:rPr>
                            <m:t>2</m:t>
                          </m:r>
                        </m:sup>
                      </m:sSubSup>
                      <m:r>
                        <a:rPr lang="en-GB" sz="2800" b="0" i="1" smtClean="0">
                          <a:latin typeface="Cambria Math" panose="02040503050406030204" pitchFamily="18" charset="0"/>
                        </a:rPr>
                        <m:t>−</m:t>
                      </m:r>
                      <m:r>
                        <a:rPr lang="en-GB" sz="2800" b="0" i="1" smtClean="0">
                          <a:latin typeface="Cambria Math" panose="02040503050406030204" pitchFamily="18" charset="0"/>
                        </a:rPr>
                        <m:t>𝑝</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oMath>
                  </m:oMathPara>
                </a14:m>
                <a:endParaRPr lang="en-GB" sz="2800" dirty="0"/>
              </a:p>
            </p:txBody>
          </p:sp>
        </mc:Choice>
        <mc:Fallback xmlns="">
          <p:sp>
            <p:nvSpPr>
              <p:cNvPr id="11" name="TextBox 10">
                <a:extLst>
                  <a:ext uri="{FF2B5EF4-FFF2-40B4-BE49-F238E27FC236}">
                    <a16:creationId xmlns:a16="http://schemas.microsoft.com/office/drawing/2014/main" id="{B445F95C-EF85-48C3-9A62-8A859A52AED8}"/>
                  </a:ext>
                </a:extLst>
              </p:cNvPr>
              <p:cNvSpPr txBox="1">
                <a:spLocks noRot="1" noChangeAspect="1" noMove="1" noResize="1" noEditPoints="1" noAdjustHandles="1" noChangeArrowheads="1" noChangeShapeType="1" noTextEdit="1"/>
              </p:cNvSpPr>
              <p:nvPr/>
            </p:nvSpPr>
            <p:spPr>
              <a:xfrm>
                <a:off x="505438" y="4151230"/>
                <a:ext cx="4630114" cy="43088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11FA091-4461-4A62-A668-B09AB4C8B3BF}"/>
                  </a:ext>
                </a:extLst>
              </p:cNvPr>
              <p:cNvSpPr txBox="1"/>
              <p:nvPr/>
            </p:nvSpPr>
            <p:spPr>
              <a:xfrm>
                <a:off x="488610" y="3396730"/>
                <a:ext cx="459786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800" i="1" smtClean="0">
                              <a:latin typeface="Cambria Math" panose="02040503050406030204" pitchFamily="18" charset="0"/>
                            </a:rPr>
                          </m:ctrlPr>
                        </m:sSubPr>
                        <m:e>
                          <m:r>
                            <a:rPr lang="en-GB" sz="2800" b="0" i="1" smtClean="0">
                              <a:latin typeface="Cambria Math" panose="02040503050406030204" pitchFamily="18" charset="0"/>
                            </a:rPr>
                            <m:t>𝐶</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rPr>
                            <m:t>𝑛</m:t>
                          </m:r>
                        </m:sub>
                      </m:sSub>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r>
                        <a:rPr lang="en-GB" sz="2800" b="0" i="1" smtClean="0">
                          <a:latin typeface="Cambria Math" panose="02040503050406030204" pitchFamily="18" charset="0"/>
                        </a:rPr>
                        <m:t>+0.5</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𝛾</m:t>
                          </m:r>
                        </m:e>
                        <m:sub>
                          <m:r>
                            <a:rPr lang="en-GB" sz="2800" b="0" i="1" smtClean="0">
                              <a:latin typeface="Cambria Math" panose="02040503050406030204" pitchFamily="18" charset="0"/>
                            </a:rPr>
                            <m:t>𝑛</m:t>
                          </m:r>
                        </m:sub>
                      </m:sSub>
                      <m:sSubSup>
                        <m:sSubSupPr>
                          <m:ctrlPr>
                            <a:rPr lang="en-GB" sz="2800" b="0" i="1" smtClean="0">
                              <a:latin typeface="Cambria Math" panose="02040503050406030204" pitchFamily="18" charset="0"/>
                            </a:rPr>
                          </m:ctrlPr>
                        </m:sSubSup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up>
                          <m:r>
                            <a:rPr lang="en-GB" sz="2800" b="0" i="1" smtClean="0">
                              <a:latin typeface="Cambria Math" panose="02040503050406030204" pitchFamily="18" charset="0"/>
                            </a:rPr>
                            <m:t>2</m:t>
                          </m:r>
                        </m:sup>
                      </m:sSubSup>
                      <m:r>
                        <a:rPr lang="en-GB" sz="2800" b="0" i="1" smtClean="0">
                          <a:latin typeface="Cambria Math" panose="02040503050406030204" pitchFamily="18" charset="0"/>
                        </a:rPr>
                        <m:t>−</m:t>
                      </m:r>
                      <m:r>
                        <a:rPr lang="en-GB" sz="2800" b="0" i="1" smtClean="0">
                          <a:latin typeface="Cambria Math" panose="02040503050406030204" pitchFamily="18" charset="0"/>
                        </a:rPr>
                        <m:t>𝑠</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𝑀</m:t>
                          </m:r>
                        </m:e>
                        <m:sub>
                          <m:r>
                            <a:rPr lang="en-GB" sz="2800" b="0" i="1" smtClean="0">
                              <a:latin typeface="Cambria Math" panose="02040503050406030204" pitchFamily="18" charset="0"/>
                            </a:rPr>
                            <m:t>𝑛</m:t>
                          </m:r>
                        </m:sub>
                      </m:sSub>
                    </m:oMath>
                  </m:oMathPara>
                </a14:m>
                <a:endParaRPr lang="en-GB" sz="2800" dirty="0"/>
              </a:p>
            </p:txBody>
          </p:sp>
        </mc:Choice>
        <mc:Fallback xmlns="">
          <p:sp>
            <p:nvSpPr>
              <p:cNvPr id="13" name="TextBox 12">
                <a:extLst>
                  <a:ext uri="{FF2B5EF4-FFF2-40B4-BE49-F238E27FC236}">
                    <a16:creationId xmlns:a16="http://schemas.microsoft.com/office/drawing/2014/main" id="{811FA091-4461-4A62-A668-B09AB4C8B3BF}"/>
                  </a:ext>
                </a:extLst>
              </p:cNvPr>
              <p:cNvSpPr txBox="1">
                <a:spLocks noRot="1" noChangeAspect="1" noMove="1" noResize="1" noEditPoints="1" noAdjustHandles="1" noChangeArrowheads="1" noChangeShapeType="1" noTextEdit="1"/>
              </p:cNvSpPr>
              <p:nvPr/>
            </p:nvSpPr>
            <p:spPr>
              <a:xfrm>
                <a:off x="488610" y="3396730"/>
                <a:ext cx="4597862" cy="430887"/>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9062459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0"/>
            <a:ext cx="7772400" cy="1143000"/>
          </a:xfrm>
        </p:spPr>
        <p:txBody>
          <a:bodyPr/>
          <a:lstStyle/>
          <a:p>
            <a:pPr eaLnBrk="1" hangingPunct="1"/>
            <a:r>
              <a:rPr lang="de-DE" sz="3600" dirty="0"/>
              <a:t>Cost-Effectiveness</a:t>
            </a:r>
            <a:endParaRPr lang="en-GB" sz="3600" dirty="0"/>
          </a:p>
        </p:txBody>
      </p:sp>
      <p:sp>
        <p:nvSpPr>
          <p:cNvPr id="13315"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sz="2800" dirty="0"/>
              <a:t>Direct regulation is unlikely to be cost-effective, unless the regulator knows a lot and the industry is homogenous</a:t>
            </a:r>
          </a:p>
          <a:p>
            <a:pPr eaLnBrk="1" hangingPunct="1">
              <a:lnSpc>
                <a:spcPct val="90000"/>
              </a:lnSpc>
            </a:pPr>
            <a:r>
              <a:rPr lang="de-DE" sz="2800" dirty="0"/>
              <a:t>Institutional instruments may be cost-effective (voluntary agreements), and even efficient (bargaining, property rights)</a:t>
            </a:r>
          </a:p>
          <a:p>
            <a:pPr eaLnBrk="1" hangingPunct="1">
              <a:lnSpc>
                <a:spcPct val="90000"/>
              </a:lnSpc>
            </a:pPr>
            <a:r>
              <a:rPr lang="de-DE" dirty="0"/>
              <a:t>Taxes, subsidies, and tradable permits are cost-effective by design (barring exemptions)</a:t>
            </a:r>
            <a:endParaRPr lang="de-DE"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0"/>
            <a:ext cx="7772400" cy="1143000"/>
          </a:xfrm>
        </p:spPr>
        <p:txBody>
          <a:bodyPr/>
          <a:lstStyle/>
          <a:p>
            <a:pPr eaLnBrk="1" hangingPunct="1"/>
            <a:r>
              <a:rPr lang="de-DE" sz="3600" dirty="0"/>
              <a:t>Administrative costs</a:t>
            </a:r>
            <a:endParaRPr lang="en-GB" sz="3600" dirty="0"/>
          </a:p>
        </p:txBody>
      </p:sp>
      <p:sp>
        <p:nvSpPr>
          <p:cNvPr id="13315"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sz="2800" dirty="0"/>
              <a:t>Command and control is expensive, and that makes it attractive to a self-interested regulator</a:t>
            </a:r>
          </a:p>
          <a:p>
            <a:pPr eaLnBrk="1" hangingPunct="1">
              <a:lnSpc>
                <a:spcPct val="90000"/>
              </a:lnSpc>
            </a:pPr>
            <a:r>
              <a:rPr lang="de-DE" sz="2800" dirty="0"/>
              <a:t>Some institutional instruments are cheap (voluntary agreements, property rights), others may be expensive (courts)</a:t>
            </a:r>
          </a:p>
          <a:p>
            <a:pPr eaLnBrk="1" hangingPunct="1">
              <a:lnSpc>
                <a:spcPct val="90000"/>
              </a:lnSpc>
            </a:pPr>
            <a:r>
              <a:rPr lang="de-DE" dirty="0"/>
              <a:t>Taxes and subsidies are very cheap if based on existing monitoring and fiscal instruments</a:t>
            </a:r>
          </a:p>
          <a:p>
            <a:pPr eaLnBrk="1" hangingPunct="1">
              <a:lnSpc>
                <a:spcPct val="90000"/>
              </a:lnSpc>
            </a:pPr>
            <a:r>
              <a:rPr lang="de-DE" sz="2800" dirty="0"/>
              <a:t>Tradable permits are cheap</a:t>
            </a:r>
          </a:p>
        </p:txBody>
      </p:sp>
    </p:spTree>
    <p:extLst>
      <p:ext uri="{BB962C8B-B14F-4D97-AF65-F5344CB8AC3E}">
        <p14:creationId xmlns:p14="http://schemas.microsoft.com/office/powerpoint/2010/main" val="549185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Environmental Effectiveness</a:t>
            </a:r>
            <a:endParaRPr lang="en-GB" sz="3600" dirty="0">
              <a:latin typeface="Candara" panose="020E0502030303020204" pitchFamily="34" charset="0"/>
            </a:endParaRPr>
          </a:p>
        </p:txBody>
      </p:sp>
      <p:sp>
        <p:nvSpPr>
          <p:cNvPr id="22531" name="Rectangle 3"/>
          <p:cNvSpPr>
            <a:spLocks noGrp="1" noChangeArrowheads="1"/>
          </p:cNvSpPr>
          <p:nvPr>
            <p:ph type="body" idx="1"/>
          </p:nvPr>
        </p:nvSpPr>
        <p:spPr>
          <a:xfrm>
            <a:off x="609600" y="1143000"/>
            <a:ext cx="7772400" cy="4114800"/>
          </a:xfrm>
        </p:spPr>
        <p:txBody>
          <a:bodyPr/>
          <a:lstStyle/>
          <a:p>
            <a:pPr eaLnBrk="1" hangingPunct="1">
              <a:lnSpc>
                <a:spcPct val="90000"/>
              </a:lnSpc>
            </a:pPr>
            <a:r>
              <a:rPr lang="de-DE" dirty="0">
                <a:latin typeface="Candara" panose="020E0502030303020204" pitchFamily="34" charset="0"/>
              </a:rPr>
              <a:t>The environmental effect of taxes and subsidies is uncertain (but its marginal costs are certain)</a:t>
            </a:r>
          </a:p>
          <a:p>
            <a:pPr eaLnBrk="1" hangingPunct="1">
              <a:lnSpc>
                <a:spcPct val="90000"/>
              </a:lnSpc>
            </a:pPr>
            <a:r>
              <a:rPr lang="de-DE" dirty="0">
                <a:latin typeface="Candara" panose="020E0502030303020204" pitchFamily="34" charset="0"/>
              </a:rPr>
              <a:t>The environmental effect of tradeable permits is certain (but its costs are uncertain)</a:t>
            </a:r>
          </a:p>
          <a:p>
            <a:pPr eaLnBrk="1" hangingPunct="1">
              <a:lnSpc>
                <a:spcPct val="90000"/>
              </a:lnSpc>
            </a:pPr>
            <a:r>
              <a:rPr lang="de-DE" dirty="0">
                <a:latin typeface="Candara" panose="020E0502030303020204" pitchFamily="34" charset="0"/>
              </a:rPr>
              <a:t>The environmental effects of emission standards are certain (bar illegal dumping), of input and production standards less certain</a:t>
            </a:r>
          </a:p>
          <a:p>
            <a:pPr eaLnBrk="1" hangingPunct="1">
              <a:lnSpc>
                <a:spcPct val="90000"/>
              </a:lnSpc>
            </a:pPr>
            <a:r>
              <a:rPr lang="de-DE" dirty="0">
                <a:latin typeface="Candara" panose="020E0502030303020204" pitchFamily="34" charset="0"/>
              </a:rPr>
              <a:t>The environmental effects of institutional instruments are uncertain, and unpredictable as enforcement is not in the hands of the government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Dynamic Effects</a:t>
            </a:r>
            <a:endParaRPr lang="en-GB" sz="3600" dirty="0">
              <a:latin typeface="Candara" panose="020E0502030303020204" pitchFamily="34" charset="0"/>
            </a:endParaRPr>
          </a:p>
        </p:txBody>
      </p:sp>
      <p:sp>
        <p:nvSpPr>
          <p:cNvPr id="23555" name="Rectangle 3"/>
          <p:cNvSpPr>
            <a:spLocks noGrp="1" noChangeArrowheads="1"/>
          </p:cNvSpPr>
          <p:nvPr>
            <p:ph type="body" idx="1"/>
          </p:nvPr>
        </p:nvSpPr>
        <p:spPr>
          <a:xfrm>
            <a:off x="609600" y="1066800"/>
            <a:ext cx="7772400" cy="4114800"/>
          </a:xfrm>
        </p:spPr>
        <p:txBody>
          <a:bodyPr/>
          <a:lstStyle/>
          <a:p>
            <a:pPr eaLnBrk="1" hangingPunct="1"/>
            <a:r>
              <a:rPr lang="de-DE" dirty="0">
                <a:latin typeface="Candara" panose="020E0502030303020204" pitchFamily="34" charset="0"/>
              </a:rPr>
              <a:t>Taxes and tradeable permits provide a continuous incentive to emit less</a:t>
            </a:r>
          </a:p>
          <a:p>
            <a:pPr eaLnBrk="1" hangingPunct="1"/>
            <a:r>
              <a:rPr lang="de-DE" dirty="0">
                <a:latin typeface="Candara" panose="020E0502030303020204" pitchFamily="34" charset="0"/>
              </a:rPr>
              <a:t>Subsidies have the same effect, but may attract new entrants</a:t>
            </a:r>
          </a:p>
          <a:p>
            <a:pPr eaLnBrk="1" hangingPunct="1"/>
            <a:r>
              <a:rPr lang="de-DE" dirty="0">
                <a:latin typeface="Candara" panose="020E0502030303020204" pitchFamily="34" charset="0"/>
              </a:rPr>
              <a:t>Direct regulation is static; once the standard is met, there is no need to further reduce emissions</a:t>
            </a:r>
          </a:p>
          <a:p>
            <a:pPr eaLnBrk="1" hangingPunct="1"/>
            <a:r>
              <a:rPr lang="de-DE" dirty="0">
                <a:latin typeface="Candara" panose="020E0502030303020204" pitchFamily="34" charset="0"/>
              </a:rPr>
              <a:t>Unless, standards get (conditionally) stricter over time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Flexibility</a:t>
            </a:r>
            <a:endParaRPr lang="en-GB" sz="3600" dirty="0">
              <a:latin typeface="Candara" panose="020E0502030303020204" pitchFamily="34" charset="0"/>
            </a:endParaRPr>
          </a:p>
        </p:txBody>
      </p:sp>
      <p:sp>
        <p:nvSpPr>
          <p:cNvPr id="24579" name="Rectangle 3"/>
          <p:cNvSpPr>
            <a:spLocks noGrp="1" noChangeArrowheads="1"/>
          </p:cNvSpPr>
          <p:nvPr>
            <p:ph type="body" idx="1"/>
          </p:nvPr>
        </p:nvSpPr>
        <p:spPr>
          <a:xfrm>
            <a:off x="609600" y="914400"/>
            <a:ext cx="7772400" cy="4114800"/>
          </a:xfrm>
        </p:spPr>
        <p:txBody>
          <a:bodyPr/>
          <a:lstStyle/>
          <a:p>
            <a:pPr eaLnBrk="1" hangingPunct="1"/>
            <a:r>
              <a:rPr lang="de-DE" dirty="0">
                <a:latin typeface="Candara" panose="020E0502030303020204" pitchFamily="34" charset="0"/>
              </a:rPr>
              <a:t>Flexibility is important, as new information may arise</a:t>
            </a:r>
          </a:p>
          <a:p>
            <a:pPr eaLnBrk="1" hangingPunct="1"/>
            <a:r>
              <a:rPr lang="de-DE" dirty="0">
                <a:latin typeface="Candara" panose="020E0502030303020204" pitchFamily="34" charset="0"/>
              </a:rPr>
              <a:t>It is easy to lower taxes, make standards less strict; it is hard to do the opposite</a:t>
            </a:r>
          </a:p>
          <a:p>
            <a:pPr eaLnBrk="1" hangingPunct="1"/>
            <a:r>
              <a:rPr lang="de-DE" dirty="0">
                <a:latin typeface="Candara" panose="020E0502030303020204" pitchFamily="34" charset="0"/>
              </a:rPr>
              <a:t>The exception is tradeable permits, where the government can release new permits but also buy existing ones</a:t>
            </a:r>
          </a:p>
          <a:p>
            <a:pPr eaLnBrk="1" hangingPunct="1"/>
            <a:r>
              <a:rPr lang="de-DE" dirty="0">
                <a:latin typeface="Candara" panose="020E0502030303020204" pitchFamily="34" charset="0"/>
              </a:rPr>
              <a:t>With tradeable permits, people buy (hold) but not use (sell) permits and thus correct government policy, perhaps leading to efficiency</a:t>
            </a:r>
          </a:p>
          <a:p>
            <a:pPr eaLnBrk="1" hangingPunct="1"/>
            <a:endParaRPr lang="de-DE" sz="3000" dirty="0">
              <a:latin typeface="Candara" panose="020E050203030302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0"/>
            <a:ext cx="7772400" cy="1143000"/>
          </a:xfrm>
        </p:spPr>
        <p:txBody>
          <a:bodyPr/>
          <a:lstStyle/>
          <a:p>
            <a:pPr eaLnBrk="1" hangingPunct="1"/>
            <a:r>
              <a:rPr lang="de-DE" sz="3600" dirty="0">
                <a:latin typeface="Candara" panose="020E0502030303020204" pitchFamily="34" charset="0"/>
              </a:rPr>
              <a:t>Equity</a:t>
            </a:r>
            <a:endParaRPr lang="en-GB" sz="3600" dirty="0">
              <a:latin typeface="Candara" panose="020E0502030303020204" pitchFamily="34" charset="0"/>
            </a:endParaRPr>
          </a:p>
        </p:txBody>
      </p:sp>
      <p:sp>
        <p:nvSpPr>
          <p:cNvPr id="25603" name="Rectangle 3"/>
          <p:cNvSpPr>
            <a:spLocks noGrp="1" noChangeArrowheads="1"/>
          </p:cNvSpPr>
          <p:nvPr>
            <p:ph type="body" idx="1"/>
          </p:nvPr>
        </p:nvSpPr>
        <p:spPr>
          <a:xfrm>
            <a:off x="609600" y="990600"/>
            <a:ext cx="7772400" cy="4114800"/>
          </a:xfrm>
        </p:spPr>
        <p:txBody>
          <a:bodyPr/>
          <a:lstStyle/>
          <a:p>
            <a:pPr eaLnBrk="1" hangingPunct="1">
              <a:lnSpc>
                <a:spcPct val="90000"/>
              </a:lnSpc>
            </a:pPr>
            <a:r>
              <a:rPr lang="de-DE" dirty="0"/>
              <a:t>Different instruments have different distributional consequences</a:t>
            </a:r>
          </a:p>
          <a:p>
            <a:pPr eaLnBrk="1" hangingPunct="1">
              <a:lnSpc>
                <a:spcPct val="90000"/>
              </a:lnSpc>
            </a:pPr>
            <a:r>
              <a:rPr lang="de-DE" dirty="0"/>
              <a:t>In general, environmental policy makes things more expensive; with cost-effective instruments, this effect and hence the distributional effects are less pronounced</a:t>
            </a:r>
          </a:p>
          <a:p>
            <a:pPr eaLnBrk="1" hangingPunct="1">
              <a:lnSpc>
                <a:spcPct val="90000"/>
              </a:lnSpc>
            </a:pPr>
            <a:r>
              <a:rPr lang="de-DE" dirty="0"/>
              <a:t>If necessary (luxury) goods are regulated, the environmental policy is regressive (progressive)</a:t>
            </a:r>
          </a:p>
          <a:p>
            <a:pPr eaLnBrk="1" hangingPunct="1">
              <a:lnSpc>
                <a:spcPct val="90000"/>
              </a:lnSpc>
            </a:pPr>
            <a:r>
              <a:rPr lang="de-DE" dirty="0"/>
              <a:t>Tax revenue can be used to compensate distributional effects, as can the revenue of a permit auction. The initial permit allocation can also be used as compensation in kind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cstate="print"/>
          <a:srcRect/>
          <a:stretch>
            <a:fillRect/>
          </a:stretch>
        </p:blipFill>
        <p:spPr bwMode="auto">
          <a:xfrm>
            <a:off x="0" y="0"/>
            <a:ext cx="9144000" cy="6634163"/>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85800" y="0"/>
            <a:ext cx="7772400" cy="1143000"/>
          </a:xfrm>
        </p:spPr>
        <p:txBody>
          <a:bodyPr/>
          <a:lstStyle/>
          <a:p>
            <a:pPr eaLnBrk="1" hangingPunct="1"/>
            <a:r>
              <a:rPr lang="de-DE" sz="3600" dirty="0"/>
              <a:t>Plastic Bag Levy</a:t>
            </a:r>
            <a:endParaRPr lang="en-GB" sz="3600" dirty="0"/>
          </a:p>
        </p:txBody>
      </p:sp>
      <p:sp>
        <p:nvSpPr>
          <p:cNvPr id="5123" name="Rectangle 3"/>
          <p:cNvSpPr>
            <a:spLocks noGrp="1" noChangeArrowheads="1"/>
          </p:cNvSpPr>
          <p:nvPr>
            <p:ph type="body" idx="1"/>
          </p:nvPr>
        </p:nvSpPr>
        <p:spPr>
          <a:xfrm>
            <a:off x="685800" y="1066800"/>
            <a:ext cx="7772400" cy="4572000"/>
          </a:xfrm>
        </p:spPr>
        <p:txBody>
          <a:bodyPr/>
          <a:lstStyle/>
          <a:p>
            <a:pPr eaLnBrk="1" hangingPunct="1">
              <a:lnSpc>
                <a:spcPct val="90000"/>
              </a:lnSpc>
            </a:pPr>
            <a:r>
              <a:rPr lang="de-DE" sz="2800" dirty="0"/>
              <a:t>The most popular tax in Europe?</a:t>
            </a:r>
          </a:p>
          <a:p>
            <a:pPr eaLnBrk="1" hangingPunct="1">
              <a:lnSpc>
                <a:spcPct val="90000"/>
              </a:lnSpc>
            </a:pPr>
            <a:r>
              <a:rPr lang="de-DE" dirty="0"/>
              <a:t>Ireland introduced a €0.15/bag levy in 2002, against the will of the people</a:t>
            </a:r>
            <a:endParaRPr lang="de-DE" sz="2800" dirty="0"/>
          </a:p>
        </p:txBody>
      </p:sp>
      <p:pic>
        <p:nvPicPr>
          <p:cNvPr id="2" name="Picture 1"/>
          <p:cNvPicPr>
            <a:picLocks noChangeAspect="1"/>
          </p:cNvPicPr>
          <p:nvPr/>
        </p:nvPicPr>
        <p:blipFill>
          <a:blip r:embed="rId2"/>
          <a:stretch>
            <a:fillRect/>
          </a:stretch>
        </p:blipFill>
        <p:spPr>
          <a:xfrm>
            <a:off x="152400" y="2438400"/>
            <a:ext cx="8839200" cy="3058395"/>
          </a:xfrm>
          <a:prstGeom prst="rect">
            <a:avLst/>
          </a:prstGeom>
        </p:spPr>
      </p:pic>
    </p:spTree>
    <p:extLst>
      <p:ext uri="{BB962C8B-B14F-4D97-AF65-F5344CB8AC3E}">
        <p14:creationId xmlns:p14="http://schemas.microsoft.com/office/powerpoint/2010/main" val="1511591533"/>
      </p:ext>
    </p:extLst>
  </p:cSld>
  <p:clrMapOvr>
    <a:masterClrMapping/>
  </p:clrMapOvr>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531</TotalTime>
  <Words>1638</Words>
  <Application>Microsoft Office PowerPoint</Application>
  <PresentationFormat>On-screen Show (4:3)</PresentationFormat>
  <Paragraphs>277</Paragraphs>
  <Slides>51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Calibri</vt:lpstr>
      <vt:lpstr>Cambria Math</vt:lpstr>
      <vt:lpstr>Candara</vt:lpstr>
      <vt:lpstr>Comic Sans MS</vt:lpstr>
      <vt:lpstr>Times New Roman</vt:lpstr>
      <vt:lpstr>Standarddesign</vt:lpstr>
      <vt:lpstr>Policy Instruments -2</vt:lpstr>
      <vt:lpstr>PowerPoint Presentation</vt:lpstr>
      <vt:lpstr>Policy Instruments -2</vt:lpstr>
      <vt:lpstr>Taxes and Subsidies</vt:lpstr>
      <vt:lpstr>PowerPoint Presentation</vt:lpstr>
      <vt:lpstr>PowerPoint Presentation</vt:lpstr>
      <vt:lpstr>PowerPoint Presentation</vt:lpstr>
      <vt:lpstr>PowerPoint Presentation</vt:lpstr>
      <vt:lpstr>Plastic Bag Levy</vt:lpstr>
      <vt:lpstr>Plastic Bag Levy</vt:lpstr>
      <vt:lpstr>Plastic Bag Levy</vt:lpstr>
      <vt:lpstr>Plastic Bag Levy</vt:lpstr>
      <vt:lpstr>Policy Instruments -2</vt:lpstr>
      <vt:lpstr>Taxes and Subsidies</vt:lpstr>
      <vt:lpstr>PowerPoint Presentation</vt:lpstr>
      <vt:lpstr>PowerPoint Presentation</vt:lpstr>
      <vt:lpstr>Taxes and Subsidies</vt:lpstr>
      <vt:lpstr>PowerPoint Presentation</vt:lpstr>
      <vt:lpstr>PowerPoint Presentation</vt:lpstr>
      <vt:lpstr>PowerPoint Presentation</vt:lpstr>
      <vt:lpstr>PowerPoint Presentation</vt:lpstr>
      <vt:lpstr>Taxes and Subsidies</vt:lpstr>
      <vt:lpstr>Policy Instruments -2</vt:lpstr>
      <vt:lpstr>Tradeable Permits</vt:lpstr>
      <vt:lpstr>Tradeable Permits</vt:lpstr>
      <vt:lpstr>PowerPoint Presentation</vt:lpstr>
      <vt:lpstr>PowerPoint Presentation</vt:lpstr>
      <vt:lpstr>Sulfur permits</vt:lpstr>
      <vt:lpstr>PowerPoint Presentation</vt:lpstr>
      <vt:lpstr>PowerPoint Presentation</vt:lpstr>
      <vt:lpstr>PowerPoint Presentation</vt:lpstr>
      <vt:lpstr>Sulfur permits</vt:lpstr>
      <vt:lpstr>PowerPoint Presentation</vt:lpstr>
      <vt:lpstr>Sulfur permits</vt:lpstr>
      <vt:lpstr>Policy Instruments -2</vt:lpstr>
      <vt:lpstr>Taxes vs Cap &amp; Trade</vt:lpstr>
      <vt:lpstr>Weitzman Theorem: Preliminaries</vt:lpstr>
      <vt:lpstr>Weitzman Theorem: MD steeper than MC</vt:lpstr>
      <vt:lpstr>Weitzman Theorem: MD less steep than MC</vt:lpstr>
      <vt:lpstr>Weitzman Theorem: MD as steep as MC</vt:lpstr>
      <vt:lpstr>Weitzman Theorem</vt:lpstr>
      <vt:lpstr>Policy Instruments -2</vt:lpstr>
      <vt:lpstr>Criteria</vt:lpstr>
      <vt:lpstr>Cost-effectiveness -2</vt:lpstr>
      <vt:lpstr>Cost-effectiveness -3</vt:lpstr>
      <vt:lpstr>Cost-Effectiveness</vt:lpstr>
      <vt:lpstr>Administrative costs</vt:lpstr>
      <vt:lpstr>Environmental Effectiveness</vt:lpstr>
      <vt:lpstr>Dynamic Effects</vt:lpstr>
      <vt:lpstr>Flexibility</vt:lpstr>
      <vt:lpstr>Equity</vt:lpstr>
    </vt:vector>
  </TitlesOfParts>
  <Company>ZMAW Universität Hamburg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and Resource Economics, lecture 1</dc:title>
  <dc:creator>Richard Tol</dc:creator>
  <cp:lastModifiedBy>Richard Tol</cp:lastModifiedBy>
  <cp:revision>261</cp:revision>
  <dcterms:created xsi:type="dcterms:W3CDTF">2000-09-24T19:27:04Z</dcterms:created>
  <dcterms:modified xsi:type="dcterms:W3CDTF">2020-08-27T14:56:47Z</dcterms:modified>
</cp:coreProperties>
</file>