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7" r:id="rId2"/>
    <p:sldId id="323" r:id="rId3"/>
    <p:sldId id="310" r:id="rId4"/>
    <p:sldId id="311" r:id="rId5"/>
    <p:sldId id="318" r:id="rId6"/>
    <p:sldId id="293" r:id="rId7"/>
    <p:sldId id="294" r:id="rId8"/>
    <p:sldId id="321" r:id="rId9"/>
    <p:sldId id="312" r:id="rId10"/>
    <p:sldId id="313" r:id="rId11"/>
    <p:sldId id="314" r:id="rId12"/>
    <p:sldId id="295" r:id="rId13"/>
    <p:sldId id="296" r:id="rId14"/>
    <p:sldId id="322" r:id="rId15"/>
    <p:sldId id="316" r:id="rId16"/>
    <p:sldId id="297" r:id="rId17"/>
    <p:sldId id="315" r:id="rId18"/>
    <p:sldId id="298" r:id="rId19"/>
    <p:sldId id="320" r:id="rId20"/>
    <p:sldId id="317" r:id="rId21"/>
    <p:sldId id="324" r:id="rId22"/>
    <p:sldId id="319" r:id="rId23"/>
    <p:sldId id="299" r:id="rId2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2" d="100"/>
          <a:sy n="62" d="100"/>
        </p:scale>
        <p:origin x="71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88915F-30FC-48EF-AA1D-8F7E6211C09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507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5146AB-990D-4A39-B38E-320E580BD96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08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E0EBE-AB4A-40FD-90FC-DF4374AFE3E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0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B302E0-82A4-472B-88A2-E9BE417C8E4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4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7D4E8-338B-47A8-A3C1-53E967BE574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36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CB616-6882-40DF-B86D-AB3058F98F8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13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457FC-FC38-4A69-8465-F28F66F871F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11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BB8394-7807-4E92-88DE-5C5A630E870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28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8E619-D56D-4E52-976A-4D8B31E65A0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2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375BF7-EDB5-41A6-9030-0621CB97B96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1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98B0F-EA10-42A5-8930-C272C358CB8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97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B6A962-1A06-433F-9B56-7B723779430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28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A76E96-F621-4886-9FD6-FB5CEEC1316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13" Type="http://schemas.openxmlformats.org/officeDocument/2006/relationships/image" Target="../media/image53.jpg"/><Relationship Id="rId3" Type="http://schemas.openxmlformats.org/officeDocument/2006/relationships/image" Target="../media/image43.jpeg"/><Relationship Id="rId7" Type="http://schemas.openxmlformats.org/officeDocument/2006/relationships/image" Target="../media/image47.jpg"/><Relationship Id="rId12" Type="http://schemas.openxmlformats.org/officeDocument/2006/relationships/image" Target="../media/image52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jpg"/><Relationship Id="rId11" Type="http://schemas.openxmlformats.org/officeDocument/2006/relationships/image" Target="../media/image51.jpg"/><Relationship Id="rId5" Type="http://schemas.openxmlformats.org/officeDocument/2006/relationships/image" Target="../media/image45.jpg"/><Relationship Id="rId15" Type="http://schemas.openxmlformats.org/officeDocument/2006/relationships/image" Target="../media/image55.jpeg"/><Relationship Id="rId10" Type="http://schemas.openxmlformats.org/officeDocument/2006/relationships/image" Target="../media/image50.jpg"/><Relationship Id="rId4" Type="http://schemas.openxmlformats.org/officeDocument/2006/relationships/image" Target="../media/image44.jpg"/><Relationship Id="rId9" Type="http://schemas.openxmlformats.org/officeDocument/2006/relationships/image" Target="../media/image49.jpg"/><Relationship Id="rId14" Type="http://schemas.openxmlformats.org/officeDocument/2006/relationships/image" Target="../media/image54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EnvEcon 0 - Origins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816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</a:t>
            </a:r>
            <a:r>
              <a:rPr lang="de-DE" sz="2800" dirty="0" err="1">
                <a:latin typeface="Candara" panose="020E0502030303020204" pitchFamily="34" charset="0"/>
              </a:rPr>
              <a:t>origins</a:t>
            </a:r>
            <a:r>
              <a:rPr lang="de-DE" sz="2800" dirty="0">
                <a:latin typeface="Candara" panose="020E0502030303020204" pitchFamily="34" charset="0"/>
              </a:rPr>
              <a:t> of </a:t>
            </a:r>
            <a:r>
              <a:rPr lang="de-DE" sz="2800" dirty="0" err="1">
                <a:latin typeface="Candara" panose="020E0502030303020204" pitchFamily="34" charset="0"/>
              </a:rPr>
              <a:t>the</a:t>
            </a:r>
            <a:r>
              <a:rPr lang="de-DE" sz="2800" dirty="0">
                <a:latin typeface="Candara" panose="020E0502030303020204" pitchFamily="34" charset="0"/>
              </a:rPr>
              <a:t> </a:t>
            </a:r>
            <a:r>
              <a:rPr lang="de-DE" sz="2800" dirty="0" err="1">
                <a:latin typeface="Candara" panose="020E0502030303020204" pitchFamily="34" charset="0"/>
              </a:rPr>
              <a:t>problem</a:t>
            </a:r>
            <a:endParaRPr lang="de-DE" sz="2800" dirty="0">
              <a:latin typeface="Candara" panose="020E0502030303020204" pitchFamily="34" charset="0"/>
            </a:endParaRP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State of </a:t>
            </a:r>
            <a:r>
              <a:rPr lang="de-DE" dirty="0" err="1">
                <a:latin typeface="Candara" panose="020E0502030303020204" pitchFamily="34" charset="0"/>
              </a:rPr>
              <a:t>the</a:t>
            </a:r>
            <a:r>
              <a:rPr lang="de-DE" dirty="0">
                <a:latin typeface="Candara" panose="020E0502030303020204" pitchFamily="34" charset="0"/>
              </a:rPr>
              <a:t> </a:t>
            </a:r>
            <a:r>
              <a:rPr lang="de-DE" dirty="0" err="1">
                <a:latin typeface="Candara" panose="020E0502030303020204" pitchFamily="34" charset="0"/>
              </a:rPr>
              <a:t>environment</a:t>
            </a:r>
            <a:endParaRPr lang="de-DE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History of environmental and resource economics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Classical Economics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6019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000" dirty="0">
                <a:latin typeface="Candara" panose="020E0502030303020204" pitchFamily="34" charset="0"/>
              </a:rPr>
              <a:t>Smith: invisible hand of general equilibrium, social good by individual action , public goods</a:t>
            </a:r>
          </a:p>
          <a:p>
            <a:pPr>
              <a:lnSpc>
                <a:spcPct val="90000"/>
              </a:lnSpc>
            </a:pPr>
            <a:r>
              <a:rPr lang="de-DE" sz="2000" dirty="0">
                <a:latin typeface="Candara" panose="020E0502030303020204" pitchFamily="34" charset="0"/>
              </a:rPr>
              <a:t>Malthus: growing population, diminishing returns to scale in agriculture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Ricardo: diminishing returns to scale (intensive margin), diminishing quality (extensive margin)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But like all Classical economists, Ricardo believed that economic growth would end</a:t>
            </a:r>
          </a:p>
          <a:p>
            <a:pPr>
              <a:lnSpc>
                <a:spcPct val="90000"/>
              </a:lnSpc>
            </a:pPr>
            <a:r>
              <a:rPr lang="de-DE" sz="2000" dirty="0">
                <a:latin typeface="Candara" panose="020E0502030303020204" pitchFamily="34" charset="0"/>
              </a:rPr>
              <a:t>Mill (1857): innovation, input substitution; amenity value „</a:t>
            </a:r>
            <a:r>
              <a:rPr lang="de-DE" sz="2000" i="1" dirty="0">
                <a:latin typeface="Candara" panose="020E0502030303020204" pitchFamily="34" charset="0"/>
              </a:rPr>
              <a:t>it is only in backward countries of the world that increased production is still an important object[ive]</a:t>
            </a:r>
            <a:r>
              <a:rPr lang="de-DE" sz="2000" dirty="0">
                <a:latin typeface="Candara" panose="020E0502030303020204" pitchFamily="34" charset="0"/>
              </a:rPr>
              <a:t>“</a:t>
            </a:r>
            <a:endParaRPr lang="en-GB" sz="2000" dirty="0">
              <a:latin typeface="Candara" panose="020E0502030303020204" pitchFamily="34" charset="0"/>
            </a:endParaRPr>
          </a:p>
        </p:txBody>
      </p:sp>
      <p:pic>
        <p:nvPicPr>
          <p:cNvPr id="8196" name="Picture 5" descr="DavidRicar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14400"/>
            <a:ext cx="22860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Classical Economics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6019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000" dirty="0">
                <a:latin typeface="Candara" panose="020E0502030303020204" pitchFamily="34" charset="0"/>
              </a:rPr>
              <a:t>Smith: invisible hand of general equilibrium, social good by individual action , public goods</a:t>
            </a:r>
          </a:p>
          <a:p>
            <a:pPr>
              <a:lnSpc>
                <a:spcPct val="90000"/>
              </a:lnSpc>
            </a:pPr>
            <a:r>
              <a:rPr lang="de-DE" sz="2000" dirty="0">
                <a:latin typeface="Candara" panose="020E0502030303020204" pitchFamily="34" charset="0"/>
              </a:rPr>
              <a:t>Malthus: growing population, diminishing returns to scale in agriculture</a:t>
            </a:r>
          </a:p>
          <a:p>
            <a:pPr>
              <a:lnSpc>
                <a:spcPct val="90000"/>
              </a:lnSpc>
            </a:pPr>
            <a:r>
              <a:rPr lang="de-DE" sz="2000" dirty="0">
                <a:latin typeface="Candara" panose="020E0502030303020204" pitchFamily="34" charset="0"/>
              </a:rPr>
              <a:t>Ricardo: diminishing returns to scale (intensive margin), diminishing quality (extensive margin)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Mill (1857): innovation, input substitution; amenity value „</a:t>
            </a:r>
            <a:r>
              <a:rPr lang="de-DE" sz="2800" i="1" dirty="0">
                <a:latin typeface="Candara" panose="020E0502030303020204" pitchFamily="34" charset="0"/>
              </a:rPr>
              <a:t>it is only in backward countries of the world that increased production is still an important object[ive]</a:t>
            </a:r>
            <a:r>
              <a:rPr lang="de-DE" sz="2800" dirty="0">
                <a:latin typeface="Candara" panose="020E0502030303020204" pitchFamily="34" charset="0"/>
              </a:rPr>
              <a:t>“</a:t>
            </a:r>
            <a:endParaRPr lang="en-GB" sz="2800" dirty="0">
              <a:latin typeface="Candara" panose="020E0502030303020204" pitchFamily="34" charset="0"/>
            </a:endParaRPr>
          </a:p>
        </p:txBody>
      </p:sp>
      <p:pic>
        <p:nvPicPr>
          <p:cNvPr id="9220" name="Picture 4" descr="jsmi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14400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person posing for a photo&#10;&#10;Description automatically generated">
            <a:extLst>
              <a:ext uri="{FF2B5EF4-FFF2-40B4-BE49-F238E27FC236}">
                <a16:creationId xmlns:a16="http://schemas.microsoft.com/office/drawing/2014/main" id="{66827052-B553-49D3-94D0-89756930A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593463"/>
            <a:ext cx="2534500" cy="33159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Classical Economics -2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Mill (1857): </a:t>
            </a:r>
            <a:r>
              <a:rPr lang="de-DE" sz="2800" i="1" dirty="0">
                <a:latin typeface="Candara" panose="020E0502030303020204" pitchFamily="34" charset="0"/>
              </a:rPr>
              <a:t>There is room in world, no doubt, for a great increase in population, supposing the arts of life to go on improving, and capital to increase. [...] The density of population necessary to obtain all of the advantages both of cooperation and of social intercourse [...] has been attained. A population may be too crowded, though all be amply supplied with food and raiment. [...] Nor is there much satisfaction in contemplating the world with nothing left to the spontaneous activity of nature</a:t>
            </a:r>
            <a:endParaRPr lang="en-GB" sz="2800" i="1" dirty="0">
              <a:latin typeface="Candara" panose="020E0502030303020204" pitchFamily="34" charset="0"/>
            </a:endParaRPr>
          </a:p>
        </p:txBody>
      </p:sp>
      <p:pic>
        <p:nvPicPr>
          <p:cNvPr id="4" name="Picture 4" descr="jsmill.jpg">
            <a:extLst>
              <a:ext uri="{FF2B5EF4-FFF2-40B4-BE49-F238E27FC236}">
                <a16:creationId xmlns:a16="http://schemas.microsoft.com/office/drawing/2014/main" id="{F88967AA-93A6-4E24-869B-787784EFC2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229340"/>
            <a:ext cx="1476260" cy="147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erson posing for a photo&#10;&#10;Description automatically generated">
            <a:extLst>
              <a:ext uri="{FF2B5EF4-FFF2-40B4-BE49-F238E27FC236}">
                <a16:creationId xmlns:a16="http://schemas.microsoft.com/office/drawing/2014/main" id="{3CF7A347-DC71-466F-A73C-7936DE44F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060" y="5221376"/>
            <a:ext cx="1134440" cy="14842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Neo-Classical Economics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6705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Value is relative, determined in exchange, reflecting preferences, production costs and scarcity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Demand and supply, partial and general equilibrium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Absolute scarcity no longer seen as a problem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 reflection of the times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Push into Africa, India, American West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Rapid technological progress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Rapid industrialization</a:t>
            </a:r>
            <a:endParaRPr lang="en-GB" sz="2400" dirty="0"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52400"/>
            <a:ext cx="1474965" cy="20465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285886"/>
            <a:ext cx="1456709" cy="22093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572000"/>
            <a:ext cx="1590259" cy="19669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Keynesian and Modern Economics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6553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Keynes‘ macro-economics indirectly reinvoked interest in economic growth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Early growth models: no resource limits</a:t>
            </a:r>
          </a:p>
        </p:txBody>
      </p:sp>
      <p:pic>
        <p:nvPicPr>
          <p:cNvPr id="11268" name="Picture 3" descr="JMKeyn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143000"/>
            <a:ext cx="1981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18" y="2586994"/>
            <a:ext cx="2518682" cy="18681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586994"/>
            <a:ext cx="1417227" cy="18681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86994"/>
            <a:ext cx="1474865" cy="1868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86994"/>
            <a:ext cx="1431676" cy="18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96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Keynesian and Modern Economics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6553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The Great Depression and Keynes’ macro-economics and indirectly </a:t>
            </a:r>
            <a:r>
              <a:rPr lang="en-GB" sz="2800" dirty="0" err="1">
                <a:latin typeface="Candara" panose="020E0502030303020204" pitchFamily="34" charset="0"/>
              </a:rPr>
              <a:t>reinvoked</a:t>
            </a:r>
            <a:r>
              <a:rPr lang="en-GB" sz="2800" dirty="0">
                <a:latin typeface="Candara" panose="020E0502030303020204" pitchFamily="34" charset="0"/>
              </a:rPr>
              <a:t> interest in economic growth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Early growth models: no resource limits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Jevons (1865) anticipated that we will eventually run out of coal</a:t>
            </a:r>
          </a:p>
          <a:p>
            <a:pPr lvl="1">
              <a:lnSpc>
                <a:spcPct val="90000"/>
              </a:lnSpc>
            </a:pPr>
            <a:r>
              <a:rPr lang="en-GB" sz="2400" dirty="0" err="1">
                <a:latin typeface="Candara" panose="020E0502030303020204" pitchFamily="34" charset="0"/>
              </a:rPr>
              <a:t>Hotelling</a:t>
            </a:r>
            <a:r>
              <a:rPr lang="en-GB" sz="2400" dirty="0">
                <a:latin typeface="Candara" panose="020E0502030303020204" pitchFamily="34" charset="0"/>
              </a:rPr>
              <a:t> (1931) worked on the economics of exhaustible resources</a:t>
            </a:r>
          </a:p>
        </p:txBody>
      </p:sp>
      <p:pic>
        <p:nvPicPr>
          <p:cNvPr id="9" name="Harold_Hotelling.jpg" descr="Harold_Hotelling.jpg">
            <a:extLst>
              <a:ext uri="{FF2B5EF4-FFF2-40B4-BE49-F238E27FC236}">
                <a16:creationId xmlns:a16="http://schemas.microsoft.com/office/drawing/2014/main" id="{41BCFBC7-9608-4344-987D-3032EF1D76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152" b="19712"/>
          <a:stretch>
            <a:fillRect/>
          </a:stretch>
        </p:blipFill>
        <p:spPr>
          <a:xfrm>
            <a:off x="2536606" y="4387926"/>
            <a:ext cx="1578194" cy="1700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SM_V11_D660_William_Stanley_Jevons.jpg" descr="PSM_V11_D660_William_Stanley_Jevons.jpg">
            <a:extLst>
              <a:ext uri="{FF2B5EF4-FFF2-40B4-BE49-F238E27FC236}">
                <a16:creationId xmlns:a16="http://schemas.microsoft.com/office/drawing/2014/main" id="{13EC8352-5575-491F-A987-5462AE3FE7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86" b="4086"/>
          <a:stretch>
            <a:fillRect/>
          </a:stretch>
        </p:blipFill>
        <p:spPr>
          <a:xfrm>
            <a:off x="1066800" y="4371401"/>
            <a:ext cx="1444100" cy="1772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3" descr="JMKeyn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143000"/>
            <a:ext cx="1981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644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Welfare Economics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416" y="990600"/>
            <a:ext cx="6553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Rigorous theory of social good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Utilitarianism: Social good is the weighted sum of individual good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Pareto optimality: At least as good for all, better for one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Actual and potential (after transfers)</a:t>
            </a:r>
          </a:p>
          <a:p>
            <a:pPr>
              <a:lnSpc>
                <a:spcPct val="90000"/>
              </a:lnSpc>
            </a:pPr>
            <a:r>
              <a:rPr lang="de-DE" sz="2000" dirty="0">
                <a:latin typeface="Candara" panose="020E0502030303020204" pitchFamily="34" charset="0"/>
              </a:rPr>
              <a:t>Marshall and Pigou: Externalities and taxes – if there are unintended and uncomponsated consequences of one agent to the next, the market transactions need not be Pareto improving – Pigou taxes can counteract this</a:t>
            </a:r>
            <a:endParaRPr lang="en-GB" sz="2000" dirty="0">
              <a:latin typeface="Candara" panose="020E0502030303020204" pitchFamily="34" charset="0"/>
            </a:endParaRPr>
          </a:p>
        </p:txBody>
      </p:sp>
      <p:pic>
        <p:nvPicPr>
          <p:cNvPr id="12292" name="Picture 3" descr="VilfredoParet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88" y="2365804"/>
            <a:ext cx="22288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2B7543-AD85-46D3-AB87-4EEA6986BF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08" y="250862"/>
            <a:ext cx="1540476" cy="209228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Welfare Economics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6553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000" dirty="0">
                <a:latin typeface="Candara" panose="020E0502030303020204" pitchFamily="34" charset="0"/>
              </a:rPr>
              <a:t>Rigorous theory of social good</a:t>
            </a:r>
          </a:p>
          <a:p>
            <a:pPr>
              <a:lnSpc>
                <a:spcPct val="90000"/>
              </a:lnSpc>
            </a:pPr>
            <a:r>
              <a:rPr lang="de-DE" sz="2000" dirty="0">
                <a:latin typeface="Candara" panose="020E0502030303020204" pitchFamily="34" charset="0"/>
              </a:rPr>
              <a:t>Utilitarianism: Social good is the weighted sum of individual good</a:t>
            </a:r>
          </a:p>
          <a:p>
            <a:pPr>
              <a:lnSpc>
                <a:spcPct val="90000"/>
              </a:lnSpc>
            </a:pPr>
            <a:r>
              <a:rPr lang="de-DE" sz="2000" dirty="0">
                <a:latin typeface="Candara" panose="020E0502030303020204" pitchFamily="34" charset="0"/>
              </a:rPr>
              <a:t>Pareto optimality: At least as good for all, better for one (actual and potential)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Marshall: Externalities – if there are unintended and uncomponsated consequences of one agent to the next, the market transactions need not be Pareto improving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Pigou: Taxes can counteract this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Marshall also worked on overexploitation of common property</a:t>
            </a:r>
            <a:endParaRPr lang="en-GB" sz="2800" dirty="0">
              <a:latin typeface="Candara" panose="020E0502030303020204" pitchFamily="34" charset="0"/>
            </a:endParaRPr>
          </a:p>
        </p:txBody>
      </p:sp>
      <p:pic>
        <p:nvPicPr>
          <p:cNvPr id="13316" name="Picture 4" descr="alfredmarsh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38" y="685800"/>
            <a:ext cx="207486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 descr="AlfredPigou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38" y="3200400"/>
            <a:ext cx="2074862" cy="259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Environmental &amp; Resource Economics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In the 1960s and 70s, things changed: Limits to Growth, Silent Spring, oil crisis, pollution, space travel, congestion</a:t>
            </a:r>
          </a:p>
          <a:p>
            <a:endParaRPr lang="en-GB" sz="2800" dirty="0">
              <a:latin typeface="Comic Sans MS" pitchFamily="66" charset="0"/>
            </a:endParaRPr>
          </a:p>
          <a:p>
            <a:endParaRPr lang="en-GB" sz="2800" dirty="0">
              <a:latin typeface="Comic Sans MS" pitchFamily="66" charset="0"/>
            </a:endParaRPr>
          </a:p>
          <a:p>
            <a:endParaRPr lang="en-GB" sz="2800" dirty="0">
              <a:latin typeface="Comic Sans MS" pitchFamily="66" charset="0"/>
            </a:endParaRPr>
          </a:p>
          <a:p>
            <a:endParaRPr lang="en-GB" sz="2800" dirty="0">
              <a:latin typeface="Comic Sans MS" pitchFamily="66" charset="0"/>
            </a:endParaRPr>
          </a:p>
          <a:p>
            <a:endParaRPr lang="en-GB" sz="2800" dirty="0">
              <a:latin typeface="Comic Sans MS" pitchFamily="66" charset="0"/>
            </a:endParaRPr>
          </a:p>
          <a:p>
            <a:r>
              <a:rPr lang="en-GB" sz="2000" dirty="0">
                <a:latin typeface="Candara" panose="020E0502030303020204" pitchFamily="34" charset="0"/>
              </a:rPr>
              <a:t>Natural resources are scarce</a:t>
            </a:r>
          </a:p>
          <a:p>
            <a:r>
              <a:rPr lang="en-GB" sz="2000" dirty="0">
                <a:latin typeface="Candara" panose="020E0502030303020204" pitchFamily="34" charset="0"/>
              </a:rPr>
              <a:t>Environmental services are valuable</a:t>
            </a:r>
          </a:p>
          <a:p>
            <a:r>
              <a:rPr lang="en-GB" sz="2000" dirty="0">
                <a:latin typeface="Candara" panose="020E0502030303020204" pitchFamily="34" charset="0"/>
              </a:rPr>
              <a:t>There are significant environmental externalities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86353"/>
            <a:ext cx="2797629" cy="25952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49" y="2590800"/>
            <a:ext cx="1869551" cy="2366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590800"/>
            <a:ext cx="3154465" cy="236664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Romanticism vs Enligthenment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1770-1850</a:t>
            </a:r>
          </a:p>
          <a:p>
            <a:r>
              <a:rPr lang="de-DE" sz="2800" dirty="0">
                <a:latin typeface="Candara" panose="020E0502030303020204" pitchFamily="34" charset="0"/>
              </a:rPr>
              <a:t>Emotions vs reasons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Beautiful vs dangerous nature</a:t>
            </a:r>
          </a:p>
          <a:p>
            <a:r>
              <a:rPr lang="de-DE" sz="2800" dirty="0">
                <a:latin typeface="Candara" panose="020E0502030303020204" pitchFamily="34" charset="0"/>
              </a:rPr>
              <a:t>Harking for a simpler past</a:t>
            </a:r>
          </a:p>
          <a:p>
            <a:endParaRPr lang="de-DE" sz="2800" dirty="0">
              <a:latin typeface="Candara" panose="020E0502030303020204" pitchFamily="34" charset="0"/>
            </a:endParaRPr>
          </a:p>
          <a:p>
            <a:r>
              <a:rPr lang="de-DE" sz="2800" dirty="0">
                <a:latin typeface="Candara" panose="020E0502030303020204" pitchFamily="34" charset="0"/>
              </a:rPr>
              <a:t>Three successors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Communism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Nazism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Naturalism &amp; Environmentalism</a:t>
            </a:r>
          </a:p>
        </p:txBody>
      </p:sp>
      <p:pic>
        <p:nvPicPr>
          <p:cNvPr id="6" name="Picture 5" descr="A person standing in front of a mountain&#10;&#10;Description automatically generated">
            <a:extLst>
              <a:ext uri="{FF2B5EF4-FFF2-40B4-BE49-F238E27FC236}">
                <a16:creationId xmlns:a16="http://schemas.microsoft.com/office/drawing/2014/main" id="{F4411A0E-DA4F-4966-ACAF-6359232C8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18" y="838200"/>
            <a:ext cx="339328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6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211763"/>
          </a:xfrm>
        </p:spPr>
        <p:txBody>
          <a:bodyPr/>
          <a:lstStyle/>
          <a:p>
            <a:pPr eaLnBrk="1" hangingPunct="1">
              <a:buNone/>
            </a:pPr>
            <a:r>
              <a:rPr lang="en-US" sz="3600" b="1" dirty="0">
                <a:latin typeface="Candara" panose="020E0502030303020204" pitchFamily="34" charset="0"/>
              </a:rPr>
              <a:t>0 Introduction</a:t>
            </a:r>
          </a:p>
          <a:p>
            <a:pPr eaLnBrk="1" hangingPunct="1">
              <a:buNone/>
            </a:pPr>
            <a:r>
              <a:rPr lang="en-US" sz="2800">
                <a:latin typeface="Candara" panose="020E0502030303020204" pitchFamily="34" charset="0"/>
              </a:rPr>
              <a:t>1 Social choice</a:t>
            </a:r>
            <a:endParaRPr lang="en-US" sz="2800" dirty="0">
              <a:latin typeface="Candara" panose="020E0502030303020204" pitchFamily="34" charset="0"/>
            </a:endParaRP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2 Externalities and public goods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3 Decision analysis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4 Valuation: Aims and purpose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5 Valuation: Revealed preferences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6 Valuation: Stated preferences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7 Direct regulation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8 Market-based instruments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9 Imperfect information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10 Growth and the environment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11 Green accounting</a:t>
            </a:r>
          </a:p>
        </p:txBody>
      </p:sp>
    </p:spTree>
    <p:extLst>
      <p:ext uri="{BB962C8B-B14F-4D97-AF65-F5344CB8AC3E}">
        <p14:creationId xmlns:p14="http://schemas.microsoft.com/office/powerpoint/2010/main" val="1910182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Environmental &amp; Resource Economics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6477000" cy="4114800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In the 1960s and 70s, things changed: Limits to Growth, Silent Spring, oil crisis, pollution, space travel, congestion</a:t>
            </a:r>
          </a:p>
          <a:p>
            <a:r>
              <a:rPr lang="en-GB" sz="2800" dirty="0">
                <a:latin typeface="Candara" panose="020E0502030303020204" pitchFamily="34" charset="0"/>
              </a:rPr>
              <a:t>Natural resources are scarce</a:t>
            </a:r>
          </a:p>
          <a:p>
            <a:r>
              <a:rPr lang="en-GB" sz="2800" dirty="0">
                <a:latin typeface="Candara" panose="020E0502030303020204" pitchFamily="34" charset="0"/>
              </a:rPr>
              <a:t>Environmental services are valuable</a:t>
            </a:r>
          </a:p>
          <a:p>
            <a:r>
              <a:rPr lang="en-GB" sz="2800" dirty="0">
                <a:latin typeface="Candara" panose="020E0502030303020204" pitchFamily="34" charset="0"/>
              </a:rPr>
              <a:t>There are significant environmental externalities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Boulding:</a:t>
            </a:r>
            <a:r>
              <a:rPr lang="de-DE" sz="2800" i="1" dirty="0">
                <a:latin typeface="Candara" panose="020E0502030303020204" pitchFamily="34" charset="0"/>
              </a:rPr>
              <a:t> </a:t>
            </a:r>
            <a:r>
              <a:rPr lang="en-US" sz="2800" i="1" dirty="0">
                <a:latin typeface="Candara" panose="020E0502030303020204" pitchFamily="34" charset="0"/>
              </a:rPr>
              <a:t>Anyone who believes exponential growth can go on forever in a finite world is either a madman or an economist</a:t>
            </a:r>
          </a:p>
          <a:p>
            <a:endParaRPr lang="en-GB" sz="2800" dirty="0">
              <a:latin typeface="Candara" panose="020E0502030303020204" pitchFamily="34" charset="0"/>
            </a:endParaRPr>
          </a:p>
        </p:txBody>
      </p:sp>
      <p:pic>
        <p:nvPicPr>
          <p:cNvPr id="4" name="kennethboulding.jpg" descr="kennethboulding.jpg">
            <a:extLst>
              <a:ext uri="{FF2B5EF4-FFF2-40B4-BE49-F238E27FC236}">
                <a16:creationId xmlns:a16="http://schemas.microsoft.com/office/drawing/2014/main" id="{EF934642-C7B9-4F29-AF77-E048771C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4267200"/>
            <a:ext cx="2590800" cy="25908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</p:pic>
    </p:spTree>
    <p:extLst>
      <p:ext uri="{BB962C8B-B14F-4D97-AF65-F5344CB8AC3E}">
        <p14:creationId xmlns:p14="http://schemas.microsoft.com/office/powerpoint/2010/main" val="1252777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9304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Ehrlich v Simon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88" y="2819400"/>
            <a:ext cx="9017588" cy="3846723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Paul R. Ehrlich is a biologist, key figure in Club of Rome</a:t>
            </a:r>
          </a:p>
          <a:p>
            <a:r>
              <a:rPr lang="en-GB" sz="2800" dirty="0">
                <a:latin typeface="Candara" panose="020E0502030303020204" pitchFamily="34" charset="0"/>
              </a:rPr>
              <a:t>Julian L. Simon is an economist, who took issue</a:t>
            </a:r>
          </a:p>
          <a:p>
            <a:r>
              <a:rPr lang="en-GB" sz="2800" dirty="0">
                <a:latin typeface="Candara" panose="020E0502030303020204" pitchFamily="34" charset="0"/>
              </a:rPr>
              <a:t>Wager that prices of copper, chromium, nickel, tin and tungsten would go up (Ehrlich) or down (Simon)</a:t>
            </a:r>
          </a:p>
          <a:p>
            <a:r>
              <a:rPr lang="en-GB" sz="2800" dirty="0">
                <a:latin typeface="Candara" panose="020E0502030303020204" pitchFamily="34" charset="0"/>
              </a:rPr>
              <a:t>Simon won</a:t>
            </a:r>
          </a:p>
          <a:p>
            <a:r>
              <a:rPr lang="en-GB" sz="2800" dirty="0">
                <a:latin typeface="Candara" panose="020E0502030303020204" pitchFamily="34" charset="0"/>
              </a:rPr>
              <a:t>Ultimate resource is human ingenuity</a:t>
            </a:r>
          </a:p>
          <a:p>
            <a:endParaRPr lang="en-GB" sz="2800" dirty="0"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8" y="76200"/>
            <a:ext cx="1876425" cy="24384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53" y="76200"/>
            <a:ext cx="1776123" cy="2493973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2068533" y="717456"/>
            <a:ext cx="510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"Sometime in the next fifteen years, the end will come. And by 'the end' I mean an utter breakdown of the capacity of the planet to support humanity." (Ehrlich, 1970)</a:t>
            </a:r>
          </a:p>
        </p:txBody>
      </p:sp>
    </p:spTree>
    <p:extLst>
      <p:ext uri="{BB962C8B-B14F-4D97-AF65-F5344CB8AC3E}">
        <p14:creationId xmlns:p14="http://schemas.microsoft.com/office/powerpoint/2010/main" val="298444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64" y="32657"/>
            <a:ext cx="1733016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32" y="4560243"/>
            <a:ext cx="1395316" cy="2090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6" y="2340429"/>
            <a:ext cx="1523708" cy="2090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37" y="4570544"/>
            <a:ext cx="1389468" cy="21147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923" y="4550284"/>
            <a:ext cx="1436878" cy="21553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62" y="0"/>
            <a:ext cx="1521438" cy="21147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67" y="4604657"/>
            <a:ext cx="1461796" cy="20465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49" y="76200"/>
            <a:ext cx="1618271" cy="2057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7" y="76200"/>
            <a:ext cx="1451668" cy="205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33" y="76200"/>
            <a:ext cx="1537867" cy="20504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" y="4614672"/>
            <a:ext cx="1478039" cy="20465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13" y="2318658"/>
            <a:ext cx="1416544" cy="21181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2333625"/>
            <a:ext cx="1543050" cy="21621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340429"/>
            <a:ext cx="1963465" cy="19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77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de-DE" sz="3600" dirty="0">
                <a:solidFill>
                  <a:schemeClr val="tx1"/>
                </a:solidFill>
                <a:latin typeface="Candara" panose="020E0502030303020204" pitchFamily="34" charset="0"/>
              </a:rPr>
              <a:t>Environmental &amp; Resource Economics</a:t>
            </a:r>
            <a:endParaRPr lang="en-GB" sz="3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Environmental and resource economics has now become a respectable field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Many US &amp; UK universities offer an education programme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There are specialised journals, including JEEM, REEP, JAERE, REE, ERE, EPA, LE while general journals and conferences have regular sessions on environmenta &amp; resource economics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Leading economists like Acemoglu, Arrow, Baumol, Bradford, Jorgenson, Nordhaus, Sachs, Schelling, Solow, Stiglitz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And we got the Nobel Prize</a:t>
            </a:r>
            <a:endParaRPr lang="en-GB" sz="28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A5389-0C07-4EAA-A47E-659F5D9AD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408316"/>
            <a:ext cx="952500" cy="14496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AcidRa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95250"/>
            <a:ext cx="39338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" descr="ozone_ho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800"/>
            <a:ext cx="3768725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 descr="airpollu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6200"/>
            <a:ext cx="3810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4" descr="climate-chang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25146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7660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antibiot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667000"/>
            <a:ext cx="362426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 descr="cuyahog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71850"/>
            <a:ext cx="4262438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3" descr="eutrophication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7625"/>
            <a:ext cx="39624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endocrin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6200"/>
            <a:ext cx="40386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04" y="0"/>
            <a:ext cx="3803596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9866"/>
            <a:ext cx="3562350" cy="40449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86200"/>
            <a:ext cx="4112252" cy="2884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1143000"/>
            <a:ext cx="3352801" cy="188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3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The Emergence of Environmental and Resource Economics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GB" dirty="0">
                <a:latin typeface="Candara" panose="020E0502030303020204" pitchFamily="34" charset="0"/>
              </a:rPr>
              <a:t>Classical economics</a:t>
            </a:r>
          </a:p>
          <a:p>
            <a:r>
              <a:rPr lang="en-GB" dirty="0">
                <a:latin typeface="Candara" panose="020E0502030303020204" pitchFamily="34" charset="0"/>
              </a:rPr>
              <a:t>Neo-classical economics</a:t>
            </a:r>
          </a:p>
          <a:p>
            <a:r>
              <a:rPr lang="en-GB" dirty="0">
                <a:latin typeface="Candara" panose="020E0502030303020204" pitchFamily="34" charset="0"/>
              </a:rPr>
              <a:t>Welfare economics</a:t>
            </a:r>
          </a:p>
          <a:p>
            <a:r>
              <a:rPr lang="en-GB" dirty="0">
                <a:latin typeface="Candara" panose="020E0502030303020204" pitchFamily="34" charset="0"/>
              </a:rPr>
              <a:t>Environmental economics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Proto-Economics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4648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Condorcet (1776): </a:t>
            </a:r>
            <a:r>
              <a:rPr lang="en-GB" sz="2800" dirty="0">
                <a:latin typeface="Candara" panose="020E0502030303020204" pitchFamily="34" charset="0"/>
              </a:rPr>
              <a:t>Agricultural activity that</a:t>
            </a:r>
            <a:br>
              <a:rPr lang="en-GB" sz="2800" dirty="0">
                <a:latin typeface="Candara" panose="020E0502030303020204" pitchFamily="34" charset="0"/>
              </a:rPr>
            </a:br>
            <a:r>
              <a:rPr lang="en-GB" sz="2800" i="1" dirty="0">
                <a:latin typeface="Candara" panose="020E0502030303020204" pitchFamily="34" charset="0"/>
              </a:rPr>
              <a:t>by corrupting the air, causes illnesses in neighbouring homes</a:t>
            </a:r>
          </a:p>
          <a:p>
            <a:pPr>
              <a:lnSpc>
                <a:spcPct val="90000"/>
              </a:lnSpc>
            </a:pPr>
            <a:endParaRPr lang="en-GB" sz="2800" i="1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King Edward I had earlier (1273, 1306) coal in London</a:t>
            </a:r>
            <a:r>
              <a:rPr lang="en-GB" sz="2800" i="1" dirty="0">
                <a:latin typeface="Candara" panose="020E0502030303020204" pitchFamily="34" charset="0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dirty="0">
              <a:latin typeface="Candara" panose="020E0502030303020204" pitchFamily="34" charset="0"/>
            </a:endParaRPr>
          </a:p>
        </p:txBody>
      </p:sp>
      <p:pic>
        <p:nvPicPr>
          <p:cNvPr id="5" name="Nicolas_de_Condorcet.png" descr="Nicolas_de_Condorcet.png">
            <a:extLst>
              <a:ext uri="{FF2B5EF4-FFF2-40B4-BE49-F238E27FC236}">
                <a16:creationId xmlns:a16="http://schemas.microsoft.com/office/drawing/2014/main" id="{CC95260A-70AF-4953-A554-9556DF63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876300"/>
            <a:ext cx="3255675" cy="464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Classical Economics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36822"/>
            <a:ext cx="6781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Smith: invisible hand of general equilibrium, social good by individual action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Except for </a:t>
            </a:r>
            <a:r>
              <a:rPr lang="en-US" sz="2800" i="1" dirty="0">
                <a:latin typeface="Candara" panose="020E0502030303020204" pitchFamily="34" charset="0"/>
              </a:rPr>
              <a:t>… erecting and maintaining certain </a:t>
            </a:r>
            <a:r>
              <a:rPr lang="en-US" sz="2800" i="1" dirty="0" err="1">
                <a:latin typeface="Candara" panose="020E0502030303020204" pitchFamily="34" charset="0"/>
              </a:rPr>
              <a:t>publick</a:t>
            </a:r>
            <a:r>
              <a:rPr lang="en-US" sz="2800" i="1" dirty="0">
                <a:latin typeface="Candara" panose="020E0502030303020204" pitchFamily="34" charset="0"/>
              </a:rPr>
              <a:t> works and certain public institutions … because the profit would never repay the </a:t>
            </a:r>
            <a:r>
              <a:rPr lang="en-US" sz="2800" i="1" dirty="0" err="1">
                <a:latin typeface="Candara" panose="020E0502030303020204" pitchFamily="34" charset="0"/>
              </a:rPr>
              <a:t>expence</a:t>
            </a:r>
            <a:r>
              <a:rPr lang="en-US" sz="2800" i="1" dirty="0">
                <a:latin typeface="Candara" panose="020E0502030303020204" pitchFamily="34" charset="0"/>
              </a:rPr>
              <a:t> to any individual, … though it may frequently do much more than repay it to a great society</a:t>
            </a:r>
            <a:endParaRPr lang="de-DE" sz="28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de-DE" sz="2000" dirty="0">
                <a:latin typeface="Candara" panose="020E0502030303020204" pitchFamily="34" charset="0"/>
              </a:rPr>
              <a:t>Malthus: growing population, diminishing returns to scale in agriculture</a:t>
            </a:r>
          </a:p>
          <a:p>
            <a:pPr>
              <a:lnSpc>
                <a:spcPct val="90000"/>
              </a:lnSpc>
            </a:pPr>
            <a:r>
              <a:rPr lang="de-DE" sz="2000" dirty="0">
                <a:latin typeface="Candara" panose="020E0502030303020204" pitchFamily="34" charset="0"/>
              </a:rPr>
              <a:t>Ricardo: diminishing returns to scale (intensive margin), diminishing quality (extensive margin)</a:t>
            </a:r>
          </a:p>
          <a:p>
            <a:pPr>
              <a:lnSpc>
                <a:spcPct val="90000"/>
              </a:lnSpc>
            </a:pPr>
            <a:r>
              <a:rPr lang="de-DE" sz="2000" dirty="0">
                <a:latin typeface="Candara" panose="020E0502030303020204" pitchFamily="34" charset="0"/>
              </a:rPr>
              <a:t>Mill (1857): innovation, input substitution; amenity value „</a:t>
            </a:r>
            <a:r>
              <a:rPr lang="de-DE" sz="2000" i="1" dirty="0">
                <a:latin typeface="Candara" panose="020E0502030303020204" pitchFamily="34" charset="0"/>
              </a:rPr>
              <a:t>it is only in backward countries of the world that increased production is still an important object[ive]</a:t>
            </a:r>
            <a:r>
              <a:rPr lang="de-DE" sz="2000" dirty="0">
                <a:latin typeface="Candara" panose="020E0502030303020204" pitchFamily="34" charset="0"/>
              </a:rPr>
              <a:t>“</a:t>
            </a:r>
            <a:endParaRPr lang="en-GB" sz="2000" dirty="0">
              <a:latin typeface="Candara" panose="020E0502030303020204" pitchFamily="34" charset="0"/>
            </a:endParaRPr>
          </a:p>
        </p:txBody>
      </p:sp>
      <p:pic>
        <p:nvPicPr>
          <p:cNvPr id="6148" name="Picture 3" descr="adamsmit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884238"/>
            <a:ext cx="2133600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14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Classical Economics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6019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000" dirty="0">
                <a:latin typeface="Candara" panose="020E0502030303020204" pitchFamily="34" charset="0"/>
              </a:rPr>
              <a:t>Smith: invisible hand of general equilibrium, social good by individual action, public goods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Malthus: growing population, diminishing returns to scale in agriculture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ndara" panose="020E0502030303020204" pitchFamily="34" charset="0"/>
              </a:rPr>
              <a:t>Ricardo: diminishing returns to scale (intensive margin), diminishing quality (extensive margin)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ndara" panose="020E0502030303020204" pitchFamily="34" charset="0"/>
              </a:rPr>
              <a:t>Mill (1857): innovation, input substitution; amenity value „</a:t>
            </a:r>
            <a:r>
              <a:rPr lang="en-GB" sz="2000" i="1" dirty="0">
                <a:latin typeface="Candara" panose="020E0502030303020204" pitchFamily="34" charset="0"/>
              </a:rPr>
              <a:t>it is only in backward countries of the world that increased production is still an important object[</a:t>
            </a:r>
            <a:r>
              <a:rPr lang="en-GB" sz="2000" i="1" dirty="0" err="1">
                <a:latin typeface="Candara" panose="020E0502030303020204" pitchFamily="34" charset="0"/>
              </a:rPr>
              <a:t>ive</a:t>
            </a:r>
            <a:r>
              <a:rPr lang="en-GB" sz="2000" i="1" dirty="0">
                <a:latin typeface="Candara" panose="020E0502030303020204" pitchFamily="34" charset="0"/>
              </a:rPr>
              <a:t>]</a:t>
            </a:r>
            <a:r>
              <a:rPr lang="en-GB" sz="2000" dirty="0">
                <a:latin typeface="Candara" panose="020E0502030303020204" pitchFamily="34" charset="0"/>
              </a:rPr>
              <a:t>“</a:t>
            </a:r>
          </a:p>
        </p:txBody>
      </p:sp>
      <p:pic>
        <p:nvPicPr>
          <p:cNvPr id="7172" name="Picture 4" descr="ThomasMalthu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14400"/>
            <a:ext cx="2324100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1125</Words>
  <Application>Microsoft Office PowerPoint</Application>
  <PresentationFormat>On-screen Show (4:3)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Candara</vt:lpstr>
      <vt:lpstr>Comic Sans MS</vt:lpstr>
      <vt:lpstr>Times New Roman</vt:lpstr>
      <vt:lpstr>Standarddesign</vt:lpstr>
      <vt:lpstr>EnvEcon 0 - Origins</vt:lpstr>
      <vt:lpstr>PowerPoint Presentation</vt:lpstr>
      <vt:lpstr>PowerPoint Presentation</vt:lpstr>
      <vt:lpstr>PowerPoint Presentation</vt:lpstr>
      <vt:lpstr>PowerPoint Presentation</vt:lpstr>
      <vt:lpstr>The Emergence of Environmental and Resource Economics</vt:lpstr>
      <vt:lpstr>Proto-Economics</vt:lpstr>
      <vt:lpstr>Classical Economics</vt:lpstr>
      <vt:lpstr>Classical Economics</vt:lpstr>
      <vt:lpstr>Classical Economics</vt:lpstr>
      <vt:lpstr>Classical Economics</vt:lpstr>
      <vt:lpstr>Classical Economics -2</vt:lpstr>
      <vt:lpstr>Neo-Classical Economics</vt:lpstr>
      <vt:lpstr>Keynesian and Modern Economics</vt:lpstr>
      <vt:lpstr>Keynesian and Modern Economics</vt:lpstr>
      <vt:lpstr>Welfare Economics</vt:lpstr>
      <vt:lpstr>Welfare Economics</vt:lpstr>
      <vt:lpstr>Environmental &amp; Resource Economics</vt:lpstr>
      <vt:lpstr>Romanticism vs Enligthenment</vt:lpstr>
      <vt:lpstr>Environmental &amp; Resource Economics</vt:lpstr>
      <vt:lpstr>Ehrlich v Simon</vt:lpstr>
      <vt:lpstr>PowerPoint Presentation</vt:lpstr>
      <vt:lpstr>Environmental &amp; Resource Economics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118</cp:revision>
  <dcterms:created xsi:type="dcterms:W3CDTF">2000-09-24T19:27:04Z</dcterms:created>
  <dcterms:modified xsi:type="dcterms:W3CDTF">2019-10-01T12:39:48Z</dcterms:modified>
</cp:coreProperties>
</file>