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1" r:id="rId3"/>
    <p:sldId id="352" r:id="rId4"/>
    <p:sldId id="333" r:id="rId5"/>
    <p:sldId id="360" r:id="rId6"/>
    <p:sldId id="354" r:id="rId7"/>
    <p:sldId id="358" r:id="rId8"/>
    <p:sldId id="355" r:id="rId9"/>
    <p:sldId id="356" r:id="rId10"/>
    <p:sldId id="359" r:id="rId11"/>
    <p:sldId id="361" r:id="rId12"/>
    <p:sldId id="364" r:id="rId13"/>
    <p:sldId id="367" r:id="rId14"/>
    <p:sldId id="363" r:id="rId15"/>
    <p:sldId id="350" r:id="rId16"/>
    <p:sldId id="366" r:id="rId17"/>
    <p:sldId id="368" r:id="rId18"/>
    <p:sldId id="369" r:id="rId19"/>
    <p:sldId id="370" r:id="rId20"/>
    <p:sldId id="372" r:id="rId21"/>
    <p:sldId id="371" r:id="rId22"/>
    <p:sldId id="373" r:id="rId23"/>
    <p:sldId id="351" r:id="rId24"/>
    <p:sldId id="353" r:id="rId25"/>
    <p:sldId id="349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4B55E"/>
    <a:srgbClr val="5353FF"/>
    <a:srgbClr val="000066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488" autoAdjust="0"/>
  </p:normalViewPr>
  <p:slideViewPr>
    <p:cSldViewPr>
      <p:cViewPr varScale="1">
        <p:scale>
          <a:sx n="54" d="100"/>
          <a:sy n="54" d="100"/>
        </p:scale>
        <p:origin x="1408" y="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8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manual, primer, and PNNL</a:t>
            </a:r>
            <a:r>
              <a:rPr lang="en-US" baseline="0" dirty="0" smtClean="0"/>
              <a:t>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8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7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49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 smtClean="0">
                <a:solidFill>
                  <a:srgbClr val="000066"/>
                </a:solidFill>
              </a:rPr>
              <a:t>HPGe MCNP Automated Parametric Optimization  Model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(0,0)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X-axis</a:t>
            </a:r>
            <a:endParaRPr lang="en-US" sz="1400" dirty="0"/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y-axis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B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C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D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F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– 13.7385 cm</a:t>
            </a:r>
          </a:p>
          <a:p>
            <a:r>
              <a:rPr lang="en-US" sz="1400" dirty="0" smtClean="0"/>
              <a:t>B – 3.48 cm</a:t>
            </a:r>
          </a:p>
          <a:p>
            <a:r>
              <a:rPr lang="en-US" sz="1400" dirty="0" smtClean="0"/>
              <a:t>C – 4.8885 cm</a:t>
            </a:r>
          </a:p>
          <a:p>
            <a:r>
              <a:rPr lang="en-US" sz="1400" dirty="0" smtClean="0"/>
              <a:t>D – 7.6 cm</a:t>
            </a:r>
          </a:p>
          <a:p>
            <a:r>
              <a:rPr lang="en-US" sz="1400" dirty="0" smtClean="0"/>
              <a:t>E – 20.735 cm</a:t>
            </a:r>
          </a:p>
          <a:p>
            <a:r>
              <a:rPr lang="en-US" sz="1400" dirty="0" smtClean="0"/>
              <a:t>F – 29.7385 cm</a:t>
            </a:r>
          </a:p>
          <a:p>
            <a:r>
              <a:rPr lang="en-US" sz="1400" dirty="0" smtClean="0"/>
              <a:t>G – 9.78 cm</a:t>
            </a:r>
            <a:endParaRPr lang="en-US" sz="1400" dirty="0"/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MCNP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80" y="1391332"/>
            <a:ext cx="5311040" cy="47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Origin: Centered/Bottom of shielding case</a:t>
            </a:r>
            <a:endParaRPr lang="en-US" dirty="0"/>
          </a:p>
          <a:p>
            <a:r>
              <a:rPr lang="en-US" dirty="0" smtClean="0"/>
              <a:t>Cylinders (~14 CZs)</a:t>
            </a:r>
          </a:p>
          <a:p>
            <a:r>
              <a:rPr lang="en-US" dirty="0" smtClean="0"/>
              <a:t>Planes (~20 PZs)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00500" cy="437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11886"/>
            <a:ext cx="3121943" cy="2971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810000" y="2438400"/>
            <a:ext cx="1371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76800" y="1990364"/>
            <a:ext cx="609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Top View: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417119"/>
            <a:ext cx="45723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286139"/>
              </p:ext>
            </p:extLst>
          </p:nvPr>
        </p:nvGraphicFramePr>
        <p:xfrm>
          <a:off x="996950" y="1447800"/>
          <a:ext cx="7086601" cy="4419604"/>
        </p:xfrm>
        <a:graphic>
          <a:graphicData uri="http://schemas.openxmlformats.org/drawingml/2006/table">
            <a:tbl>
              <a:tblPr firstRow="1" firstCol="1" bandRow="1"/>
              <a:tblGrid>
                <a:gridCol w="1550842"/>
                <a:gridCol w="1654508"/>
                <a:gridCol w="3881251"/>
              </a:tblGrid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Density [g/cm</a:t>
                      </a:r>
                      <a:r>
                        <a:rPr lang="en-US" sz="1600" b="1" baseline="30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Component(s)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Metal Clasps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Aluminum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Detector Housing and Casing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Germanium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Lithium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Deadlayer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Deadlayer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Film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 Chamber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Acrylic Glass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Encapsulation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Vacuum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Coaxial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6950" y="5867404"/>
            <a:ext cx="700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materials from LANLs ACE Data Tables, or PNNLs Compendium of Material Composition Data for Radiation Transport Modeling</a:t>
            </a:r>
          </a:p>
        </p:txBody>
      </p:sp>
    </p:spTree>
    <p:extLst>
      <p:ext uri="{BB962C8B-B14F-4D97-AF65-F5344CB8AC3E}">
        <p14:creationId xmlns:p14="http://schemas.microsoft.com/office/powerpoint/2010/main" val="4124780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Only photons</a:t>
            </a:r>
          </a:p>
          <a:p>
            <a:r>
              <a:rPr lang="en-US" dirty="0" smtClean="0"/>
              <a:t>5 MeV upper limit</a:t>
            </a:r>
          </a:p>
          <a:p>
            <a:r>
              <a:rPr lang="en-US" dirty="0"/>
              <a:t>No </a:t>
            </a:r>
            <a:r>
              <a:rPr lang="en-US" dirty="0" smtClean="0"/>
              <a:t>Bremsstrahlung</a:t>
            </a:r>
          </a:p>
          <a:p>
            <a:r>
              <a:rPr lang="en-US" dirty="0" smtClean="0"/>
              <a:t>No Coherent scattering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photofission</a:t>
            </a:r>
            <a:endParaRPr lang="en-US" dirty="0" smtClean="0"/>
          </a:p>
          <a:p>
            <a:r>
              <a:rPr lang="en-US" dirty="0" smtClean="0"/>
              <a:t>Doppler </a:t>
            </a:r>
            <a:r>
              <a:rPr lang="en-US" dirty="0" smtClean="0"/>
              <a:t>broadening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Photon Transport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Isotropic point source</a:t>
            </a:r>
          </a:p>
          <a:p>
            <a:r>
              <a:rPr lang="en-US" dirty="0" smtClean="0"/>
              <a:t>11 discrete energies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source particles</a:t>
            </a:r>
          </a:p>
          <a:p>
            <a:r>
              <a:rPr lang="en-US" dirty="0" smtClean="0"/>
              <a:t>Gaussian broadening off</a:t>
            </a:r>
          </a:p>
          <a:p>
            <a:r>
              <a:rPr lang="en-US" dirty="0" smtClean="0"/>
              <a:t>Tallies:</a:t>
            </a:r>
          </a:p>
          <a:p>
            <a:pPr lvl="1"/>
            <a:r>
              <a:rPr lang="en-US" dirty="0" smtClean="0"/>
              <a:t>F8 – Energy Deposition Tally</a:t>
            </a:r>
          </a:p>
          <a:p>
            <a:pPr lvl="2"/>
            <a:r>
              <a:rPr lang="en-US" dirty="0" smtClean="0"/>
              <a:t>Ge Crystal (Cell 3)</a:t>
            </a:r>
          </a:p>
          <a:p>
            <a:pPr lvl="2"/>
            <a:r>
              <a:rPr lang="en-US" dirty="0" smtClean="0"/>
              <a:t>8192 bins (10</a:t>
            </a:r>
            <a:r>
              <a:rPr lang="en-US" baseline="30000" dirty="0" smtClean="0"/>
              <a:t>-5</a:t>
            </a:r>
            <a:r>
              <a:rPr lang="en-US" dirty="0" smtClean="0"/>
              <a:t> - 3.14344 MeV)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to Adjust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87581"/>
              </p:ext>
            </p:extLst>
          </p:nvPr>
        </p:nvGraphicFramePr>
        <p:xfrm>
          <a:off x="1351445" y="1493838"/>
          <a:ext cx="6705599" cy="4495799"/>
        </p:xfrm>
        <a:graphic>
          <a:graphicData uri="http://schemas.openxmlformats.org/drawingml/2006/table">
            <a:tbl>
              <a:tblPr firstRow="1" firstCol="1" bandRow="1"/>
              <a:tblGrid>
                <a:gridCol w="3505200"/>
                <a:gridCol w="3200399"/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 cm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 cm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 g/cm</a:t>
                      </a:r>
                      <a:r>
                        <a:rPr lang="en-US" sz="1800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PICTURE</a:t>
            </a:r>
          </a:p>
          <a:p>
            <a:r>
              <a:rPr lang="en-US" dirty="0" smtClean="0"/>
              <a:t>Add slides with any title/as many as you want to describe your code and the process</a:t>
            </a:r>
          </a:p>
          <a:p>
            <a:r>
              <a:rPr lang="en-US" dirty="0" smtClean="0"/>
              <a:t>Include our performance metric for comparing experimental vs </a:t>
            </a:r>
            <a:r>
              <a:rPr lang="en-US" dirty="0" err="1" smtClean="0"/>
              <a:t>mcnp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Automated Parametric Optimization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2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Add 5 efficiency plots for experimental verse MCNP</a:t>
            </a:r>
          </a:p>
          <a:p>
            <a:pPr lvl="1"/>
            <a:r>
              <a:rPr lang="en-US" dirty="0" smtClean="0"/>
              <a:t>Include a table for each too</a:t>
            </a:r>
          </a:p>
          <a:p>
            <a:r>
              <a:rPr lang="en-US" dirty="0" smtClean="0"/>
              <a:t>1 plot for the combined optimal parameters</a:t>
            </a:r>
          </a:p>
          <a:p>
            <a:r>
              <a:rPr lang="en-US" dirty="0" smtClean="0"/>
              <a:t>Advantage results?</a:t>
            </a:r>
          </a:p>
          <a:p>
            <a:r>
              <a:rPr lang="en-US" dirty="0" smtClean="0"/>
              <a:t>Include final value for relative uncertainty</a:t>
            </a:r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24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  <a:endParaRPr lang="en-US" dirty="0" smtClean="0"/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close were we?</a:t>
            </a:r>
          </a:p>
          <a:p>
            <a:r>
              <a:rPr lang="en-US" dirty="0" smtClean="0"/>
              <a:t>Does our method work?</a:t>
            </a:r>
          </a:p>
          <a:p>
            <a:r>
              <a:rPr lang="en-US" dirty="0" smtClean="0"/>
              <a:t>Anything?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97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Reach a relative percent difference of less than 1%</a:t>
            </a:r>
          </a:p>
          <a:p>
            <a:pPr lvl="1"/>
            <a:r>
              <a:rPr lang="en-US" dirty="0" smtClean="0"/>
              <a:t>Increase adjustable parameters</a:t>
            </a:r>
          </a:p>
          <a:p>
            <a:pPr lvl="1"/>
            <a:r>
              <a:rPr lang="en-US" dirty="0" smtClean="0"/>
              <a:t>Obtain more information about internal components of HPGe</a:t>
            </a:r>
          </a:p>
          <a:p>
            <a:r>
              <a:rPr lang="en-US" dirty="0" smtClean="0"/>
              <a:t>Generalize automated optimization code for other applications:</a:t>
            </a:r>
            <a:endParaRPr lang="en-US" dirty="0"/>
          </a:p>
          <a:p>
            <a:pPr lvl="1"/>
            <a:r>
              <a:rPr lang="en-US" dirty="0" smtClean="0"/>
              <a:t>Other detectors</a:t>
            </a:r>
          </a:p>
          <a:p>
            <a:pPr lvl="1"/>
            <a:r>
              <a:rPr lang="en-US" dirty="0" smtClean="0"/>
              <a:t>Usable on other operating systems</a:t>
            </a:r>
          </a:p>
          <a:p>
            <a:pPr lvl="1"/>
            <a:r>
              <a:rPr lang="en-US" dirty="0" smtClean="0"/>
              <a:t>Automated characterization simulations with benchmarked models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8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MCNP Model</a:t>
            </a:r>
          </a:p>
          <a:p>
            <a:r>
              <a:rPr lang="en-US" dirty="0" smtClean="0"/>
              <a:t>Parametric Optimization Code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  <a:endParaRPr lang="en-US" dirty="0" smtClean="0"/>
          </a:p>
          <a:p>
            <a:r>
              <a:rPr lang="en-US" dirty="0" smtClean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Captain James </a:t>
            </a:r>
            <a:r>
              <a:rPr lang="en-US" dirty="0" err="1" smtClean="0"/>
              <a:t>Bevins</a:t>
            </a:r>
            <a:r>
              <a:rPr lang="en-US" dirty="0" smtClean="0"/>
              <a:t>, AFIT</a:t>
            </a:r>
            <a:endParaRPr lang="en-US" dirty="0"/>
          </a:p>
          <a:p>
            <a:r>
              <a:rPr lang="en-US" dirty="0" smtClean="0"/>
              <a:t>Lt Colonel Buck </a:t>
            </a:r>
            <a:r>
              <a:rPr lang="en-US" dirty="0" err="1" smtClean="0"/>
              <a:t>O’Day</a:t>
            </a:r>
            <a:r>
              <a:rPr lang="en-US" dirty="0" smtClean="0"/>
              <a:t>, AFIT</a:t>
            </a:r>
          </a:p>
          <a:p>
            <a:r>
              <a:rPr lang="en-US" dirty="0" err="1" smtClean="0"/>
              <a:t>Capt</a:t>
            </a:r>
            <a:r>
              <a:rPr lang="en-US" dirty="0" smtClean="0"/>
              <a:t> </a:t>
            </a:r>
            <a:r>
              <a:rPr lang="en-US" dirty="0" err="1" smtClean="0"/>
              <a:t>Bevins</a:t>
            </a:r>
            <a:r>
              <a:rPr lang="en-US" dirty="0" smtClean="0"/>
              <a:t> Model</a:t>
            </a:r>
          </a:p>
          <a:p>
            <a:endParaRPr lang="en-US" dirty="0" smtClean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Acknowledgements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R. M. Keyser, "Resolution and Sensitivity as a Function of Energy and incident Geometry for Germanium Detectors," Nuclear Instruments and Methods in Physics Research Section B: Beam Interactions with Materials and Atoms, vol. 213, pp. 236-240, 2004. </a:t>
            </a:r>
          </a:p>
          <a:p>
            <a:pPr marL="914400" indent="-914400">
              <a:buNone/>
            </a:pPr>
            <a:r>
              <a:rPr lang="en-US" sz="1400" dirty="0"/>
              <a:t>[2] 	R. G. Helmer, R. G. Hardy, V. E. </a:t>
            </a:r>
            <a:r>
              <a:rPr lang="en-US" sz="1400" dirty="0" err="1"/>
              <a:t>Iacob</a:t>
            </a:r>
            <a:r>
              <a:rPr lang="en-US" sz="1400" dirty="0"/>
              <a:t>, M. Sanchez-Vega, R. G. Neilson and J. Nelson, "The use of Monte Carlo Calculations in the Determination of a Ge Detector Efficiency Curve," Nuclear Instruments and Methods in Physics Research A, vol. 511, pp. 360-381, 2002. </a:t>
            </a:r>
          </a:p>
          <a:p>
            <a:pPr marL="914400" indent="-914400">
              <a:buNone/>
            </a:pPr>
            <a:r>
              <a:rPr lang="en-US" sz="1400" dirty="0"/>
              <a:t>[3] 	W. F. R. R. K. M. D. O. S. C. A. C. A. X. d. S. </a:t>
            </a:r>
            <a:r>
              <a:rPr lang="en-US" sz="1400" dirty="0" err="1"/>
              <a:t>Guilherme</a:t>
            </a:r>
            <a:r>
              <a:rPr lang="en-US" sz="1400" dirty="0"/>
              <a:t> J. de S. </a:t>
            </a:r>
            <a:r>
              <a:rPr lang="en-US" sz="1400" dirty="0" err="1"/>
              <a:t>Corrêa</a:t>
            </a:r>
            <a:r>
              <a:rPr lang="en-US" sz="1400" dirty="0"/>
              <a:t>, "COMPUTATIONAL MODELING OF A HIGH PURITY GERMANIUM," in International Nuclear Atlantic Conference, Belo </a:t>
            </a:r>
            <a:r>
              <a:rPr lang="en-US" sz="1400" dirty="0" err="1"/>
              <a:t>Horizonte,MG</a:t>
            </a:r>
            <a:r>
              <a:rPr lang="en-US" sz="1400" dirty="0"/>
              <a:t>, Brazil, 2011. </a:t>
            </a:r>
          </a:p>
          <a:p>
            <a:pPr marL="914400" indent="-914400">
              <a:buNone/>
            </a:pPr>
            <a:r>
              <a:rPr lang="en-US" sz="1400" dirty="0"/>
              <a:t>[4] 	G. F. Knoll, Radiation Detection and Measurement, Hoboken, NJ: John Wiley &amp; Sons, Inc., 2010. </a:t>
            </a:r>
          </a:p>
          <a:p>
            <a:pPr marL="914400" indent="-914400">
              <a:buNone/>
            </a:pPr>
            <a:r>
              <a:rPr lang="en-US" sz="1400" dirty="0"/>
              <a:t>[5] 	D. K. P. S. J. G. M. Jeremy Lloyd </a:t>
            </a:r>
            <a:r>
              <a:rPr lang="en-US" sz="1400" dirty="0" err="1"/>
              <a:t>Conlin</a:t>
            </a:r>
            <a:r>
              <a:rPr lang="en-US" sz="1400" dirty="0"/>
              <a:t>, "Listing of Available ACE Data Tables," Los Alamos National Laboratory, Los Alamos National Laboratory, 2013.</a:t>
            </a:r>
          </a:p>
          <a:p>
            <a:pPr marL="914400" indent="-914400">
              <a:buNone/>
            </a:pPr>
            <a:r>
              <a:rPr lang="en-US" sz="1400" dirty="0"/>
              <a:t>[6] 	C. G. R. P. R. R. R. W. I. RJ </a:t>
            </a:r>
            <a:r>
              <a:rPr lang="en-US" sz="1400" dirty="0" err="1"/>
              <a:t>McConn</a:t>
            </a:r>
            <a:r>
              <a:rPr lang="en-US" sz="1400" dirty="0"/>
              <a:t> Jr, "Compendium of Material Composition Data for Radiation Transport Modeling," Pacific North Western National Laboratory, Pacific North Western National Laboratory, 2011.</a:t>
            </a:r>
          </a:p>
          <a:p>
            <a:pPr marL="914400" indent="-914400">
              <a:buNone/>
            </a:pPr>
            <a:r>
              <a:rPr lang="en-US" sz="1400" dirty="0"/>
              <a:t>[7] 	R. E. F. J. K. </a:t>
            </a:r>
            <a:r>
              <a:rPr lang="en-US" sz="1400" dirty="0" err="1"/>
              <a:t>Shultis</a:t>
            </a:r>
            <a:r>
              <a:rPr lang="en-US" sz="1400" dirty="0"/>
              <a:t>, "An MCNP Primer," Department of Mechanical and Nuclear Engineering, Manhattan, KS, 2011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Build a High-Purity Germanium (HPGe) Monte Carlo N-Particle model</a:t>
                </a:r>
              </a:p>
              <a:p>
                <a:r>
                  <a:rPr lang="en-US" dirty="0" smtClean="0"/>
                  <a:t>Create an automated parametric </a:t>
                </a:r>
                <a:r>
                  <a:rPr lang="en-US" dirty="0"/>
                  <a:t>optimization </a:t>
                </a:r>
                <a:r>
                  <a:rPr lang="en-US" dirty="0" smtClean="0"/>
                  <a:t>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Perform an </a:t>
                </a:r>
                <a:r>
                  <a:rPr lang="en-US" dirty="0" err="1" smtClean="0"/>
                  <a:t>adjoint</a:t>
                </a:r>
                <a:r>
                  <a:rPr lang="en-US" dirty="0"/>
                  <a:t> </a:t>
                </a:r>
                <a:r>
                  <a:rPr lang="en-US" dirty="0" smtClean="0"/>
                  <a:t>flux calculation using ADVANTG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 smtClean="0"/>
              <a:t>Manufacturer provided dimensions are often times not sufficient for developing models. </a:t>
            </a:r>
            <a:r>
              <a:rPr lang="en-US" baseline="30000" dirty="0" smtClean="0"/>
              <a:t>[1]</a:t>
            </a:r>
          </a:p>
          <a:p>
            <a:r>
              <a:rPr lang="en-US" dirty="0" smtClean="0"/>
              <a:t>Published relative differences between experimental and Monte Carlo simulated absolute efficiencies range from around 10% to as low as 0.2%. </a:t>
            </a:r>
            <a:r>
              <a:rPr lang="en-US" baseline="30000" dirty="0" smtClean="0"/>
              <a:t>[2][3]</a:t>
            </a:r>
          </a:p>
          <a:p>
            <a:r>
              <a:rPr lang="en-US" dirty="0" smtClean="0"/>
              <a:t>Dead layer thickness and the active volume may change over time. </a:t>
            </a:r>
            <a:r>
              <a:rPr lang="en-US" baseline="30000" dirty="0" smtClean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876800"/>
          </a:xfrm>
        </p:spPr>
        <p:txBody>
          <a:bodyPr/>
          <a:lstStyle/>
          <a:p>
            <a:r>
              <a:rPr lang="en-US" dirty="0" smtClean="0"/>
              <a:t>Performed by Lt Col </a:t>
            </a:r>
            <a:r>
              <a:rPr lang="en-US" dirty="0" err="1" smtClean="0"/>
              <a:t>O’Day</a:t>
            </a:r>
            <a:r>
              <a:rPr lang="en-US" dirty="0" smtClean="0"/>
              <a:t> (April 2017)</a:t>
            </a:r>
            <a:endParaRPr lang="en-US" dirty="0"/>
          </a:p>
          <a:p>
            <a:r>
              <a:rPr lang="en-US" dirty="0" smtClean="0"/>
              <a:t>Eckert &amp; Ziegler Multi-nuclide source</a:t>
            </a:r>
          </a:p>
          <a:p>
            <a:r>
              <a:rPr lang="en-US" dirty="0" smtClean="0"/>
              <a:t>Count time = 24 hours</a:t>
            </a:r>
          </a:p>
          <a:p>
            <a:r>
              <a:rPr lang="en-US" dirty="0" smtClean="0"/>
              <a:t>5 different source positions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171826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 smtClean="0"/>
                  <a:t>Canberra Standard Electrode Ge Detector (</a:t>
                </a:r>
                <a:r>
                  <a:rPr lang="en-US" dirty="0" err="1" smtClean="0"/>
                  <a:t>SEGe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Model Number: GC10021</a:t>
                </a:r>
              </a:p>
              <a:p>
                <a:r>
                  <a:rPr lang="en-US" dirty="0" smtClean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100 %</a:t>
                </a:r>
              </a:p>
              <a:p>
                <a:r>
                  <a:rPr lang="en-US" dirty="0" smtClean="0"/>
                  <a:t>Resolution: 1.20 </a:t>
                </a:r>
                <a:r>
                  <a:rPr lang="en-US" dirty="0" err="1" smtClean="0"/>
                  <a:t>keV</a:t>
                </a:r>
                <a:r>
                  <a:rPr lang="en-US" dirty="0" smtClean="0"/>
                  <a:t> at 122  </a:t>
                </a:r>
                <a:r>
                  <a:rPr lang="en-US" dirty="0" err="1" smtClean="0"/>
                  <a:t>keV</a:t>
                </a:r>
                <a:r>
                  <a:rPr lang="en-US" dirty="0" smtClean="0"/>
                  <a:t> and 2.1 at 1.3 MeV</a:t>
                </a:r>
              </a:p>
              <a:p>
                <a:r>
                  <a:rPr lang="en-US" dirty="0" smtClean="0"/>
                  <a:t>Coaxial Configuration</a:t>
                </a:r>
              </a:p>
              <a:p>
                <a:r>
                  <a:rPr lang="en-US" dirty="0" smtClean="0"/>
                  <a:t>P-Type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n+ contact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p+ contact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Specifications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7800"/>
            <a:ext cx="7696200" cy="45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97883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/>
                <a:gridCol w="1733550"/>
                <a:gridCol w="1733550"/>
                <a:gridCol w="1733550"/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</a:t>
                      </a: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</a:t>
                      </a:r>
                      <a:r>
                        <a:rPr lang="en-US" sz="12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* Energies </a:t>
            </a:r>
            <a:r>
              <a:rPr lang="en-US" sz="1200" dirty="0"/>
              <a:t>were kept constant with manufacturer provided documentation</a:t>
            </a:r>
          </a:p>
          <a:p>
            <a:pPr lvl="0"/>
            <a:r>
              <a:rPr lang="en-US" sz="1200" dirty="0" smtClean="0"/>
              <a:t>* Source </a:t>
            </a:r>
            <a:r>
              <a:rPr lang="en-US" sz="1200" dirty="0"/>
              <a:t>u</a:t>
            </a:r>
            <a:r>
              <a:rPr lang="en-US" sz="1200" dirty="0" smtClean="0"/>
              <a:t>ncertainty </a:t>
            </a:r>
            <a:r>
              <a:rPr lang="en-US" sz="1200" dirty="0"/>
              <a:t>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18220</TotalTime>
  <Words>733</Words>
  <Application>Microsoft Office PowerPoint</Application>
  <PresentationFormat>On-screen Show (4:3)</PresentationFormat>
  <Paragraphs>297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Overview</vt:lpstr>
      <vt:lpstr>Project Goal</vt:lpstr>
      <vt:lpstr>Previous Work</vt:lpstr>
      <vt:lpstr>Experiment</vt:lpstr>
      <vt:lpstr>Detector Specifications</vt:lpstr>
      <vt:lpstr>Detector Specifications</vt:lpstr>
      <vt:lpstr>Experimental Setup</vt:lpstr>
      <vt:lpstr>Experimental Setup</vt:lpstr>
      <vt:lpstr>Experimental Setup</vt:lpstr>
      <vt:lpstr>MCNP Model</vt:lpstr>
      <vt:lpstr>Geometry</vt:lpstr>
      <vt:lpstr>Geometry</vt:lpstr>
      <vt:lpstr>Materials</vt:lpstr>
      <vt:lpstr>Photon Transport</vt:lpstr>
      <vt:lpstr>Source Definition</vt:lpstr>
      <vt:lpstr>Parameters to Adjust</vt:lpstr>
      <vt:lpstr>Automated Parametric Optimization Code</vt:lpstr>
      <vt:lpstr>Results</vt:lpstr>
      <vt:lpstr>Conclusion</vt:lpstr>
      <vt:lpstr>Future Work</vt:lpstr>
      <vt:lpstr>Summary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Bryan Egner</cp:lastModifiedBy>
  <cp:revision>964</cp:revision>
  <dcterms:created xsi:type="dcterms:W3CDTF">2010-05-28T18:07:16Z</dcterms:created>
  <dcterms:modified xsi:type="dcterms:W3CDTF">2017-12-03T03:14:14Z</dcterms:modified>
</cp:coreProperties>
</file>