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331" r:id="rId3"/>
    <p:sldId id="352" r:id="rId4"/>
    <p:sldId id="333" r:id="rId5"/>
    <p:sldId id="360" r:id="rId6"/>
    <p:sldId id="354" r:id="rId7"/>
    <p:sldId id="358" r:id="rId8"/>
    <p:sldId id="355" r:id="rId9"/>
    <p:sldId id="356" r:id="rId10"/>
    <p:sldId id="359" r:id="rId11"/>
    <p:sldId id="361" r:id="rId12"/>
    <p:sldId id="364" r:id="rId13"/>
    <p:sldId id="367" r:id="rId14"/>
    <p:sldId id="363" r:id="rId15"/>
    <p:sldId id="350" r:id="rId16"/>
    <p:sldId id="366" r:id="rId17"/>
    <p:sldId id="368" r:id="rId18"/>
    <p:sldId id="365" r:id="rId19"/>
    <p:sldId id="351" r:id="rId20"/>
    <p:sldId id="353" r:id="rId21"/>
    <p:sldId id="349" r:id="rId2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yan Egner" initials="BE" lastIdx="1" clrIdx="0">
    <p:extLst>
      <p:ext uri="{19B8F6BF-5375-455C-9EA6-DF929625EA0E}">
        <p15:presenceInfo xmlns:p15="http://schemas.microsoft.com/office/powerpoint/2012/main" userId="088a69ced1bc04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A4B55E"/>
    <a:srgbClr val="5353FF"/>
    <a:srgbClr val="000066"/>
    <a:srgbClr val="7878CE"/>
    <a:srgbClr val="4444BC"/>
    <a:srgbClr val="339933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85488" autoAdjust="0"/>
  </p:normalViewPr>
  <p:slideViewPr>
    <p:cSldViewPr>
      <p:cViewPr varScale="1">
        <p:scale>
          <a:sx n="48" d="100"/>
          <a:sy n="48" d="100"/>
        </p:scale>
        <p:origin x="40" y="1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564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2T11:02:16.141" idx="1">
    <p:pos x="4890" y="1813"/>
    <p:text>Remove this if flux is not calculated</p:text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1155E8D-0BA4-452B-8EDB-07A7BC61EC61}" type="datetimeFigureOut">
              <a:rPr lang="en-US"/>
              <a:pPr>
                <a:defRPr/>
              </a:pPr>
              <a:t>12/2/2017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9892210-BE35-4A26-8523-71E669893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26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D7AA6C-3DEF-4DD2-A62F-1859B2C2B030}" type="datetimeFigureOut">
              <a:rPr lang="en-US"/>
              <a:pPr>
                <a:defRPr/>
              </a:pPr>
              <a:t>12/2/2017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F6B3159-B396-4F1D-8D6C-858A85A152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19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9DB06A-C872-4CD1-8717-EF2A7E823F5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7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01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38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94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56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manual, primer, and PNNL</a:t>
            </a:r>
            <a:r>
              <a:rPr lang="en-US" baseline="0" dirty="0" smtClean="0"/>
              <a:t>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42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458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61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36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8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35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45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19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Ronald Keyser</a:t>
            </a:r>
          </a:p>
          <a:p>
            <a:endParaRPr lang="en-US" dirty="0" smtClean="0"/>
          </a:p>
          <a:p>
            <a:r>
              <a:rPr lang="en-US" dirty="0" smtClean="0"/>
              <a:t>[2]</a:t>
            </a:r>
            <a:r>
              <a:rPr lang="en-US" baseline="0" dirty="0" smtClean="0"/>
              <a:t> </a:t>
            </a:r>
            <a:r>
              <a:rPr lang="en-US" dirty="0" smtClean="0"/>
              <a:t>https://cyclotron.tamu.edu/progress-reports/2002-2003/1%20Nuclear%20Structure,%20Fundamental%20Interactions,%20and%20Astrophysics/I-28%20Precise%20efficiency%20calibration%20of%20an%20HPGe%20detector.pdf</a:t>
            </a:r>
          </a:p>
          <a:p>
            <a:endParaRPr lang="en-US" dirty="0" smtClean="0"/>
          </a:p>
          <a:p>
            <a:r>
              <a:rPr lang="en-US" dirty="0" smtClean="0"/>
              <a:t>[3]http://www.iaea.org/inis/collection/NCLCollectionStore/_Public/42/107/42107607.pdf</a:t>
            </a:r>
          </a:p>
          <a:p>
            <a:endParaRPr lang="en-US" dirty="0" smtClean="0"/>
          </a:p>
          <a:p>
            <a:r>
              <a:rPr lang="en-US" dirty="0" smtClean="0"/>
              <a:t>[4] Knoll’s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90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Ronald Keyser</a:t>
            </a:r>
          </a:p>
          <a:p>
            <a:endParaRPr lang="en-US" dirty="0" smtClean="0"/>
          </a:p>
          <a:p>
            <a:r>
              <a:rPr lang="en-US" dirty="0" smtClean="0"/>
              <a:t>[2]</a:t>
            </a:r>
            <a:r>
              <a:rPr lang="en-US" baseline="0" dirty="0" smtClean="0"/>
              <a:t> </a:t>
            </a:r>
            <a:r>
              <a:rPr lang="en-US" dirty="0" smtClean="0"/>
              <a:t>https://cyclotron.tamu.edu/progress-reports/2002-2003/1%20Nuclear%20Structure,%20Fundamental%20Interactions,%20and%20Astrophysics/I-28%20Precise%20efficiency%20calibration%20of%20an%20HPGe%20detector.pdf</a:t>
            </a:r>
          </a:p>
          <a:p>
            <a:endParaRPr lang="en-US" dirty="0" smtClean="0"/>
          </a:p>
          <a:p>
            <a:r>
              <a:rPr lang="en-US" dirty="0" smtClean="0"/>
              <a:t>[3]http://www.iaea.org/inis/collection/NCLCollectionStore/_Public/42/107/42107607.pdf</a:t>
            </a:r>
          </a:p>
          <a:p>
            <a:endParaRPr lang="en-US" dirty="0" smtClean="0"/>
          </a:p>
          <a:p>
            <a:r>
              <a:rPr lang="en-US" dirty="0" smtClean="0"/>
              <a:t>[4] Knoll’s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55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Ronald Keyser</a:t>
            </a:r>
          </a:p>
          <a:p>
            <a:endParaRPr lang="en-US" dirty="0" smtClean="0"/>
          </a:p>
          <a:p>
            <a:r>
              <a:rPr lang="en-US" dirty="0" smtClean="0"/>
              <a:t>[2]</a:t>
            </a:r>
            <a:r>
              <a:rPr lang="en-US" baseline="0" dirty="0" smtClean="0"/>
              <a:t> </a:t>
            </a:r>
            <a:r>
              <a:rPr lang="en-US" dirty="0" smtClean="0"/>
              <a:t>https://cyclotron.tamu.edu/progress-reports/2002-2003/1%20Nuclear%20Structure,%20Fundamental%20Interactions,%20and%20Astrophysics/I-28%20Precise%20efficiency%20calibration%20of%20an%20HPGe%20detector.pdf</a:t>
            </a:r>
          </a:p>
          <a:p>
            <a:endParaRPr lang="en-US" dirty="0" smtClean="0"/>
          </a:p>
          <a:p>
            <a:r>
              <a:rPr lang="en-US" dirty="0" smtClean="0"/>
              <a:t>[3]http://www.iaea.org/inis/collection/NCLCollectionStore/_Public/42/107/42107607.pdf</a:t>
            </a:r>
          </a:p>
          <a:p>
            <a:endParaRPr lang="en-US" dirty="0" smtClean="0"/>
          </a:p>
          <a:p>
            <a:r>
              <a:rPr lang="en-US" dirty="0" smtClean="0"/>
              <a:t>[4] Knoll’s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55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Ronald Keyser</a:t>
            </a:r>
          </a:p>
          <a:p>
            <a:endParaRPr lang="en-US" dirty="0" smtClean="0"/>
          </a:p>
          <a:p>
            <a:r>
              <a:rPr lang="en-US" dirty="0" smtClean="0"/>
              <a:t>[2]</a:t>
            </a:r>
            <a:r>
              <a:rPr lang="en-US" baseline="0" dirty="0" smtClean="0"/>
              <a:t> </a:t>
            </a:r>
            <a:r>
              <a:rPr lang="en-US" dirty="0" smtClean="0"/>
              <a:t>https://cyclotron.tamu.edu/progress-reports/2002-2003/1%20Nuclear%20Structure,%20Fundamental%20Interactions,%20and%20Astrophysics/I-28%20Precise%20efficiency%20calibration%20of%20an%20HPGe%20detector.pdf</a:t>
            </a:r>
          </a:p>
          <a:p>
            <a:endParaRPr lang="en-US" dirty="0" smtClean="0"/>
          </a:p>
          <a:p>
            <a:r>
              <a:rPr lang="en-US" dirty="0" smtClean="0"/>
              <a:t>[3]http://www.iaea.org/inis/collection/NCLCollectionStore/_Public/42/107/42107607.pdf</a:t>
            </a:r>
          </a:p>
          <a:p>
            <a:endParaRPr lang="en-US" dirty="0" smtClean="0"/>
          </a:p>
          <a:p>
            <a:r>
              <a:rPr lang="en-US" dirty="0" smtClean="0"/>
              <a:t>[4] Knoll’s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71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Ronald Keyser</a:t>
            </a:r>
          </a:p>
          <a:p>
            <a:endParaRPr lang="en-US" dirty="0" smtClean="0"/>
          </a:p>
          <a:p>
            <a:r>
              <a:rPr lang="en-US" dirty="0" smtClean="0"/>
              <a:t>[2]</a:t>
            </a:r>
            <a:r>
              <a:rPr lang="en-US" baseline="0" dirty="0" smtClean="0"/>
              <a:t> </a:t>
            </a:r>
            <a:r>
              <a:rPr lang="en-US" dirty="0" smtClean="0"/>
              <a:t>https://cyclotron.tamu.edu/progress-reports/2002-2003/1%20Nuclear%20Structure,%20Fundamental%20Interactions,%20and%20Astrophysics/I-28%20Precise%20efficiency%20calibration%20of%20an%20HPGe%20detector.pdf</a:t>
            </a:r>
          </a:p>
          <a:p>
            <a:endParaRPr lang="en-US" dirty="0" smtClean="0"/>
          </a:p>
          <a:p>
            <a:r>
              <a:rPr lang="en-US" dirty="0" smtClean="0"/>
              <a:t>[3]http://www.iaea.org/inis/collection/NCLCollectionStore/_Public/42/107/42107607.pdf</a:t>
            </a:r>
          </a:p>
          <a:p>
            <a:endParaRPr lang="en-US" dirty="0" smtClean="0"/>
          </a:p>
          <a:p>
            <a:r>
              <a:rPr lang="en-US" dirty="0" smtClean="0"/>
              <a:t>[4] Knoll’s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37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Ronald Keyser</a:t>
            </a:r>
          </a:p>
          <a:p>
            <a:endParaRPr lang="en-US" dirty="0" smtClean="0"/>
          </a:p>
          <a:p>
            <a:r>
              <a:rPr lang="en-US" dirty="0" smtClean="0"/>
              <a:t>[2]</a:t>
            </a:r>
            <a:r>
              <a:rPr lang="en-US" baseline="0" dirty="0" smtClean="0"/>
              <a:t> </a:t>
            </a:r>
            <a:r>
              <a:rPr lang="en-US" dirty="0" smtClean="0"/>
              <a:t>https://cyclotron.tamu.edu/progress-reports/2002-2003/1%20Nuclear%20Structure,%20Fundamental%20Interactions,%20and%20Astrophysics/I-28%20Precise%20efficiency%20calibration%20of%20an%20HPGe%20detector.pdf</a:t>
            </a:r>
          </a:p>
          <a:p>
            <a:endParaRPr lang="en-US" dirty="0" smtClean="0"/>
          </a:p>
          <a:p>
            <a:r>
              <a:rPr lang="en-US" dirty="0" smtClean="0"/>
              <a:t>[3]http://www.iaea.org/inis/collection/NCLCollectionStore/_Public/42/107/42107607.pdf</a:t>
            </a:r>
          </a:p>
          <a:p>
            <a:endParaRPr lang="en-US" dirty="0" smtClean="0"/>
          </a:p>
          <a:p>
            <a:r>
              <a:rPr lang="en-US" dirty="0" smtClean="0"/>
              <a:t>[4] Knoll’s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40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Ronald Keyser</a:t>
            </a:r>
          </a:p>
          <a:p>
            <a:endParaRPr lang="en-US" dirty="0" smtClean="0"/>
          </a:p>
          <a:p>
            <a:r>
              <a:rPr lang="en-US" dirty="0" smtClean="0"/>
              <a:t>[2]</a:t>
            </a:r>
            <a:r>
              <a:rPr lang="en-US" baseline="0" dirty="0" smtClean="0"/>
              <a:t> </a:t>
            </a:r>
            <a:r>
              <a:rPr lang="en-US" dirty="0" smtClean="0"/>
              <a:t>https://cyclotron.tamu.edu/progress-reports/2002-2003/1%20Nuclear%20Structure,%20Fundamental%20Interactions,%20and%20Astrophysics/I-28%20Precise%20efficiency%20calibration%20of%20an%20HPGe%20detector.pdf</a:t>
            </a:r>
          </a:p>
          <a:p>
            <a:endParaRPr lang="en-US" dirty="0" smtClean="0"/>
          </a:p>
          <a:p>
            <a:r>
              <a:rPr lang="en-US" dirty="0" smtClean="0"/>
              <a:t>[3]http://www.iaea.org/inis/collection/NCLCollectionStore/_Public/42/107/42107607.pdf</a:t>
            </a:r>
          </a:p>
          <a:p>
            <a:endParaRPr lang="en-US" dirty="0" smtClean="0"/>
          </a:p>
          <a:p>
            <a:r>
              <a:rPr lang="en-US" dirty="0" smtClean="0"/>
              <a:t>[4] Knoll’s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89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5636" rIns="0" bIns="45636" anchor="ctr"/>
          <a:lstStyle/>
          <a:p>
            <a:pPr algn="ctr" defTabSz="914408">
              <a:defRPr/>
            </a:pPr>
            <a:r>
              <a:rPr lang="en-US" sz="3300" b="1" kern="700" spc="-3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kern="700" spc="-30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  <a:prstGeom prst="rect">
            <a:avLst/>
          </a:prstGeom>
        </p:spPr>
        <p:txBody>
          <a:bodyPr/>
          <a:lstStyle>
            <a:lvl2pPr>
              <a:buFont typeface="Wingdings" pitchFamily="2" charset="2"/>
              <a:buChar char="§"/>
              <a:defRPr/>
            </a:lvl2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45459-3F1B-4F43-8FC0-35ADCE862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B20FE-D153-41F1-99DD-DE79FAF1A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4897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5008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3865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033" name="Picture 11" descr="chrmblue_std sm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5897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7878CE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7878CE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C0EFEE-7953-486B-B408-E9BCE7E6F8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3" r:id="rId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8"/>
          <p:cNvSpPr>
            <a:spLocks noChangeArrowheads="1"/>
          </p:cNvSpPr>
          <p:nvPr/>
        </p:nvSpPr>
        <p:spPr bwMode="auto">
          <a:xfrm>
            <a:off x="3429000" y="1905000"/>
            <a:ext cx="5715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r>
              <a:rPr lang="en-US" sz="3600" dirty="0" smtClean="0">
                <a:solidFill>
                  <a:srgbClr val="000066"/>
                </a:solidFill>
              </a:rPr>
              <a:t>HPGe MCNP Automated Parametric Optimization  Model</a:t>
            </a:r>
            <a:endParaRPr lang="en-US" sz="3600" dirty="0">
              <a:solidFill>
                <a:srgbClr val="000066"/>
              </a:solidFill>
            </a:endParaRPr>
          </a:p>
        </p:txBody>
      </p:sp>
      <p:sp>
        <p:nvSpPr>
          <p:cNvPr id="7170" name="Text Box 9"/>
          <p:cNvSpPr txBox="1">
            <a:spLocks noChangeArrowheads="1"/>
          </p:cNvSpPr>
          <p:nvPr/>
        </p:nvSpPr>
        <p:spPr bwMode="auto">
          <a:xfrm>
            <a:off x="3993566" y="3886200"/>
            <a:ext cx="4613275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sz="1600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Air Force Institute of Technology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6 December, </a:t>
            </a: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2017</a:t>
            </a:r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99904" y="3200400"/>
            <a:ext cx="4800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endParaRPr lang="en-US" sz="24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842" y="1219200"/>
            <a:ext cx="4522878" cy="5181600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 bwMode="auto">
          <a:xfrm flipV="1">
            <a:off x="4495800" y="2133600"/>
            <a:ext cx="0" cy="32922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4495800" y="4343588"/>
            <a:ext cx="0" cy="1066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60000" flipH="1" flipV="1">
            <a:off x="3902821" y="3505200"/>
            <a:ext cx="38100" cy="1905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5181600" y="2971800"/>
            <a:ext cx="12688" cy="24387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4953000" y="4800600"/>
            <a:ext cx="0" cy="6097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2355430" y="5425816"/>
            <a:ext cx="4280739" cy="338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Explosion 1 20"/>
          <p:cNvSpPr/>
          <p:nvPr/>
        </p:nvSpPr>
        <p:spPr bwMode="auto">
          <a:xfrm>
            <a:off x="4418211" y="41910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Explosion 1 23"/>
          <p:cNvSpPr/>
          <p:nvPr/>
        </p:nvSpPr>
        <p:spPr bwMode="auto">
          <a:xfrm>
            <a:off x="4860171" y="46482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Explosion 1 24"/>
          <p:cNvSpPr/>
          <p:nvPr/>
        </p:nvSpPr>
        <p:spPr bwMode="auto">
          <a:xfrm>
            <a:off x="4418211" y="33528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Explosion 1 25"/>
          <p:cNvSpPr/>
          <p:nvPr/>
        </p:nvSpPr>
        <p:spPr bwMode="auto">
          <a:xfrm>
            <a:off x="5105400" y="28194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4462470" y="5349616"/>
            <a:ext cx="74811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16971" y="5425628"/>
            <a:ext cx="707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(0,0)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849607" y="5132587"/>
            <a:ext cx="81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X-axis</a:t>
            </a:r>
            <a:endParaRPr lang="en-US" sz="1400" dirty="0"/>
          </a:p>
        </p:txBody>
      </p:sp>
      <p:cxnSp>
        <p:nvCxnSpPr>
          <p:cNvPr id="10240" name="Straight Arrow Connector 10239"/>
          <p:cNvCxnSpPr/>
          <p:nvPr/>
        </p:nvCxnSpPr>
        <p:spPr bwMode="auto">
          <a:xfrm>
            <a:off x="4494411" y="2895600"/>
            <a:ext cx="61098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3" name="Explosion 1 22"/>
          <p:cNvSpPr/>
          <p:nvPr/>
        </p:nvSpPr>
        <p:spPr bwMode="auto">
          <a:xfrm>
            <a:off x="4724400" y="41910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244" name="Straight Arrow Connector 10243"/>
          <p:cNvCxnSpPr/>
          <p:nvPr/>
        </p:nvCxnSpPr>
        <p:spPr bwMode="auto">
          <a:xfrm>
            <a:off x="4494411" y="4236544"/>
            <a:ext cx="30618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246" name="Straight Arrow Connector 10245"/>
          <p:cNvCxnSpPr/>
          <p:nvPr/>
        </p:nvCxnSpPr>
        <p:spPr bwMode="auto">
          <a:xfrm>
            <a:off x="4494411" y="4724400"/>
            <a:ext cx="36576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454056" y="2084715"/>
            <a:ext cx="81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y-axis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224032" y="4391365"/>
            <a:ext cx="330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A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0248" name="Rectangle 10247"/>
          <p:cNvSpPr/>
          <p:nvPr/>
        </p:nvSpPr>
        <p:spPr>
          <a:xfrm>
            <a:off x="4499920" y="4015928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B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519331" y="4465145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C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882309" y="4925992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D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77551" y="3733800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E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909120" y="3735585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F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72185" y="2634992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G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0249" name="TextBox 10248"/>
          <p:cNvSpPr txBox="1"/>
          <p:nvPr/>
        </p:nvSpPr>
        <p:spPr>
          <a:xfrm>
            <a:off x="6840464" y="3080150"/>
            <a:ext cx="144780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– 13.7385 cm</a:t>
            </a:r>
          </a:p>
          <a:p>
            <a:r>
              <a:rPr lang="en-US" sz="1400" dirty="0" smtClean="0"/>
              <a:t>B – 3.48 cm</a:t>
            </a:r>
          </a:p>
          <a:p>
            <a:r>
              <a:rPr lang="en-US" sz="1400" dirty="0" smtClean="0"/>
              <a:t>C – 4.8885 cm</a:t>
            </a:r>
          </a:p>
          <a:p>
            <a:r>
              <a:rPr lang="en-US" sz="1400" dirty="0" smtClean="0"/>
              <a:t>D – 7.6 cm</a:t>
            </a:r>
          </a:p>
          <a:p>
            <a:r>
              <a:rPr lang="en-US" sz="1400" dirty="0" smtClean="0"/>
              <a:t>E – 20.735 cm</a:t>
            </a:r>
          </a:p>
          <a:p>
            <a:r>
              <a:rPr lang="en-US" sz="1400" dirty="0" smtClean="0"/>
              <a:t>F – 29.7385 cm</a:t>
            </a:r>
          </a:p>
          <a:p>
            <a:r>
              <a:rPr lang="en-US" sz="1400" dirty="0" smtClean="0"/>
              <a:t>G – 9.78 cm</a:t>
            </a:r>
            <a:endParaRPr lang="en-US" sz="1400" dirty="0"/>
          </a:p>
        </p:txBody>
      </p:sp>
      <p:sp>
        <p:nvSpPr>
          <p:cNvPr id="10251" name="TextBox 10250"/>
          <p:cNvSpPr txBox="1"/>
          <p:nvPr/>
        </p:nvSpPr>
        <p:spPr>
          <a:xfrm>
            <a:off x="4266378" y="3935399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07770" y="3928767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68801" y="3087152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3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93249" y="4380042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4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45649" y="2537634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5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135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MCNP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780" y="1391332"/>
            <a:ext cx="5311040" cy="471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34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Origin: Centered/Bottom of shielding case</a:t>
            </a:r>
            <a:endParaRPr lang="en-US" dirty="0"/>
          </a:p>
          <a:p>
            <a:r>
              <a:rPr lang="en-US" dirty="0" smtClean="0"/>
              <a:t>Cylinders (~14 CZs)</a:t>
            </a:r>
          </a:p>
          <a:p>
            <a:r>
              <a:rPr lang="en-US" dirty="0" smtClean="0"/>
              <a:t>Planes (~20 PZs)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905000"/>
            <a:ext cx="4000500" cy="4378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311886"/>
            <a:ext cx="3121943" cy="29718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 bwMode="auto">
          <a:xfrm flipH="1">
            <a:off x="3810000" y="2438400"/>
            <a:ext cx="1371600" cy="990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4876800" y="1990364"/>
            <a:ext cx="609600" cy="76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892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Top View: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802" y="1417119"/>
            <a:ext cx="4572396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075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286139"/>
              </p:ext>
            </p:extLst>
          </p:nvPr>
        </p:nvGraphicFramePr>
        <p:xfrm>
          <a:off x="996950" y="1447800"/>
          <a:ext cx="7086601" cy="4419604"/>
        </p:xfrm>
        <a:graphic>
          <a:graphicData uri="http://schemas.openxmlformats.org/drawingml/2006/table">
            <a:tbl>
              <a:tblPr firstRow="1" firstCol="1" bandRow="1"/>
              <a:tblGrid>
                <a:gridCol w="1550842"/>
                <a:gridCol w="1654508"/>
                <a:gridCol w="3881251"/>
              </a:tblGrid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Material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Density [g/cm</a:t>
                      </a:r>
                      <a:r>
                        <a:rPr lang="en-US" sz="1600" b="1" baseline="30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Component(s)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Mylar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IR Window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8.41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Metal Clasps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Aluminum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Detector Housing and Casing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Germanium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Lithium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0.534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Deadlayer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Boron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Deadlayer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Copper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8.96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 Lining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7.31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 Lining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Kapton Film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IR Window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Air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0.001224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Shielding Chamber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11.34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Acrylic Glass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 Encapsulation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Vacuum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---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Coaxial Space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6950" y="5867404"/>
            <a:ext cx="700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 All materials from LANLs ACE Data Tables, or PNNLs Compendium of Material Composition Data for Radiation Transport Modeling</a:t>
            </a:r>
          </a:p>
        </p:txBody>
      </p:sp>
    </p:spTree>
    <p:extLst>
      <p:ext uri="{BB962C8B-B14F-4D97-AF65-F5344CB8AC3E}">
        <p14:creationId xmlns:p14="http://schemas.microsoft.com/office/powerpoint/2010/main" val="4124780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Only photons</a:t>
            </a:r>
          </a:p>
          <a:p>
            <a:r>
              <a:rPr lang="en-US" dirty="0" smtClean="0"/>
              <a:t>5 MeV upper limit</a:t>
            </a:r>
          </a:p>
          <a:p>
            <a:r>
              <a:rPr lang="en-US" dirty="0"/>
              <a:t>No </a:t>
            </a:r>
            <a:r>
              <a:rPr lang="en-US" dirty="0" smtClean="0"/>
              <a:t>Bremsstrahlung</a:t>
            </a:r>
          </a:p>
          <a:p>
            <a:r>
              <a:rPr lang="en-US" dirty="0" smtClean="0"/>
              <a:t>No Coherent scattering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photofission</a:t>
            </a:r>
            <a:endParaRPr lang="en-US" dirty="0" smtClean="0"/>
          </a:p>
          <a:p>
            <a:r>
              <a:rPr lang="en-US" dirty="0" smtClean="0"/>
              <a:t>Doppler broadening on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photofission</a:t>
            </a:r>
            <a:endParaRPr lang="en-US" dirty="0" smtClean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Photon Transport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0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Isotropic point source</a:t>
            </a:r>
          </a:p>
          <a:p>
            <a:r>
              <a:rPr lang="en-US" dirty="0" smtClean="0"/>
              <a:t>11 discrete energies</a:t>
            </a:r>
          </a:p>
          <a:p>
            <a:r>
              <a:rPr lang="en-US" dirty="0" smtClean="0"/>
              <a:t>10</a:t>
            </a:r>
            <a:r>
              <a:rPr lang="en-US" baseline="30000" dirty="0" smtClean="0"/>
              <a:t>6</a:t>
            </a:r>
            <a:r>
              <a:rPr lang="en-US" dirty="0" smtClean="0"/>
              <a:t> source particles</a:t>
            </a:r>
          </a:p>
          <a:p>
            <a:r>
              <a:rPr lang="en-US" dirty="0" smtClean="0"/>
              <a:t>Gaussian broadening off</a:t>
            </a:r>
          </a:p>
          <a:p>
            <a:r>
              <a:rPr lang="en-US" dirty="0" smtClean="0"/>
              <a:t>Tallies:</a:t>
            </a:r>
          </a:p>
          <a:p>
            <a:pPr lvl="1"/>
            <a:r>
              <a:rPr lang="en-US" dirty="0" smtClean="0"/>
              <a:t>F8 – Energy Deposition Tally</a:t>
            </a:r>
          </a:p>
          <a:p>
            <a:pPr lvl="2"/>
            <a:r>
              <a:rPr lang="en-US" dirty="0" smtClean="0"/>
              <a:t>Ge Crystal (Cell 3)</a:t>
            </a:r>
          </a:p>
          <a:p>
            <a:pPr lvl="2"/>
            <a:r>
              <a:rPr lang="en-US" dirty="0" smtClean="0"/>
              <a:t>8192 bins (10</a:t>
            </a:r>
            <a:r>
              <a:rPr lang="en-US" baseline="30000" dirty="0" smtClean="0"/>
              <a:t>-5</a:t>
            </a:r>
            <a:r>
              <a:rPr lang="en-US" dirty="0" smtClean="0"/>
              <a:t> - 3.14344 MeV)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Definition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47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Isotropic point source</a:t>
            </a:r>
          </a:p>
          <a:p>
            <a:r>
              <a:rPr lang="en-US" dirty="0" smtClean="0"/>
              <a:t>11 discrete energies</a:t>
            </a:r>
          </a:p>
          <a:p>
            <a:r>
              <a:rPr lang="en-US" dirty="0" smtClean="0"/>
              <a:t>10</a:t>
            </a:r>
            <a:r>
              <a:rPr lang="en-US" baseline="30000" dirty="0" smtClean="0"/>
              <a:t>6</a:t>
            </a:r>
            <a:r>
              <a:rPr lang="en-US" dirty="0" smtClean="0"/>
              <a:t> source particles</a:t>
            </a:r>
          </a:p>
          <a:p>
            <a:r>
              <a:rPr lang="en-US" dirty="0" smtClean="0"/>
              <a:t>Gaussian broadening off</a:t>
            </a:r>
          </a:p>
          <a:p>
            <a:r>
              <a:rPr lang="en-US" dirty="0" smtClean="0"/>
              <a:t>Tallies:</a:t>
            </a:r>
          </a:p>
          <a:p>
            <a:pPr lvl="1"/>
            <a:r>
              <a:rPr lang="en-US" dirty="0" smtClean="0"/>
              <a:t>F8 – Energy Deposition Tally</a:t>
            </a:r>
          </a:p>
          <a:p>
            <a:pPr lvl="2"/>
            <a:r>
              <a:rPr lang="en-US" dirty="0" smtClean="0"/>
              <a:t>Ge Crystal (Cell 3)</a:t>
            </a:r>
          </a:p>
          <a:p>
            <a:pPr lvl="2"/>
            <a:r>
              <a:rPr lang="en-US" dirty="0" smtClean="0"/>
              <a:t>8192 bins (10</a:t>
            </a:r>
            <a:r>
              <a:rPr lang="en-US" baseline="30000" dirty="0" smtClean="0"/>
              <a:t>-5</a:t>
            </a:r>
            <a:r>
              <a:rPr lang="en-US" dirty="0" smtClean="0"/>
              <a:t> - 3.14344 MeV)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</a:t>
            </a:r>
            <a:r>
              <a:rPr lang="en-US" dirty="0" smtClean="0"/>
              <a:t>to Adjust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333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MCNP Model</a:t>
            </a:r>
          </a:p>
          <a:p>
            <a:r>
              <a:rPr lang="en-US" dirty="0" smtClean="0"/>
              <a:t>Parametric Optimization Code</a:t>
            </a:r>
            <a:endParaRPr lang="en-US" dirty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Future Work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18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Captain James </a:t>
            </a:r>
            <a:r>
              <a:rPr lang="en-US" dirty="0" err="1" smtClean="0"/>
              <a:t>Bevins</a:t>
            </a:r>
            <a:r>
              <a:rPr lang="en-US" dirty="0" smtClean="0"/>
              <a:t>, AFIT</a:t>
            </a:r>
            <a:endParaRPr lang="en-US" dirty="0"/>
          </a:p>
          <a:p>
            <a:r>
              <a:rPr lang="en-US" dirty="0" smtClean="0"/>
              <a:t>Lt Colonel Buck </a:t>
            </a:r>
            <a:r>
              <a:rPr lang="en-US" dirty="0" err="1" smtClean="0"/>
              <a:t>O’Day</a:t>
            </a:r>
            <a:r>
              <a:rPr lang="en-US" dirty="0" smtClean="0"/>
              <a:t>, AFIT</a:t>
            </a:r>
          </a:p>
          <a:p>
            <a:r>
              <a:rPr lang="en-US" dirty="0" smtClean="0"/>
              <a:t>Edna’s Model</a:t>
            </a:r>
          </a:p>
          <a:p>
            <a:r>
              <a:rPr lang="en-US" dirty="0" err="1" smtClean="0"/>
              <a:t>Capt</a:t>
            </a:r>
            <a:r>
              <a:rPr lang="en-US" dirty="0" smtClean="0"/>
              <a:t> </a:t>
            </a:r>
            <a:r>
              <a:rPr lang="en-US" dirty="0" err="1" smtClean="0"/>
              <a:t>Bevins</a:t>
            </a:r>
            <a:r>
              <a:rPr lang="en-US" dirty="0" smtClean="0"/>
              <a:t> Model</a:t>
            </a:r>
          </a:p>
          <a:p>
            <a:endParaRPr lang="en-US" dirty="0" smtClean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24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Goals</a:t>
            </a:r>
            <a:endParaRPr lang="en-US" dirty="0" smtClean="0"/>
          </a:p>
          <a:p>
            <a:r>
              <a:rPr lang="en-US" dirty="0" smtClean="0"/>
              <a:t>Previous Work</a:t>
            </a:r>
          </a:p>
          <a:p>
            <a:r>
              <a:rPr lang="en-US" dirty="0" smtClean="0"/>
              <a:t>Experiment</a:t>
            </a:r>
          </a:p>
          <a:p>
            <a:r>
              <a:rPr lang="en-US" dirty="0" smtClean="0"/>
              <a:t>MCNP Model</a:t>
            </a:r>
          </a:p>
          <a:p>
            <a:r>
              <a:rPr lang="en-US" dirty="0" smtClean="0"/>
              <a:t>Parametric Optimization Code</a:t>
            </a:r>
            <a:endParaRPr lang="en-US" dirty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Future Work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362200"/>
            <a:ext cx="4028641" cy="36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73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/>
              <a:t>[1] Ronald </a:t>
            </a:r>
            <a:r>
              <a:rPr lang="en-US" dirty="0" smtClean="0"/>
              <a:t>Keyser</a:t>
            </a:r>
            <a:endParaRPr lang="en-US" dirty="0"/>
          </a:p>
          <a:p>
            <a:r>
              <a:rPr lang="en-US" dirty="0"/>
              <a:t>[2] https://cyclotron.tamu.edu/progress-reports/2002-2003/1%20Nuclear%20Structure,%20Fundamental%20Interactions,%</a:t>
            </a:r>
            <a:r>
              <a:rPr lang="en-US" dirty="0" smtClean="0"/>
              <a:t>20and%20Astrophysics/I-28%20Precise%20efficiency%20calibration%20of%20an%20HPGe%20detector.pdf</a:t>
            </a:r>
            <a:endParaRPr lang="en-US" dirty="0"/>
          </a:p>
          <a:p>
            <a:r>
              <a:rPr lang="en-US" dirty="0"/>
              <a:t>[3]http://www.iaea.org/inis/collection/NCLCollectionStore/_</a:t>
            </a:r>
            <a:r>
              <a:rPr lang="en-US" dirty="0" smtClean="0"/>
              <a:t>Public/42/107/42107607.pdf</a:t>
            </a:r>
            <a:endParaRPr lang="en-US" dirty="0"/>
          </a:p>
          <a:p>
            <a:r>
              <a:rPr lang="en-US" dirty="0"/>
              <a:t>[4] </a:t>
            </a:r>
            <a:r>
              <a:rPr lang="en-US" dirty="0" smtClean="0"/>
              <a:t>Knoll’s</a:t>
            </a:r>
          </a:p>
          <a:p>
            <a:r>
              <a:rPr lang="en-US" dirty="0" smtClean="0"/>
              <a:t>[5] </a:t>
            </a:r>
            <a:r>
              <a:rPr lang="en-US" dirty="0"/>
              <a:t> </a:t>
            </a:r>
            <a:r>
              <a:rPr lang="en-US" dirty="0" smtClean="0"/>
              <a:t>Standard </a:t>
            </a:r>
            <a:r>
              <a:rPr lang="en-US" dirty="0"/>
              <a:t>Electrode Coaxial Ge Detectors </a:t>
            </a:r>
          </a:p>
          <a:p>
            <a:endParaRPr lang="en-US" dirty="0" smtClean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382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89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Build </a:t>
                </a:r>
                <a:r>
                  <a:rPr lang="en-US" dirty="0" smtClean="0"/>
                  <a:t>a High-Purity </a:t>
                </a:r>
                <a:r>
                  <a:rPr lang="en-US" dirty="0" smtClean="0"/>
                  <a:t>Germanium (HPGe) </a:t>
                </a:r>
                <a:r>
                  <a:rPr lang="en-US" dirty="0" smtClean="0"/>
                  <a:t>Monte Carlo N-Particle model</a:t>
                </a:r>
              </a:p>
              <a:p>
                <a:r>
                  <a:rPr lang="en-US" dirty="0" smtClean="0"/>
                  <a:t>Create an </a:t>
                </a:r>
                <a:r>
                  <a:rPr lang="en-US" dirty="0" smtClean="0"/>
                  <a:t>automated parametric </a:t>
                </a:r>
                <a:r>
                  <a:rPr lang="en-US" dirty="0"/>
                  <a:t>optimization </a:t>
                </a:r>
                <a:r>
                  <a:rPr lang="en-US" dirty="0" smtClean="0"/>
                  <a:t>code to match experimental and simulated efficiencies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𝐸𝑥𝑝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𝑀𝐶𝑁𝑃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𝐸𝑥𝑝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den>
                    </m:f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Perform an </a:t>
                </a:r>
                <a:r>
                  <a:rPr lang="en-US" dirty="0" err="1" smtClean="0"/>
                  <a:t>adjoint</a:t>
                </a:r>
                <a:r>
                  <a:rPr lang="en-US" dirty="0"/>
                  <a:t> </a:t>
                </a:r>
                <a:r>
                  <a:rPr lang="en-US" dirty="0" smtClean="0"/>
                  <a:t>flux calculation using ADVANTG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9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51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Manufacturer provided dimensions are often times not sufficient for developing models. </a:t>
            </a:r>
            <a:r>
              <a:rPr lang="en-US" baseline="30000" dirty="0" smtClean="0"/>
              <a:t>[1]</a:t>
            </a:r>
          </a:p>
          <a:p>
            <a:r>
              <a:rPr lang="en-US" dirty="0" smtClean="0"/>
              <a:t>Published relative differences between experimental and Monte Carlo simulated absolute efficiencies range from around 10% to as low as 0.2%. </a:t>
            </a:r>
            <a:r>
              <a:rPr lang="en-US" baseline="30000" dirty="0" smtClean="0"/>
              <a:t>[2][3]</a:t>
            </a:r>
          </a:p>
          <a:p>
            <a:r>
              <a:rPr lang="en-US" dirty="0" smtClean="0"/>
              <a:t>Dead layer thickness and the active volume may change over time. </a:t>
            </a:r>
            <a:r>
              <a:rPr lang="en-US" baseline="30000" dirty="0" smtClean="0"/>
              <a:t>[4]</a:t>
            </a:r>
          </a:p>
          <a:p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04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4343400" cy="4876800"/>
          </a:xfrm>
        </p:spPr>
        <p:txBody>
          <a:bodyPr/>
          <a:lstStyle/>
          <a:p>
            <a:r>
              <a:rPr lang="en-US" dirty="0" smtClean="0"/>
              <a:t>Performed by Lt Col </a:t>
            </a:r>
            <a:r>
              <a:rPr lang="en-US" dirty="0" err="1" smtClean="0"/>
              <a:t>O’Day</a:t>
            </a:r>
            <a:r>
              <a:rPr lang="en-US" dirty="0" smtClean="0"/>
              <a:t> (April 2017)</a:t>
            </a:r>
            <a:endParaRPr lang="en-US" dirty="0"/>
          </a:p>
          <a:p>
            <a:r>
              <a:rPr lang="en-US" dirty="0" smtClean="0"/>
              <a:t>Eckert &amp; Ziegler Multi-nuclide source</a:t>
            </a:r>
          </a:p>
          <a:p>
            <a:r>
              <a:rPr lang="en-US" dirty="0" smtClean="0"/>
              <a:t>Count time = 24 hours</a:t>
            </a:r>
          </a:p>
          <a:p>
            <a:r>
              <a:rPr lang="en-US" dirty="0" smtClean="0"/>
              <a:t>5 </a:t>
            </a:r>
            <a:r>
              <a:rPr lang="en-US" dirty="0" smtClean="0"/>
              <a:t>different source positions</a:t>
            </a:r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600200"/>
            <a:ext cx="3171826" cy="390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2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03337"/>
                <a:ext cx="8534400" cy="4876800"/>
              </a:xfrm>
            </p:spPr>
            <p:txBody>
              <a:bodyPr/>
              <a:lstStyle/>
              <a:p>
                <a:r>
                  <a:rPr lang="en-US" dirty="0" smtClean="0"/>
                  <a:t>Canberra Standard Electrode Ge Detector (</a:t>
                </a:r>
                <a:r>
                  <a:rPr lang="en-US" dirty="0" err="1" smtClean="0"/>
                  <a:t>SEGe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Model Number: GC10021</a:t>
                </a:r>
              </a:p>
              <a:p>
                <a:r>
                  <a:rPr lang="en-US" dirty="0" smtClean="0"/>
                  <a:t>Relative Efficiency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 smtClean="0"/>
                  <a:t> 100 %</a:t>
                </a:r>
              </a:p>
              <a:p>
                <a:r>
                  <a:rPr lang="en-US" dirty="0" smtClean="0"/>
                  <a:t>Resolution: 1.20 </a:t>
                </a:r>
                <a:r>
                  <a:rPr lang="en-US" dirty="0" err="1" smtClean="0"/>
                  <a:t>keV</a:t>
                </a:r>
                <a:r>
                  <a:rPr lang="en-US" dirty="0" smtClean="0"/>
                  <a:t> at 122  </a:t>
                </a:r>
                <a:r>
                  <a:rPr lang="en-US" dirty="0" err="1" smtClean="0"/>
                  <a:t>keV</a:t>
                </a:r>
                <a:r>
                  <a:rPr lang="en-US" dirty="0" smtClean="0"/>
                  <a:t> and 2.1 at 1.3 MeV</a:t>
                </a:r>
              </a:p>
              <a:p>
                <a:r>
                  <a:rPr lang="en-US" dirty="0" smtClean="0"/>
                  <a:t>Coaxial Configuration</a:t>
                </a:r>
              </a:p>
              <a:p>
                <a:r>
                  <a:rPr lang="en-US" dirty="0" smtClean="0"/>
                  <a:t>P-Type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03337"/>
                <a:ext cx="8534400" cy="4876800"/>
              </a:xfrm>
              <a:blipFill rotWithShape="0">
                <a:blip r:embed="rId3"/>
                <a:stretch>
                  <a:fillRect l="-929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Specifications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4716613" y="3581400"/>
            <a:ext cx="2468880" cy="2468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808053" y="3672840"/>
            <a:ext cx="2286000" cy="2286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570053" y="4343400"/>
            <a:ext cx="762000" cy="8382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>
            <a:stCxn id="8" idx="6"/>
          </p:cNvCxnSpPr>
          <p:nvPr/>
        </p:nvCxnSpPr>
        <p:spPr bwMode="auto">
          <a:xfrm>
            <a:off x="6332053" y="4762500"/>
            <a:ext cx="914400" cy="2550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856865" y="5029200"/>
            <a:ext cx="1013293" cy="2402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3964689" y="4221064"/>
            <a:ext cx="1605364" cy="4199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811947" y="4648200"/>
            <a:ext cx="1912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n+ contact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971800" y="38100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p+ contact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536635" y="45455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e-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775" y="3875705"/>
            <a:ext cx="512131" cy="65040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975489" y="3073683"/>
            <a:ext cx="516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90659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Specifications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47800"/>
            <a:ext cx="7696200" cy="458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17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295400"/>
            <a:ext cx="6646734" cy="498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76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97883"/>
              </p:ext>
            </p:extLst>
          </p:nvPr>
        </p:nvGraphicFramePr>
        <p:xfrm>
          <a:off x="1148301" y="1680357"/>
          <a:ext cx="6934200" cy="4114808"/>
        </p:xfrm>
        <a:graphic>
          <a:graphicData uri="http://schemas.openxmlformats.org/drawingml/2006/table">
            <a:tbl>
              <a:tblPr firstRow="1" firstCol="1" bandRow="1"/>
              <a:tblGrid>
                <a:gridCol w="1733550"/>
                <a:gridCol w="1733550"/>
                <a:gridCol w="1733550"/>
                <a:gridCol w="1733550"/>
              </a:tblGrid>
              <a:tr h="5878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Gamma-Ray Energy [</a:t>
                      </a:r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keV</a:t>
                      </a:r>
                      <a:r>
                        <a:rPr lang="en-US" sz="12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Nuclide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Activity [µCi]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Gammas per Second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Am-241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0.02941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391.7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Cd-109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0.2707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363.6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Co-157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0.01019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322.7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Te-123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0.01403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436.1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Cr-51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Sn-113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0.05109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Sr-85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0.06171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Cs-137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0.04325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Y-88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0.09633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Co-60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0.05101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Co-60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0.05101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1887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Y-88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0.09622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3539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62478" y="5795165"/>
            <a:ext cx="693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/>
              <a:t>* Energies </a:t>
            </a:r>
            <a:r>
              <a:rPr lang="en-US" sz="1200" dirty="0"/>
              <a:t>were kept constant with manufacturer provided documentation</a:t>
            </a:r>
          </a:p>
          <a:p>
            <a:pPr lvl="0"/>
            <a:r>
              <a:rPr lang="en-US" sz="1200" dirty="0" smtClean="0"/>
              <a:t>* Source </a:t>
            </a:r>
            <a:r>
              <a:rPr lang="en-US" sz="1200" dirty="0"/>
              <a:t>u</a:t>
            </a:r>
            <a:r>
              <a:rPr lang="en-US" sz="1200" dirty="0" smtClean="0"/>
              <a:t>ncertainty </a:t>
            </a:r>
            <a:r>
              <a:rPr lang="en-US" sz="1200" dirty="0"/>
              <a:t>for each energy was 3.1%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78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18173</TotalTime>
  <Words>794</Words>
  <Application>Microsoft Office PowerPoint</Application>
  <PresentationFormat>On-screen Show (4:3)</PresentationFormat>
  <Paragraphs>301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Times New Roman</vt:lpstr>
      <vt:lpstr>Wingdings</vt:lpstr>
      <vt:lpstr>2_Default Design</vt:lpstr>
      <vt:lpstr>PowerPoint Presentation</vt:lpstr>
      <vt:lpstr>Overview</vt:lpstr>
      <vt:lpstr>Project Goal</vt:lpstr>
      <vt:lpstr>Previous Work</vt:lpstr>
      <vt:lpstr>Experiment</vt:lpstr>
      <vt:lpstr>Detector Specifications</vt:lpstr>
      <vt:lpstr>Detector Specifications</vt:lpstr>
      <vt:lpstr>Experimental Setup</vt:lpstr>
      <vt:lpstr>Experimental Setup</vt:lpstr>
      <vt:lpstr>Experimental Setup</vt:lpstr>
      <vt:lpstr>MCNP Model</vt:lpstr>
      <vt:lpstr>Geometry</vt:lpstr>
      <vt:lpstr>Geometry</vt:lpstr>
      <vt:lpstr>Materials</vt:lpstr>
      <vt:lpstr>Photon Transport</vt:lpstr>
      <vt:lpstr>Source Definition</vt:lpstr>
      <vt:lpstr>Parameters to Adjust</vt:lpstr>
      <vt:lpstr>Summary</vt:lpstr>
      <vt:lpstr>Acknowledgements</vt:lpstr>
      <vt:lpstr>References</vt:lpstr>
      <vt:lpstr>Questions?</vt:lpstr>
    </vt:vector>
  </TitlesOfParts>
  <Company>AFIT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TPEACHEY</dc:creator>
  <cp:lastModifiedBy>Bryan Egner</cp:lastModifiedBy>
  <cp:revision>960</cp:revision>
  <dcterms:created xsi:type="dcterms:W3CDTF">2010-05-28T18:07:16Z</dcterms:created>
  <dcterms:modified xsi:type="dcterms:W3CDTF">2017-12-03T01:51:58Z</dcterms:modified>
</cp:coreProperties>
</file>