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31" r:id="rId3"/>
    <p:sldId id="352" r:id="rId4"/>
    <p:sldId id="333" r:id="rId5"/>
    <p:sldId id="360" r:id="rId6"/>
    <p:sldId id="354" r:id="rId7"/>
    <p:sldId id="358" r:id="rId8"/>
    <p:sldId id="355" r:id="rId9"/>
    <p:sldId id="356" r:id="rId10"/>
    <p:sldId id="359" r:id="rId11"/>
    <p:sldId id="361" r:id="rId12"/>
    <p:sldId id="364" r:id="rId13"/>
    <p:sldId id="367" r:id="rId14"/>
    <p:sldId id="363" r:id="rId15"/>
    <p:sldId id="350" r:id="rId16"/>
    <p:sldId id="366" r:id="rId17"/>
    <p:sldId id="368" r:id="rId18"/>
    <p:sldId id="369" r:id="rId19"/>
    <p:sldId id="376" r:id="rId20"/>
    <p:sldId id="374" r:id="rId21"/>
    <p:sldId id="375" r:id="rId22"/>
    <p:sldId id="370" r:id="rId23"/>
    <p:sldId id="372" r:id="rId24"/>
    <p:sldId id="371" r:id="rId25"/>
    <p:sldId id="373" r:id="rId26"/>
    <p:sldId id="351" r:id="rId27"/>
    <p:sldId id="353" r:id="rId28"/>
    <p:sldId id="349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Egner" initials="BE" lastIdx="1" clrIdx="0">
    <p:extLst>
      <p:ext uri="{19B8F6BF-5375-455C-9EA6-DF929625EA0E}">
        <p15:presenceInfo xmlns:p15="http://schemas.microsoft.com/office/powerpoint/2012/main" userId="088a69ced1bc04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4B55E"/>
    <a:srgbClr val="5353FF"/>
    <a:srgbClr val="000066"/>
    <a:srgbClr val="7878CE"/>
    <a:srgbClr val="4444BC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5488" autoAdjust="0"/>
  </p:normalViewPr>
  <p:slideViewPr>
    <p:cSldViewPr>
      <p:cViewPr varScale="1">
        <p:scale>
          <a:sx n="75" d="100"/>
          <a:sy n="75" d="100"/>
        </p:scale>
        <p:origin x="78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6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2T11:02:16.141" idx="1">
    <p:pos x="4890" y="1813"/>
    <p:text>Remove this if flux is not calculated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12/3/2017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01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38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94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56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manual, primer, and PNNL</a:t>
            </a:r>
            <a:r>
              <a:rPr lang="en-US" baseline="0" dirty="0" smtClean="0"/>
              <a:t>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2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58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61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code</a:t>
            </a:r>
            <a:r>
              <a:rPr lang="en-US" baseline="0" dirty="0" smtClean="0"/>
              <a:t> frequency, just to give some insight on how much was done. It is bloated a little bit since it is probably counting the Data Output files</a:t>
            </a:r>
          </a:p>
          <a:p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sweet</a:t>
            </a:r>
            <a:r>
              <a:rPr lang="en-US" baseline="0" dirty="0" smtClean="0"/>
              <a:t> and to the point. The created values are from 1] the iteration range and 2] the best value out of the previous parameter results, based on lowest Chi Squared value currently.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7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the data from before and after showing</a:t>
            </a:r>
            <a:r>
              <a:rPr lang="en-US" baseline="0" dirty="0" smtClean="0"/>
              <a:t> how the default values are optimized somewhat. Also include the experimental data.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Used relative error since we were trying to get near identical values compared to the given experimental data</a:t>
            </a:r>
          </a:p>
          <a:p>
            <a:r>
              <a:rPr lang="en-US" baseline="0" dirty="0" smtClean="0"/>
              <a:t>Used an average error to simply see if any progress was made without having to look line by line.</a:t>
            </a:r>
          </a:p>
          <a:p>
            <a:r>
              <a:rPr lang="en-US" baseline="0" dirty="0" smtClean="0"/>
              <a:t>Used a Chi Squared value ……….?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61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7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45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49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3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6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8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56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1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5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5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1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3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4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8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Excel_97-2003_Worksheet1.xls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429000" y="19050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 smtClean="0">
                <a:solidFill>
                  <a:srgbClr val="000066"/>
                </a:solidFill>
              </a:rPr>
              <a:t>HPGe MCNP Automated Parametric Optimization  Model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3993566" y="3886200"/>
            <a:ext cx="4613275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6 December, </a:t>
            </a: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99904" y="32004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endParaRPr lang="en-U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2" y="1219200"/>
            <a:ext cx="4522878" cy="518160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 bwMode="auto">
          <a:xfrm flipV="1">
            <a:off x="4495800" y="2133600"/>
            <a:ext cx="0" cy="32922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495800" y="4343588"/>
            <a:ext cx="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60000" flipH="1" flipV="1">
            <a:off x="3902821" y="3505200"/>
            <a:ext cx="38100" cy="1905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5181600" y="2971800"/>
            <a:ext cx="12688" cy="24387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953000" y="4800600"/>
            <a:ext cx="0" cy="6097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355430" y="5425816"/>
            <a:ext cx="4280739" cy="33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Explosion 1 20"/>
          <p:cNvSpPr/>
          <p:nvPr/>
        </p:nvSpPr>
        <p:spPr bwMode="auto">
          <a:xfrm>
            <a:off x="4418211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xplosion 1 23"/>
          <p:cNvSpPr/>
          <p:nvPr/>
        </p:nvSpPr>
        <p:spPr bwMode="auto">
          <a:xfrm>
            <a:off x="4860171" y="46482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xplosion 1 24"/>
          <p:cNvSpPr/>
          <p:nvPr/>
        </p:nvSpPr>
        <p:spPr bwMode="auto">
          <a:xfrm>
            <a:off x="4418211" y="33528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xplosion 1 25"/>
          <p:cNvSpPr/>
          <p:nvPr/>
        </p:nvSpPr>
        <p:spPr bwMode="auto">
          <a:xfrm>
            <a:off x="5105400" y="28194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462470" y="5349616"/>
            <a:ext cx="74811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6971" y="5425628"/>
            <a:ext cx="70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(0,0)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849607" y="5132587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X-axis</a:t>
            </a:r>
            <a:endParaRPr lang="en-US" sz="1400" dirty="0"/>
          </a:p>
        </p:txBody>
      </p:sp>
      <p:cxnSp>
        <p:nvCxnSpPr>
          <p:cNvPr id="10240" name="Straight Arrow Connector 10239"/>
          <p:cNvCxnSpPr/>
          <p:nvPr/>
        </p:nvCxnSpPr>
        <p:spPr bwMode="auto">
          <a:xfrm>
            <a:off x="4494411" y="2895600"/>
            <a:ext cx="6109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Explosion 1 22"/>
          <p:cNvSpPr/>
          <p:nvPr/>
        </p:nvSpPr>
        <p:spPr bwMode="auto">
          <a:xfrm>
            <a:off x="4724400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44" name="Straight Arrow Connector 10243"/>
          <p:cNvCxnSpPr/>
          <p:nvPr/>
        </p:nvCxnSpPr>
        <p:spPr bwMode="auto">
          <a:xfrm>
            <a:off x="4494411" y="4236544"/>
            <a:ext cx="3061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46" name="Straight Arrow Connector 10245"/>
          <p:cNvCxnSpPr/>
          <p:nvPr/>
        </p:nvCxnSpPr>
        <p:spPr bwMode="auto">
          <a:xfrm>
            <a:off x="4494411" y="4724400"/>
            <a:ext cx="3657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454056" y="2084715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y-axis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224032" y="4391365"/>
            <a:ext cx="33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A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8" name="Rectangle 10247"/>
          <p:cNvSpPr/>
          <p:nvPr/>
        </p:nvSpPr>
        <p:spPr>
          <a:xfrm>
            <a:off x="4499920" y="4015928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B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19331" y="446514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C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82309" y="4925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D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77551" y="3733800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09120" y="373558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F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72185" y="2634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G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9" name="TextBox 10248"/>
          <p:cNvSpPr txBox="1"/>
          <p:nvPr/>
        </p:nvSpPr>
        <p:spPr>
          <a:xfrm>
            <a:off x="6840464" y="3080150"/>
            <a:ext cx="14478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– 13.7385 cm</a:t>
            </a:r>
          </a:p>
          <a:p>
            <a:r>
              <a:rPr lang="en-US" sz="1400" dirty="0" smtClean="0"/>
              <a:t>B – 3.48 cm</a:t>
            </a:r>
          </a:p>
          <a:p>
            <a:r>
              <a:rPr lang="en-US" sz="1400" dirty="0" smtClean="0"/>
              <a:t>C – 4.8885 cm</a:t>
            </a:r>
          </a:p>
          <a:p>
            <a:r>
              <a:rPr lang="en-US" sz="1400" dirty="0" smtClean="0"/>
              <a:t>D – 7.6 cm</a:t>
            </a:r>
          </a:p>
          <a:p>
            <a:r>
              <a:rPr lang="en-US" sz="1400" dirty="0" smtClean="0"/>
              <a:t>E – 20.735 cm</a:t>
            </a:r>
          </a:p>
          <a:p>
            <a:r>
              <a:rPr lang="en-US" sz="1400" dirty="0" smtClean="0"/>
              <a:t>F – 29.7385 cm</a:t>
            </a:r>
          </a:p>
          <a:p>
            <a:r>
              <a:rPr lang="en-US" sz="1400" dirty="0" smtClean="0"/>
              <a:t>G – 9.78 cm</a:t>
            </a:r>
            <a:endParaRPr lang="en-US" sz="1400" dirty="0"/>
          </a:p>
        </p:txBody>
      </p:sp>
      <p:sp>
        <p:nvSpPr>
          <p:cNvPr id="10251" name="TextBox 10250"/>
          <p:cNvSpPr txBox="1"/>
          <p:nvPr/>
        </p:nvSpPr>
        <p:spPr>
          <a:xfrm>
            <a:off x="4266378" y="3935399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07770" y="3928767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68801" y="308715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93249" y="438004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5649" y="2537634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35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MCNP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80" y="1391332"/>
            <a:ext cx="5311040" cy="47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3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Origin: Centered/Bottom of shielding case</a:t>
            </a:r>
            <a:endParaRPr lang="en-US" dirty="0"/>
          </a:p>
          <a:p>
            <a:r>
              <a:rPr lang="en-US" dirty="0" smtClean="0"/>
              <a:t>Cylinders (~14 CZs)</a:t>
            </a:r>
          </a:p>
          <a:p>
            <a:r>
              <a:rPr lang="en-US" dirty="0" smtClean="0"/>
              <a:t>Planes (~20 PZs)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05000"/>
            <a:ext cx="4000500" cy="4378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311886"/>
            <a:ext cx="3121943" cy="29718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3810000" y="2438400"/>
            <a:ext cx="13716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76800" y="1990364"/>
            <a:ext cx="6096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92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Top View: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802" y="1417119"/>
            <a:ext cx="4572396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07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347270"/>
              </p:ext>
            </p:extLst>
          </p:nvPr>
        </p:nvGraphicFramePr>
        <p:xfrm>
          <a:off x="996950" y="1447800"/>
          <a:ext cx="7086601" cy="4419604"/>
        </p:xfrm>
        <a:graphic>
          <a:graphicData uri="http://schemas.openxmlformats.org/drawingml/2006/table">
            <a:tbl>
              <a:tblPr firstRow="1" firstCol="1" bandRow="1"/>
              <a:tblGrid>
                <a:gridCol w="1550842"/>
                <a:gridCol w="1654508"/>
                <a:gridCol w="3881251"/>
              </a:tblGrid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Density [g/cm</a:t>
                      </a:r>
                      <a:r>
                        <a:rPr lang="en-US" sz="1600" b="1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Component(s)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8.41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Metal Clasps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Aluminum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Detector Housing and Casing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Germanium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Lithium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Copper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Film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0.001224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 Chamber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Acrylic Glass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 Encapsulation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Vacuum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Coaxial Space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6950" y="5867404"/>
            <a:ext cx="700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All materials from LANLs ACE Data Tables, or PNNLs Compendium of Material Composition Data for Radiation Transport Modeling</a:t>
            </a:r>
          </a:p>
        </p:txBody>
      </p:sp>
    </p:spTree>
    <p:extLst>
      <p:ext uri="{BB962C8B-B14F-4D97-AF65-F5344CB8AC3E}">
        <p14:creationId xmlns:p14="http://schemas.microsoft.com/office/powerpoint/2010/main" val="4124780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Only photons</a:t>
            </a:r>
          </a:p>
          <a:p>
            <a:r>
              <a:rPr lang="en-US" dirty="0" smtClean="0"/>
              <a:t>5 MeV upper limit</a:t>
            </a:r>
          </a:p>
          <a:p>
            <a:r>
              <a:rPr lang="en-US" dirty="0"/>
              <a:t>No </a:t>
            </a:r>
            <a:r>
              <a:rPr lang="en-US" dirty="0" smtClean="0"/>
              <a:t>Bremsstrahlung</a:t>
            </a:r>
          </a:p>
          <a:p>
            <a:r>
              <a:rPr lang="en-US" dirty="0" smtClean="0"/>
              <a:t>No Coherent scattering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photo fission</a:t>
            </a:r>
            <a:endParaRPr lang="en-US" dirty="0" smtClean="0"/>
          </a:p>
          <a:p>
            <a:r>
              <a:rPr lang="en-US" dirty="0" smtClean="0"/>
              <a:t>Doppler broadening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Transport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0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Isotropic point source</a:t>
            </a:r>
          </a:p>
          <a:p>
            <a:r>
              <a:rPr lang="en-US" dirty="0" smtClean="0"/>
              <a:t>11 discrete energies</a:t>
            </a:r>
          </a:p>
          <a:p>
            <a:r>
              <a:rPr lang="en-US" dirty="0" smtClean="0"/>
              <a:t>10</a:t>
            </a:r>
            <a:r>
              <a:rPr lang="en-US" baseline="30000" dirty="0" smtClean="0"/>
              <a:t>6</a:t>
            </a:r>
            <a:r>
              <a:rPr lang="en-US" dirty="0" smtClean="0"/>
              <a:t> source particles</a:t>
            </a:r>
          </a:p>
          <a:p>
            <a:r>
              <a:rPr lang="en-US" dirty="0" smtClean="0"/>
              <a:t>Gaussian broadening off</a:t>
            </a:r>
          </a:p>
          <a:p>
            <a:r>
              <a:rPr lang="en-US" dirty="0" smtClean="0"/>
              <a:t>Tallies:</a:t>
            </a:r>
          </a:p>
          <a:p>
            <a:pPr lvl="1"/>
            <a:r>
              <a:rPr lang="en-US" dirty="0" smtClean="0"/>
              <a:t>F8 – Energy Deposition Tally</a:t>
            </a:r>
          </a:p>
          <a:p>
            <a:pPr lvl="2"/>
            <a:r>
              <a:rPr lang="en-US" dirty="0" smtClean="0"/>
              <a:t>Ge Crystal (Cell 3)</a:t>
            </a:r>
          </a:p>
          <a:p>
            <a:pPr lvl="2"/>
            <a:r>
              <a:rPr lang="en-US" dirty="0" smtClean="0"/>
              <a:t>8192 bins (10</a:t>
            </a:r>
            <a:r>
              <a:rPr lang="en-US" baseline="30000" dirty="0" smtClean="0"/>
              <a:t>-5</a:t>
            </a:r>
            <a:r>
              <a:rPr lang="en-US" dirty="0" smtClean="0"/>
              <a:t> - 3.14344 MeV)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Definition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7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to Adjust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72397"/>
              </p:ext>
            </p:extLst>
          </p:nvPr>
        </p:nvGraphicFramePr>
        <p:xfrm>
          <a:off x="1351445" y="1493838"/>
          <a:ext cx="6705599" cy="4495799"/>
        </p:xfrm>
        <a:graphic>
          <a:graphicData uri="http://schemas.openxmlformats.org/drawingml/2006/table">
            <a:tbl>
              <a:tblPr firstRow="1" firstCol="1" bandRow="1"/>
              <a:tblGrid>
                <a:gridCol w="3505200"/>
                <a:gridCol w="3200399"/>
              </a:tblGrid>
              <a:tr h="428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90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 g/cm</a:t>
                      </a:r>
                      <a:r>
                        <a:rPr lang="en-US" sz="1800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63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099977"/>
            <a:ext cx="7042251" cy="522462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Process</a:t>
            </a:r>
            <a:endParaRPr lang="en-US" dirty="0" smtClean="0"/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Create Values for the Parameters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Alter the MCNP Input Deck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Run MCNP 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Compare the Results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Record Clean and Reset</a:t>
            </a:r>
          </a:p>
          <a:p>
            <a:r>
              <a:rPr lang="en-US" dirty="0" smtClean="0"/>
              <a:t>Add </a:t>
            </a:r>
            <a:r>
              <a:rPr lang="en-US" dirty="0" smtClean="0"/>
              <a:t>slides with any title/as many as you want to describe your code and the process</a:t>
            </a:r>
          </a:p>
          <a:p>
            <a:r>
              <a:rPr lang="en-US" dirty="0" smtClean="0"/>
              <a:t>Include our performance metric for comparing experimental vs </a:t>
            </a:r>
            <a:r>
              <a:rPr lang="en-US" dirty="0" smtClean="0"/>
              <a:t>mcnp</a:t>
            </a:r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Automated Parametric Optimization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2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Created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303337"/>
            <a:ext cx="2446421" cy="4876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1600200"/>
            <a:ext cx="54938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running MCNP the Output file is striped of its</a:t>
            </a:r>
          </a:p>
          <a:p>
            <a:r>
              <a:rPr lang="en-US" dirty="0" smtClean="0"/>
              <a:t>relevant information.</a:t>
            </a:r>
          </a:p>
          <a:p>
            <a:endParaRPr lang="en-US" dirty="0"/>
          </a:p>
          <a:p>
            <a:r>
              <a:rPr lang="en-US" dirty="0" smtClean="0"/>
              <a:t>Once acquired the Error and the Chi square </a:t>
            </a:r>
          </a:p>
          <a:p>
            <a:r>
              <a:rPr lang="en-US" dirty="0" smtClean="0"/>
              <a:t>Can be determined</a:t>
            </a:r>
          </a:p>
          <a:p>
            <a:endParaRPr lang="en-US" dirty="0"/>
          </a:p>
          <a:p>
            <a:r>
              <a:rPr lang="en-US" dirty="0" smtClean="0"/>
              <a:t>Additionally Plots are able to be created at this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8437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7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383701"/>
              </p:ext>
            </p:extLst>
          </p:nvPr>
        </p:nvGraphicFramePr>
        <p:xfrm>
          <a:off x="447675" y="1143000"/>
          <a:ext cx="7734300" cy="534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4" imgW="7734240" imgH="5915025" progId="Excel.Sheet.8">
                  <p:embed/>
                </p:oleObj>
              </mc:Choice>
              <mc:Fallback>
                <p:oleObj name="Worksheet" r:id="rId4" imgW="7734240" imgH="591502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7675" y="1143000"/>
                        <a:ext cx="7734300" cy="534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46468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7189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Add 5 efficiency plots for experimental verse MCNP</a:t>
            </a:r>
          </a:p>
          <a:p>
            <a:pPr lvl="1"/>
            <a:r>
              <a:rPr lang="en-US" dirty="0" smtClean="0"/>
              <a:t>Include a table for each too</a:t>
            </a:r>
          </a:p>
          <a:p>
            <a:r>
              <a:rPr lang="en-US" dirty="0" smtClean="0"/>
              <a:t>1 plot for the combined optimal parameters</a:t>
            </a:r>
          </a:p>
          <a:p>
            <a:r>
              <a:rPr lang="en-US" dirty="0" smtClean="0"/>
              <a:t>Advantage results?</a:t>
            </a:r>
          </a:p>
          <a:p>
            <a:r>
              <a:rPr lang="en-US" dirty="0" smtClean="0"/>
              <a:t>Include final value for relative uncertainty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Results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24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close were we?</a:t>
            </a:r>
          </a:p>
          <a:p>
            <a:r>
              <a:rPr lang="en-US" dirty="0" smtClean="0"/>
              <a:t>Does our method work?</a:t>
            </a:r>
          </a:p>
          <a:p>
            <a:r>
              <a:rPr lang="en-US" dirty="0" smtClean="0"/>
              <a:t>Anything?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7971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Reach a relative percent difference of less than 1%</a:t>
            </a:r>
          </a:p>
          <a:p>
            <a:pPr lvl="1"/>
            <a:r>
              <a:rPr lang="en-US" dirty="0" smtClean="0"/>
              <a:t>Increase adjustable parameters</a:t>
            </a:r>
          </a:p>
          <a:p>
            <a:pPr lvl="1"/>
            <a:r>
              <a:rPr lang="en-US" dirty="0" smtClean="0"/>
              <a:t>Obtain more information about internal components of HPGe</a:t>
            </a:r>
          </a:p>
          <a:p>
            <a:r>
              <a:rPr lang="en-US" dirty="0" smtClean="0"/>
              <a:t>Generalize automated optimization code for other applications:</a:t>
            </a:r>
            <a:endParaRPr lang="en-US" dirty="0"/>
          </a:p>
          <a:p>
            <a:pPr lvl="1"/>
            <a:r>
              <a:rPr lang="en-US" dirty="0" smtClean="0"/>
              <a:t>Other detectors</a:t>
            </a:r>
          </a:p>
          <a:p>
            <a:pPr lvl="1"/>
            <a:r>
              <a:rPr lang="en-US" dirty="0" smtClean="0"/>
              <a:t>Usable on other operating systems</a:t>
            </a:r>
          </a:p>
          <a:p>
            <a:pPr lvl="1"/>
            <a:r>
              <a:rPr lang="en-US" dirty="0" smtClean="0"/>
              <a:t>Automated characterization simulations with benchmarked models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Future 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86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Captain James </a:t>
            </a:r>
            <a:r>
              <a:rPr lang="en-US" dirty="0" smtClean="0"/>
              <a:t>Bevins</a:t>
            </a:r>
            <a:r>
              <a:rPr lang="en-US" dirty="0" smtClean="0"/>
              <a:t>, AFIT</a:t>
            </a:r>
            <a:endParaRPr lang="en-US" dirty="0"/>
          </a:p>
          <a:p>
            <a:r>
              <a:rPr lang="en-US" dirty="0" smtClean="0"/>
              <a:t>Lt Colonel Buck </a:t>
            </a:r>
            <a:r>
              <a:rPr lang="en-US" dirty="0" smtClean="0"/>
              <a:t>O’Day</a:t>
            </a:r>
            <a:r>
              <a:rPr lang="en-US" dirty="0" smtClean="0"/>
              <a:t>, AFIT</a:t>
            </a:r>
          </a:p>
          <a:p>
            <a:r>
              <a:rPr lang="en-US" dirty="0" smtClean="0"/>
              <a:t>Capt</a:t>
            </a:r>
            <a:r>
              <a:rPr lang="en-US" dirty="0" smtClean="0"/>
              <a:t> </a:t>
            </a:r>
            <a:r>
              <a:rPr lang="en-US" dirty="0" smtClean="0"/>
              <a:t>Bevins</a:t>
            </a:r>
            <a:r>
              <a:rPr lang="en-US" dirty="0" smtClean="0"/>
              <a:t> Model</a:t>
            </a:r>
          </a:p>
          <a:p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Acknowledgements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24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None/>
            </a:pPr>
            <a:r>
              <a:rPr lang="en-US" sz="1400" dirty="0"/>
              <a:t>[1] 	R. M. Keyser, "Resolution and Sensitivity as a Function of Energy and incident Geometry for Germanium Detectors," Nuclear Instruments and Methods in Physics Research Section B: Beam Interactions with Materials and Atoms, vol. 213, pp. 236-240, 2004. </a:t>
            </a:r>
          </a:p>
          <a:p>
            <a:pPr marL="914400" indent="-914400">
              <a:buNone/>
            </a:pPr>
            <a:r>
              <a:rPr lang="en-US" sz="1400" dirty="0"/>
              <a:t>[2] 	R. G. Helmer, R. G. Hardy, V. E. </a:t>
            </a:r>
            <a:r>
              <a:rPr lang="en-US" sz="1400" dirty="0"/>
              <a:t>Iacob</a:t>
            </a:r>
            <a:r>
              <a:rPr lang="en-US" sz="1400" dirty="0"/>
              <a:t>, M. Sanchez-Vega, R. G. Neilson and J. Nelson, "The use of Monte Carlo Calculations in the Determination of a Ge Detector Efficiency Curve," Nuclear Instruments and Methods in Physics Research A, vol. 511, pp. 360-381, 2002. </a:t>
            </a:r>
          </a:p>
          <a:p>
            <a:pPr marL="914400" indent="-914400">
              <a:buNone/>
            </a:pPr>
            <a:r>
              <a:rPr lang="en-US" sz="1400" dirty="0"/>
              <a:t>[3] 	W. F. R. R. K. M. D. O. S. C. A. C. A. X. d. S. </a:t>
            </a:r>
            <a:r>
              <a:rPr lang="en-US" sz="1400" dirty="0"/>
              <a:t>Guilherme</a:t>
            </a:r>
            <a:r>
              <a:rPr lang="en-US" sz="1400" dirty="0"/>
              <a:t> J. de S. </a:t>
            </a:r>
            <a:r>
              <a:rPr lang="en-US" sz="1400" dirty="0"/>
              <a:t>Corrêa</a:t>
            </a:r>
            <a:r>
              <a:rPr lang="en-US" sz="1400" dirty="0"/>
              <a:t>, "COMPUTATIONAL MODELING OF A HIGH PURITY GERMANIUM," in International Nuclear Atlantic Conference, Belo </a:t>
            </a:r>
            <a:r>
              <a:rPr lang="en-US" sz="1400" dirty="0"/>
              <a:t>Horizonte,MG</a:t>
            </a:r>
            <a:r>
              <a:rPr lang="en-US" sz="1400" dirty="0"/>
              <a:t>, Brazil, 2011. </a:t>
            </a:r>
          </a:p>
          <a:p>
            <a:pPr marL="914400" indent="-914400">
              <a:buNone/>
            </a:pPr>
            <a:r>
              <a:rPr lang="en-US" sz="1400" dirty="0"/>
              <a:t>[4] 	G. F. Knoll, Radiation Detection and Measurement, Hoboken, NJ: John Wiley &amp; Sons, Inc., 2010. </a:t>
            </a:r>
          </a:p>
          <a:p>
            <a:pPr marL="914400" indent="-914400">
              <a:buNone/>
            </a:pPr>
            <a:r>
              <a:rPr lang="en-US" sz="1400" dirty="0"/>
              <a:t>[5] 	D. K. P. S. J. G. M. Jeremy Lloyd </a:t>
            </a:r>
            <a:r>
              <a:rPr lang="en-US" sz="1400" dirty="0"/>
              <a:t>Conlin</a:t>
            </a:r>
            <a:r>
              <a:rPr lang="en-US" sz="1400" dirty="0"/>
              <a:t>, "Listing of Available ACE Data Tables," Los Alamos National Laboratory, Los Alamos National Laboratory, 2013.</a:t>
            </a:r>
          </a:p>
          <a:p>
            <a:pPr marL="914400" indent="-914400">
              <a:buNone/>
            </a:pPr>
            <a:r>
              <a:rPr lang="en-US" sz="1400" dirty="0"/>
              <a:t>[6] 	C. G. R. P. R. R. R. W. I. RJ </a:t>
            </a:r>
            <a:r>
              <a:rPr lang="en-US" sz="1400" dirty="0"/>
              <a:t>McConn</a:t>
            </a:r>
            <a:r>
              <a:rPr lang="en-US" sz="1400" dirty="0"/>
              <a:t> Jr, "Compendium of Material Composition Data for Radiation Transport Modeling," Pacific North Western National Laboratory, Pacific North Western National Laboratory, 2011.</a:t>
            </a:r>
          </a:p>
          <a:p>
            <a:pPr marL="914400" indent="-914400">
              <a:buNone/>
            </a:pPr>
            <a:r>
              <a:rPr lang="en-US" sz="1400" dirty="0"/>
              <a:t>[7] 	R. E. F. J. K. </a:t>
            </a:r>
            <a:r>
              <a:rPr lang="en-US" sz="1400" dirty="0"/>
              <a:t>Shultis</a:t>
            </a:r>
            <a:r>
              <a:rPr lang="en-US" sz="1400" dirty="0"/>
              <a:t>, "An MCNP Primer," Department of Mechanical and Nuclear Engineering, Manhattan, KS, 2011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093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8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Build a High-Purity Germanium (HPGe) Monte Carlo N-Particle model</a:t>
                </a:r>
              </a:p>
              <a:p>
                <a:r>
                  <a:rPr lang="en-US" dirty="0" smtClean="0"/>
                  <a:t>Create an automated parametric </a:t>
                </a:r>
                <a:r>
                  <a:rPr lang="en-US" dirty="0"/>
                  <a:t>optimization </a:t>
                </a:r>
                <a:r>
                  <a:rPr lang="en-US" dirty="0" smtClean="0"/>
                  <a:t>code to match experimental and simulated efficiencies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𝐸𝑥𝑝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𝑀𝐶𝑁𝑃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𝐸𝑥𝑝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Perform an </a:t>
                </a:r>
                <a:r>
                  <a:rPr lang="en-US" dirty="0" smtClean="0"/>
                  <a:t>adjoint</a:t>
                </a:r>
                <a:r>
                  <a:rPr lang="en-US" dirty="0"/>
                  <a:t> </a:t>
                </a:r>
                <a:r>
                  <a:rPr lang="en-US" dirty="0" smtClean="0"/>
                  <a:t>flux calculation using ADVANTG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51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Manufacturer provided dimensions are often times not sufficient for developing models. </a:t>
            </a:r>
            <a:r>
              <a:rPr lang="en-US" baseline="30000" dirty="0" smtClean="0"/>
              <a:t>[1]</a:t>
            </a:r>
          </a:p>
          <a:p>
            <a:r>
              <a:rPr lang="en-US" dirty="0" smtClean="0"/>
              <a:t>Published relative differences between experimental and Monte Carlo simulated absolute efficiencies range from around 10% to as low as 0.2%. </a:t>
            </a:r>
            <a:r>
              <a:rPr lang="en-US" baseline="30000" dirty="0" smtClean="0"/>
              <a:t>[2][3]</a:t>
            </a:r>
          </a:p>
          <a:p>
            <a:r>
              <a:rPr lang="en-US" dirty="0" smtClean="0"/>
              <a:t>Dead layer thickness and the active volume may change over time. </a:t>
            </a:r>
            <a:r>
              <a:rPr lang="en-US" baseline="30000" dirty="0" smtClean="0"/>
              <a:t>[4]</a:t>
            </a:r>
          </a:p>
          <a:p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04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4343400" cy="4876800"/>
          </a:xfrm>
        </p:spPr>
        <p:txBody>
          <a:bodyPr/>
          <a:lstStyle/>
          <a:p>
            <a:r>
              <a:rPr lang="en-US" dirty="0" smtClean="0"/>
              <a:t>Performed by Lt Col </a:t>
            </a:r>
            <a:r>
              <a:rPr lang="en-US" dirty="0" smtClean="0"/>
              <a:t>O’Day</a:t>
            </a:r>
            <a:r>
              <a:rPr lang="en-US" dirty="0" smtClean="0"/>
              <a:t> (April 2017)</a:t>
            </a:r>
            <a:endParaRPr lang="en-US" dirty="0"/>
          </a:p>
          <a:p>
            <a:r>
              <a:rPr lang="en-US" dirty="0" smtClean="0"/>
              <a:t>Eckert &amp; Ziegler Multi-nuclide source</a:t>
            </a:r>
          </a:p>
          <a:p>
            <a:r>
              <a:rPr lang="en-US" dirty="0" smtClean="0"/>
              <a:t>Count time = 24 hours</a:t>
            </a:r>
          </a:p>
          <a:p>
            <a:r>
              <a:rPr lang="en-US" dirty="0" smtClean="0"/>
              <a:t>5 different source positions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600200"/>
            <a:ext cx="3171826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</p:spPr>
            <p:txBody>
              <a:bodyPr/>
              <a:lstStyle/>
              <a:p>
                <a:r>
                  <a:rPr lang="en-US" dirty="0" smtClean="0"/>
                  <a:t>Canberra Standard Electrode Ge Detector (</a:t>
                </a:r>
                <a:r>
                  <a:rPr lang="en-US" dirty="0" smtClean="0"/>
                  <a:t>SEGe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Model Number: GC10021</a:t>
                </a:r>
              </a:p>
              <a:p>
                <a:r>
                  <a:rPr lang="en-US" dirty="0" smtClean="0"/>
                  <a:t>Relative Efficiency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100 %</a:t>
                </a:r>
              </a:p>
              <a:p>
                <a:r>
                  <a:rPr lang="en-US" dirty="0" smtClean="0"/>
                  <a:t>Resolution: 1.20 </a:t>
                </a:r>
                <a:r>
                  <a:rPr lang="en-US" dirty="0" smtClean="0"/>
                  <a:t>keV</a:t>
                </a:r>
                <a:r>
                  <a:rPr lang="en-US" dirty="0" smtClean="0"/>
                  <a:t> at 122  </a:t>
                </a:r>
                <a:r>
                  <a:rPr lang="en-US" dirty="0" smtClean="0"/>
                  <a:t>keV</a:t>
                </a:r>
                <a:r>
                  <a:rPr lang="en-US" dirty="0" smtClean="0"/>
                  <a:t> and 2.1 at 1.3 MeV</a:t>
                </a:r>
              </a:p>
              <a:p>
                <a:r>
                  <a:rPr lang="en-US" dirty="0" smtClean="0"/>
                  <a:t>Coaxial Configuration</a:t>
                </a:r>
              </a:p>
              <a:p>
                <a:r>
                  <a:rPr lang="en-US" dirty="0" smtClean="0"/>
                  <a:t>P-Type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  <a:blipFill rotWithShape="0">
                <a:blip r:embed="rId3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4716613" y="3581400"/>
            <a:ext cx="2468880" cy="2468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08053" y="3672840"/>
            <a:ext cx="2286000" cy="228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0053" y="4343400"/>
            <a:ext cx="762000" cy="8382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 bwMode="auto">
          <a:xfrm>
            <a:off x="6332053" y="4762500"/>
            <a:ext cx="914400" cy="255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856865" y="5029200"/>
            <a:ext cx="1013293" cy="240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964689" y="4221064"/>
            <a:ext cx="1605364" cy="4199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1947" y="4648200"/>
            <a:ext cx="191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n+ contact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3810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p+ contact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36635" y="45455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75" y="3875705"/>
            <a:ext cx="512131" cy="65040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975489" y="3073683"/>
            <a:ext cx="51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0659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47800"/>
            <a:ext cx="7696200" cy="458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7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6646734" cy="49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76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216265"/>
              </p:ext>
            </p:extLst>
          </p:nvPr>
        </p:nvGraphicFramePr>
        <p:xfrm>
          <a:off x="1148301" y="1680357"/>
          <a:ext cx="6934200" cy="4114808"/>
        </p:xfrm>
        <a:graphic>
          <a:graphicData uri="http://schemas.openxmlformats.org/drawingml/2006/table">
            <a:tbl>
              <a:tblPr firstRow="1" firstCol="1" bandRow="1"/>
              <a:tblGrid>
                <a:gridCol w="1733550"/>
                <a:gridCol w="1733550"/>
                <a:gridCol w="1733550"/>
                <a:gridCol w="1733550"/>
              </a:tblGrid>
              <a:tr h="587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Gamma-Ray Energy [keV</a:t>
                      </a:r>
                      <a:r>
                        <a:rPr lang="en-US" sz="12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Nuclide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Activity [µCi]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Gammas per Second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Am-241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0.02941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391.7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Cd-109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0.2707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363.6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Co-157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322.7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Te-123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0.01403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436.1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Cr-51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Sn-113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Sr-85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0.06171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Cs-137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0.04325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62478" y="5795165"/>
            <a:ext cx="693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* Energies </a:t>
            </a:r>
            <a:r>
              <a:rPr lang="en-US" sz="1200" dirty="0"/>
              <a:t>were kept constant with manufacturer provided documentation</a:t>
            </a:r>
          </a:p>
          <a:p>
            <a:pPr lvl="0"/>
            <a:r>
              <a:rPr lang="en-US" sz="1200" dirty="0" smtClean="0"/>
              <a:t>* Source </a:t>
            </a:r>
            <a:r>
              <a:rPr lang="en-US" sz="1200" dirty="0"/>
              <a:t>u</a:t>
            </a:r>
            <a:r>
              <a:rPr lang="en-US" sz="1200" dirty="0" smtClean="0"/>
              <a:t>ncertainty </a:t>
            </a:r>
            <a:r>
              <a:rPr lang="en-US" sz="1200" dirty="0"/>
              <a:t>for each energy was 3.1%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78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18262</TotalTime>
  <Words>921</Words>
  <Application>Microsoft Office PowerPoint</Application>
  <PresentationFormat>On-screen Show (4:3)</PresentationFormat>
  <Paragraphs>325</Paragraphs>
  <Slides>28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Wingdings</vt:lpstr>
      <vt:lpstr>2_Default Design</vt:lpstr>
      <vt:lpstr>Microsoft Excel 97-2003 Worksheet</vt:lpstr>
      <vt:lpstr>PowerPoint Presentation</vt:lpstr>
      <vt:lpstr>Overview</vt:lpstr>
      <vt:lpstr>Project Goal</vt:lpstr>
      <vt:lpstr>Previous Work</vt:lpstr>
      <vt:lpstr>Experiment</vt:lpstr>
      <vt:lpstr>Detector Specifications</vt:lpstr>
      <vt:lpstr>Detector Specifications</vt:lpstr>
      <vt:lpstr>Experimental Setup</vt:lpstr>
      <vt:lpstr>Experimental Setup</vt:lpstr>
      <vt:lpstr>Experimental Setup</vt:lpstr>
      <vt:lpstr>MCNP Model</vt:lpstr>
      <vt:lpstr>Geometry</vt:lpstr>
      <vt:lpstr>Geometry</vt:lpstr>
      <vt:lpstr>Materials</vt:lpstr>
      <vt:lpstr>Photon Transport</vt:lpstr>
      <vt:lpstr>Source Definition</vt:lpstr>
      <vt:lpstr>Parameters to Adjust</vt:lpstr>
      <vt:lpstr>Automated Parametric Optimization Code</vt:lpstr>
      <vt:lpstr>What is Created</vt:lpstr>
      <vt:lpstr>Before After</vt:lpstr>
      <vt:lpstr>Plots</vt:lpstr>
      <vt:lpstr>Results</vt:lpstr>
      <vt:lpstr>Conclusion</vt:lpstr>
      <vt:lpstr>Future Work</vt:lpstr>
      <vt:lpstr>Summary</vt:lpstr>
      <vt:lpstr>Acknowledgements</vt:lpstr>
      <vt:lpstr>References</vt:lpstr>
      <vt:lpstr>Questions?</vt:lpstr>
    </vt:vector>
  </TitlesOfParts>
  <Company>AFIT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Robert Torzilli</cp:lastModifiedBy>
  <cp:revision>969</cp:revision>
  <dcterms:created xsi:type="dcterms:W3CDTF">2010-05-28T18:07:16Z</dcterms:created>
  <dcterms:modified xsi:type="dcterms:W3CDTF">2017-12-03T22:29:52Z</dcterms:modified>
</cp:coreProperties>
</file>