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31" r:id="rId3"/>
    <p:sldId id="352" r:id="rId4"/>
    <p:sldId id="333" r:id="rId5"/>
    <p:sldId id="360" r:id="rId6"/>
    <p:sldId id="355" r:id="rId7"/>
    <p:sldId id="356" r:id="rId8"/>
    <p:sldId id="359" r:id="rId9"/>
    <p:sldId id="354" r:id="rId10"/>
    <p:sldId id="377" r:id="rId11"/>
    <p:sldId id="358" r:id="rId12"/>
    <p:sldId id="361" r:id="rId13"/>
    <p:sldId id="364" r:id="rId14"/>
    <p:sldId id="367" r:id="rId15"/>
    <p:sldId id="363" r:id="rId16"/>
    <p:sldId id="350" r:id="rId17"/>
    <p:sldId id="366" r:id="rId18"/>
    <p:sldId id="368" r:id="rId19"/>
    <p:sldId id="383" r:id="rId20"/>
    <p:sldId id="369" r:id="rId21"/>
    <p:sldId id="376" r:id="rId22"/>
    <p:sldId id="374" r:id="rId23"/>
    <p:sldId id="375" r:id="rId24"/>
    <p:sldId id="378" r:id="rId25"/>
    <p:sldId id="379" r:id="rId26"/>
    <p:sldId id="380" r:id="rId27"/>
    <p:sldId id="381" r:id="rId28"/>
    <p:sldId id="382" r:id="rId29"/>
    <p:sldId id="370" r:id="rId30"/>
    <p:sldId id="384" r:id="rId31"/>
    <p:sldId id="372" r:id="rId32"/>
    <p:sldId id="371" r:id="rId33"/>
    <p:sldId id="373" r:id="rId34"/>
    <p:sldId id="351" r:id="rId35"/>
    <p:sldId id="353" r:id="rId36"/>
    <p:sldId id="349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4B55E"/>
    <a:srgbClr val="5353FF"/>
    <a:srgbClr val="000066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5488" autoAdjust="0"/>
  </p:normalViewPr>
  <p:slideViewPr>
    <p:cSldViewPr>
      <p:cViewPr>
        <p:scale>
          <a:sx n="60" d="100"/>
          <a:sy n="60" d="100"/>
        </p:scale>
        <p:origin x="123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HPGes</a:t>
            </a:r>
            <a:r>
              <a:rPr lang="en-US" dirty="0" smtClean="0"/>
              <a:t>/Applications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NucE</a:t>
            </a:r>
            <a:r>
              <a:rPr lang="en-US" dirty="0" smtClean="0"/>
              <a:t> world modeling for everything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Some</a:t>
            </a:r>
            <a:r>
              <a:rPr lang="en-US" baseline="0" dirty="0" smtClean="0"/>
              <a:t> sources are hard to predict, models provide insight to make intelligent experimental decisions, cut costs, plausibility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Raise flags on possible detector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Future template for future exp. With this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 sheet: nominal</a:t>
            </a:r>
            <a:r>
              <a:rPr lang="en-US" baseline="0" dirty="0" smtClean="0"/>
              <a:t> values/polishing effects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Approximated</a:t>
            </a:r>
            <a:r>
              <a:rPr lang="en-US" baseline="0" dirty="0" smtClean="0"/>
              <a:t> clasp location/IR window layout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Ignored: Pin, Teflon, Power cables, top endcap clasp, rounded edges?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Outer electrode – Lithium(n+)</a:t>
            </a:r>
          </a:p>
          <a:p>
            <a:r>
              <a:rPr lang="en-US" dirty="0" smtClean="0"/>
              <a:t>Inner Electrode – Boron (p+)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**Aesthetic</a:t>
            </a:r>
            <a:r>
              <a:rPr lang="en-US" baseline="0" dirty="0" smtClean="0"/>
              <a:t> Effect**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Cylinders/Planes to simplify parameter/size adjustments</a:t>
            </a:r>
          </a:p>
          <a:p>
            <a:r>
              <a:rPr lang="en-US" dirty="0" err="1" smtClean="0"/>
              <a:t>Interahcnageable</a:t>
            </a:r>
            <a:r>
              <a:rPr lang="en-US" dirty="0" smtClean="0"/>
              <a:t> for future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manual, primer, and PNNL</a:t>
            </a:r>
            <a:r>
              <a:rPr lang="en-US" baseline="0" dirty="0" smtClean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1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Goals,</a:t>
            </a:r>
            <a:r>
              <a:rPr lang="en-US" baseline="0" dirty="0" smtClean="0"/>
              <a:t> Lit,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, Model, optimize, results, conc.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</a:t>
            </a:r>
            <a:r>
              <a:rPr lang="en-US" baseline="0" dirty="0" smtClean="0"/>
              <a:t> frequency, just to give some insight on how much was done. It is bloated a little bit since it is probably counting the Data Output files</a:t>
            </a:r>
          </a:p>
          <a:p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sweet</a:t>
            </a:r>
            <a:r>
              <a:rPr lang="en-US" baseline="0" dirty="0" smtClean="0"/>
              <a:t> and to the point. The created values are from 1] the iteration range and 2] the best value out of the previous parameter results, based on lowest Chi Squared value currently.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71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the data from before and after showing</a:t>
            </a:r>
            <a:r>
              <a:rPr lang="en-US" baseline="0" dirty="0" smtClean="0"/>
              <a:t> how the default values are optimized somewhat. Also include the experimental data.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Used relative error since we were trying to get near identical values compared to the given experimental data</a:t>
            </a:r>
          </a:p>
          <a:p>
            <a:r>
              <a:rPr lang="en-US" baseline="0" dirty="0" smtClean="0"/>
              <a:t>Used an average error to simply see if any progress was made without having to look line by line.</a:t>
            </a:r>
          </a:p>
          <a:p>
            <a:r>
              <a:rPr lang="en-US" baseline="0" dirty="0" smtClean="0"/>
              <a:t>Used a Chi Squared value ……….?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61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8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09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92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9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3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Lower energy</a:t>
            </a:r>
            <a:r>
              <a:rPr lang="en-US" baseline="0" dirty="0" smtClean="0"/>
              <a:t> photons are more sensitive to attenuation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Between 200-500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includes both the: Backscatter and annihilation peak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Backscatter – recoiled Compton scattered photon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Annihilation – 0.511 MeV photon from pair production/positron annihilation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Knolls: backscatter peak @ 184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for Cs-137, </a:t>
            </a:r>
            <a:r>
              <a:rPr lang="en-US" baseline="0" dirty="0" err="1" smtClean="0"/>
              <a:t>Comton</a:t>
            </a:r>
            <a:r>
              <a:rPr lang="en-US" baseline="0" dirty="0" smtClean="0"/>
              <a:t> Edge @ 662-184 = 477 </a:t>
            </a:r>
            <a:r>
              <a:rPr lang="en-US" baseline="0" dirty="0" err="1" smtClean="0"/>
              <a:t>keV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49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4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Automated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Opitmizaiton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ADVANTG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Flux </a:t>
            </a:r>
            <a:r>
              <a:rPr lang="en-US" baseline="0" dirty="0" err="1" smtClean="0"/>
              <a:t>calc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3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Manufacterur</a:t>
            </a:r>
            <a:r>
              <a:rPr lang="en-US" baseline="0" dirty="0" smtClean="0"/>
              <a:t>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10-0.2% range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Deadlayer/Active Volume changes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Visual, copper lining to prevent X-ray</a:t>
            </a:r>
            <a:r>
              <a:rPr lang="en-US" baseline="0" dirty="0" smtClean="0"/>
              <a:t>/electron backscatter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Sufficient</a:t>
            </a:r>
            <a:r>
              <a:rPr lang="en-US" baseline="0" dirty="0" smtClean="0"/>
              <a:t> Energy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set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 on</a:t>
            </a:r>
            <a:r>
              <a:rPr lang="en-US" baseline="0" dirty="0" smtClean="0"/>
              <a:t> Canberra’s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Excel_97-2003_Worksheet1.xls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58200" cy="4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68026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Origin: Centered/Bottom of shielding case</a:t>
            </a:r>
            <a:endParaRPr lang="en-US" dirty="0"/>
          </a:p>
          <a:p>
            <a:r>
              <a:rPr lang="en-US" dirty="0" smtClean="0"/>
              <a:t>Cylinders (~14 CZs)</a:t>
            </a:r>
          </a:p>
          <a:p>
            <a:r>
              <a:rPr lang="en-US" dirty="0" smtClean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Top View: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347270"/>
              </p:ext>
            </p:extLst>
          </p:nvPr>
        </p:nvGraphicFramePr>
        <p:xfrm>
          <a:off x="996950" y="1447800"/>
          <a:ext cx="7086601" cy="4419604"/>
        </p:xfrm>
        <a:graphic>
          <a:graphicData uri="http://schemas.openxmlformats.org/drawingml/2006/table">
            <a:tbl>
              <a:tblPr firstRow="1" firstCol="1" bandRow="1"/>
              <a:tblGrid>
                <a:gridCol w="1550842"/>
                <a:gridCol w="1654508"/>
                <a:gridCol w="3881251"/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Metal Clasps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Only photons</a:t>
            </a:r>
          </a:p>
          <a:p>
            <a:r>
              <a:rPr lang="en-US" dirty="0" smtClean="0"/>
              <a:t>5 MeV upper limit</a:t>
            </a:r>
          </a:p>
          <a:p>
            <a:r>
              <a:rPr lang="en-US" dirty="0"/>
              <a:t>No </a:t>
            </a:r>
            <a:r>
              <a:rPr lang="en-US" dirty="0" smtClean="0"/>
              <a:t>Bremsstrahlung</a:t>
            </a:r>
          </a:p>
          <a:p>
            <a:r>
              <a:rPr lang="en-US" dirty="0" smtClean="0"/>
              <a:t>No Coherent scattering</a:t>
            </a:r>
          </a:p>
          <a:p>
            <a:r>
              <a:rPr lang="en-US" dirty="0" smtClean="0"/>
              <a:t>No photo fission</a:t>
            </a:r>
          </a:p>
          <a:p>
            <a:r>
              <a:rPr lang="en-US" dirty="0" smtClean="0"/>
              <a:t>Doppler broadening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Transport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11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</a:p>
          <a:p>
            <a:r>
              <a:rPr lang="en-US" dirty="0" smtClean="0"/>
              <a:t>Tallies: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Parameters to Adjust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72397"/>
              </p:ext>
            </p:extLst>
          </p:nvPr>
        </p:nvGraphicFramePr>
        <p:xfrm>
          <a:off x="1351445" y="1493838"/>
          <a:ext cx="6705599" cy="4495799"/>
        </p:xfrm>
        <a:graphic>
          <a:graphicData uri="http://schemas.openxmlformats.org/drawingml/2006/table">
            <a:tbl>
              <a:tblPr firstRow="1" firstCol="1" bandRow="1"/>
              <a:tblGrid>
                <a:gridCol w="3505200"/>
                <a:gridCol w="3200399"/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 g/cm</a:t>
                      </a:r>
                      <a:r>
                        <a:rPr lang="en-US" sz="18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Parameters to Adjust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14535"/>
              </p:ext>
            </p:extLst>
          </p:nvPr>
        </p:nvGraphicFramePr>
        <p:xfrm>
          <a:off x="762000" y="1524000"/>
          <a:ext cx="7573160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2992016"/>
                <a:gridCol w="1527048"/>
                <a:gridCol w="1527048"/>
                <a:gridCol w="1527048"/>
              </a:tblGrid>
              <a:tr h="384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0.73899333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7.474993997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9.165002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5.67E-06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5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99977"/>
            <a:ext cx="7042251" cy="522462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Process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Create Values for the Parameters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Alter the MCNP Input Deck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Run MCNP 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Compare the Results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Record Clean and Reset</a:t>
            </a:r>
          </a:p>
          <a:p>
            <a:r>
              <a:rPr lang="en-US" dirty="0" smtClean="0"/>
              <a:t>Add slides with any title/as many as you want to describe your code and the process</a:t>
            </a:r>
          </a:p>
          <a:p>
            <a:r>
              <a:rPr lang="en-US" dirty="0" smtClean="0"/>
              <a:t>Include our performance metric for comparing experimental vs mcnp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Automated Parametric Optimization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2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Created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03337"/>
            <a:ext cx="2446421" cy="487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600200"/>
            <a:ext cx="5493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running MCNP the Output file is striped of its</a:t>
            </a:r>
          </a:p>
          <a:p>
            <a:r>
              <a:rPr lang="en-US" dirty="0" smtClean="0"/>
              <a:t>relevant information.</a:t>
            </a:r>
          </a:p>
          <a:p>
            <a:endParaRPr lang="en-US" dirty="0"/>
          </a:p>
          <a:p>
            <a:r>
              <a:rPr lang="en-US" dirty="0" smtClean="0"/>
              <a:t>Once acquired the Error and the Chi square </a:t>
            </a:r>
          </a:p>
          <a:p>
            <a:r>
              <a:rPr lang="en-US" dirty="0" smtClean="0"/>
              <a:t>Can be determined</a:t>
            </a:r>
          </a:p>
          <a:p>
            <a:endParaRPr lang="en-US" dirty="0"/>
          </a:p>
          <a:p>
            <a:r>
              <a:rPr lang="en-US" dirty="0" smtClean="0"/>
              <a:t>Additionally Plots are able to be created at this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8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83701"/>
              </p:ext>
            </p:extLst>
          </p:nvPr>
        </p:nvGraphicFramePr>
        <p:xfrm>
          <a:off x="447675" y="1143000"/>
          <a:ext cx="7734300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4" imgW="7734240" imgH="5915025" progId="Excel.Sheet.8">
                  <p:embed/>
                </p:oleObj>
              </mc:Choice>
              <mc:Fallback>
                <p:oleObj name="Worksheet" r:id="rId4" imgW="7734240" imgH="59150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675" y="1143000"/>
                        <a:ext cx="7734300" cy="534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464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Position 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88720"/>
            <a:ext cx="6858000" cy="51435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7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Position 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88720"/>
            <a:ext cx="6864096" cy="51480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2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Position 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88720"/>
            <a:ext cx="6858000" cy="5143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4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Position 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88720"/>
            <a:ext cx="6867144" cy="51503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9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Position 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143000"/>
            <a:ext cx="6858000" cy="5143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50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Optimized Positions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233018"/>
              </p:ext>
            </p:extLst>
          </p:nvPr>
        </p:nvGraphicFramePr>
        <p:xfrm>
          <a:off x="304800" y="1371600"/>
          <a:ext cx="8534401" cy="4724401"/>
        </p:xfrm>
        <a:graphic>
          <a:graphicData uri="http://schemas.openxmlformats.org/drawingml/2006/table">
            <a:tbl>
              <a:tblPr firstRow="1" firstCol="1" bandRow="1"/>
              <a:tblGrid>
                <a:gridCol w="3226575"/>
                <a:gridCol w="1136781"/>
                <a:gridCol w="834209"/>
                <a:gridCol w="834209"/>
                <a:gridCol w="834209"/>
                <a:gridCol w="834209"/>
                <a:gridCol w="834209"/>
              </a:tblGrid>
              <a:tr h="4294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29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Reasons for Possible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2793"/>
            <a:ext cx="7543800" cy="51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4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Design a High-Purity Germanium (HPGe) Monte Carlo N-Particle model</a:t>
                </a:r>
              </a:p>
              <a:p>
                <a:r>
                  <a:rPr lang="en-US" dirty="0" smtClean="0"/>
                  <a:t>Create an automated parametric </a:t>
                </a:r>
                <a:r>
                  <a:rPr lang="en-US" dirty="0"/>
                  <a:t>optimization </a:t>
                </a:r>
                <a:r>
                  <a:rPr lang="en-US" dirty="0" smtClean="0"/>
                  <a:t>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Perform an 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Add 5 efficiency plots for experimental verse MCNP</a:t>
            </a:r>
          </a:p>
          <a:p>
            <a:pPr lvl="1"/>
            <a:r>
              <a:rPr lang="en-US" dirty="0" smtClean="0"/>
              <a:t>Include a table for each too</a:t>
            </a:r>
          </a:p>
          <a:p>
            <a:r>
              <a:rPr lang="en-US" dirty="0" smtClean="0"/>
              <a:t>1 plot for the combined optimal parameters</a:t>
            </a:r>
          </a:p>
          <a:p>
            <a:r>
              <a:rPr lang="en-US" dirty="0" smtClean="0"/>
              <a:t>Advantage results?</a:t>
            </a:r>
          </a:p>
          <a:p>
            <a:r>
              <a:rPr lang="en-US" dirty="0" smtClean="0"/>
              <a:t>Include final value for relative uncertainty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04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optimization method can accurately represent the efficiency between energies of 0.392-1.836 MeV with a relative difference of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, for sources directly above the detector</a:t>
            </a:r>
          </a:p>
          <a:p>
            <a:r>
              <a:rPr lang="en-US" dirty="0" smtClean="0"/>
              <a:t>Improvements are needed for-off centered sources</a:t>
            </a:r>
          </a:p>
          <a:p>
            <a:r>
              <a:rPr lang="en-US" dirty="0" smtClean="0"/>
              <a:t>Unable to match low energy photon attenuation with less than a relative difference of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US" dirty="0" smtClean="0"/>
              <a:t>More experimental measurements need to be taken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7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Reach a relative percent difference of less than 1%</a:t>
            </a:r>
          </a:p>
          <a:p>
            <a:pPr lvl="1"/>
            <a:r>
              <a:rPr lang="en-US" dirty="0" smtClean="0"/>
              <a:t>Increase adjustable parameters</a:t>
            </a:r>
          </a:p>
          <a:p>
            <a:pPr lvl="1"/>
            <a:r>
              <a:rPr lang="en-US" dirty="0" smtClean="0"/>
              <a:t>Obtain more information about internal components of HPGe</a:t>
            </a:r>
          </a:p>
          <a:p>
            <a:r>
              <a:rPr lang="en-US" dirty="0" smtClean="0"/>
              <a:t>Include more realistic radiation transport physics to reproduce experimental spectra</a:t>
            </a:r>
          </a:p>
          <a:p>
            <a:r>
              <a:rPr lang="en-US" dirty="0" smtClean="0"/>
              <a:t>Generalize </a:t>
            </a:r>
            <a:r>
              <a:rPr lang="en-US" dirty="0" smtClean="0"/>
              <a:t>automated optimization code for other applications:</a:t>
            </a:r>
            <a:endParaRPr lang="en-US" dirty="0"/>
          </a:p>
          <a:p>
            <a:pPr lvl="1"/>
            <a:r>
              <a:rPr lang="en-US" dirty="0" smtClean="0"/>
              <a:t>Other detectors</a:t>
            </a:r>
          </a:p>
          <a:p>
            <a:pPr lvl="1"/>
            <a:r>
              <a:rPr lang="en-US" dirty="0" smtClean="0"/>
              <a:t>Usable on other operating systems</a:t>
            </a:r>
          </a:p>
          <a:p>
            <a:pPr lvl="1"/>
            <a:r>
              <a:rPr lang="en-US" dirty="0" smtClean="0"/>
              <a:t>Automated characterization simulations with benchmarked models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Captain James Bevins, AFIT</a:t>
            </a:r>
            <a:endParaRPr lang="en-US" dirty="0"/>
          </a:p>
          <a:p>
            <a:r>
              <a:rPr lang="en-US" dirty="0" smtClean="0"/>
              <a:t>Lt Colonel Buck O’Day, AFIT</a:t>
            </a:r>
          </a:p>
          <a:p>
            <a:r>
              <a:rPr lang="en-US" dirty="0" smtClean="0"/>
              <a:t>Capt Bevins Model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Acknowledgements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R. M. Keyser, "Resolution and Sensitivity as a Function of Energy and incident Geometry for Germanium Detectors," Nuclear Instruments and Methods in Physics Research Section B: Beam Interactions with Materials and Atoms, vol. 213, pp. 236-240, 2004. </a:t>
            </a:r>
          </a:p>
          <a:p>
            <a:pPr marL="914400" indent="-914400">
              <a:buNone/>
            </a:pPr>
            <a:r>
              <a:rPr lang="en-US" sz="1400" dirty="0"/>
              <a:t>[2] 	R. G. Helmer, R. G. Hardy, V. E. Iacob, M. Sanchez-Vega, R. G. Neilson and J. Nelson, "The use of Monte Carlo Calculations in the Determination of a Ge Detector Efficiency Curve," Nuclear Instruments and Methods in Physics Research A, vol. 511, pp. 360-381, 2002. </a:t>
            </a:r>
          </a:p>
          <a:p>
            <a:pPr marL="914400" indent="-914400">
              <a:buNone/>
            </a:pPr>
            <a:r>
              <a:rPr lang="en-US" sz="1400" dirty="0"/>
              <a:t>[3] 	W. F. R. R. K. M. D. O. S. C. A. C. A. X. d. S. Guilherme J. de S. Corrêa, "COMPUTATIONAL MODELING OF A HIGH PURITY GERMANIUM," in International Nuclear Atlantic Conference, Belo Horizonte,MG, Brazil, 2011. </a:t>
            </a:r>
          </a:p>
          <a:p>
            <a:pPr marL="914400" indent="-914400">
              <a:buNone/>
            </a:pPr>
            <a:r>
              <a:rPr lang="en-US" sz="1400" dirty="0"/>
              <a:t>[4] 	G. F. Knoll, Radiation Detection and Measurement, Hoboken, NJ: John Wiley &amp; Sons, Inc., 2010. </a:t>
            </a:r>
          </a:p>
          <a:p>
            <a:pPr marL="914400" indent="-914400">
              <a:buNone/>
            </a:pPr>
            <a:r>
              <a:rPr lang="en-US" sz="1400" dirty="0"/>
              <a:t>[5] 	D. K. P. S. J. G. M. Jeremy Lloyd Conlin, "Listing of Available ACE Data Tables," Los Alamos National Laboratory, Los Alamos National Laboratory, 2013.</a:t>
            </a:r>
          </a:p>
          <a:p>
            <a:pPr marL="914400" indent="-914400">
              <a:buNone/>
            </a:pPr>
            <a:r>
              <a:rPr lang="en-US" sz="1400" dirty="0"/>
              <a:t>[6] 	C. G. R. P. R. R. R. W. I. RJ McConn Jr, "Compendium of Material Composition Data for Radiation Transport Modeling," Pacific North Western National Laboratory, Pacific North Western National Laboratory, 2011.</a:t>
            </a:r>
          </a:p>
          <a:p>
            <a:pPr marL="914400" indent="-914400">
              <a:buNone/>
            </a:pPr>
            <a:r>
              <a:rPr lang="en-US" sz="1400" dirty="0"/>
              <a:t>[7] 	R. E. F. J. K. Shultis, "An MCNP Primer," Department of Mechanical and Nuclear Engineering, Manhattan, KS, 2011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876800"/>
          </a:xfrm>
        </p:spPr>
        <p:txBody>
          <a:bodyPr/>
          <a:lstStyle/>
          <a:p>
            <a:r>
              <a:rPr lang="en-US" dirty="0" smtClean="0"/>
              <a:t>Performed by Lt Col O’Day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Count time = 24 hours</a:t>
            </a:r>
          </a:p>
          <a:p>
            <a:r>
              <a:rPr lang="en-US" dirty="0" smtClean="0"/>
              <a:t>5 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171826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16265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(SEGe)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keV at 122  keV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18477</TotalTime>
  <Words>1518</Words>
  <Application>Microsoft Office PowerPoint</Application>
  <PresentationFormat>On-screen Show (4:3)</PresentationFormat>
  <Paragraphs>499</Paragraphs>
  <Slides>36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Wingdings</vt:lpstr>
      <vt:lpstr>2_Default Design</vt:lpstr>
      <vt:lpstr>Worksheet</vt:lpstr>
      <vt:lpstr>PowerPoint Presentation</vt:lpstr>
      <vt:lpstr>Overview</vt:lpstr>
      <vt:lpstr>Project Goal</vt:lpstr>
      <vt:lpstr>Previous Work</vt:lpstr>
      <vt:lpstr>Experiment</vt:lpstr>
      <vt:lpstr>Experimental Setup</vt:lpstr>
      <vt:lpstr>Experimental Setup</vt:lpstr>
      <vt:lpstr>Experimental Setup</vt:lpstr>
      <vt:lpstr>Detector Specifications</vt:lpstr>
      <vt:lpstr>Detector Specifications</vt:lpstr>
      <vt:lpstr>Detector Specifications</vt:lpstr>
      <vt:lpstr>MCNP Model</vt:lpstr>
      <vt:lpstr>Geometry</vt:lpstr>
      <vt:lpstr>Geometry</vt:lpstr>
      <vt:lpstr>Materials</vt:lpstr>
      <vt:lpstr>Photon Transport</vt:lpstr>
      <vt:lpstr>Source Definition</vt:lpstr>
      <vt:lpstr>Parameters to Adjust</vt:lpstr>
      <vt:lpstr>Parameters to Adjust</vt:lpstr>
      <vt:lpstr>Automated Parametric Optimization Code</vt:lpstr>
      <vt:lpstr>What is Created</vt:lpstr>
      <vt:lpstr>Before After</vt:lpstr>
      <vt:lpstr>Position 1</vt:lpstr>
      <vt:lpstr>Position 2</vt:lpstr>
      <vt:lpstr>Position 3</vt:lpstr>
      <vt:lpstr>Position 4</vt:lpstr>
      <vt:lpstr>Position 5</vt:lpstr>
      <vt:lpstr>Optimized Positions</vt:lpstr>
      <vt:lpstr>Reasons for Possible Error</vt:lpstr>
      <vt:lpstr>Results</vt:lpstr>
      <vt:lpstr>Conclusion</vt:lpstr>
      <vt:lpstr>Future Work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Bryan Egner</cp:lastModifiedBy>
  <cp:revision>982</cp:revision>
  <dcterms:created xsi:type="dcterms:W3CDTF">2010-05-28T18:07:16Z</dcterms:created>
  <dcterms:modified xsi:type="dcterms:W3CDTF">2017-12-04T23:59:34Z</dcterms:modified>
</cp:coreProperties>
</file>