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1" r:id="rId3"/>
    <p:sldId id="352" r:id="rId4"/>
    <p:sldId id="333" r:id="rId5"/>
    <p:sldId id="360" r:id="rId6"/>
    <p:sldId id="355" r:id="rId7"/>
    <p:sldId id="356" r:id="rId8"/>
    <p:sldId id="359" r:id="rId9"/>
    <p:sldId id="354" r:id="rId10"/>
    <p:sldId id="377" r:id="rId11"/>
    <p:sldId id="358" r:id="rId12"/>
    <p:sldId id="361" r:id="rId13"/>
    <p:sldId id="364" r:id="rId14"/>
    <p:sldId id="367" r:id="rId15"/>
    <p:sldId id="363" r:id="rId16"/>
    <p:sldId id="368" r:id="rId17"/>
    <p:sldId id="350" r:id="rId18"/>
    <p:sldId id="366" r:id="rId19"/>
    <p:sldId id="383" r:id="rId20"/>
    <p:sldId id="391" r:id="rId21"/>
    <p:sldId id="392" r:id="rId22"/>
    <p:sldId id="384" r:id="rId23"/>
    <p:sldId id="385" r:id="rId24"/>
    <p:sldId id="386" r:id="rId25"/>
    <p:sldId id="387" r:id="rId26"/>
    <p:sldId id="388" r:id="rId27"/>
    <p:sldId id="375" r:id="rId28"/>
    <p:sldId id="378" r:id="rId29"/>
    <p:sldId id="379" r:id="rId30"/>
    <p:sldId id="380" r:id="rId31"/>
    <p:sldId id="381" r:id="rId32"/>
    <p:sldId id="382" r:id="rId33"/>
    <p:sldId id="370" r:id="rId34"/>
    <p:sldId id="389" r:id="rId35"/>
    <p:sldId id="390" r:id="rId36"/>
    <p:sldId id="372" r:id="rId37"/>
    <p:sldId id="371" r:id="rId38"/>
    <p:sldId id="373" r:id="rId39"/>
    <p:sldId id="351" r:id="rId40"/>
    <p:sldId id="353" r:id="rId41"/>
    <p:sldId id="349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CC0000"/>
    <a:srgbClr val="A4B55E"/>
    <a:srgbClr val="5353FF"/>
    <a:srgbClr val="7878CE"/>
    <a:srgbClr val="4444BC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 varScale="1">
        <p:scale>
          <a:sx n="48" d="100"/>
          <a:sy n="48" d="100"/>
        </p:scale>
        <p:origin x="4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HPGes</a:t>
            </a:r>
            <a:r>
              <a:rPr lang="en-US" dirty="0" smtClean="0"/>
              <a:t>/Applications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NucE</a:t>
            </a:r>
            <a:r>
              <a:rPr lang="en-US" dirty="0" smtClean="0"/>
              <a:t> world modeling for everything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Some</a:t>
            </a:r>
            <a:r>
              <a:rPr lang="en-US" baseline="0" dirty="0" smtClean="0"/>
              <a:t> sources are hard to predict, models provide insight to make intelligent experimental decisions, cut costs, plausibility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Raise flags on possible detector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Future template for future exp. With this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 sheet: nominal</a:t>
            </a:r>
            <a:r>
              <a:rPr lang="en-US" baseline="0" dirty="0" smtClean="0"/>
              <a:t> values/polishing effects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Approximated</a:t>
            </a:r>
            <a:r>
              <a:rPr lang="en-US" baseline="0" dirty="0" smtClean="0"/>
              <a:t> clasp location/IR window layout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Ignored: Pin, Teflon, Power cables, top endcap clasp, rounded edges?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Outer electrode – Lithium(n+)</a:t>
            </a:r>
          </a:p>
          <a:p>
            <a:r>
              <a:rPr lang="en-US" dirty="0" smtClean="0"/>
              <a:t>Inner Electrode – Boron (p+)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**Aesthetic</a:t>
            </a:r>
            <a:r>
              <a:rPr lang="en-US" baseline="0" dirty="0" smtClean="0"/>
              <a:t> Effect**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Cylinders/Planes to simplify parameter/size adjustments</a:t>
            </a:r>
          </a:p>
          <a:p>
            <a:r>
              <a:rPr lang="en-US" dirty="0" err="1" smtClean="0"/>
              <a:t>Interahcnageable</a:t>
            </a:r>
            <a:r>
              <a:rPr lang="en-US" dirty="0" smtClean="0"/>
              <a:t> for future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InputDeck</a:t>
            </a:r>
            <a:r>
              <a:rPr lang="en-US" dirty="0" smtClean="0"/>
              <a:t> – Location of the created MCNP Decks</a:t>
            </a:r>
          </a:p>
          <a:p>
            <a:pPr lvl="1"/>
            <a:r>
              <a:rPr lang="en-US" dirty="0" err="1" smtClean="0"/>
              <a:t>MCNP_Ouput</a:t>
            </a:r>
            <a:r>
              <a:rPr lang="en-US" dirty="0" smtClean="0"/>
              <a:t> – Location of the created data</a:t>
            </a:r>
          </a:p>
          <a:p>
            <a:pPr lvl="1"/>
            <a:r>
              <a:rPr lang="en-US" dirty="0" smtClean="0"/>
              <a:t>Model – Location of the user created MCNP deck</a:t>
            </a:r>
          </a:p>
          <a:p>
            <a:pPr lvl="2"/>
            <a:r>
              <a:rPr lang="en-US" dirty="0" smtClean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 - 6</a:t>
            </a:r>
          </a:p>
          <a:p>
            <a:pPr lvl="1"/>
            <a:r>
              <a:rPr lang="en-US" dirty="0" smtClean="0"/>
              <a:t>Python – 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How-to run -  Known working</a:t>
            </a:r>
            <a:r>
              <a:rPr lang="en-US" baseline="0" dirty="0" smtClean="0"/>
              <a:t> with python installed on local C:  double click the StartAutomaton.bat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Otherwise use favorite IDE and run the python script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Goals,</a:t>
            </a:r>
            <a:r>
              <a:rPr lang="en-US" baseline="0" dirty="0" smtClean="0"/>
              <a:t> Lit,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, Model, optimize, results, conc.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Even</a:t>
            </a:r>
            <a:r>
              <a:rPr lang="en-US" baseline="0" dirty="0" smtClean="0"/>
              <a:t> if the user wants to simply duplicate running this file they will need to alter the runMCNP.bat with their </a:t>
            </a:r>
            <a:r>
              <a:rPr lang="en-US" baseline="0" dirty="0" err="1" smtClean="0"/>
              <a:t>datapath</a:t>
            </a:r>
            <a:r>
              <a:rPr lang="en-US" baseline="0" dirty="0" smtClean="0"/>
              <a:t> to their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data and </a:t>
            </a:r>
            <a:r>
              <a:rPr lang="en-US" baseline="0" dirty="0" err="1" smtClean="0"/>
              <a:t>mcnp</a:t>
            </a:r>
            <a:r>
              <a:rPr lang="en-US" baseline="0" dirty="0" smtClean="0"/>
              <a:t> bin folders.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100 lines of code involves</a:t>
            </a:r>
            <a:r>
              <a:rPr lang="en-US" baseline="0" dirty="0" smtClean="0"/>
              <a:t> heavy commentary and variables the user would have to alter.</a:t>
            </a:r>
          </a:p>
          <a:p>
            <a:pPr lvl="1"/>
            <a:r>
              <a:rPr lang="en-US" baseline="0" dirty="0" smtClean="0"/>
              <a:t>The user also has to edit the runMCNP.bat file if they change the name for the </a:t>
            </a:r>
            <a:r>
              <a:rPr lang="en-US" baseline="0" dirty="0" err="1" smtClean="0"/>
              <a:t>mcnpModel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</a:t>
            </a:r>
            <a:r>
              <a:rPr lang="en-US" baseline="0" dirty="0" smtClean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sweet</a:t>
            </a:r>
            <a:r>
              <a:rPr lang="en-US" baseline="0" dirty="0" smtClean="0"/>
              <a:t> and to the point. The created values are from 1] the iteration range and 2] the best value out of the previous parameter results, based on lowest Chi Squared value currently.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65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the data from before and after showing</a:t>
            </a:r>
            <a:r>
              <a:rPr lang="en-US" baseline="0" dirty="0" smtClean="0"/>
              <a:t> how the default values are optimized somewhat. Also include the experimental data.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Used relative error since we were trying to get near identical values compared to the given experimental data</a:t>
            </a:r>
          </a:p>
          <a:p>
            <a:r>
              <a:rPr lang="en-US" baseline="0" dirty="0" smtClean="0"/>
              <a:t>Used an average error to simply see if any progress was made without having to look line by line.</a:t>
            </a:r>
          </a:p>
          <a:p>
            <a:r>
              <a:rPr lang="en-US" baseline="0" dirty="0" smtClean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2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Automated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Opitmizaiton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ADVANTG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Flux </a:t>
            </a:r>
            <a:r>
              <a:rPr lang="en-US" baseline="0" dirty="0" err="1" smtClean="0"/>
              <a:t>calc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Lower energy</a:t>
            </a:r>
            <a:r>
              <a:rPr lang="en-US" baseline="0" dirty="0" smtClean="0"/>
              <a:t> photons are more sensitive to attenuation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200-500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includes both the: Backscatter and annihilation peak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Backscatter – recoiled Compton scattered photon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Annihilation – 0.511 MeV photon from pair production/positron annihilation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Knolls: backscatter peak @ 184 </a:t>
            </a:r>
            <a:r>
              <a:rPr lang="en-US" baseline="0" dirty="0" err="1" smtClean="0"/>
              <a:t>keV</a:t>
            </a:r>
            <a:r>
              <a:rPr lang="en-US" baseline="0" dirty="0" smtClean="0"/>
              <a:t> for Cs-137, </a:t>
            </a:r>
            <a:r>
              <a:rPr lang="en-US" baseline="0" dirty="0" err="1" smtClean="0"/>
              <a:t>Comton</a:t>
            </a:r>
            <a:r>
              <a:rPr lang="en-US" baseline="0" dirty="0" smtClean="0"/>
              <a:t> Edge @ 662-184 = 477 </a:t>
            </a:r>
            <a:r>
              <a:rPr lang="en-US" baseline="0" dirty="0" err="1" smtClean="0"/>
              <a:t>keV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65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all</a:t>
            </a:r>
            <a:r>
              <a:rPr lang="en-US" baseline="0" dirty="0" smtClean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11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Manufacturer</a:t>
            </a:r>
            <a:r>
              <a:rPr lang="en-US" baseline="0" dirty="0" smtClean="0"/>
              <a:t>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10-0.2% range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Deadlayer/Active Volume changes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Visual, copper lining to prevent X-ray</a:t>
            </a:r>
            <a:r>
              <a:rPr lang="en-US" baseline="0" dirty="0" smtClean="0"/>
              <a:t>/electron backscatter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Sufficient</a:t>
            </a:r>
            <a:r>
              <a:rPr lang="en-US" baseline="0" dirty="0" smtClean="0"/>
              <a:t> Energy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set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 on</a:t>
            </a:r>
            <a:r>
              <a:rPr lang="en-US" baseline="0" dirty="0" smtClean="0"/>
              <a:t> Canberra’s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Excel_Worksheet1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4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8026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85635"/>
              </p:ext>
            </p:extLst>
          </p:nvPr>
        </p:nvGraphicFramePr>
        <p:xfrm>
          <a:off x="996950" y="1447800"/>
          <a:ext cx="7086601" cy="4103918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photo fission</a:t>
            </a:r>
          </a:p>
          <a:p>
            <a:r>
              <a:rPr lang="en-US" dirty="0" smtClean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12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Tally: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Windows 10</a:t>
            </a:r>
          </a:p>
          <a:p>
            <a:r>
              <a:rPr lang="en-US" dirty="0" smtClean="0"/>
              <a:t>Required Software:</a:t>
            </a:r>
          </a:p>
          <a:p>
            <a:pPr lvl="1"/>
            <a:r>
              <a:rPr lang="en-US" dirty="0" smtClean="0"/>
              <a:t>MCNP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/>
              <a:t>How-to run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 err="1"/>
              <a:t>InputDeck</a:t>
            </a:r>
            <a:r>
              <a:rPr lang="en-US" dirty="0"/>
              <a:t> – Location of the created MCNP Decks</a:t>
            </a:r>
          </a:p>
          <a:p>
            <a:pPr lvl="1"/>
            <a:r>
              <a:rPr lang="en-US" dirty="0" err="1"/>
              <a:t>MCNP_Ouput</a:t>
            </a:r>
            <a:r>
              <a:rPr lang="en-US" dirty="0"/>
              <a:t> – Location of the created data</a:t>
            </a:r>
          </a:p>
          <a:p>
            <a:pPr lvl="1"/>
            <a:r>
              <a:rPr lang="en-US" dirty="0"/>
              <a:t>Model – Location of the user created MCNP deck</a:t>
            </a:r>
          </a:p>
          <a:p>
            <a:pPr lvl="2"/>
            <a:r>
              <a:rPr lang="en-US" dirty="0"/>
              <a:t>Experimental Data</a:t>
            </a:r>
          </a:p>
          <a:p>
            <a:pPr lvl="2"/>
            <a:r>
              <a:rPr lang="en-US" dirty="0" err="1" smtClean="0"/>
              <a:t>FilestoMerge</a:t>
            </a:r>
            <a:endParaRPr lang="en-US" dirty="0" smtClean="0"/>
          </a:p>
          <a:p>
            <a:pPr lvl="1"/>
            <a:r>
              <a:rPr lang="en-US" dirty="0" err="1" smtClean="0"/>
              <a:t>PythonCode</a:t>
            </a:r>
            <a:endParaRPr lang="en-US" dirty="0" smtClean="0"/>
          </a:p>
          <a:p>
            <a:pPr marL="1368425" lvl="3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Developer Environment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33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4F266-ED6E-485E-AC65-65BD9A6A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789702-861E-4DFF-9002-B1CBB2B0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C9EE95B-A4A8-4A8E-9D1F-09035910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8942629" cy="28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73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4F266-ED6E-485E-AC65-65BD9A6A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789702-861E-4DFF-9002-B1CBB2B0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ABD97EE-2A69-44CF-AB1D-BF2A1D28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645378"/>
            <a:ext cx="4810125" cy="166006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D7E3104-CCDB-4099-A2C2-B7261695D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60363"/>
            <a:ext cx="5867400" cy="31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10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143000"/>
            <a:ext cx="622935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User Changes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895600"/>
            <a:ext cx="7067550" cy="3343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32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146141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5715000" cy="32004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Process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</a:t>
            </a:r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0066"/>
                </a:solidFill>
              </a:rPr>
              <a:t>Automated Parametric Optimization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Parameters to Adjust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2000" y="1524000"/>
          <a:ext cx="757316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2992016"/>
                <a:gridCol w="1527048"/>
                <a:gridCol w="1527048"/>
                <a:gridCol w="1527048"/>
              </a:tblGrid>
              <a:tr h="38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0.73899333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7.474993997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9.165002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5.67E-06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g/cm</a:t>
                      </a:r>
                      <a:r>
                        <a:rPr lang="en-US" sz="1425" baseline="30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25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425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118108"/>
            <a:ext cx="2572812" cy="523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running MCNP the Output file is striped of its</a:t>
            </a:r>
          </a:p>
          <a:p>
            <a:r>
              <a:rPr lang="en-US" dirty="0" smtClean="0"/>
              <a:t>relevant information.</a:t>
            </a:r>
          </a:p>
          <a:p>
            <a:endParaRPr lang="en-US" dirty="0"/>
          </a:p>
          <a:p>
            <a:r>
              <a:rPr lang="en-US" dirty="0" smtClean="0"/>
              <a:t>Once acquired the Error and the Chi square </a:t>
            </a:r>
          </a:p>
          <a:p>
            <a:r>
              <a:rPr lang="en-US" dirty="0" smtClean="0"/>
              <a:t>Can be determined</a:t>
            </a:r>
          </a:p>
          <a:p>
            <a:endParaRPr lang="en-US" dirty="0"/>
          </a:p>
          <a:p>
            <a:r>
              <a:rPr lang="en-US" dirty="0" smtClean="0"/>
              <a:t>Additionally Plots are able to be created at this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3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Before After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38275" y="1131662"/>
          <a:ext cx="6638925" cy="536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4" imgW="7324560" imgH="5915025" progId="Excel.Sheet.12">
                  <p:embed/>
                </p:oleObj>
              </mc:Choice>
              <mc:Fallback>
                <p:oleObj name="Worksheet" r:id="rId4" imgW="7324560" imgH="5915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275" y="1131662"/>
                        <a:ext cx="6638925" cy="536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473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1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</p:spPr>
      </p:pic>
      <p:sp>
        <p:nvSpPr>
          <p:cNvPr id="9" name="TextBox 8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52.1%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0.237%</a:t>
            </a:r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2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47.8%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423%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0.696%</a:t>
            </a:r>
          </a:p>
        </p:txBody>
      </p:sp>
    </p:spTree>
    <p:extLst>
      <p:ext uri="{BB962C8B-B14F-4D97-AF65-F5344CB8AC3E}">
        <p14:creationId xmlns:p14="http://schemas.microsoft.com/office/powerpoint/2010/main" val="349622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32.6%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259%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5.68%</a:t>
            </a:r>
          </a:p>
        </p:txBody>
      </p:sp>
    </p:spTree>
    <p:extLst>
      <p:ext uri="{BB962C8B-B14F-4D97-AF65-F5344CB8AC3E}">
        <p14:creationId xmlns:p14="http://schemas.microsoft.com/office/powerpoint/2010/main" val="422234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a High-Purity Germanium (HPGe) Monte 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Stretch Goal: Perform an 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4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452%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2247%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144%</a:t>
            </a:r>
          </a:p>
        </p:txBody>
      </p:sp>
    </p:spTree>
    <p:extLst>
      <p:ext uri="{BB962C8B-B14F-4D97-AF65-F5344CB8AC3E}">
        <p14:creationId xmlns:p14="http://schemas.microsoft.com/office/powerpoint/2010/main" val="63689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5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49.4%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380%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8.27%</a:t>
            </a:r>
          </a:p>
        </p:txBody>
      </p:sp>
    </p:spTree>
    <p:extLst>
      <p:ext uri="{BB962C8B-B14F-4D97-AF65-F5344CB8AC3E}">
        <p14:creationId xmlns:p14="http://schemas.microsoft.com/office/powerpoint/2010/main" val="2084650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Optimized Positions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51726"/>
              </p:ext>
            </p:extLst>
          </p:nvPr>
        </p:nvGraphicFramePr>
        <p:xfrm>
          <a:off x="76200" y="1295400"/>
          <a:ext cx="8991598" cy="4419602"/>
        </p:xfrm>
        <a:graphic>
          <a:graphicData uri="http://schemas.openxmlformats.org/drawingml/2006/table">
            <a:tbl>
              <a:tblPr firstRow="1" firstCol="1" bandRow="1"/>
              <a:tblGrid>
                <a:gridCol w="3399428"/>
                <a:gridCol w="1197680"/>
                <a:gridCol w="878898"/>
                <a:gridCol w="878898"/>
                <a:gridCol w="878898"/>
                <a:gridCol w="878898"/>
                <a:gridCol w="878898"/>
              </a:tblGrid>
              <a:tr h="4017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7.66277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0.05766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3E-05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13E-05</a:t>
                      </a:r>
                      <a:endParaRPr lang="en-US" sz="1600" dirty="0">
                        <a:solidFill>
                          <a:srgbClr val="339933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10E-05</a:t>
                      </a:r>
                      <a:endParaRPr lang="en-US" sz="1600" dirty="0">
                        <a:solidFill>
                          <a:srgbClr val="339933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3E-05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</a:t>
                      </a:r>
                      <a:r>
                        <a:rPr lang="en-US" sz="1600" baseline="30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3399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5.3425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583513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 Larger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- Smaller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29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Reasons for Possible Error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2793"/>
            <a:ext cx="7543800" cy="5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 Modified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</a:t>
            </a:r>
            <a:r>
              <a:rPr lang="en-US" b="1" dirty="0" err="1" smtClean="0"/>
              <a:t>Rel</a:t>
            </a:r>
            <a:r>
              <a:rPr lang="en-US" b="1" dirty="0" smtClean="0"/>
              <a:t> Error: 2.38%</a:t>
            </a:r>
          </a:p>
          <a:p>
            <a:r>
              <a:rPr lang="en-US" b="1" dirty="0" smtClean="0"/>
              <a:t>Max </a:t>
            </a:r>
            <a:r>
              <a:rPr lang="en-US" b="1" dirty="0" err="1" smtClean="0"/>
              <a:t>Rel</a:t>
            </a:r>
            <a:r>
              <a:rPr lang="en-US" b="1" dirty="0" smtClean="0"/>
              <a:t> Error: 5.95%</a:t>
            </a:r>
          </a:p>
          <a:p>
            <a:r>
              <a:rPr lang="en-US" b="1" dirty="0" smtClean="0"/>
              <a:t>Min  </a:t>
            </a:r>
            <a:r>
              <a:rPr lang="en-US" b="1" dirty="0" err="1" smtClean="0"/>
              <a:t>Rel</a:t>
            </a:r>
            <a:r>
              <a:rPr lang="en-US" b="1" dirty="0" smtClean="0"/>
              <a:t> Error: 0.07%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364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Position 3 Modified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57752"/>
              </p:ext>
            </p:extLst>
          </p:nvPr>
        </p:nvGraphicFramePr>
        <p:xfrm>
          <a:off x="380998" y="1219196"/>
          <a:ext cx="8534401" cy="5029200"/>
        </p:xfrm>
        <a:graphic>
          <a:graphicData uri="http://schemas.openxmlformats.org/drawingml/2006/table">
            <a:tbl>
              <a:tblPr firstRow="1" firstCol="1" bandRow="1"/>
              <a:tblGrid>
                <a:gridCol w="4055573"/>
                <a:gridCol w="1428619"/>
                <a:gridCol w="1535233"/>
                <a:gridCol w="1514976"/>
              </a:tblGrid>
              <a:tr h="4572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Adjusted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0.97535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8.60166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0.13016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50E-05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5E-05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0.18333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</a:t>
                      </a:r>
                      <a:r>
                        <a:rPr lang="en-US" sz="1800" baseline="30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996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Conclusion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optimization method can represent the efficiency between energies of 0.159-1.836 MeV with a relative difference of 5.9%, for sources 7 cm above the detector</a:t>
            </a:r>
          </a:p>
          <a:p>
            <a:r>
              <a:rPr lang="en-US" dirty="0" smtClean="0"/>
              <a:t>Improvements are needed for-off centered sources</a:t>
            </a:r>
          </a:p>
          <a:p>
            <a:r>
              <a:rPr lang="en-US" dirty="0" smtClean="0"/>
              <a:t>Unable to match low energy photon attenuation with less than a relative difference of 100%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More experimental measurements need to be taken</a:t>
            </a:r>
          </a:p>
          <a:p>
            <a:r>
              <a:rPr lang="en-US" dirty="0" smtClean="0"/>
              <a:t>Further evaluation of internal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parameters/more realistic</a:t>
            </a:r>
          </a:p>
          <a:p>
            <a:pPr lvl="1"/>
            <a:r>
              <a:rPr lang="en-US" dirty="0" smtClean="0"/>
              <a:t>Obtain more information about internal components of HPGe</a:t>
            </a:r>
          </a:p>
          <a:p>
            <a:pPr lvl="1"/>
            <a:r>
              <a:rPr lang="en-US" dirty="0" smtClean="0"/>
              <a:t>Gather more experimental data for comparison</a:t>
            </a:r>
          </a:p>
          <a:p>
            <a:r>
              <a:rPr lang="en-US" dirty="0" smtClean="0"/>
              <a:t>Include more realistic radiation transport physics to reproduce experimental spectra</a:t>
            </a:r>
          </a:p>
          <a:p>
            <a:r>
              <a:rPr lang="en-US" dirty="0" smtClean="0"/>
              <a:t>Apply automated optimization code to other detectors.</a:t>
            </a:r>
          </a:p>
          <a:p>
            <a:r>
              <a:rPr lang="en-US" dirty="0" smtClean="0"/>
              <a:t>Explore other means for optimization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Future Work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Provided project assistance, Captain James Bevins, AFIT</a:t>
            </a:r>
            <a:endParaRPr lang="en-US" dirty="0"/>
          </a:p>
          <a:p>
            <a:r>
              <a:rPr lang="en-US" dirty="0" smtClean="0"/>
              <a:t>Provided experimental data, Lt Colonel Buck O’Day, AFIT</a:t>
            </a:r>
          </a:p>
          <a:p>
            <a:r>
              <a:rPr lang="en-US" dirty="0" smtClean="0"/>
              <a:t>HPGe Template provided by, Captain </a:t>
            </a:r>
            <a:r>
              <a:rPr lang="en-US" dirty="0"/>
              <a:t>James </a:t>
            </a:r>
            <a:r>
              <a:rPr lang="en-US" dirty="0" err="1"/>
              <a:t>Bevins</a:t>
            </a:r>
            <a:r>
              <a:rPr lang="en-US" dirty="0"/>
              <a:t>, </a:t>
            </a:r>
            <a:r>
              <a:rPr lang="en-US" dirty="0" smtClean="0"/>
              <a:t>AFIT; Mr. Will Kable LLNL; 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Acknowledgements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Iacob,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Guilherme J. de S. Corrêa, "COMPUTATIONAL MODELING OF A HIGH PURITY GERMANIUM," in International Nuclear Atlantic Conference, Belo Horizonte,MG,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Conlin,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McConn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Shultis,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O’Day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(SEGe)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keV at 122  keV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18645</TotalTime>
  <Words>1976</Words>
  <Application>Microsoft Office PowerPoint</Application>
  <PresentationFormat>On-screen Show (4:3)</PresentationFormat>
  <Paragraphs>591</Paragraphs>
  <Slides>41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Times New Roman</vt:lpstr>
      <vt:lpstr>Wingdings</vt:lpstr>
      <vt:lpstr>2_Default Design</vt:lpstr>
      <vt:lpstr>Worksheet</vt:lpstr>
      <vt:lpstr>PowerPoint Presentation</vt:lpstr>
      <vt:lpstr>Overview</vt:lpstr>
      <vt:lpstr>Project Goals</vt:lpstr>
      <vt:lpstr>Previous Work</vt:lpstr>
      <vt:lpstr>Experiment</vt:lpstr>
      <vt:lpstr>Experimental Setup</vt:lpstr>
      <vt:lpstr>Experimental Setup</vt:lpstr>
      <vt:lpstr>Experimental Setup</vt:lpstr>
      <vt:lpstr>Detector Specifications</vt:lpstr>
      <vt:lpstr>Detector Specifications</vt:lpstr>
      <vt:lpstr>Detector Specifications</vt:lpstr>
      <vt:lpstr>MCNP Model</vt:lpstr>
      <vt:lpstr>Geometry</vt:lpstr>
      <vt:lpstr>Geometry</vt:lpstr>
      <vt:lpstr>Materials</vt:lpstr>
      <vt:lpstr>Parameters to Adjust</vt:lpstr>
      <vt:lpstr>Photon Transport</vt:lpstr>
      <vt:lpstr>Source Definition</vt:lpstr>
      <vt:lpstr>Developer Environment</vt:lpstr>
      <vt:lpstr>Batch Files</vt:lpstr>
      <vt:lpstr>Batch Files</vt:lpstr>
      <vt:lpstr>User Changes</vt:lpstr>
      <vt:lpstr>Automated Parametric Optimization Code</vt:lpstr>
      <vt:lpstr>Parameters to Adjust</vt:lpstr>
      <vt:lpstr>What is Created</vt:lpstr>
      <vt:lpstr>Before After</vt:lpstr>
      <vt:lpstr>Position 1</vt:lpstr>
      <vt:lpstr>Position 2</vt:lpstr>
      <vt:lpstr>Position 3</vt:lpstr>
      <vt:lpstr>Position 4</vt:lpstr>
      <vt:lpstr>Position 5</vt:lpstr>
      <vt:lpstr>Optimized Positions</vt:lpstr>
      <vt:lpstr>Reasons for Possible Error</vt:lpstr>
      <vt:lpstr>Position 3 Modified</vt:lpstr>
      <vt:lpstr>Position 3 Modified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997</cp:revision>
  <dcterms:created xsi:type="dcterms:W3CDTF">2010-05-28T18:07:16Z</dcterms:created>
  <dcterms:modified xsi:type="dcterms:W3CDTF">2017-12-06T21:04:56Z</dcterms:modified>
</cp:coreProperties>
</file>