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6" r:id="rId2"/>
    <p:sldId id="331" r:id="rId3"/>
    <p:sldId id="352" r:id="rId4"/>
    <p:sldId id="333" r:id="rId5"/>
    <p:sldId id="360" r:id="rId6"/>
    <p:sldId id="355" r:id="rId7"/>
    <p:sldId id="356" r:id="rId8"/>
    <p:sldId id="359" r:id="rId9"/>
    <p:sldId id="354" r:id="rId10"/>
    <p:sldId id="377" r:id="rId11"/>
    <p:sldId id="358" r:id="rId12"/>
    <p:sldId id="361" r:id="rId13"/>
    <p:sldId id="364" r:id="rId14"/>
    <p:sldId id="367" r:id="rId15"/>
    <p:sldId id="363" r:id="rId16"/>
    <p:sldId id="368" r:id="rId17"/>
    <p:sldId id="350" r:id="rId18"/>
    <p:sldId id="366" r:id="rId19"/>
    <p:sldId id="383" r:id="rId20"/>
    <p:sldId id="384" r:id="rId21"/>
    <p:sldId id="385" r:id="rId22"/>
    <p:sldId id="386" r:id="rId23"/>
    <p:sldId id="387" r:id="rId24"/>
    <p:sldId id="388" r:id="rId25"/>
    <p:sldId id="375" r:id="rId26"/>
    <p:sldId id="378" r:id="rId27"/>
    <p:sldId id="379" r:id="rId28"/>
    <p:sldId id="380" r:id="rId29"/>
    <p:sldId id="381" r:id="rId30"/>
    <p:sldId id="382" r:id="rId31"/>
    <p:sldId id="370" r:id="rId32"/>
    <p:sldId id="372" r:id="rId33"/>
    <p:sldId id="371" r:id="rId34"/>
    <p:sldId id="373" r:id="rId35"/>
    <p:sldId id="351" r:id="rId36"/>
    <p:sldId id="353" r:id="rId37"/>
    <p:sldId id="349" r:id="rId3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yan Egner" initials="BE" lastIdx="1" clrIdx="0">
    <p:extLst>
      <p:ext uri="{19B8F6BF-5375-455C-9EA6-DF929625EA0E}">
        <p15:presenceInfo xmlns:p15="http://schemas.microsoft.com/office/powerpoint/2012/main" userId="088a69ced1bc04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CC0000"/>
    <a:srgbClr val="A4B55E"/>
    <a:srgbClr val="5353FF"/>
    <a:srgbClr val="7878CE"/>
    <a:srgbClr val="4444BC"/>
    <a:srgbClr val="339933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85488" autoAdjust="0"/>
  </p:normalViewPr>
  <p:slideViewPr>
    <p:cSldViewPr>
      <p:cViewPr varScale="1">
        <p:scale>
          <a:sx n="30" d="100"/>
          <a:sy n="30" d="100"/>
        </p:scale>
        <p:origin x="1328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64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2T11:02:16.141" idx="1">
    <p:pos x="4890" y="1813"/>
    <p:text>Remove this if flux is not calculated</p:text>
    <p:extLst>
      <p:ext uri="{C676402C-5697-4E1C-873F-D02D1690AC5C}">
        <p15:threadingInfo xmlns:p15="http://schemas.microsoft.com/office/powerpoint/2012/main" timeZoneBias="30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1155E8D-0BA4-452B-8EDB-07A7BC61EC61}" type="datetimeFigureOut">
              <a:rPr lang="en-US"/>
              <a:pPr>
                <a:defRPr/>
              </a:pPr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9892210-BE35-4A26-8523-71E669893B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2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D7AA6C-3DEF-4DD2-A62F-1859B2C2B030}" type="datetimeFigureOut">
              <a:rPr lang="en-US"/>
              <a:pPr>
                <a:defRPr/>
              </a:pPr>
              <a:t>12/5/2017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F6B3159-B396-4F1D-8D6C-858A85A152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19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HPGes</a:t>
            </a:r>
            <a:r>
              <a:rPr lang="en-US" dirty="0" smtClean="0"/>
              <a:t>/Applications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NucE</a:t>
            </a:r>
            <a:r>
              <a:rPr lang="en-US" dirty="0" smtClean="0"/>
              <a:t> world modeling for everything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Some</a:t>
            </a:r>
            <a:r>
              <a:rPr lang="en-US" baseline="0" dirty="0" smtClean="0"/>
              <a:t> sources are hard to predict, models provide insight to make intelligent experimental decisions, cut costs, plausibility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Raise flags on possible detector issues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Future template for future exp. With this detector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9DB06A-C872-4CD1-8717-EF2A7E823F5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7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 sheet: nominal</a:t>
            </a:r>
            <a:r>
              <a:rPr lang="en-US" baseline="0" dirty="0" smtClean="0"/>
              <a:t> values/polishing effects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Approximated</a:t>
            </a:r>
            <a:r>
              <a:rPr lang="en-US" baseline="0" dirty="0" smtClean="0"/>
              <a:t> clasp location/IR window layout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Ignored: Pin, Teflon, Power cables, top endcap clasp, rounded edges?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27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Outer electrode – Lithium(n+)</a:t>
            </a:r>
          </a:p>
          <a:p>
            <a:r>
              <a:rPr lang="en-US" dirty="0" smtClean="0"/>
              <a:t>Inner Electrode – Boron (p+)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71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**Aesthetic</a:t>
            </a:r>
            <a:r>
              <a:rPr lang="en-US" baseline="0" dirty="0" smtClean="0"/>
              <a:t> Effect**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01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Cylinders/Planes to simplify parameter/size adjustments</a:t>
            </a:r>
          </a:p>
          <a:p>
            <a:r>
              <a:rPr lang="en-US" dirty="0" err="1" smtClean="0"/>
              <a:t>Interahcnageable</a:t>
            </a:r>
            <a:r>
              <a:rPr lang="en-US" dirty="0" smtClean="0"/>
              <a:t> for future</a:t>
            </a:r>
            <a:r>
              <a:rPr lang="en-US" baseline="0" dirty="0" smtClean="0"/>
              <a:t>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38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94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56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61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manual, primer, and PNNL</a:t>
            </a:r>
            <a:r>
              <a:rPr lang="en-US" baseline="0" dirty="0" smtClean="0"/>
              <a:t>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42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58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InputDeck</a:t>
            </a:r>
            <a:r>
              <a:rPr lang="en-US" dirty="0" smtClean="0"/>
              <a:t> – Location of the created MCNP Decks</a:t>
            </a:r>
          </a:p>
          <a:p>
            <a:pPr lvl="1"/>
            <a:r>
              <a:rPr lang="en-US" dirty="0" err="1" smtClean="0"/>
              <a:t>MCNP_Ouput</a:t>
            </a:r>
            <a:r>
              <a:rPr lang="en-US" dirty="0" smtClean="0"/>
              <a:t> – Location of the created data</a:t>
            </a:r>
          </a:p>
          <a:p>
            <a:pPr lvl="1"/>
            <a:r>
              <a:rPr lang="en-US" dirty="0" smtClean="0"/>
              <a:t>Model – Location of the user created MCNP deck</a:t>
            </a:r>
          </a:p>
          <a:p>
            <a:pPr lvl="2"/>
            <a:r>
              <a:rPr lang="en-US" dirty="0" smtClean="0"/>
              <a:t>Experimental Data</a:t>
            </a:r>
          </a:p>
          <a:p>
            <a:pPr lvl="2"/>
            <a:r>
              <a:rPr lang="en-US" dirty="0" err="1" smtClean="0"/>
              <a:t>FilestoMerge</a:t>
            </a:r>
            <a:endParaRPr lang="en-US" dirty="0" smtClean="0"/>
          </a:p>
          <a:p>
            <a:r>
              <a:rPr lang="en-US" dirty="0" smtClean="0"/>
              <a:t>Required Software:</a:t>
            </a:r>
          </a:p>
          <a:p>
            <a:pPr lvl="1"/>
            <a:r>
              <a:rPr lang="en-US" dirty="0" smtClean="0"/>
              <a:t>MCNP - 6</a:t>
            </a:r>
          </a:p>
          <a:p>
            <a:pPr lvl="1"/>
            <a:r>
              <a:rPr lang="en-US" dirty="0" smtClean="0"/>
              <a:t>Python – 3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How-to run -  Known working</a:t>
            </a:r>
            <a:r>
              <a:rPr lang="en-US" baseline="0" dirty="0" smtClean="0"/>
              <a:t> with python installed on local C:  double click the StartAutomaton.bat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Otherwise use favorite IDE and run the python script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28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Goals,</a:t>
            </a:r>
            <a:r>
              <a:rPr lang="en-US" baseline="0" dirty="0" smtClean="0"/>
              <a:t> Lit, </a:t>
            </a:r>
            <a:r>
              <a:rPr lang="en-US" baseline="0" dirty="0" err="1" smtClean="0"/>
              <a:t>Exp</a:t>
            </a:r>
            <a:r>
              <a:rPr lang="en-US" baseline="0" dirty="0" smtClean="0"/>
              <a:t>, Model, optimize, results, conc.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45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Even</a:t>
            </a:r>
            <a:r>
              <a:rPr lang="en-US" baseline="0" dirty="0" smtClean="0"/>
              <a:t> if the user wants to simply duplicate running this file they will need to alter the runMCNP.bat with their </a:t>
            </a:r>
            <a:r>
              <a:rPr lang="en-US" baseline="0" dirty="0" err="1" smtClean="0"/>
              <a:t>datapath</a:t>
            </a:r>
            <a:r>
              <a:rPr lang="en-US" baseline="0" dirty="0" smtClean="0"/>
              <a:t> to their </a:t>
            </a:r>
            <a:r>
              <a:rPr lang="en-US" baseline="0" dirty="0" err="1" smtClean="0"/>
              <a:t>mcnp</a:t>
            </a:r>
            <a:r>
              <a:rPr lang="en-US" baseline="0" dirty="0" smtClean="0"/>
              <a:t> data and </a:t>
            </a:r>
            <a:r>
              <a:rPr lang="en-US" baseline="0" dirty="0" err="1" smtClean="0"/>
              <a:t>mcnp</a:t>
            </a:r>
            <a:r>
              <a:rPr lang="en-US" baseline="0" dirty="0" smtClean="0"/>
              <a:t> bin folders.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First 100 lines of code involves</a:t>
            </a:r>
            <a:r>
              <a:rPr lang="en-US" baseline="0" dirty="0" smtClean="0"/>
              <a:t> heavy commentary and variables the user would have to alter.</a:t>
            </a:r>
          </a:p>
          <a:p>
            <a:pPr lvl="1"/>
            <a:r>
              <a:rPr lang="en-US" baseline="0" dirty="0" smtClean="0"/>
              <a:t>The user also has to edit the runMCNP.bat file if they change the name for the </a:t>
            </a:r>
            <a:r>
              <a:rPr lang="en-US" baseline="0" dirty="0" err="1" smtClean="0"/>
              <a:t>mcnpModel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2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code</a:t>
            </a:r>
            <a:r>
              <a:rPr lang="en-US" baseline="0" dirty="0" smtClean="0"/>
              <a:t> frequency, just to give some insight on how much was done. It is bloated a little bit since it is probably counting the Data Output files</a:t>
            </a:r>
          </a:p>
          <a:p>
            <a:endParaRPr lang="en-US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Simple sweet</a:t>
            </a:r>
            <a:r>
              <a:rPr lang="en-US" baseline="0" dirty="0" smtClean="0"/>
              <a:t> and to the point. The created values are from 1] the iteration range and 2] the best value out of the previous parameter results, based on lowest Chi Squared value currently.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65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585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the data from before and after showing</a:t>
            </a:r>
            <a:r>
              <a:rPr lang="en-US" baseline="0" dirty="0" smtClean="0"/>
              <a:t> how the default values are optimized somewhat. Also include the experimental data.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Used relative error since we were trying to get near identical values compared to the given experimental data</a:t>
            </a:r>
          </a:p>
          <a:p>
            <a:r>
              <a:rPr lang="en-US" baseline="0" dirty="0" smtClean="0"/>
              <a:t>Used an average error to simply see if any progress was made without having to look line by line.</a:t>
            </a:r>
          </a:p>
          <a:p>
            <a:r>
              <a:rPr lang="en-US" baseline="0" dirty="0" smtClean="0"/>
              <a:t>Used a Chi Squared value ……….?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788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8090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923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991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22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13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Model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Automated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Opitmizaiton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ADVANTG </a:t>
            </a:r>
            <a:r>
              <a:rPr lang="en-US" baseline="0" dirty="0" err="1" smtClean="0"/>
              <a:t>adjoint</a:t>
            </a:r>
            <a:r>
              <a:rPr lang="en-US" baseline="0" dirty="0" smtClean="0"/>
              <a:t> Flux </a:t>
            </a:r>
            <a:r>
              <a:rPr lang="en-US" baseline="0" dirty="0" err="1" smtClean="0"/>
              <a:t>calc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402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Lower energy</a:t>
            </a:r>
            <a:r>
              <a:rPr lang="en-US" baseline="0" dirty="0" smtClean="0"/>
              <a:t> photons are more sensitive to attenuation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Between 200-500 </a:t>
            </a:r>
            <a:r>
              <a:rPr lang="en-US" baseline="0" dirty="0" err="1" smtClean="0"/>
              <a:t>keV</a:t>
            </a:r>
            <a:r>
              <a:rPr lang="en-US" baseline="0" dirty="0" smtClean="0"/>
              <a:t> includes both the: Backscatter and annihilation peak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Backscatter – recoiled Compton scattered photon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Annihilation – 0.511 MeV photon from pair production/positron annihilation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Knolls: backscatter peak @ 184 </a:t>
            </a:r>
            <a:r>
              <a:rPr lang="en-US" baseline="0" dirty="0" err="1" smtClean="0"/>
              <a:t>keV</a:t>
            </a:r>
            <a:r>
              <a:rPr lang="en-US" baseline="0" dirty="0" smtClean="0"/>
              <a:t> for Cs-137, </a:t>
            </a:r>
            <a:r>
              <a:rPr lang="en-US" baseline="0" dirty="0" err="1" smtClean="0"/>
              <a:t>Comton</a:t>
            </a:r>
            <a:r>
              <a:rPr lang="en-US" baseline="0" dirty="0" smtClean="0"/>
              <a:t> Edge @ 662-184 = 477 </a:t>
            </a:r>
            <a:r>
              <a:rPr lang="en-US" baseline="0" dirty="0" err="1" smtClean="0"/>
              <a:t>keV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498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833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169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80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356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19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Manufacturer</a:t>
            </a:r>
            <a:r>
              <a:rPr lang="en-US" baseline="0" dirty="0" smtClean="0"/>
              <a:t> issues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10-0.2% range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Deadlayer/Active Volume changes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90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55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Visual, copper lining to prevent X-ray</a:t>
            </a:r>
            <a:r>
              <a:rPr lang="en-US" baseline="0" dirty="0" smtClean="0"/>
              <a:t>/electron backscatter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37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Sufficient</a:t>
            </a:r>
            <a:r>
              <a:rPr lang="en-US" baseline="0" dirty="0" smtClean="0"/>
              <a:t> Energy Range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40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 set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89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Found on</a:t>
            </a:r>
            <a:r>
              <a:rPr lang="en-US" baseline="0" dirty="0" smtClean="0"/>
              <a:t> Canberra’s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55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5636" rIns="0" bIns="45636" anchor="ctr"/>
          <a:lstStyle/>
          <a:p>
            <a:pPr algn="ctr" defTabSz="914408">
              <a:defRPr/>
            </a:pPr>
            <a:r>
              <a:rPr lang="en-US" sz="3300" b="1" kern="700" spc="-3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kern="700" spc="-30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  <a:prstGeom prst="rect">
            <a:avLst/>
          </a:prstGeo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45459-3F1B-4F43-8FC0-35ADCE8623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B20FE-D153-41F1-99DD-DE79FAF1A0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4897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5008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3865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033" name="Picture 11" descr="chrmblue_std 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5897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7878CE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7878CE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C0EFEE-7953-486B-B408-E9BCE7E6F8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3" r:id="rId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8"/>
          <p:cNvSpPr>
            <a:spLocks noChangeArrowheads="1"/>
          </p:cNvSpPr>
          <p:nvPr/>
        </p:nvSpPr>
        <p:spPr bwMode="auto">
          <a:xfrm>
            <a:off x="3429000" y="1905000"/>
            <a:ext cx="5715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r>
              <a:rPr lang="en-US" sz="3600" dirty="0" smtClean="0">
                <a:solidFill>
                  <a:srgbClr val="000066"/>
                </a:solidFill>
              </a:rPr>
              <a:t>HPGe MCNP Automated Parametric Optimization  Model</a:t>
            </a:r>
            <a:endParaRPr lang="en-US" sz="3600" dirty="0">
              <a:solidFill>
                <a:srgbClr val="000066"/>
              </a:solidFill>
            </a:endParaRPr>
          </a:p>
        </p:txBody>
      </p:sp>
      <p:sp>
        <p:nvSpPr>
          <p:cNvPr id="7170" name="Text Box 9"/>
          <p:cNvSpPr txBox="1">
            <a:spLocks noChangeArrowheads="1"/>
          </p:cNvSpPr>
          <p:nvPr/>
        </p:nvSpPr>
        <p:spPr bwMode="auto">
          <a:xfrm>
            <a:off x="3993566" y="3886200"/>
            <a:ext cx="4613275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sz="1600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Air Force Institute of Technology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6 December, </a:t>
            </a: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2017</a:t>
            </a:r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99904" y="3200400"/>
            <a:ext cx="480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endParaRPr lang="en-US" sz="24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Specifications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8458200" cy="497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60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Specifications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8668026" cy="43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17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MCNP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780" y="1391332"/>
            <a:ext cx="5311040" cy="471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34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Origin: Centered/Bottom of shielding case</a:t>
            </a:r>
            <a:endParaRPr lang="en-US" dirty="0"/>
          </a:p>
          <a:p>
            <a:r>
              <a:rPr lang="en-US" dirty="0" smtClean="0"/>
              <a:t>Cylinders (~14 CZs)</a:t>
            </a:r>
          </a:p>
          <a:p>
            <a:r>
              <a:rPr lang="en-US" dirty="0" smtClean="0"/>
              <a:t>Planes (~20 PZs)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905000"/>
            <a:ext cx="4000500" cy="4378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311886"/>
            <a:ext cx="3121943" cy="29718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 bwMode="auto">
          <a:xfrm flipH="1">
            <a:off x="3810000" y="2438400"/>
            <a:ext cx="1371600" cy="990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4876800" y="1990364"/>
            <a:ext cx="609600" cy="76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892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Top View: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802" y="1417119"/>
            <a:ext cx="4572396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075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685635"/>
              </p:ext>
            </p:extLst>
          </p:nvPr>
        </p:nvGraphicFramePr>
        <p:xfrm>
          <a:off x="996950" y="1447800"/>
          <a:ext cx="7086601" cy="4103918"/>
        </p:xfrm>
        <a:graphic>
          <a:graphicData uri="http://schemas.openxmlformats.org/drawingml/2006/table">
            <a:tbl>
              <a:tblPr firstRow="1" firstCol="1" bandRow="1"/>
              <a:tblGrid>
                <a:gridCol w="1550842"/>
                <a:gridCol w="1654508"/>
                <a:gridCol w="3881251"/>
              </a:tblGrid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Material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Density [g/cm</a:t>
                      </a:r>
                      <a:r>
                        <a:rPr lang="en-US" sz="1600" b="1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Component(s)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Mylar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IR Window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Aluminum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Detector Housing and Casing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Germanium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Lithium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0.534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Boron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Copper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8.96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 Lining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7.31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 Lining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Kapton Film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IR Window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0.001224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Shielding Chamber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11.34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Acrylic Glass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 Encapsulation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Vacuum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Coaxial Space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6950" y="5867404"/>
            <a:ext cx="700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 All materials from LANLs ACE Data Tables, or PNNLs Compendium of Material Composition Data for Radiation Transport Modeling</a:t>
            </a:r>
          </a:p>
        </p:txBody>
      </p:sp>
    </p:spTree>
    <p:extLst>
      <p:ext uri="{BB962C8B-B14F-4D97-AF65-F5344CB8AC3E}">
        <p14:creationId xmlns:p14="http://schemas.microsoft.com/office/powerpoint/2010/main" val="4124780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Parameters to Adjust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772397"/>
              </p:ext>
            </p:extLst>
          </p:nvPr>
        </p:nvGraphicFramePr>
        <p:xfrm>
          <a:off x="1351445" y="1493838"/>
          <a:ext cx="6705599" cy="4495799"/>
        </p:xfrm>
        <a:graphic>
          <a:graphicData uri="http://schemas.openxmlformats.org/drawingml/2006/table">
            <a:tbl>
              <a:tblPr firstRow="1" firstCol="1" bandRow="1"/>
              <a:tblGrid>
                <a:gridCol w="3505200"/>
                <a:gridCol w="3200399"/>
              </a:tblGrid>
              <a:tr h="4285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Value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Top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Sides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Length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8.32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Kapton Window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0.01016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Top Coaxial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0.00003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90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Sides Coaxial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0.00003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Al Casing Thickness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Sides Al Casing Thickness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Density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 g/cm</a:t>
                      </a:r>
                      <a:r>
                        <a:rPr lang="en-US" sz="1800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633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Only photons</a:t>
            </a:r>
          </a:p>
          <a:p>
            <a:r>
              <a:rPr lang="en-US" dirty="0" smtClean="0"/>
              <a:t>5 MeV upper limit</a:t>
            </a:r>
          </a:p>
          <a:p>
            <a:r>
              <a:rPr lang="en-US" dirty="0"/>
              <a:t>No </a:t>
            </a:r>
            <a:r>
              <a:rPr lang="en-US" dirty="0" smtClean="0"/>
              <a:t>Bremsstrahlung</a:t>
            </a:r>
          </a:p>
          <a:p>
            <a:r>
              <a:rPr lang="en-US" dirty="0" smtClean="0"/>
              <a:t>No Coherent scattering</a:t>
            </a:r>
          </a:p>
          <a:p>
            <a:r>
              <a:rPr lang="en-US" dirty="0" smtClean="0"/>
              <a:t>No photo fission</a:t>
            </a:r>
          </a:p>
          <a:p>
            <a:r>
              <a:rPr lang="en-US" dirty="0" smtClean="0"/>
              <a:t>Doppler broadening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Photon Transport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0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Isotropic point source</a:t>
            </a:r>
          </a:p>
          <a:p>
            <a:r>
              <a:rPr lang="en-US" dirty="0" smtClean="0"/>
              <a:t>12 discrete energies</a:t>
            </a:r>
          </a:p>
          <a:p>
            <a:r>
              <a:rPr lang="en-US" dirty="0" smtClean="0"/>
              <a:t>10</a:t>
            </a:r>
            <a:r>
              <a:rPr lang="en-US" baseline="30000" dirty="0" smtClean="0"/>
              <a:t>6</a:t>
            </a:r>
            <a:r>
              <a:rPr lang="en-US" dirty="0" smtClean="0"/>
              <a:t> source particles</a:t>
            </a:r>
          </a:p>
          <a:p>
            <a:r>
              <a:rPr lang="en-US" dirty="0" smtClean="0"/>
              <a:t>Gaussian broadening off</a:t>
            </a:r>
          </a:p>
          <a:p>
            <a:r>
              <a:rPr lang="en-US" dirty="0" smtClean="0"/>
              <a:t>Tally:</a:t>
            </a:r>
          </a:p>
          <a:p>
            <a:pPr lvl="1"/>
            <a:r>
              <a:rPr lang="en-US" dirty="0" smtClean="0"/>
              <a:t>F8 – Energy Deposition Tally</a:t>
            </a:r>
          </a:p>
          <a:p>
            <a:pPr lvl="2"/>
            <a:r>
              <a:rPr lang="en-US" dirty="0" smtClean="0"/>
              <a:t>Ge Crystal (Cell 3)</a:t>
            </a:r>
          </a:p>
          <a:p>
            <a:pPr lvl="2"/>
            <a:r>
              <a:rPr lang="en-US" dirty="0" smtClean="0"/>
              <a:t>8192 bins (10</a:t>
            </a:r>
            <a:r>
              <a:rPr lang="en-US" baseline="30000" dirty="0" smtClean="0"/>
              <a:t>-5</a:t>
            </a:r>
            <a:r>
              <a:rPr lang="en-US" dirty="0" smtClean="0"/>
              <a:t> - 3.14344 MeV)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Definition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47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Windows 10</a:t>
            </a:r>
          </a:p>
          <a:p>
            <a:r>
              <a:rPr lang="en-US" dirty="0" smtClean="0"/>
              <a:t>Required Software:</a:t>
            </a:r>
          </a:p>
          <a:p>
            <a:pPr lvl="1"/>
            <a:r>
              <a:rPr lang="en-US" dirty="0" smtClean="0"/>
              <a:t>MCNP</a:t>
            </a:r>
          </a:p>
          <a:p>
            <a:pPr lvl="1"/>
            <a:r>
              <a:rPr lang="en-US" dirty="0" smtClean="0"/>
              <a:t>Python</a:t>
            </a:r>
          </a:p>
          <a:p>
            <a:r>
              <a:rPr lang="en-US" dirty="0" smtClean="0"/>
              <a:t>How-to run</a:t>
            </a:r>
          </a:p>
          <a:p>
            <a:r>
              <a:rPr lang="en-US" dirty="0"/>
              <a:t>Structure</a:t>
            </a:r>
          </a:p>
          <a:p>
            <a:pPr lvl="1"/>
            <a:r>
              <a:rPr lang="en-US" dirty="0" err="1"/>
              <a:t>InputDeck</a:t>
            </a:r>
            <a:r>
              <a:rPr lang="en-US" dirty="0"/>
              <a:t> – Location of the created MCNP Decks</a:t>
            </a:r>
          </a:p>
          <a:p>
            <a:pPr lvl="1"/>
            <a:r>
              <a:rPr lang="en-US" dirty="0" err="1"/>
              <a:t>MCNP_Ouput</a:t>
            </a:r>
            <a:r>
              <a:rPr lang="en-US" dirty="0"/>
              <a:t> – Location of the created data</a:t>
            </a:r>
          </a:p>
          <a:p>
            <a:pPr lvl="1"/>
            <a:r>
              <a:rPr lang="en-US" dirty="0"/>
              <a:t>Model – Location of the user created MCNP deck</a:t>
            </a:r>
          </a:p>
          <a:p>
            <a:pPr lvl="2"/>
            <a:r>
              <a:rPr lang="en-US" dirty="0"/>
              <a:t>Experimental Data</a:t>
            </a:r>
          </a:p>
          <a:p>
            <a:pPr lvl="2"/>
            <a:r>
              <a:rPr lang="en-US" dirty="0" err="1" smtClean="0"/>
              <a:t>FilestoMerge</a:t>
            </a:r>
            <a:endParaRPr lang="en-US" dirty="0" smtClean="0"/>
          </a:p>
          <a:p>
            <a:pPr lvl="1"/>
            <a:r>
              <a:rPr lang="en-US" dirty="0" err="1" smtClean="0"/>
              <a:t>PythonCode</a:t>
            </a:r>
            <a:endParaRPr lang="en-US" dirty="0" smtClean="0"/>
          </a:p>
          <a:p>
            <a:pPr marL="1368425" lvl="3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>
                <a:solidFill>
                  <a:srgbClr val="000066"/>
                </a:solidFill>
              </a:rPr>
              <a:t>Developer Environment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5336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Project Goals</a:t>
            </a:r>
          </a:p>
          <a:p>
            <a:r>
              <a:rPr lang="en-US" dirty="0" smtClean="0"/>
              <a:t>Previous Work</a:t>
            </a:r>
          </a:p>
          <a:p>
            <a:r>
              <a:rPr lang="en-US" dirty="0" smtClean="0"/>
              <a:t>Experiment</a:t>
            </a:r>
          </a:p>
          <a:p>
            <a:r>
              <a:rPr lang="en-US" dirty="0" smtClean="0"/>
              <a:t>MCNP Model</a:t>
            </a:r>
          </a:p>
          <a:p>
            <a:r>
              <a:rPr lang="en-US" dirty="0" smtClean="0"/>
              <a:t>Parametric Optimization Code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362200"/>
            <a:ext cx="4028641" cy="36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73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" y="1143000"/>
            <a:ext cx="6229350" cy="2314575"/>
          </a:xfrm>
          <a:prstGeom prst="rect">
            <a:avLst/>
          </a:prstGeom>
        </p:spPr>
      </p:pic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>
                <a:solidFill>
                  <a:srgbClr val="000066"/>
                </a:solidFill>
              </a:rPr>
              <a:t>User Changes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2819400"/>
            <a:ext cx="70675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25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099977"/>
            <a:ext cx="7042251" cy="5224623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Process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Create Values for the Parameters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Alter the MCNP Input Deck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Run MCNP 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Compare the Results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Record Clean and </a:t>
            </a:r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>
                <a:solidFill>
                  <a:srgbClr val="000066"/>
                </a:solidFill>
              </a:rPr>
              <a:t>Automated Parametric Optimization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34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Parameters to Adjust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62000" y="1524000"/>
          <a:ext cx="7573160" cy="3840480"/>
        </p:xfrm>
        <a:graphic>
          <a:graphicData uri="http://schemas.openxmlformats.org/drawingml/2006/table">
            <a:tbl>
              <a:tblPr firstRow="1" firstCol="1" bandRow="1"/>
              <a:tblGrid>
                <a:gridCol w="2992016"/>
                <a:gridCol w="1527048"/>
                <a:gridCol w="1527048"/>
                <a:gridCol w="1527048"/>
              </a:tblGrid>
              <a:tr h="3840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Value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Top Deadlayer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0.73899333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Sides Deadlayer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Length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7.474993997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9.165002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Kapton</a:t>
                      </a: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Window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0.00516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0.11016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Top Coaxial Deadlayer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3.00E-05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5.67E-06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Sides Coaxial Deadlayer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3.00E-05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1.00E-04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Al Casing Thickness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Sides Al Casing Thickness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Density [</a:t>
                      </a:r>
                      <a:r>
                        <a:rPr lang="en-US" sz="1425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g/cm</a:t>
                      </a:r>
                      <a:r>
                        <a:rPr lang="en-US" sz="1425" baseline="30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25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425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5.29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1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118108"/>
            <a:ext cx="2572812" cy="5231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Created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0" y="1600200"/>
            <a:ext cx="54938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running MCNP the Output file is striped of its</a:t>
            </a:r>
          </a:p>
          <a:p>
            <a:r>
              <a:rPr lang="en-US" dirty="0" smtClean="0"/>
              <a:t>relevant information.</a:t>
            </a:r>
          </a:p>
          <a:p>
            <a:endParaRPr lang="en-US" dirty="0"/>
          </a:p>
          <a:p>
            <a:r>
              <a:rPr lang="en-US" dirty="0" smtClean="0"/>
              <a:t>Once acquired the Error and the Chi square </a:t>
            </a:r>
          </a:p>
          <a:p>
            <a:r>
              <a:rPr lang="en-US" dirty="0" smtClean="0"/>
              <a:t>Can be determined</a:t>
            </a:r>
          </a:p>
          <a:p>
            <a:endParaRPr lang="en-US" dirty="0"/>
          </a:p>
          <a:p>
            <a:r>
              <a:rPr lang="en-US" dirty="0" smtClean="0"/>
              <a:t>Additionally Plots are able to be created at this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39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Before After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438275" y="1131662"/>
          <a:ext cx="6638925" cy="536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5" imgW="7324560" imgH="5915025" progId="Excel.Sheet.12">
                  <p:embed/>
                </p:oleObj>
              </mc:Choice>
              <mc:Fallback>
                <p:oleObj name="Worksheet" r:id="rId5" imgW="7324560" imgH="59150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8275" y="1131662"/>
                        <a:ext cx="6638925" cy="536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54733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Position 1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88720"/>
            <a:ext cx="6858000" cy="5143500"/>
          </a:xfrm>
        </p:spPr>
      </p:pic>
      <p:sp>
        <p:nvSpPr>
          <p:cNvPr id="9" name="TextBox 8"/>
          <p:cNvSpPr txBox="1"/>
          <p:nvPr/>
        </p:nvSpPr>
        <p:spPr>
          <a:xfrm>
            <a:off x="6400800" y="2971800"/>
            <a:ext cx="2667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Avg</a:t>
            </a:r>
            <a:r>
              <a:rPr lang="en-US" b="1" dirty="0" smtClean="0"/>
              <a:t> </a:t>
            </a:r>
            <a:r>
              <a:rPr lang="en-US" b="1" dirty="0" err="1" smtClean="0"/>
              <a:t>Rel</a:t>
            </a:r>
            <a:r>
              <a:rPr lang="en-US" b="1" dirty="0" smtClean="0"/>
              <a:t> Error: 52.1%</a:t>
            </a:r>
          </a:p>
          <a:p>
            <a:r>
              <a:rPr lang="en-US" b="1" dirty="0" smtClean="0"/>
              <a:t>Max </a:t>
            </a:r>
            <a:r>
              <a:rPr lang="en-US" b="1" dirty="0" err="1" smtClean="0"/>
              <a:t>Rel</a:t>
            </a:r>
            <a:r>
              <a:rPr lang="en-US" b="1" dirty="0" smtClean="0"/>
              <a:t> Error: 452%</a:t>
            </a:r>
          </a:p>
          <a:p>
            <a:r>
              <a:rPr lang="en-US" b="1" dirty="0" smtClean="0"/>
              <a:t>Min  </a:t>
            </a:r>
            <a:r>
              <a:rPr lang="en-US" b="1" dirty="0" err="1" smtClean="0"/>
              <a:t>Rel</a:t>
            </a:r>
            <a:r>
              <a:rPr lang="en-US" b="1" dirty="0" smtClean="0"/>
              <a:t> Error: 0.237%</a:t>
            </a:r>
          </a:p>
        </p:txBody>
      </p:sp>
    </p:spTree>
    <p:extLst>
      <p:ext uri="{BB962C8B-B14F-4D97-AF65-F5344CB8AC3E}">
        <p14:creationId xmlns:p14="http://schemas.microsoft.com/office/powerpoint/2010/main" val="484571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Position 2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88720"/>
            <a:ext cx="685800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00800" y="2971800"/>
            <a:ext cx="2667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Avg</a:t>
            </a:r>
            <a:r>
              <a:rPr lang="en-US" b="1" dirty="0" smtClean="0"/>
              <a:t> </a:t>
            </a:r>
            <a:r>
              <a:rPr lang="en-US" b="1" dirty="0" err="1" smtClean="0"/>
              <a:t>Rel</a:t>
            </a:r>
            <a:r>
              <a:rPr lang="en-US" b="1" dirty="0" smtClean="0"/>
              <a:t> Error: 47.8%</a:t>
            </a:r>
          </a:p>
          <a:p>
            <a:r>
              <a:rPr lang="en-US" b="1" dirty="0" smtClean="0"/>
              <a:t>Max </a:t>
            </a:r>
            <a:r>
              <a:rPr lang="en-US" b="1" dirty="0" err="1" smtClean="0"/>
              <a:t>Rel</a:t>
            </a:r>
            <a:r>
              <a:rPr lang="en-US" b="1" dirty="0" smtClean="0"/>
              <a:t> Error: 423%</a:t>
            </a:r>
          </a:p>
          <a:p>
            <a:r>
              <a:rPr lang="en-US" b="1" dirty="0" smtClean="0"/>
              <a:t>Min  </a:t>
            </a:r>
            <a:r>
              <a:rPr lang="en-US" b="1" dirty="0" err="1" smtClean="0"/>
              <a:t>Rel</a:t>
            </a:r>
            <a:r>
              <a:rPr lang="en-US" b="1" dirty="0" smtClean="0"/>
              <a:t> Error: 0.696%</a:t>
            </a:r>
          </a:p>
        </p:txBody>
      </p:sp>
    </p:spTree>
    <p:extLst>
      <p:ext uri="{BB962C8B-B14F-4D97-AF65-F5344CB8AC3E}">
        <p14:creationId xmlns:p14="http://schemas.microsoft.com/office/powerpoint/2010/main" val="3496221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Position 3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88720"/>
            <a:ext cx="6858000" cy="5143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00800" y="2971800"/>
            <a:ext cx="2590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Avg</a:t>
            </a:r>
            <a:r>
              <a:rPr lang="en-US" b="1" dirty="0" smtClean="0"/>
              <a:t> </a:t>
            </a:r>
            <a:r>
              <a:rPr lang="en-US" b="1" dirty="0" err="1" smtClean="0"/>
              <a:t>Rel</a:t>
            </a:r>
            <a:r>
              <a:rPr lang="en-US" b="1" dirty="0" smtClean="0"/>
              <a:t> Error: 32.6%</a:t>
            </a:r>
          </a:p>
          <a:p>
            <a:r>
              <a:rPr lang="en-US" b="1" dirty="0" smtClean="0"/>
              <a:t>Max </a:t>
            </a:r>
            <a:r>
              <a:rPr lang="en-US" b="1" dirty="0" err="1" smtClean="0"/>
              <a:t>Rel</a:t>
            </a:r>
            <a:r>
              <a:rPr lang="en-US" b="1" dirty="0" smtClean="0"/>
              <a:t> Error: 259%</a:t>
            </a:r>
          </a:p>
          <a:p>
            <a:r>
              <a:rPr lang="en-US" b="1" dirty="0" smtClean="0"/>
              <a:t>Min  </a:t>
            </a:r>
            <a:r>
              <a:rPr lang="en-US" b="1" dirty="0" err="1" smtClean="0"/>
              <a:t>Rel</a:t>
            </a:r>
            <a:r>
              <a:rPr lang="en-US" b="1" dirty="0" smtClean="0"/>
              <a:t> Error: 5.68%</a:t>
            </a:r>
          </a:p>
        </p:txBody>
      </p:sp>
    </p:spTree>
    <p:extLst>
      <p:ext uri="{BB962C8B-B14F-4D97-AF65-F5344CB8AC3E}">
        <p14:creationId xmlns:p14="http://schemas.microsoft.com/office/powerpoint/2010/main" val="4222343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Position 4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88720"/>
            <a:ext cx="685800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00800" y="2971800"/>
            <a:ext cx="2590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Avg</a:t>
            </a:r>
            <a:r>
              <a:rPr lang="en-US" b="1" dirty="0" smtClean="0"/>
              <a:t> </a:t>
            </a:r>
            <a:r>
              <a:rPr lang="en-US" b="1" dirty="0" err="1" smtClean="0"/>
              <a:t>Rel</a:t>
            </a:r>
            <a:r>
              <a:rPr lang="en-US" b="1" dirty="0" smtClean="0"/>
              <a:t> Error: 52%</a:t>
            </a:r>
          </a:p>
          <a:p>
            <a:r>
              <a:rPr lang="en-US" b="1" dirty="0" smtClean="0"/>
              <a:t>Max </a:t>
            </a:r>
            <a:r>
              <a:rPr lang="en-US" b="1" dirty="0" err="1" smtClean="0"/>
              <a:t>Rel</a:t>
            </a:r>
            <a:r>
              <a:rPr lang="en-US" b="1" dirty="0" smtClean="0"/>
              <a:t> Error: 452%</a:t>
            </a:r>
          </a:p>
          <a:p>
            <a:r>
              <a:rPr lang="en-US" b="1" dirty="0" smtClean="0"/>
              <a:t>Min  </a:t>
            </a:r>
            <a:r>
              <a:rPr lang="en-US" b="1" dirty="0" err="1" smtClean="0"/>
              <a:t>Rel</a:t>
            </a:r>
            <a:r>
              <a:rPr lang="en-US" b="1" dirty="0" smtClean="0"/>
              <a:t> Error: 0.2%</a:t>
            </a:r>
          </a:p>
        </p:txBody>
      </p:sp>
    </p:spTree>
    <p:extLst>
      <p:ext uri="{BB962C8B-B14F-4D97-AF65-F5344CB8AC3E}">
        <p14:creationId xmlns:p14="http://schemas.microsoft.com/office/powerpoint/2010/main" val="636891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Position 5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88720"/>
            <a:ext cx="685800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00800" y="2971800"/>
            <a:ext cx="2590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Avg</a:t>
            </a:r>
            <a:r>
              <a:rPr lang="en-US" b="1" dirty="0" smtClean="0"/>
              <a:t> </a:t>
            </a:r>
            <a:r>
              <a:rPr lang="en-US" b="1" dirty="0" err="1" smtClean="0"/>
              <a:t>Rel</a:t>
            </a:r>
            <a:r>
              <a:rPr lang="en-US" b="1" dirty="0" smtClean="0"/>
              <a:t> Error: 49.4%</a:t>
            </a:r>
          </a:p>
          <a:p>
            <a:r>
              <a:rPr lang="en-US" b="1" dirty="0" smtClean="0"/>
              <a:t>Max </a:t>
            </a:r>
            <a:r>
              <a:rPr lang="en-US" b="1" dirty="0" err="1" smtClean="0"/>
              <a:t>Rel</a:t>
            </a:r>
            <a:r>
              <a:rPr lang="en-US" b="1" dirty="0" smtClean="0"/>
              <a:t> Error: 380%</a:t>
            </a:r>
          </a:p>
          <a:p>
            <a:r>
              <a:rPr lang="en-US" b="1" dirty="0" smtClean="0"/>
              <a:t>Min  </a:t>
            </a:r>
            <a:r>
              <a:rPr lang="en-US" b="1" dirty="0" err="1" smtClean="0"/>
              <a:t>Rel</a:t>
            </a:r>
            <a:r>
              <a:rPr lang="en-US" b="1" dirty="0" smtClean="0"/>
              <a:t> Error: 8.27%</a:t>
            </a:r>
          </a:p>
        </p:txBody>
      </p:sp>
    </p:spTree>
    <p:extLst>
      <p:ext uri="{BB962C8B-B14F-4D97-AF65-F5344CB8AC3E}">
        <p14:creationId xmlns:p14="http://schemas.microsoft.com/office/powerpoint/2010/main" val="2084650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Design a High-Purity Germanium (HPGe) Monte Carlo N-Particle model</a:t>
                </a:r>
              </a:p>
              <a:p>
                <a:r>
                  <a:rPr lang="en-US" dirty="0" smtClean="0"/>
                  <a:t>Create an automated parametric </a:t>
                </a:r>
                <a:r>
                  <a:rPr lang="en-US" dirty="0"/>
                  <a:t>optimization </a:t>
                </a:r>
                <a:r>
                  <a:rPr lang="en-US" dirty="0" smtClean="0"/>
                  <a:t>code to match experimental and simulated efficiencies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𝐸𝑥𝑝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𝑀𝐶𝑁𝑃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𝐸𝑥𝑝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den>
                    </m:f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Stretch Goal: Perform an adjoint</a:t>
                </a:r>
                <a:r>
                  <a:rPr lang="en-US" dirty="0"/>
                  <a:t> </a:t>
                </a:r>
                <a:r>
                  <a:rPr lang="en-US" dirty="0" smtClean="0"/>
                  <a:t>flux calculation using ADVANTG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9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51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Optimized Positions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233018"/>
              </p:ext>
            </p:extLst>
          </p:nvPr>
        </p:nvGraphicFramePr>
        <p:xfrm>
          <a:off x="304800" y="1371600"/>
          <a:ext cx="8534401" cy="4724401"/>
        </p:xfrm>
        <a:graphic>
          <a:graphicData uri="http://schemas.openxmlformats.org/drawingml/2006/table">
            <a:tbl>
              <a:tblPr firstRow="1" firstCol="1" bandRow="1"/>
              <a:tblGrid>
                <a:gridCol w="3226575"/>
                <a:gridCol w="1136781"/>
                <a:gridCol w="834209"/>
                <a:gridCol w="834209"/>
                <a:gridCol w="834209"/>
                <a:gridCol w="834209"/>
                <a:gridCol w="834209"/>
              </a:tblGrid>
              <a:tr h="42949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Value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Position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94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Top Deadlayer [cm]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Sides Deadlayer [cm]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Length [cm]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8.32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Kapton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Window [cm]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0.01016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Top Coaxial Deadlayer [cm]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Sides Coaxial Deadlayer [cm]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Al Casing Thickness [cm]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Sides Al Casing Thickness [cm]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Density [g/cm]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229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Reasons for Possible Error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02793"/>
            <a:ext cx="7543800" cy="513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24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Conclusion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optimization method can represent the efficiency between energies of 0.392-1.836 MeV with a relative difference of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, for sources directly above the detector</a:t>
            </a:r>
          </a:p>
          <a:p>
            <a:r>
              <a:rPr lang="en-US" dirty="0" smtClean="0"/>
              <a:t>Improvements are needed for-off centered sources</a:t>
            </a:r>
          </a:p>
          <a:p>
            <a:r>
              <a:rPr lang="en-US" dirty="0" smtClean="0"/>
              <a:t>Unable to match low energy photon attenuation with less than a relative difference of 100%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More experimental measurements need to be taken</a:t>
            </a:r>
          </a:p>
          <a:p>
            <a:r>
              <a:rPr lang="en-US" dirty="0" smtClean="0"/>
              <a:t>Further evaluation of internal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79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Reach a relative percent difference of less than 1%</a:t>
            </a:r>
          </a:p>
          <a:p>
            <a:pPr lvl="1"/>
            <a:r>
              <a:rPr lang="en-US" dirty="0" smtClean="0"/>
              <a:t>Increase adjustable parameters</a:t>
            </a:r>
          </a:p>
          <a:p>
            <a:pPr lvl="1"/>
            <a:r>
              <a:rPr lang="en-US" dirty="0" smtClean="0"/>
              <a:t>Obtain more information about internal components of HPGe</a:t>
            </a:r>
          </a:p>
          <a:p>
            <a:pPr lvl="1"/>
            <a:r>
              <a:rPr lang="en-US" dirty="0" smtClean="0"/>
              <a:t>Gather more experimental data for comparison</a:t>
            </a:r>
          </a:p>
          <a:p>
            <a:r>
              <a:rPr lang="en-US" dirty="0" smtClean="0"/>
              <a:t>Include more realistic radiation transport physics to reproduce experimental spectra</a:t>
            </a:r>
          </a:p>
          <a:p>
            <a:r>
              <a:rPr lang="en-US" dirty="0" smtClean="0"/>
              <a:t>Apply automated optimization code to other detectors.</a:t>
            </a:r>
          </a:p>
          <a:p>
            <a:r>
              <a:rPr lang="en-US" dirty="0" smtClean="0"/>
              <a:t>Explore other means for optimization</a:t>
            </a:r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Future Work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86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Project Goals</a:t>
            </a:r>
          </a:p>
          <a:p>
            <a:r>
              <a:rPr lang="en-US" dirty="0" smtClean="0"/>
              <a:t>Previous Work</a:t>
            </a:r>
          </a:p>
          <a:p>
            <a:r>
              <a:rPr lang="en-US" dirty="0" smtClean="0"/>
              <a:t>Experiment</a:t>
            </a:r>
          </a:p>
          <a:p>
            <a:r>
              <a:rPr lang="en-US" dirty="0" smtClean="0"/>
              <a:t>MCNP Model</a:t>
            </a:r>
          </a:p>
          <a:p>
            <a:r>
              <a:rPr lang="en-US" dirty="0" smtClean="0"/>
              <a:t>Parametric Optimization Code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362200"/>
            <a:ext cx="4028641" cy="36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45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Captain James Bevins, AFIT</a:t>
            </a:r>
            <a:endParaRPr lang="en-US" dirty="0"/>
          </a:p>
          <a:p>
            <a:r>
              <a:rPr lang="en-US" dirty="0" smtClean="0"/>
              <a:t>Lt Colonel Buck O’Day, AFIT</a:t>
            </a:r>
          </a:p>
          <a:p>
            <a:r>
              <a:rPr lang="en-US" dirty="0" smtClean="0"/>
              <a:t>Capt Bevins Model</a:t>
            </a:r>
          </a:p>
          <a:p>
            <a:endParaRPr lang="en-US" dirty="0" smtClean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Acknowledgements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24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None/>
            </a:pPr>
            <a:r>
              <a:rPr lang="en-US" sz="1400" dirty="0"/>
              <a:t>[1] 	R. M. Keyser, "Resolution and Sensitivity as a Function of Energy and incident Geometry for Germanium Detectors," Nuclear Instruments and Methods in Physics Research Section B: Beam Interactions with Materials and Atoms, vol. 213, pp. 236-240, 2004. </a:t>
            </a:r>
          </a:p>
          <a:p>
            <a:pPr marL="914400" indent="-914400">
              <a:buNone/>
            </a:pPr>
            <a:r>
              <a:rPr lang="en-US" sz="1400" dirty="0"/>
              <a:t>[2] 	R. G. Helmer, R. G. Hardy, V. E. Iacob, M. Sanchez-Vega, R. G. Neilson and J. Nelson, "The use of Monte Carlo Calculations in the Determination of a Ge Detector Efficiency Curve," Nuclear Instruments and Methods in Physics Research A, vol. 511, pp. 360-381, 2002. </a:t>
            </a:r>
          </a:p>
          <a:p>
            <a:pPr marL="914400" indent="-914400">
              <a:buNone/>
            </a:pPr>
            <a:r>
              <a:rPr lang="en-US" sz="1400" dirty="0"/>
              <a:t>[3] 	W. F. R. R. K. M. D. O. S. C. A. C. A. X. d. S. Guilherme J. de S. Corrêa, "COMPUTATIONAL MODELING OF A HIGH PURITY GERMANIUM," in International Nuclear Atlantic Conference, Belo Horizonte,MG, Brazil, 2011. </a:t>
            </a:r>
          </a:p>
          <a:p>
            <a:pPr marL="914400" indent="-914400">
              <a:buNone/>
            </a:pPr>
            <a:r>
              <a:rPr lang="en-US" sz="1400" dirty="0"/>
              <a:t>[4] 	G. F. Knoll, Radiation Detection and Measurement, Hoboken, NJ: John Wiley &amp; Sons, Inc., 2010. </a:t>
            </a:r>
          </a:p>
          <a:p>
            <a:pPr marL="914400" indent="-914400">
              <a:buNone/>
            </a:pPr>
            <a:r>
              <a:rPr lang="en-US" sz="1400" dirty="0"/>
              <a:t>[5] 	D. K. P. S. J. G. M. Jeremy Lloyd Conlin, "Listing of Available ACE Data Tables," Los Alamos National Laboratory, Los Alamos National Laboratory, 2013.</a:t>
            </a:r>
          </a:p>
          <a:p>
            <a:pPr marL="914400" indent="-914400">
              <a:buNone/>
            </a:pPr>
            <a:r>
              <a:rPr lang="en-US" sz="1400" dirty="0"/>
              <a:t>[6] 	C. G. R. P. R. R. R. W. I. RJ McConn Jr, "Compendium of Material Composition Data for Radiation Transport Modeling," Pacific North Western National Laboratory, Pacific North Western National Laboratory, 2011.</a:t>
            </a:r>
          </a:p>
          <a:p>
            <a:pPr marL="914400" indent="-914400">
              <a:buNone/>
            </a:pPr>
            <a:r>
              <a:rPr lang="en-US" sz="1400" dirty="0"/>
              <a:t>[7] 	R. E. F. J. K. Shultis, "An MCNP Primer," Department of Mechanical and Nuclear Engineering, Manhattan, KS, 2011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0938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89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Manufacturer provided dimensions are often times not sufficient for developing models. </a:t>
            </a:r>
            <a:r>
              <a:rPr lang="en-US" baseline="30000" dirty="0" smtClean="0"/>
              <a:t>[1]</a:t>
            </a:r>
          </a:p>
          <a:p>
            <a:r>
              <a:rPr lang="en-US" dirty="0" smtClean="0"/>
              <a:t>Published relative differences between experimental and Monte Carlo simulated absolute efficiencies range from around 10% to as low as 0.2%. </a:t>
            </a:r>
            <a:r>
              <a:rPr lang="en-US" baseline="30000" dirty="0" smtClean="0"/>
              <a:t>[2][3]</a:t>
            </a:r>
          </a:p>
          <a:p>
            <a:r>
              <a:rPr lang="en-US" dirty="0" smtClean="0"/>
              <a:t>Dead layer thickness and the active volume may change over time. </a:t>
            </a:r>
            <a:r>
              <a:rPr lang="en-US" baseline="30000" dirty="0" smtClean="0"/>
              <a:t>[4]</a:t>
            </a:r>
          </a:p>
          <a:p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04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4343400" cy="4876800"/>
          </a:xfrm>
        </p:spPr>
        <p:txBody>
          <a:bodyPr/>
          <a:lstStyle/>
          <a:p>
            <a:r>
              <a:rPr lang="en-US" dirty="0" smtClean="0"/>
              <a:t>Performed by Lt Col O’Day (April 2017)</a:t>
            </a:r>
            <a:endParaRPr lang="en-US" dirty="0"/>
          </a:p>
          <a:p>
            <a:r>
              <a:rPr lang="en-US" dirty="0" smtClean="0"/>
              <a:t>Eckert &amp; Ziegler Multi-nuclide source</a:t>
            </a:r>
          </a:p>
          <a:p>
            <a:r>
              <a:rPr lang="en-US" dirty="0" smtClean="0"/>
              <a:t>Count time = 24 hours</a:t>
            </a:r>
          </a:p>
          <a:p>
            <a:r>
              <a:rPr lang="en-US" dirty="0" smtClean="0"/>
              <a:t>5 different source positions</a:t>
            </a:r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600200"/>
            <a:ext cx="3171826" cy="390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2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295400"/>
            <a:ext cx="6646734" cy="498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76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216265"/>
              </p:ext>
            </p:extLst>
          </p:nvPr>
        </p:nvGraphicFramePr>
        <p:xfrm>
          <a:off x="1148301" y="1680357"/>
          <a:ext cx="6934200" cy="4114808"/>
        </p:xfrm>
        <a:graphic>
          <a:graphicData uri="http://schemas.openxmlformats.org/drawingml/2006/table">
            <a:tbl>
              <a:tblPr firstRow="1" firstCol="1" bandRow="1"/>
              <a:tblGrid>
                <a:gridCol w="1733550"/>
                <a:gridCol w="1733550"/>
                <a:gridCol w="1733550"/>
                <a:gridCol w="1733550"/>
              </a:tblGrid>
              <a:tr h="5878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Gamma-Ray Energy [keV</a:t>
                      </a:r>
                      <a:r>
                        <a:rPr lang="en-US" sz="12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Nuclide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Activity [µCi]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Gammas per Second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Am-241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0.02941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391.7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Cd-109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0.2707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363.6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Co-157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322.7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Te-123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0.01403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436.1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Cr-51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Sn-113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0.05109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Sr-85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0.06171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Cs-137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0.04325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1362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Y-88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0.09633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Co-60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0.05101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Co-60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0.05101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1887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Y-88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0.09622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3539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62478" y="5795165"/>
            <a:ext cx="693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/>
              <a:t>* Energies </a:t>
            </a:r>
            <a:r>
              <a:rPr lang="en-US" sz="1200" dirty="0"/>
              <a:t>were kept constant with manufacturer provided documentation</a:t>
            </a:r>
          </a:p>
          <a:p>
            <a:pPr lvl="0"/>
            <a:r>
              <a:rPr lang="en-US" sz="1200" dirty="0" smtClean="0"/>
              <a:t>* Source </a:t>
            </a:r>
            <a:r>
              <a:rPr lang="en-US" sz="1200" dirty="0"/>
              <a:t>u</a:t>
            </a:r>
            <a:r>
              <a:rPr lang="en-US" sz="1200" dirty="0" smtClean="0"/>
              <a:t>ncertainty </a:t>
            </a:r>
            <a:r>
              <a:rPr lang="en-US" sz="1200" dirty="0"/>
              <a:t>for each energy was 3.1%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78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842" y="1219200"/>
            <a:ext cx="4522878" cy="5181600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 bwMode="auto">
          <a:xfrm flipV="1">
            <a:off x="4495800" y="2133600"/>
            <a:ext cx="0" cy="32922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4495800" y="4343588"/>
            <a:ext cx="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60000" flipH="1" flipV="1">
            <a:off x="3902821" y="3505200"/>
            <a:ext cx="38100" cy="1905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5181600" y="2971800"/>
            <a:ext cx="12688" cy="24387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4953000" y="4800600"/>
            <a:ext cx="0" cy="6097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2355430" y="5425816"/>
            <a:ext cx="4280739" cy="338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Explosion 1 20"/>
          <p:cNvSpPr/>
          <p:nvPr/>
        </p:nvSpPr>
        <p:spPr bwMode="auto">
          <a:xfrm>
            <a:off x="4418211" y="41910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Explosion 1 23"/>
          <p:cNvSpPr/>
          <p:nvPr/>
        </p:nvSpPr>
        <p:spPr bwMode="auto">
          <a:xfrm>
            <a:off x="4860171" y="46482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Explosion 1 24"/>
          <p:cNvSpPr/>
          <p:nvPr/>
        </p:nvSpPr>
        <p:spPr bwMode="auto">
          <a:xfrm>
            <a:off x="4418211" y="33528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Explosion 1 25"/>
          <p:cNvSpPr/>
          <p:nvPr/>
        </p:nvSpPr>
        <p:spPr bwMode="auto">
          <a:xfrm>
            <a:off x="5105400" y="28194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4462470" y="5349616"/>
            <a:ext cx="74811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16971" y="5425628"/>
            <a:ext cx="707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(0,0)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849607" y="5132587"/>
            <a:ext cx="81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X-axis</a:t>
            </a:r>
            <a:endParaRPr lang="en-US" sz="1400" dirty="0"/>
          </a:p>
        </p:txBody>
      </p:sp>
      <p:cxnSp>
        <p:nvCxnSpPr>
          <p:cNvPr id="10240" name="Straight Arrow Connector 10239"/>
          <p:cNvCxnSpPr/>
          <p:nvPr/>
        </p:nvCxnSpPr>
        <p:spPr bwMode="auto">
          <a:xfrm>
            <a:off x="4494411" y="2895600"/>
            <a:ext cx="61098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3" name="Explosion 1 22"/>
          <p:cNvSpPr/>
          <p:nvPr/>
        </p:nvSpPr>
        <p:spPr bwMode="auto">
          <a:xfrm>
            <a:off x="4724400" y="41910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44" name="Straight Arrow Connector 10243"/>
          <p:cNvCxnSpPr/>
          <p:nvPr/>
        </p:nvCxnSpPr>
        <p:spPr bwMode="auto">
          <a:xfrm>
            <a:off x="4494411" y="4236544"/>
            <a:ext cx="30618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246" name="Straight Arrow Connector 10245"/>
          <p:cNvCxnSpPr/>
          <p:nvPr/>
        </p:nvCxnSpPr>
        <p:spPr bwMode="auto">
          <a:xfrm>
            <a:off x="4494411" y="4724400"/>
            <a:ext cx="36576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454056" y="2084715"/>
            <a:ext cx="81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Z-axis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224032" y="4391365"/>
            <a:ext cx="330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A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0248" name="Rectangle 10247"/>
          <p:cNvSpPr/>
          <p:nvPr/>
        </p:nvSpPr>
        <p:spPr>
          <a:xfrm>
            <a:off x="4499920" y="4015928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B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519331" y="4465145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C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882309" y="4925992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D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77551" y="3733800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E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09120" y="3735585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F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72185" y="2634992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G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0249" name="TextBox 10248"/>
          <p:cNvSpPr txBox="1"/>
          <p:nvPr/>
        </p:nvSpPr>
        <p:spPr>
          <a:xfrm>
            <a:off x="6840464" y="3080150"/>
            <a:ext cx="144780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– 13.7385 cm</a:t>
            </a:r>
          </a:p>
          <a:p>
            <a:r>
              <a:rPr lang="en-US" sz="1400" dirty="0" smtClean="0"/>
              <a:t>B – 3.48 cm</a:t>
            </a:r>
          </a:p>
          <a:p>
            <a:r>
              <a:rPr lang="en-US" sz="1400" dirty="0" smtClean="0"/>
              <a:t>C – 4.8885 cm</a:t>
            </a:r>
          </a:p>
          <a:p>
            <a:r>
              <a:rPr lang="en-US" sz="1400" dirty="0" smtClean="0"/>
              <a:t>D – 7.6 cm</a:t>
            </a:r>
          </a:p>
          <a:p>
            <a:r>
              <a:rPr lang="en-US" sz="1400" dirty="0" smtClean="0"/>
              <a:t>E – 20.735 cm</a:t>
            </a:r>
          </a:p>
          <a:p>
            <a:r>
              <a:rPr lang="en-US" sz="1400" dirty="0" smtClean="0"/>
              <a:t>F – 29.7385 cm</a:t>
            </a:r>
          </a:p>
          <a:p>
            <a:r>
              <a:rPr lang="en-US" sz="1400" dirty="0" smtClean="0"/>
              <a:t>G – 9.78 cm</a:t>
            </a:r>
            <a:endParaRPr lang="en-US" sz="1400" dirty="0"/>
          </a:p>
        </p:txBody>
      </p:sp>
      <p:sp>
        <p:nvSpPr>
          <p:cNvPr id="10251" name="TextBox 10250"/>
          <p:cNvSpPr txBox="1"/>
          <p:nvPr/>
        </p:nvSpPr>
        <p:spPr>
          <a:xfrm>
            <a:off x="4266378" y="3935399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07770" y="3928767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68801" y="3087152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93249" y="4380042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4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45649" y="2537634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5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135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03337"/>
                <a:ext cx="8534400" cy="4876800"/>
              </a:xfrm>
            </p:spPr>
            <p:txBody>
              <a:bodyPr/>
              <a:lstStyle/>
              <a:p>
                <a:r>
                  <a:rPr lang="en-US" dirty="0" smtClean="0"/>
                  <a:t>Canberra Standard Electrode Ge Detector (SEGe)</a:t>
                </a:r>
              </a:p>
              <a:p>
                <a:r>
                  <a:rPr lang="en-US" dirty="0" smtClean="0"/>
                  <a:t>Model Number: GC10021</a:t>
                </a:r>
              </a:p>
              <a:p>
                <a:r>
                  <a:rPr lang="en-US" dirty="0" smtClean="0"/>
                  <a:t>Relative Efficiency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/>
                  <a:t> 100 %</a:t>
                </a:r>
              </a:p>
              <a:p>
                <a:r>
                  <a:rPr lang="en-US" dirty="0" smtClean="0"/>
                  <a:t>Resolution: 1.20 keV at 122  keV and 2.1 at 1.3 MeV</a:t>
                </a:r>
              </a:p>
              <a:p>
                <a:r>
                  <a:rPr lang="en-US" dirty="0" smtClean="0"/>
                  <a:t>Coaxial Configuration</a:t>
                </a:r>
              </a:p>
              <a:p>
                <a:r>
                  <a:rPr lang="en-US" dirty="0" smtClean="0"/>
                  <a:t>P-Type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03337"/>
                <a:ext cx="8534400" cy="4876800"/>
              </a:xfrm>
              <a:blipFill rotWithShape="0">
                <a:blip r:embed="rId3"/>
                <a:stretch>
                  <a:fillRect l="-929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Specifications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4716613" y="3581400"/>
            <a:ext cx="2468880" cy="2468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808053" y="3672840"/>
            <a:ext cx="2286000" cy="2286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570053" y="4343400"/>
            <a:ext cx="762000" cy="8382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>
            <a:stCxn id="8" idx="6"/>
          </p:cNvCxnSpPr>
          <p:nvPr/>
        </p:nvCxnSpPr>
        <p:spPr bwMode="auto">
          <a:xfrm>
            <a:off x="6332053" y="4762500"/>
            <a:ext cx="914400" cy="2550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856865" y="5029200"/>
            <a:ext cx="1013293" cy="2402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3964689" y="4221064"/>
            <a:ext cx="1605364" cy="4199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811947" y="4648200"/>
            <a:ext cx="1912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n+ contact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971800" y="38100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p+ contact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536635" y="45455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e-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775" y="3875705"/>
            <a:ext cx="512131" cy="65040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975489" y="3073683"/>
            <a:ext cx="516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90659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18588</TotalTime>
  <Words>1720</Words>
  <Application>Microsoft Office PowerPoint</Application>
  <PresentationFormat>On-screen Show (4:3)</PresentationFormat>
  <Paragraphs>534</Paragraphs>
  <Slides>37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Cambria Math</vt:lpstr>
      <vt:lpstr>Times New Roman</vt:lpstr>
      <vt:lpstr>Wingdings</vt:lpstr>
      <vt:lpstr>2_Default Design</vt:lpstr>
      <vt:lpstr>Worksheet</vt:lpstr>
      <vt:lpstr>PowerPoint Presentation</vt:lpstr>
      <vt:lpstr>Overview</vt:lpstr>
      <vt:lpstr>Project Goals</vt:lpstr>
      <vt:lpstr>Previous Work</vt:lpstr>
      <vt:lpstr>Experiment</vt:lpstr>
      <vt:lpstr>Experimental Setup</vt:lpstr>
      <vt:lpstr>Experimental Setup</vt:lpstr>
      <vt:lpstr>Experimental Setup</vt:lpstr>
      <vt:lpstr>Detector Specifications</vt:lpstr>
      <vt:lpstr>Detector Specifications</vt:lpstr>
      <vt:lpstr>Detector Specifications</vt:lpstr>
      <vt:lpstr>MCNP Model</vt:lpstr>
      <vt:lpstr>Geometry</vt:lpstr>
      <vt:lpstr>Geometry</vt:lpstr>
      <vt:lpstr>Materials</vt:lpstr>
      <vt:lpstr>Parameters to Adjust</vt:lpstr>
      <vt:lpstr>Photon Transport</vt:lpstr>
      <vt:lpstr>Source Definition</vt:lpstr>
      <vt:lpstr>Developer Environment</vt:lpstr>
      <vt:lpstr>User Changes</vt:lpstr>
      <vt:lpstr>Automated Parametric Optimization Code</vt:lpstr>
      <vt:lpstr>Parameters to Adjust</vt:lpstr>
      <vt:lpstr>What is Created</vt:lpstr>
      <vt:lpstr>Before After</vt:lpstr>
      <vt:lpstr>Position 1</vt:lpstr>
      <vt:lpstr>Position 2</vt:lpstr>
      <vt:lpstr>Position 3</vt:lpstr>
      <vt:lpstr>Position 4</vt:lpstr>
      <vt:lpstr>Position 5</vt:lpstr>
      <vt:lpstr>Optimized Positions</vt:lpstr>
      <vt:lpstr>Reasons for Possible Error</vt:lpstr>
      <vt:lpstr>Conclusion</vt:lpstr>
      <vt:lpstr>Future Work</vt:lpstr>
      <vt:lpstr>Summary</vt:lpstr>
      <vt:lpstr>Acknowledgements</vt:lpstr>
      <vt:lpstr>References</vt:lpstr>
      <vt:lpstr>Questions?</vt:lpstr>
    </vt:vector>
  </TitlesOfParts>
  <Company>AFIT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TPEACHEY</dc:creator>
  <cp:lastModifiedBy>Bryan Egner</cp:lastModifiedBy>
  <cp:revision>991</cp:revision>
  <dcterms:created xsi:type="dcterms:W3CDTF">2010-05-28T18:07:16Z</dcterms:created>
  <dcterms:modified xsi:type="dcterms:W3CDTF">2017-12-06T02:52:53Z</dcterms:modified>
</cp:coreProperties>
</file>