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07" r:id="rId2"/>
    <p:sldId id="304" r:id="rId3"/>
    <p:sldId id="332" r:id="rId4"/>
    <p:sldId id="331" r:id="rId5"/>
    <p:sldId id="333" r:id="rId6"/>
    <p:sldId id="334" r:id="rId7"/>
    <p:sldId id="337" r:id="rId8"/>
    <p:sldId id="338" r:id="rId9"/>
    <p:sldId id="336" r:id="rId10"/>
    <p:sldId id="358" r:id="rId11"/>
    <p:sldId id="339" r:id="rId12"/>
    <p:sldId id="340" r:id="rId13"/>
    <p:sldId id="341" r:id="rId14"/>
    <p:sldId id="342" r:id="rId15"/>
    <p:sldId id="344" r:id="rId16"/>
    <p:sldId id="345" r:id="rId17"/>
    <p:sldId id="330" r:id="rId18"/>
    <p:sldId id="346" r:id="rId19"/>
    <p:sldId id="348" r:id="rId20"/>
    <p:sldId id="350" r:id="rId21"/>
    <p:sldId id="347" r:id="rId22"/>
    <p:sldId id="351" r:id="rId23"/>
    <p:sldId id="352" r:id="rId24"/>
    <p:sldId id="353" r:id="rId25"/>
    <p:sldId id="354" r:id="rId26"/>
    <p:sldId id="356" r:id="rId27"/>
    <p:sldId id="357" r:id="rId2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b3" id="{C6F80638-2C89-42B7-9179-13E4E6E8FD75}">
          <p14:sldIdLst>
            <p14:sldId id="307"/>
            <p14:sldId id="304"/>
            <p14:sldId id="332"/>
            <p14:sldId id="331"/>
            <p14:sldId id="333"/>
            <p14:sldId id="334"/>
            <p14:sldId id="337"/>
            <p14:sldId id="338"/>
            <p14:sldId id="336"/>
            <p14:sldId id="358"/>
            <p14:sldId id="339"/>
            <p14:sldId id="340"/>
            <p14:sldId id="341"/>
            <p14:sldId id="342"/>
            <p14:sldId id="344"/>
            <p14:sldId id="345"/>
          </p14:sldIdLst>
        </p14:section>
        <p14:section name="lab4" id="{27AEBE86-6208-4BE6-843D-07BDAC8658E7}">
          <p14:sldIdLst>
            <p14:sldId id="330"/>
            <p14:sldId id="346"/>
            <p14:sldId id="348"/>
            <p14:sldId id="350"/>
            <p14:sldId id="347"/>
            <p14:sldId id="351"/>
            <p14:sldId id="352"/>
            <p14:sldId id="353"/>
            <p14:sldId id="354"/>
            <p14:sldId id="356"/>
            <p14:sldId id="3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9"/>
    <p:restoredTop sz="96414"/>
  </p:normalViewPr>
  <p:slideViewPr>
    <p:cSldViewPr snapToGrid="0" snapToObjects="1">
      <p:cViewPr>
        <p:scale>
          <a:sx n="98" d="100"/>
          <a:sy n="98" d="100"/>
        </p:scale>
        <p:origin x="145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13690-C840-0844-9D61-1960D20DD273}" type="datetimeFigureOut">
              <a:rPr lang="en-CN" smtClean="0"/>
              <a:t>12/05/2022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57CC8-E4F6-7840-94F1-E8F3C787AF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440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45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3F8E0-C3D7-D143-B7BC-711873A6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190" y="6687877"/>
            <a:ext cx="1152293" cy="170124"/>
          </a:xfrm>
        </p:spPr>
        <p:txBody>
          <a:bodyPr/>
          <a:lstStyle>
            <a:lvl1pPr>
              <a:defRPr sz="1050"/>
            </a:lvl1pPr>
          </a:lstStyle>
          <a:p>
            <a:fld id="{C5651447-3221-2F48-9A15-C33D8CDA902A}" type="datetime1">
              <a:rPr lang="en-US" smtClean="0"/>
              <a:t>12/5/2022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2C364-E4CD-F541-AD8C-C8789967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87876"/>
            <a:ext cx="4114800" cy="170124"/>
          </a:xfrm>
        </p:spPr>
        <p:txBody>
          <a:bodyPr/>
          <a:lstStyle>
            <a:lvl1pPr>
              <a:defRPr sz="1050"/>
            </a:lvl1pPr>
          </a:lstStyle>
          <a:p>
            <a:r>
              <a:rPr lang="en-CN" dirty="0"/>
              <a:t>Mengwei</a:t>
            </a:r>
            <a:r>
              <a:rPr lang="zh-CN" altLang="en-US" dirty="0"/>
              <a:t> </a:t>
            </a:r>
            <a:r>
              <a:rPr lang="en-US" altLang="zh-CN" dirty="0"/>
              <a:t>Xu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zh-CN" altLang="en-US" dirty="0"/>
              <a:t> </a:t>
            </a:r>
            <a:r>
              <a:rPr lang="en-US" altLang="zh-CN" dirty="0"/>
              <a:t>BUPT</a:t>
            </a:r>
            <a:r>
              <a:rPr lang="zh-CN" altLang="en-US" dirty="0"/>
              <a:t> </a:t>
            </a:r>
            <a:r>
              <a:rPr lang="en-US" altLang="zh-CN" dirty="0"/>
              <a:t>Fall</a:t>
            </a:r>
            <a:r>
              <a:rPr lang="zh-CN" altLang="en-US" dirty="0"/>
              <a:t> </a:t>
            </a:r>
            <a:r>
              <a:rPr lang="en-US" altLang="zh-CN" dirty="0"/>
              <a:t>2022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678C4-A00E-6542-A626-91971B36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9556" y="6682455"/>
            <a:ext cx="626327" cy="170124"/>
          </a:xfrm>
        </p:spPr>
        <p:txBody>
          <a:bodyPr/>
          <a:lstStyle>
            <a:lvl1pPr>
              <a:defRPr sz="1050"/>
            </a:lvl1pPr>
          </a:lstStyle>
          <a:p>
            <a:fld id="{11E1ABFB-8E40-C44E-8BB5-7C0B2301F5DD}" type="slidenum">
              <a:rPr lang="en-CN" smtClean="0"/>
              <a:pPr/>
              <a:t>‹#›</a:t>
            </a:fld>
            <a:endParaRPr lang="en-C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35B422-4A1F-8043-9861-36FE329F944E}"/>
              </a:ext>
            </a:extLst>
          </p:cNvPr>
          <p:cNvCxnSpPr>
            <a:cxnSpLocks/>
          </p:cNvCxnSpPr>
          <p:nvPr userDrawn="1"/>
        </p:nvCxnSpPr>
        <p:spPr>
          <a:xfrm>
            <a:off x="893956" y="842072"/>
            <a:ext cx="10515600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C92221-38F5-BE4F-8DA1-6B040B700EB6}"/>
              </a:ext>
            </a:extLst>
          </p:cNvPr>
          <p:cNvCxnSpPr>
            <a:cxnSpLocks/>
          </p:cNvCxnSpPr>
          <p:nvPr userDrawn="1"/>
        </p:nvCxnSpPr>
        <p:spPr>
          <a:xfrm>
            <a:off x="893956" y="782599"/>
            <a:ext cx="10515600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eijing University of Posts and Telecommunications - Wikipedia">
            <a:extLst>
              <a:ext uri="{FF2B5EF4-FFF2-40B4-BE49-F238E27FC236}">
                <a16:creationId xmlns:a16="http://schemas.microsoft.com/office/drawing/2014/main" id="{51DEDDFF-287D-AB40-B6D7-8F0D0B6EFF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039" y="42746"/>
            <a:ext cx="626326" cy="62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4F0570-B107-9B4A-AD95-A8F2BD7EB5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763" y="1187450"/>
            <a:ext cx="10515600" cy="3992563"/>
          </a:xfrm>
        </p:spPr>
        <p:txBody>
          <a:bodyPr/>
          <a:lstStyle>
            <a:lvl1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  <a:lvl2pPr marL="685800" indent="-228600">
              <a:buFont typeface="System Font Regular"/>
              <a:buChar char="-"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2pPr>
            <a:lvl3pPr marL="1143000" indent="-228600">
              <a:buFont typeface="Wingdings" pitchFamily="2" charset="2"/>
              <a:buChar char="q"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3pPr>
            <a:lvl4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4pPr>
            <a:lvl5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01DFC5-4E08-684A-BF39-33D965305D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89606" y="267053"/>
            <a:ext cx="6723914" cy="485810"/>
          </a:xfrm>
        </p:spPr>
        <p:txBody>
          <a:bodyPr>
            <a:noAutofit/>
          </a:bodyPr>
          <a:lstStyle>
            <a:lvl1pPr marL="0" indent="0" algn="ctr">
              <a:buNone/>
              <a:defRPr sz="3200" b="1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5608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8146E-A837-9348-B8B7-1318F6A1F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7385B-21CC-CA4D-8C6A-79C04A292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E1291-28DD-FC4E-B327-84EF0AEED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3350-BBEF-264F-A114-48A6B96CB247}" type="datetime1">
              <a:rPr lang="en-US" smtClean="0"/>
              <a:t>12/5/2022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E7517-60AE-3C4C-A6C3-28AB80D90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Mengwei Xu @ BUPT Fall 2022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80AA5-1978-0D4F-B012-80AC0300E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1ABFB-8E40-C44E-8BB5-7C0B2301F5D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165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tackoverflow.com/questions/26835756/how-to-understand-atomic-test-and-set-in-assembly-leve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tackoverflow.com/questions/26835756/how-to-understand-atomic-test-and-set-in-assembly-leve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wotech.net/timer_subsystem/time_subsystem_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stackoverflow.com/questions/26835756/how-to-understand-atomic-test-and-set-in-assembly-leve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5846640/how-to-detect-pthread-condition-singal-before-wait" TargetMode="External"/><Relationship Id="rId2" Type="http://schemas.openxmlformats.org/officeDocument/2006/relationships/hyperlink" Target="https://www.kea.nu/files/textbooks/ospp/osppv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5846640/how-to-detect-pthread-condition-singal-before-wait" TargetMode="External"/><Relationship Id="rId2" Type="http://schemas.openxmlformats.org/officeDocument/2006/relationships/hyperlink" Target="https://www.kea.nu/files/textbooks/ospp/osppv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5846640/how-to-detect-pthread-condition-singal-before-wait" TargetMode="External"/><Relationship Id="rId2" Type="http://schemas.openxmlformats.org/officeDocument/2006/relationships/hyperlink" Target="https://www.kea.nu/files/textbooks/ospp/osppv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5846640/how-to-detect-pthread-condition-singal-before-wait" TargetMode="External"/><Relationship Id="rId2" Type="http://schemas.openxmlformats.org/officeDocument/2006/relationships/hyperlink" Target="https://www.kea.nu/files/textbooks/ospp/osppv2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www.wowotech.net/timer_subsystem/time_subsystem_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man2/timer_create.2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man2/timer_create.2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an7.org/linux/man-pages/man2/timer_create.2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51F9E-63EE-9B47-94C5-E861CC9A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1447-3221-2F48-9A15-C33D8CDA902A}" type="datetime1">
              <a:rPr lang="en-US" smtClean="0"/>
              <a:t>12/5/2022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12878-2661-CE46-BFAA-748BA18B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Mengwei</a:t>
            </a:r>
            <a:r>
              <a:rPr lang="zh-CN" altLang="en-US"/>
              <a:t> </a:t>
            </a:r>
            <a:r>
              <a:rPr lang="en-US" altLang="zh-CN"/>
              <a:t>Xu</a:t>
            </a:r>
            <a:r>
              <a:rPr lang="zh-CN" altLang="en-US"/>
              <a:t> </a:t>
            </a:r>
            <a:r>
              <a:rPr lang="en-US" altLang="zh-CN"/>
              <a:t>@</a:t>
            </a:r>
            <a:r>
              <a:rPr lang="zh-CN" altLang="en-US"/>
              <a:t> </a:t>
            </a:r>
            <a:r>
              <a:rPr lang="en-US" altLang="zh-CN"/>
              <a:t>BUPT</a:t>
            </a:r>
            <a:r>
              <a:rPr lang="zh-CN" altLang="en-US"/>
              <a:t> </a:t>
            </a:r>
            <a:r>
              <a:rPr lang="en-US" altLang="zh-CN"/>
              <a:t>Fall</a:t>
            </a:r>
            <a:r>
              <a:rPr lang="zh-CN" altLang="en-US"/>
              <a:t> </a:t>
            </a:r>
            <a:r>
              <a:rPr lang="en-US" altLang="zh-CN"/>
              <a:t>2022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F70F4-5B77-C14B-9812-5C61C39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ABFB-8E40-C44E-8BB5-7C0B2301F5DD}" type="slidenum">
              <a:rPr lang="en-CN" smtClean="0"/>
              <a:pPr/>
              <a:t>1</a:t>
            </a:fld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8BA60-3424-9443-8E8C-75E0C8673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763" y="1187450"/>
            <a:ext cx="10515600" cy="5280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000" dirty="0"/>
              <a:t>Bos Lab3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预备知识</a:t>
            </a:r>
            <a:endParaRPr lang="en-US" altLang="zh-CN" sz="2600" dirty="0"/>
          </a:p>
          <a:p>
            <a:pPr lvl="2">
              <a:lnSpc>
                <a:spcPct val="100000"/>
              </a:lnSpc>
            </a:pPr>
            <a:r>
              <a:rPr lang="zh-CN" altLang="en-US" sz="2200" dirty="0"/>
              <a:t>用户态定时器</a:t>
            </a:r>
            <a:endParaRPr lang="en-US" altLang="zh-CN" sz="2200" dirty="0"/>
          </a:p>
          <a:p>
            <a:pPr lvl="2">
              <a:lnSpc>
                <a:spcPct val="100000"/>
              </a:lnSpc>
            </a:pPr>
            <a:r>
              <a:rPr lang="en-US" altLang="zh-CN" sz="2200" dirty="0" err="1"/>
              <a:t>Gdb</a:t>
            </a:r>
            <a:r>
              <a:rPr lang="zh-CN" altLang="en-US" sz="2200" dirty="0"/>
              <a:t>与信号</a:t>
            </a: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定时器</a:t>
            </a:r>
            <a:endParaRPr lang="en-US" altLang="zh-CN" sz="2600" dirty="0"/>
          </a:p>
          <a:p>
            <a:pPr lvl="2">
              <a:lnSpc>
                <a:spcPct val="100000"/>
              </a:lnSpc>
            </a:pPr>
            <a:r>
              <a:rPr lang="zh-CN" altLang="en-US" sz="2200" dirty="0"/>
              <a:t>相关的数据结构</a:t>
            </a:r>
            <a:r>
              <a:rPr lang="en-US" altLang="zh-CN" sz="2200" dirty="0"/>
              <a:t> </a:t>
            </a:r>
            <a:endParaRPr lang="en-US" altLang="zh-CN" sz="2000" dirty="0"/>
          </a:p>
          <a:p>
            <a:pPr lvl="2">
              <a:lnSpc>
                <a:spcPct val="100000"/>
              </a:lnSpc>
            </a:pPr>
            <a:r>
              <a:rPr lang="zh-CN" altLang="en-US" sz="2200" dirty="0"/>
              <a:t>相关的函数</a:t>
            </a:r>
            <a:endParaRPr lang="en-US" altLang="zh-CN" sz="2200" dirty="0"/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C03CE5-2959-4F43-A100-7D2C4AAEBC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Jos Lab &amp; Bos Lab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544317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51F9E-63EE-9B47-94C5-E861CC9A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1447-3221-2F48-9A15-C33D8CDA902A}" type="datetime1">
              <a:rPr lang="en-US" smtClean="0"/>
              <a:t>12/5/2022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12878-2661-CE46-BFAA-748BA18B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Mengwei</a:t>
            </a:r>
            <a:r>
              <a:rPr lang="zh-CN" altLang="en-US"/>
              <a:t> </a:t>
            </a:r>
            <a:r>
              <a:rPr lang="en-US" altLang="zh-CN"/>
              <a:t>Xu</a:t>
            </a:r>
            <a:r>
              <a:rPr lang="zh-CN" altLang="en-US"/>
              <a:t> </a:t>
            </a:r>
            <a:r>
              <a:rPr lang="en-US" altLang="zh-CN"/>
              <a:t>@</a:t>
            </a:r>
            <a:r>
              <a:rPr lang="zh-CN" altLang="en-US"/>
              <a:t> </a:t>
            </a:r>
            <a:r>
              <a:rPr lang="en-US" altLang="zh-CN"/>
              <a:t>BUPT</a:t>
            </a:r>
            <a:r>
              <a:rPr lang="zh-CN" altLang="en-US"/>
              <a:t> </a:t>
            </a:r>
            <a:r>
              <a:rPr lang="en-US" altLang="zh-CN"/>
              <a:t>Fall</a:t>
            </a:r>
            <a:r>
              <a:rPr lang="zh-CN" altLang="en-US"/>
              <a:t> </a:t>
            </a:r>
            <a:r>
              <a:rPr lang="en-US" altLang="zh-CN"/>
              <a:t>2022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F70F4-5B77-C14B-9812-5C61C39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ABFB-8E40-C44E-8BB5-7C0B2301F5DD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8BA60-3424-9443-8E8C-75E0C8673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763" y="1187450"/>
            <a:ext cx="10515600" cy="5280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000" dirty="0"/>
              <a:t>Bos Lab3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预备知识</a:t>
            </a:r>
            <a:endParaRPr lang="en-US" altLang="zh-CN" sz="2600" dirty="0"/>
          </a:p>
          <a:p>
            <a:pPr lvl="2">
              <a:lnSpc>
                <a:spcPct val="100000"/>
              </a:lnSpc>
            </a:pPr>
            <a:r>
              <a:rPr lang="en-US" altLang="zh-CN" sz="2200" dirty="0" err="1"/>
              <a:t>Gdb</a:t>
            </a:r>
            <a:r>
              <a:rPr lang="zh-CN" altLang="en-US" sz="2200" dirty="0"/>
              <a:t>与信号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zh-CN" altLang="en-US" sz="2000" dirty="0"/>
              <a:t>信号</a:t>
            </a:r>
            <a:endParaRPr lang="en-US" altLang="zh-CN" sz="2000" dirty="0"/>
          </a:p>
          <a:p>
            <a:pPr lvl="4">
              <a:lnSpc>
                <a:spcPct val="100000"/>
              </a:lnSpc>
            </a:pPr>
            <a:r>
              <a:rPr lang="en-US" altLang="zh-CN" sz="2000" dirty="0"/>
              <a:t>timer</a:t>
            </a:r>
            <a:r>
              <a:rPr lang="zh-CN" altLang="en-US" sz="2000" dirty="0"/>
              <a:t>用信号作为通知线程的机制</a:t>
            </a:r>
            <a:endParaRPr lang="en-US" altLang="zh-CN" sz="2000" dirty="0"/>
          </a:p>
          <a:p>
            <a:pPr lvl="3">
              <a:lnSpc>
                <a:spcPct val="100000"/>
              </a:lnSpc>
            </a:pPr>
            <a:r>
              <a:rPr lang="en-US" altLang="zh-CN" sz="2000" dirty="0" err="1">
                <a:solidFill>
                  <a:srgbClr val="323232"/>
                </a:solidFill>
                <a:latin typeface="Arial" panose="020B0604020202020204" pitchFamily="34" charset="0"/>
              </a:rPr>
              <a:t>Gdb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中对</a:t>
            </a: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信号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debug</a:t>
            </a:r>
          </a:p>
          <a:p>
            <a:pPr lvl="4">
              <a:lnSpc>
                <a:spcPct val="100000"/>
              </a:lnSpc>
            </a:pP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 signals</a:t>
            </a:r>
          </a:p>
          <a:p>
            <a:pPr lvl="4">
              <a:lnSpc>
                <a:spcPct val="100000"/>
              </a:lnSpc>
            </a:pP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用</a:t>
            </a: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Gdb</a:t>
            </a: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观察是否收到信号</a:t>
            </a:r>
            <a:endParaRPr lang="en-US" altLang="zh-CN" sz="2000" b="0" i="0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  <a:p>
            <a:pPr lvl="4">
              <a:lnSpc>
                <a:spcPct val="100000"/>
              </a:lnSpc>
            </a:pP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用</a:t>
            </a:r>
            <a:r>
              <a:rPr lang="en-US" altLang="zh-CN" sz="2000" dirty="0" err="1">
                <a:solidFill>
                  <a:srgbClr val="323232"/>
                </a:solidFill>
                <a:latin typeface="Arial" panose="020B0604020202020204" pitchFamily="34" charset="0"/>
              </a:rPr>
              <a:t>G</a:t>
            </a: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db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发送信号</a:t>
            </a:r>
            <a:r>
              <a:rPr lang="en-US" altLang="zh-CN" sz="2000" dirty="0">
                <a:solidFill>
                  <a:srgbClr val="323232"/>
                </a:solidFill>
                <a:latin typeface="Arial" panose="020B0604020202020204" pitchFamily="34" charset="0"/>
              </a:rPr>
              <a:t>/</a:t>
            </a: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另起终端用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kill –n </a:t>
            </a: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pid</a:t>
            </a: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发送信号</a:t>
            </a:r>
            <a:endParaRPr lang="en-US" altLang="zh-CN" sz="2000" dirty="0">
              <a:solidFill>
                <a:srgbClr val="323232"/>
              </a:solidFill>
              <a:latin typeface="Arial" panose="020B0604020202020204" pitchFamily="34" charset="0"/>
            </a:endParaRPr>
          </a:p>
          <a:p>
            <a:pPr lvl="4">
              <a:lnSpc>
                <a:spcPct val="100000"/>
              </a:lnSpc>
            </a:pP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用</a:t>
            </a:r>
            <a:r>
              <a:rPr lang="en-US" altLang="zh-CN" sz="2000" dirty="0" err="1">
                <a:solidFill>
                  <a:srgbClr val="323232"/>
                </a:solidFill>
                <a:latin typeface="Arial" panose="020B0604020202020204" pitchFamily="34" charset="0"/>
              </a:rPr>
              <a:t>Gdb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屏蔽信号</a:t>
            </a:r>
            <a:endParaRPr lang="en-US" altLang="zh-CN" sz="2000" dirty="0">
              <a:solidFill>
                <a:srgbClr val="323232"/>
              </a:solidFill>
              <a:latin typeface="Arial" panose="020B0604020202020204" pitchFamily="34" charset="0"/>
            </a:endParaRPr>
          </a:p>
          <a:p>
            <a:pPr lvl="5">
              <a:lnSpc>
                <a:spcPct val="100000"/>
              </a:lnSpc>
            </a:pPr>
            <a:endParaRPr lang="en-US" altLang="zh-CN" sz="2000" b="0" i="0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1">
              <a:lnSpc>
                <a:spcPct val="100000"/>
              </a:lnSpc>
            </a:pPr>
            <a:endParaRPr lang="en-US" altLang="zh-CN" sz="2600" dirty="0"/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C03CE5-2959-4F43-A100-7D2C4AAEBC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Jos Lab &amp; Bos Lab</a:t>
            </a:r>
            <a:endParaRPr lang="en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B8F747-4126-4D7A-B606-97CFE0253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84" y="5239550"/>
            <a:ext cx="8105775" cy="11620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5EB549D-AE42-4F1C-9A1D-1096F3EA9F4B}"/>
              </a:ext>
            </a:extLst>
          </p:cNvPr>
          <p:cNvSpPr txBox="1"/>
          <p:nvPr/>
        </p:nvSpPr>
        <p:spPr>
          <a:xfrm>
            <a:off x="5500381" y="1411155"/>
            <a:ext cx="643545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"Unblocking signal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sigprocmask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(SIG_UNBLOCK, &amp;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-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errExit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sigprocmask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7072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51F9E-63EE-9B47-94C5-E861CC9A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1447-3221-2F48-9A15-C33D8CDA902A}" type="datetime1">
              <a:rPr lang="en-US" smtClean="0"/>
              <a:t>12/5/2022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12878-2661-CE46-BFAA-748BA18B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Mengwei</a:t>
            </a:r>
            <a:r>
              <a:rPr lang="zh-CN" altLang="en-US"/>
              <a:t> </a:t>
            </a:r>
            <a:r>
              <a:rPr lang="en-US" altLang="zh-CN"/>
              <a:t>Xu</a:t>
            </a:r>
            <a:r>
              <a:rPr lang="zh-CN" altLang="en-US"/>
              <a:t> </a:t>
            </a:r>
            <a:r>
              <a:rPr lang="en-US" altLang="zh-CN"/>
              <a:t>@</a:t>
            </a:r>
            <a:r>
              <a:rPr lang="zh-CN" altLang="en-US"/>
              <a:t> </a:t>
            </a:r>
            <a:r>
              <a:rPr lang="en-US" altLang="zh-CN"/>
              <a:t>BUPT</a:t>
            </a:r>
            <a:r>
              <a:rPr lang="zh-CN" altLang="en-US"/>
              <a:t> </a:t>
            </a:r>
            <a:r>
              <a:rPr lang="en-US" altLang="zh-CN"/>
              <a:t>Fall</a:t>
            </a:r>
            <a:r>
              <a:rPr lang="zh-CN" altLang="en-US"/>
              <a:t> </a:t>
            </a:r>
            <a:r>
              <a:rPr lang="en-US" altLang="zh-CN"/>
              <a:t>2022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F70F4-5B77-C14B-9812-5C61C39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ABFB-8E40-C44E-8BB5-7C0B2301F5DD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8BA60-3424-9443-8E8C-75E0C8673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763" y="1187450"/>
            <a:ext cx="10515600" cy="5280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000" dirty="0"/>
              <a:t>Bos Lab3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预备知识</a:t>
            </a:r>
            <a:endParaRPr lang="en-US" altLang="zh-CN" sz="2600" dirty="0"/>
          </a:p>
          <a:p>
            <a:pPr lvl="2">
              <a:lnSpc>
                <a:spcPct val="100000"/>
              </a:lnSpc>
            </a:pPr>
            <a:r>
              <a:rPr lang="en-US" altLang="zh-CN" sz="2200" dirty="0" err="1"/>
              <a:t>Gdb</a:t>
            </a:r>
            <a:r>
              <a:rPr lang="zh-CN" altLang="en-US" sz="2200" dirty="0"/>
              <a:t>与信号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zh-CN" altLang="en-US" sz="2000" dirty="0"/>
              <a:t>信号</a:t>
            </a:r>
            <a:endParaRPr lang="en-US" altLang="zh-CN" sz="2000" dirty="0"/>
          </a:p>
          <a:p>
            <a:pPr lvl="4">
              <a:lnSpc>
                <a:spcPct val="100000"/>
              </a:lnSpc>
            </a:pPr>
            <a:r>
              <a:rPr lang="en-US" altLang="zh-CN" sz="2000" dirty="0"/>
              <a:t>timer</a:t>
            </a:r>
            <a:r>
              <a:rPr lang="zh-CN" altLang="en-US" sz="2000" dirty="0"/>
              <a:t>用信号作为通知线程的机制</a:t>
            </a:r>
            <a:endParaRPr lang="en-US" altLang="zh-CN" sz="2000" dirty="0"/>
          </a:p>
          <a:p>
            <a:pPr lvl="3">
              <a:lnSpc>
                <a:spcPct val="100000"/>
              </a:lnSpc>
            </a:pPr>
            <a:r>
              <a:rPr lang="en-US" altLang="zh-CN" sz="2000" dirty="0" err="1">
                <a:solidFill>
                  <a:srgbClr val="323232"/>
                </a:solidFill>
                <a:latin typeface="Arial" panose="020B0604020202020204" pitchFamily="34" charset="0"/>
              </a:rPr>
              <a:t>Gdb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中对</a:t>
            </a: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信号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debug</a:t>
            </a:r>
          </a:p>
          <a:p>
            <a:pPr lvl="4">
              <a:lnSpc>
                <a:spcPct val="100000"/>
              </a:lnSpc>
            </a:pP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 signals</a:t>
            </a:r>
          </a:p>
          <a:p>
            <a:pPr lvl="4">
              <a:lnSpc>
                <a:spcPct val="100000"/>
              </a:lnSpc>
            </a:pP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用</a:t>
            </a: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Gdb</a:t>
            </a: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观察是否收到信号</a:t>
            </a:r>
            <a:endParaRPr lang="en-US" altLang="zh-CN" sz="2000" b="0" i="0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  <a:p>
            <a:pPr lvl="4">
              <a:lnSpc>
                <a:spcPct val="100000"/>
              </a:lnSpc>
            </a:pP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用</a:t>
            </a:r>
            <a:r>
              <a:rPr lang="en-US" altLang="zh-CN" sz="2000" dirty="0" err="1">
                <a:solidFill>
                  <a:srgbClr val="323232"/>
                </a:solidFill>
                <a:latin typeface="Arial" panose="020B0604020202020204" pitchFamily="34" charset="0"/>
              </a:rPr>
              <a:t>G</a:t>
            </a: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db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发送信号</a:t>
            </a:r>
            <a:r>
              <a:rPr lang="en-US" altLang="zh-CN" sz="2000" dirty="0">
                <a:solidFill>
                  <a:srgbClr val="323232"/>
                </a:solidFill>
                <a:latin typeface="Arial" panose="020B0604020202020204" pitchFamily="34" charset="0"/>
              </a:rPr>
              <a:t>/</a:t>
            </a: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另起终端用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kill –n </a:t>
            </a: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pid</a:t>
            </a: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发送信号</a:t>
            </a:r>
            <a:endParaRPr lang="en-US" altLang="zh-CN" sz="2000" dirty="0">
              <a:solidFill>
                <a:srgbClr val="323232"/>
              </a:solidFill>
              <a:latin typeface="Arial" panose="020B0604020202020204" pitchFamily="34" charset="0"/>
            </a:endParaRPr>
          </a:p>
          <a:p>
            <a:pPr lvl="4">
              <a:lnSpc>
                <a:spcPct val="100000"/>
              </a:lnSpc>
            </a:pP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用</a:t>
            </a:r>
            <a:r>
              <a:rPr lang="en-US" altLang="zh-CN" sz="2000" dirty="0" err="1">
                <a:solidFill>
                  <a:srgbClr val="323232"/>
                </a:solidFill>
                <a:latin typeface="Arial" panose="020B0604020202020204" pitchFamily="34" charset="0"/>
              </a:rPr>
              <a:t>Gdb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屏蔽信号</a:t>
            </a:r>
            <a:endParaRPr lang="en-US" altLang="zh-CN" sz="2000" dirty="0">
              <a:solidFill>
                <a:srgbClr val="323232"/>
              </a:solidFill>
              <a:latin typeface="Arial" panose="020B0604020202020204" pitchFamily="34" charset="0"/>
            </a:endParaRPr>
          </a:p>
          <a:p>
            <a:pPr lvl="5">
              <a:lnSpc>
                <a:spcPct val="100000"/>
              </a:lnSpc>
            </a:pPr>
            <a:endParaRPr lang="en-US" altLang="zh-CN" sz="2000" b="0" i="0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1">
              <a:lnSpc>
                <a:spcPct val="100000"/>
              </a:lnSpc>
            </a:pPr>
            <a:endParaRPr lang="en-US" altLang="zh-CN" sz="2600" dirty="0"/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C03CE5-2959-4F43-A100-7D2C4AAEBC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Jos Lab &amp; Bos Lab</a:t>
            </a:r>
            <a:endParaRPr lang="en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FF832D7-14CB-4185-90F2-9AF291452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317" y="4790722"/>
            <a:ext cx="71818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47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51F9E-63EE-9B47-94C5-E861CC9A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1447-3221-2F48-9A15-C33D8CDA902A}" type="datetime1">
              <a:rPr lang="en-US" smtClean="0"/>
              <a:t>12/5/2022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12878-2661-CE46-BFAA-748BA18B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Mengwei</a:t>
            </a:r>
            <a:r>
              <a:rPr lang="zh-CN" altLang="en-US"/>
              <a:t> </a:t>
            </a:r>
            <a:r>
              <a:rPr lang="en-US" altLang="zh-CN"/>
              <a:t>Xu</a:t>
            </a:r>
            <a:r>
              <a:rPr lang="zh-CN" altLang="en-US"/>
              <a:t> </a:t>
            </a:r>
            <a:r>
              <a:rPr lang="en-US" altLang="zh-CN"/>
              <a:t>@</a:t>
            </a:r>
            <a:r>
              <a:rPr lang="zh-CN" altLang="en-US"/>
              <a:t> </a:t>
            </a:r>
            <a:r>
              <a:rPr lang="en-US" altLang="zh-CN"/>
              <a:t>BUPT</a:t>
            </a:r>
            <a:r>
              <a:rPr lang="zh-CN" altLang="en-US"/>
              <a:t> </a:t>
            </a:r>
            <a:r>
              <a:rPr lang="en-US" altLang="zh-CN"/>
              <a:t>Fall</a:t>
            </a:r>
            <a:r>
              <a:rPr lang="zh-CN" altLang="en-US"/>
              <a:t> </a:t>
            </a:r>
            <a:r>
              <a:rPr lang="en-US" altLang="zh-CN"/>
              <a:t>2022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F70F4-5B77-C14B-9812-5C61C39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ABFB-8E40-C44E-8BB5-7C0B2301F5DD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8BA60-3424-9443-8E8C-75E0C8673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763" y="1187450"/>
            <a:ext cx="10515600" cy="5280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000" dirty="0"/>
              <a:t>Bos Lab3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预备知识</a:t>
            </a:r>
            <a:endParaRPr lang="en-US" altLang="zh-CN" sz="2600" dirty="0"/>
          </a:p>
          <a:p>
            <a:pPr lvl="2">
              <a:lnSpc>
                <a:spcPct val="100000"/>
              </a:lnSpc>
            </a:pPr>
            <a:r>
              <a:rPr lang="en-US" altLang="zh-CN" sz="2200" dirty="0" err="1"/>
              <a:t>Gdb</a:t>
            </a:r>
            <a:r>
              <a:rPr lang="zh-CN" altLang="en-US" sz="2200" dirty="0"/>
              <a:t>与信号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zh-CN" altLang="en-US" sz="2000" dirty="0"/>
              <a:t>信号</a:t>
            </a:r>
            <a:endParaRPr lang="en-US" altLang="zh-CN" sz="2000" dirty="0"/>
          </a:p>
          <a:p>
            <a:pPr lvl="4">
              <a:lnSpc>
                <a:spcPct val="100000"/>
              </a:lnSpc>
            </a:pPr>
            <a:r>
              <a:rPr lang="en-US" altLang="zh-CN" sz="2000" dirty="0"/>
              <a:t>timer</a:t>
            </a:r>
            <a:r>
              <a:rPr lang="zh-CN" altLang="en-US" sz="2000" dirty="0"/>
              <a:t>用信号作为通知线程的机制</a:t>
            </a:r>
            <a:endParaRPr lang="en-US" altLang="zh-CN" sz="2000" dirty="0"/>
          </a:p>
          <a:p>
            <a:pPr lvl="3">
              <a:lnSpc>
                <a:spcPct val="100000"/>
              </a:lnSpc>
            </a:pPr>
            <a:r>
              <a:rPr lang="en-US" altLang="zh-CN" sz="2000" dirty="0" err="1">
                <a:solidFill>
                  <a:srgbClr val="323232"/>
                </a:solidFill>
                <a:latin typeface="Arial" panose="020B0604020202020204" pitchFamily="34" charset="0"/>
              </a:rPr>
              <a:t>Gdb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中对</a:t>
            </a: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信号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debug</a:t>
            </a:r>
          </a:p>
          <a:p>
            <a:pPr lvl="4">
              <a:lnSpc>
                <a:spcPct val="100000"/>
              </a:lnSpc>
            </a:pP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 signals</a:t>
            </a:r>
          </a:p>
          <a:p>
            <a:pPr lvl="4">
              <a:lnSpc>
                <a:spcPct val="100000"/>
              </a:lnSpc>
            </a:pP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用</a:t>
            </a: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Gdb</a:t>
            </a: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观察是否收到信号</a:t>
            </a:r>
            <a:endParaRPr lang="en-US" altLang="zh-CN" sz="2000" b="0" i="0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  <a:p>
            <a:pPr lvl="4">
              <a:lnSpc>
                <a:spcPct val="100000"/>
              </a:lnSpc>
            </a:pP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用</a:t>
            </a:r>
            <a:r>
              <a:rPr lang="en-US" altLang="zh-CN" sz="2000" dirty="0" err="1">
                <a:solidFill>
                  <a:srgbClr val="323232"/>
                </a:solidFill>
                <a:latin typeface="Arial" panose="020B0604020202020204" pitchFamily="34" charset="0"/>
              </a:rPr>
              <a:t>G</a:t>
            </a: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db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发送信号</a:t>
            </a:r>
            <a:r>
              <a:rPr lang="en-US" altLang="zh-CN" sz="2000" dirty="0">
                <a:solidFill>
                  <a:srgbClr val="323232"/>
                </a:solidFill>
                <a:latin typeface="Arial" panose="020B0604020202020204" pitchFamily="34" charset="0"/>
              </a:rPr>
              <a:t>/</a:t>
            </a: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另起终端用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kill –n </a:t>
            </a: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pid</a:t>
            </a: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发送信号</a:t>
            </a:r>
            <a:endParaRPr lang="en-US" altLang="zh-CN" sz="2000" dirty="0">
              <a:solidFill>
                <a:srgbClr val="323232"/>
              </a:solidFill>
              <a:latin typeface="Arial" panose="020B0604020202020204" pitchFamily="34" charset="0"/>
            </a:endParaRPr>
          </a:p>
          <a:p>
            <a:pPr lvl="4">
              <a:lnSpc>
                <a:spcPct val="100000"/>
              </a:lnSpc>
            </a:pP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用</a:t>
            </a:r>
            <a:r>
              <a:rPr lang="en-US" altLang="zh-CN" sz="2000" dirty="0" err="1">
                <a:solidFill>
                  <a:srgbClr val="323232"/>
                </a:solidFill>
                <a:latin typeface="Arial" panose="020B0604020202020204" pitchFamily="34" charset="0"/>
              </a:rPr>
              <a:t>Gdb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屏蔽信号</a:t>
            </a:r>
            <a:endParaRPr lang="en-US" altLang="zh-CN" sz="2000" dirty="0">
              <a:solidFill>
                <a:srgbClr val="323232"/>
              </a:solidFill>
              <a:latin typeface="Arial" panose="020B0604020202020204" pitchFamily="34" charset="0"/>
            </a:endParaRPr>
          </a:p>
          <a:p>
            <a:pPr lvl="5">
              <a:lnSpc>
                <a:spcPct val="100000"/>
              </a:lnSpc>
            </a:pPr>
            <a:endParaRPr lang="en-US" altLang="zh-CN" sz="2000" b="0" i="0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1">
              <a:lnSpc>
                <a:spcPct val="100000"/>
              </a:lnSpc>
            </a:pPr>
            <a:endParaRPr lang="en-US" altLang="zh-CN" sz="2600" dirty="0"/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C03CE5-2959-4F43-A100-7D2C4AAEBC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Jos Lab &amp; Bos Lab</a:t>
            </a:r>
            <a:endParaRPr lang="en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A60666-878A-4906-AEAB-18BF60CC60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20" b="4748"/>
          <a:stretch/>
        </p:blipFill>
        <p:spPr>
          <a:xfrm>
            <a:off x="639336" y="4841506"/>
            <a:ext cx="10574226" cy="100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30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51F9E-63EE-9B47-94C5-E861CC9A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1447-3221-2F48-9A15-C33D8CDA902A}" type="datetime1">
              <a:rPr lang="en-US" smtClean="0"/>
              <a:t>12/5/2022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12878-2661-CE46-BFAA-748BA18B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Mengwei</a:t>
            </a:r>
            <a:r>
              <a:rPr lang="zh-CN" altLang="en-US"/>
              <a:t> </a:t>
            </a:r>
            <a:r>
              <a:rPr lang="en-US" altLang="zh-CN"/>
              <a:t>Xu</a:t>
            </a:r>
            <a:r>
              <a:rPr lang="zh-CN" altLang="en-US"/>
              <a:t> </a:t>
            </a:r>
            <a:r>
              <a:rPr lang="en-US" altLang="zh-CN"/>
              <a:t>@</a:t>
            </a:r>
            <a:r>
              <a:rPr lang="zh-CN" altLang="en-US"/>
              <a:t> </a:t>
            </a:r>
            <a:r>
              <a:rPr lang="en-US" altLang="zh-CN"/>
              <a:t>BUPT</a:t>
            </a:r>
            <a:r>
              <a:rPr lang="zh-CN" altLang="en-US"/>
              <a:t> </a:t>
            </a:r>
            <a:r>
              <a:rPr lang="en-US" altLang="zh-CN"/>
              <a:t>Fall</a:t>
            </a:r>
            <a:r>
              <a:rPr lang="zh-CN" altLang="en-US"/>
              <a:t> </a:t>
            </a:r>
            <a:r>
              <a:rPr lang="en-US" altLang="zh-CN"/>
              <a:t>2022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F70F4-5B77-C14B-9812-5C61C39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ABFB-8E40-C44E-8BB5-7C0B2301F5DD}" type="slidenum">
              <a:rPr lang="en-CN" smtClean="0"/>
              <a:pPr/>
              <a:t>13</a:t>
            </a:fld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8BA60-3424-9443-8E8C-75E0C8673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763" y="1187450"/>
            <a:ext cx="10515600" cy="5280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000" dirty="0"/>
              <a:t>Bos Lab3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预备知识</a:t>
            </a:r>
            <a:endParaRPr lang="en-US" altLang="zh-CN" sz="2600" dirty="0"/>
          </a:p>
          <a:p>
            <a:pPr lvl="2">
              <a:lnSpc>
                <a:spcPct val="100000"/>
              </a:lnSpc>
            </a:pPr>
            <a:r>
              <a:rPr lang="en-US" altLang="zh-CN" sz="2200" dirty="0" err="1"/>
              <a:t>Gdb</a:t>
            </a:r>
            <a:r>
              <a:rPr lang="zh-CN" altLang="en-US" sz="2200" dirty="0"/>
              <a:t>与信号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zh-CN" altLang="en-US" sz="2000" dirty="0"/>
              <a:t>信号</a:t>
            </a:r>
            <a:endParaRPr lang="en-US" altLang="zh-CN" sz="2000" dirty="0"/>
          </a:p>
          <a:p>
            <a:pPr lvl="4">
              <a:lnSpc>
                <a:spcPct val="100000"/>
              </a:lnSpc>
            </a:pPr>
            <a:r>
              <a:rPr lang="en-US" altLang="zh-CN" sz="2000" dirty="0"/>
              <a:t>timer</a:t>
            </a:r>
            <a:r>
              <a:rPr lang="zh-CN" altLang="en-US" sz="2000" dirty="0"/>
              <a:t>用信号作为通知线程的机制</a:t>
            </a:r>
            <a:endParaRPr lang="en-US" altLang="zh-CN" sz="2000" dirty="0"/>
          </a:p>
          <a:p>
            <a:pPr lvl="3">
              <a:lnSpc>
                <a:spcPct val="100000"/>
              </a:lnSpc>
            </a:pPr>
            <a:r>
              <a:rPr lang="en-US" altLang="zh-CN" sz="2000" dirty="0" err="1">
                <a:solidFill>
                  <a:srgbClr val="323232"/>
                </a:solidFill>
                <a:latin typeface="Arial" panose="020B0604020202020204" pitchFamily="34" charset="0"/>
              </a:rPr>
              <a:t>Gdb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中对</a:t>
            </a: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信号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debug</a:t>
            </a:r>
          </a:p>
          <a:p>
            <a:pPr lvl="4">
              <a:lnSpc>
                <a:spcPct val="100000"/>
              </a:lnSpc>
            </a:pP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 signals</a:t>
            </a:r>
          </a:p>
          <a:p>
            <a:pPr lvl="4">
              <a:lnSpc>
                <a:spcPct val="100000"/>
              </a:lnSpc>
            </a:pP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用</a:t>
            </a: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Gdb</a:t>
            </a: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观察是否收到信号</a:t>
            </a:r>
            <a:endParaRPr lang="en-US" altLang="zh-CN" sz="2000" b="0" i="0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  <a:p>
            <a:pPr lvl="4">
              <a:lnSpc>
                <a:spcPct val="100000"/>
              </a:lnSpc>
            </a:pP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用</a:t>
            </a:r>
            <a:r>
              <a:rPr lang="en-US" altLang="zh-CN" sz="2000" dirty="0" err="1">
                <a:solidFill>
                  <a:srgbClr val="323232"/>
                </a:solidFill>
                <a:latin typeface="Arial" panose="020B0604020202020204" pitchFamily="34" charset="0"/>
              </a:rPr>
              <a:t>G</a:t>
            </a: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db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发送信号</a:t>
            </a:r>
            <a:r>
              <a:rPr lang="en-US" altLang="zh-CN" sz="2000" dirty="0">
                <a:solidFill>
                  <a:srgbClr val="323232"/>
                </a:solidFill>
                <a:latin typeface="Arial" panose="020B0604020202020204" pitchFamily="34" charset="0"/>
              </a:rPr>
              <a:t>/</a:t>
            </a: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另起终端用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kill –n </a:t>
            </a: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pid</a:t>
            </a: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发送信号</a:t>
            </a:r>
            <a:endParaRPr lang="en-US" altLang="zh-CN" sz="2000" dirty="0">
              <a:solidFill>
                <a:srgbClr val="323232"/>
              </a:solidFill>
              <a:latin typeface="Arial" panose="020B0604020202020204" pitchFamily="34" charset="0"/>
            </a:endParaRPr>
          </a:p>
          <a:p>
            <a:pPr lvl="4">
              <a:lnSpc>
                <a:spcPct val="100000"/>
              </a:lnSpc>
            </a:pP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用</a:t>
            </a:r>
            <a:r>
              <a:rPr lang="en-US" altLang="zh-CN" sz="2000" dirty="0" err="1">
                <a:solidFill>
                  <a:srgbClr val="323232"/>
                </a:solidFill>
                <a:latin typeface="Arial" panose="020B0604020202020204" pitchFamily="34" charset="0"/>
              </a:rPr>
              <a:t>Gdb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屏蔽信号</a:t>
            </a:r>
            <a:endParaRPr lang="en-US" altLang="zh-CN" sz="2000" dirty="0">
              <a:solidFill>
                <a:srgbClr val="323232"/>
              </a:solidFill>
              <a:latin typeface="Arial" panose="020B0604020202020204" pitchFamily="34" charset="0"/>
            </a:endParaRPr>
          </a:p>
          <a:p>
            <a:pPr lvl="5">
              <a:lnSpc>
                <a:spcPct val="100000"/>
              </a:lnSpc>
            </a:pPr>
            <a:endParaRPr lang="en-US" altLang="zh-CN" sz="2000" b="0" i="0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1">
              <a:lnSpc>
                <a:spcPct val="100000"/>
              </a:lnSpc>
            </a:pPr>
            <a:endParaRPr lang="en-US" altLang="zh-CN" sz="2600" dirty="0"/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C03CE5-2959-4F43-A100-7D2C4AAEBC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Jos Lab &amp; Bos Lab</a:t>
            </a:r>
            <a:endParaRPr lang="en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9EBD40-E938-4D9D-97AD-DCCEF06E1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63" y="4857982"/>
            <a:ext cx="104298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21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51F9E-63EE-9B47-94C5-E861CC9A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1447-3221-2F48-9A15-C33D8CDA902A}" type="datetime1">
              <a:rPr lang="en-US" smtClean="0"/>
              <a:t>12/5/2022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12878-2661-CE46-BFAA-748BA18B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Mengwei</a:t>
            </a:r>
            <a:r>
              <a:rPr lang="zh-CN" altLang="en-US"/>
              <a:t> </a:t>
            </a:r>
            <a:r>
              <a:rPr lang="en-US" altLang="zh-CN"/>
              <a:t>Xu</a:t>
            </a:r>
            <a:r>
              <a:rPr lang="zh-CN" altLang="en-US"/>
              <a:t> </a:t>
            </a:r>
            <a:r>
              <a:rPr lang="en-US" altLang="zh-CN"/>
              <a:t>@</a:t>
            </a:r>
            <a:r>
              <a:rPr lang="zh-CN" altLang="en-US"/>
              <a:t> </a:t>
            </a:r>
            <a:r>
              <a:rPr lang="en-US" altLang="zh-CN"/>
              <a:t>BUPT</a:t>
            </a:r>
            <a:r>
              <a:rPr lang="zh-CN" altLang="en-US"/>
              <a:t> </a:t>
            </a:r>
            <a:r>
              <a:rPr lang="en-US" altLang="zh-CN"/>
              <a:t>Fall</a:t>
            </a:r>
            <a:r>
              <a:rPr lang="zh-CN" altLang="en-US"/>
              <a:t> </a:t>
            </a:r>
            <a:r>
              <a:rPr lang="en-US" altLang="zh-CN"/>
              <a:t>2022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F70F4-5B77-C14B-9812-5C61C39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ABFB-8E40-C44E-8BB5-7C0B2301F5DD}" type="slidenum">
              <a:rPr lang="en-CN" smtClean="0"/>
              <a:pPr/>
              <a:t>14</a:t>
            </a:fld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8BA60-3424-9443-8E8C-75E0C8673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763" y="1187450"/>
            <a:ext cx="10515600" cy="5280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000" dirty="0"/>
              <a:t>Bos Lab3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定时器</a:t>
            </a:r>
            <a:endParaRPr lang="en-US" altLang="zh-CN" sz="2600" dirty="0"/>
          </a:p>
          <a:p>
            <a:pPr lvl="2">
              <a:lnSpc>
                <a:spcPct val="100000"/>
              </a:lnSpc>
            </a:pPr>
            <a:r>
              <a:rPr lang="zh-CN" altLang="en-US" sz="2200" dirty="0"/>
              <a:t>相关的数据结构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Timer</a:t>
            </a:r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List of timer 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sz="2200" dirty="0"/>
              <a:t>相关的函数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timer</a:t>
            </a:r>
            <a:r>
              <a:rPr lang="zh-CN" altLang="en-US" sz="2000" dirty="0"/>
              <a:t>相关</a:t>
            </a:r>
            <a:endParaRPr lang="en-US" altLang="zh-CN" sz="2000" dirty="0"/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Scheduler</a:t>
            </a:r>
            <a:r>
              <a:rPr lang="zh-CN" altLang="en-US" sz="2000" dirty="0"/>
              <a:t>相关</a:t>
            </a:r>
            <a:endParaRPr lang="en-US" altLang="zh-CN" sz="20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C03CE5-2959-4F43-A100-7D2C4AAEBC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Jos Lab &amp; Bos Lab</a:t>
            </a:r>
            <a:endParaRPr lang="en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377BCF-6709-48D4-BD3F-7BA8297B04A0}"/>
              </a:ext>
            </a:extLst>
          </p:cNvPr>
          <p:cNvSpPr txBox="1"/>
          <p:nvPr/>
        </p:nvSpPr>
        <p:spPr>
          <a:xfrm>
            <a:off x="458650" y="5415285"/>
            <a:ext cx="113858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create_timer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timespec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start_timer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stop_timer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delete_timer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12BB40-0627-4E45-807B-6C9F177C48EE}"/>
              </a:ext>
            </a:extLst>
          </p:cNvPr>
          <p:cNvSpPr txBox="1"/>
          <p:nvPr/>
        </p:nvSpPr>
        <p:spPr>
          <a:xfrm>
            <a:off x="6685391" y="1187450"/>
            <a:ext cx="502598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timespec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3538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51F9E-63EE-9B47-94C5-E861CC9A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1447-3221-2F48-9A15-C33D8CDA902A}" type="datetime1">
              <a:rPr lang="en-US" smtClean="0"/>
              <a:t>12/5/2022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12878-2661-CE46-BFAA-748BA18B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Mengwei</a:t>
            </a:r>
            <a:r>
              <a:rPr lang="zh-CN" altLang="en-US"/>
              <a:t> </a:t>
            </a:r>
            <a:r>
              <a:rPr lang="en-US" altLang="zh-CN"/>
              <a:t>Xu</a:t>
            </a:r>
            <a:r>
              <a:rPr lang="zh-CN" altLang="en-US"/>
              <a:t> </a:t>
            </a:r>
            <a:r>
              <a:rPr lang="en-US" altLang="zh-CN"/>
              <a:t>@</a:t>
            </a:r>
            <a:r>
              <a:rPr lang="zh-CN" altLang="en-US"/>
              <a:t> </a:t>
            </a:r>
            <a:r>
              <a:rPr lang="en-US" altLang="zh-CN"/>
              <a:t>BUPT</a:t>
            </a:r>
            <a:r>
              <a:rPr lang="zh-CN" altLang="en-US"/>
              <a:t> </a:t>
            </a:r>
            <a:r>
              <a:rPr lang="en-US" altLang="zh-CN"/>
              <a:t>Fall</a:t>
            </a:r>
            <a:r>
              <a:rPr lang="zh-CN" altLang="en-US"/>
              <a:t> </a:t>
            </a:r>
            <a:r>
              <a:rPr lang="en-US" altLang="zh-CN"/>
              <a:t>2022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F70F4-5B77-C14B-9812-5C61C39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ABFB-8E40-C44E-8BB5-7C0B2301F5DD}" type="slidenum">
              <a:rPr lang="en-CN" smtClean="0"/>
              <a:pPr/>
              <a:t>15</a:t>
            </a:fld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8BA60-3424-9443-8E8C-75E0C8673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763" y="1187450"/>
            <a:ext cx="10515600" cy="5280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000" dirty="0"/>
              <a:t>Bos Lab3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定时器</a:t>
            </a:r>
            <a:endParaRPr lang="en-US" altLang="zh-CN" sz="2600" dirty="0"/>
          </a:p>
          <a:p>
            <a:pPr lvl="2">
              <a:lnSpc>
                <a:spcPct val="100000"/>
              </a:lnSpc>
            </a:pPr>
            <a:r>
              <a:rPr lang="zh-CN" altLang="en-US" sz="2200" dirty="0"/>
              <a:t>相关的数据结构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Timer</a:t>
            </a:r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List of timer 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sz="2200" dirty="0"/>
              <a:t>相关的函数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timer</a:t>
            </a:r>
            <a:r>
              <a:rPr lang="zh-CN" altLang="en-US" sz="2000" dirty="0"/>
              <a:t>相关</a:t>
            </a:r>
            <a:endParaRPr lang="en-US" altLang="zh-CN" sz="2000" dirty="0"/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Scheduler</a:t>
            </a:r>
            <a:r>
              <a:rPr lang="zh-CN" altLang="en-US" sz="2000" dirty="0"/>
              <a:t>相关</a:t>
            </a:r>
            <a:endParaRPr lang="en-US" altLang="zh-CN" sz="20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C03CE5-2959-4F43-A100-7D2C4AAEBC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Jos Lab &amp; Bos Lab</a:t>
            </a:r>
            <a:endParaRPr lang="en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377BCF-6709-48D4-BD3F-7BA8297B04A0}"/>
              </a:ext>
            </a:extLst>
          </p:cNvPr>
          <p:cNvSpPr txBox="1"/>
          <p:nvPr/>
        </p:nvSpPr>
        <p:spPr>
          <a:xfrm>
            <a:off x="458650" y="5415285"/>
            <a:ext cx="113858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handle_system_timer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create_system_timer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program_system_timer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tick_scheduler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EC8CA7-94F7-4DCD-BD0E-AA2CDB54725A}"/>
              </a:ext>
            </a:extLst>
          </p:cNvPr>
          <p:cNvSpPr txBox="1"/>
          <p:nvPr/>
        </p:nvSpPr>
        <p:spPr>
          <a:xfrm>
            <a:off x="6685391" y="1187450"/>
            <a:ext cx="502598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timespec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38503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51F9E-63EE-9B47-94C5-E861CC9A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1447-3221-2F48-9A15-C33D8CDA902A}" type="datetime1">
              <a:rPr lang="en-US" smtClean="0"/>
              <a:t>12/5/2022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12878-2661-CE46-BFAA-748BA18B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Mengwei</a:t>
            </a:r>
            <a:r>
              <a:rPr lang="zh-CN" altLang="en-US"/>
              <a:t> </a:t>
            </a:r>
            <a:r>
              <a:rPr lang="en-US" altLang="zh-CN"/>
              <a:t>Xu</a:t>
            </a:r>
            <a:r>
              <a:rPr lang="zh-CN" altLang="en-US"/>
              <a:t> </a:t>
            </a:r>
            <a:r>
              <a:rPr lang="en-US" altLang="zh-CN"/>
              <a:t>@</a:t>
            </a:r>
            <a:r>
              <a:rPr lang="zh-CN" altLang="en-US"/>
              <a:t> </a:t>
            </a:r>
            <a:r>
              <a:rPr lang="en-US" altLang="zh-CN"/>
              <a:t>BUPT</a:t>
            </a:r>
            <a:r>
              <a:rPr lang="zh-CN" altLang="en-US"/>
              <a:t> </a:t>
            </a:r>
            <a:r>
              <a:rPr lang="en-US" altLang="zh-CN"/>
              <a:t>Fall</a:t>
            </a:r>
            <a:r>
              <a:rPr lang="zh-CN" altLang="en-US"/>
              <a:t> </a:t>
            </a:r>
            <a:r>
              <a:rPr lang="en-US" altLang="zh-CN"/>
              <a:t>2022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F70F4-5B77-C14B-9812-5C61C39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ABFB-8E40-C44E-8BB5-7C0B2301F5DD}" type="slidenum">
              <a:rPr lang="en-CN" smtClean="0"/>
              <a:pPr/>
              <a:t>16</a:t>
            </a:fld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8BA60-3424-9443-8E8C-75E0C8673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763" y="1187450"/>
            <a:ext cx="10515600" cy="528025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sz="3000" dirty="0"/>
              <a:t>Bos Lab3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定时器</a:t>
            </a:r>
            <a:endParaRPr lang="en-US" altLang="zh-CN" sz="2600" dirty="0"/>
          </a:p>
          <a:p>
            <a:pPr lvl="2">
              <a:lnSpc>
                <a:spcPct val="100000"/>
              </a:lnSpc>
            </a:pPr>
            <a:r>
              <a:rPr lang="zh-CN" altLang="en-US" sz="2200" dirty="0"/>
              <a:t>相关的数据结构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Timer</a:t>
            </a:r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List of timer 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sz="2200" dirty="0"/>
              <a:t>相关的函数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Scheduler</a:t>
            </a:r>
            <a:r>
              <a:rPr lang="zh-CN" altLang="en-US" sz="2000" dirty="0"/>
              <a:t>相关</a:t>
            </a:r>
            <a:endParaRPr lang="en-US" altLang="zh-CN" sz="2000" dirty="0"/>
          </a:p>
          <a:p>
            <a:pPr lvl="4">
              <a:lnSpc>
                <a:spcPct val="100000"/>
              </a:lnSpc>
            </a:pPr>
            <a:r>
              <a:rPr lang="en-US" altLang="zh-CN" sz="2000" dirty="0" err="1"/>
              <a:t>create_system_timer</a:t>
            </a:r>
            <a:endParaRPr lang="en-US" altLang="zh-CN" sz="2000" dirty="0"/>
          </a:p>
          <a:p>
            <a:pPr lvl="4">
              <a:lnSpc>
                <a:spcPct val="100000"/>
              </a:lnSpc>
            </a:pPr>
            <a:r>
              <a:rPr lang="en-US" altLang="zh-CN" sz="2000" dirty="0"/>
              <a:t>Timer handler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en-US" altLang="zh-CN" sz="2000" dirty="0"/>
              <a:t> </a:t>
            </a:r>
            <a:r>
              <a:rPr lang="en-US" altLang="zh-CN" sz="2000" dirty="0" err="1"/>
              <a:t>handle_system_timer</a:t>
            </a:r>
            <a:endParaRPr lang="en-US" altLang="zh-CN" sz="2000" dirty="0"/>
          </a:p>
          <a:p>
            <a:pPr lvl="5">
              <a:lnSpc>
                <a:spcPct val="100000"/>
              </a:lnSpc>
            </a:pPr>
            <a:r>
              <a:rPr lang="en-US" altLang="zh-CN" sz="2000" dirty="0"/>
              <a:t>Iterator all the timers: Tick handler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tick_scheduler</a:t>
            </a:r>
            <a:endParaRPr lang="en-US" altLang="zh-CN" sz="2000" dirty="0"/>
          </a:p>
          <a:p>
            <a:pPr lvl="6">
              <a:lnSpc>
                <a:spcPct val="100000"/>
              </a:lnSpc>
            </a:pPr>
            <a:r>
              <a:rPr lang="zh-CN" altLang="en-US" sz="2000" dirty="0"/>
              <a:t>探测是否需要调度，需要的话</a:t>
            </a:r>
            <a:r>
              <a:rPr lang="en-US" altLang="zh-CN" sz="2000" dirty="0"/>
              <a:t>Scheduler flag</a:t>
            </a:r>
            <a:r>
              <a:rPr lang="zh-CN" altLang="en-US" sz="2000" dirty="0"/>
              <a:t>置位</a:t>
            </a:r>
            <a:endParaRPr lang="en-US" altLang="zh-CN" sz="2000" dirty="0"/>
          </a:p>
          <a:p>
            <a:pPr lvl="6">
              <a:lnSpc>
                <a:spcPct val="100000"/>
              </a:lnSpc>
            </a:pPr>
            <a:r>
              <a:rPr lang="zh-CN" altLang="en-US" sz="2000" dirty="0"/>
              <a:t>开启下一个</a:t>
            </a:r>
            <a:r>
              <a:rPr lang="en-US" altLang="zh-CN" sz="2000" dirty="0"/>
              <a:t>tick</a:t>
            </a:r>
            <a:r>
              <a:rPr lang="zh-CN" altLang="en-US" sz="2000" dirty="0"/>
              <a:t>的定时器</a:t>
            </a:r>
            <a:endParaRPr lang="en-US" altLang="zh-CN" sz="2000" dirty="0"/>
          </a:p>
          <a:p>
            <a:pPr lvl="5">
              <a:lnSpc>
                <a:spcPct val="100000"/>
              </a:lnSpc>
            </a:pPr>
            <a:r>
              <a:rPr lang="en-US" altLang="zh-CN" sz="2000" dirty="0"/>
              <a:t>schedule();</a:t>
            </a:r>
          </a:p>
          <a:p>
            <a:pPr lvl="4">
              <a:lnSpc>
                <a:spcPct val="100000"/>
              </a:lnSpc>
            </a:pPr>
            <a:r>
              <a:rPr lang="en-US" altLang="zh-CN" sz="2000" dirty="0" err="1"/>
              <a:t>create_timer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start_timer</a:t>
            </a:r>
            <a:r>
              <a:rPr lang="en-US" altLang="zh-CN" sz="2000" dirty="0"/>
              <a:t>/</a:t>
            </a:r>
            <a:r>
              <a:rPr lang="en-US" altLang="zh-CN" sz="2000" dirty="0" err="1"/>
              <a:t>handle_system_timer</a:t>
            </a:r>
            <a:endParaRPr lang="en-US" altLang="zh-CN" sz="2000" dirty="0"/>
          </a:p>
          <a:p>
            <a:pPr lvl="3">
              <a:lnSpc>
                <a:spcPct val="100000"/>
              </a:lnSpc>
            </a:pPr>
            <a:r>
              <a:rPr lang="en-US" altLang="zh-CN" sz="2200" dirty="0"/>
              <a:t>-</a:t>
            </a:r>
            <a:r>
              <a:rPr lang="en-US" altLang="zh-CN" sz="2200" dirty="0" err="1"/>
              <a:t>lrt</a:t>
            </a: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C03CE5-2959-4F43-A100-7D2C4AAEBC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Jos Lab &amp; Bos Lab</a:t>
            </a:r>
            <a:endParaRPr lang="en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377BCF-6709-48D4-BD3F-7BA8297B04A0}"/>
              </a:ext>
            </a:extLst>
          </p:cNvPr>
          <p:cNvSpPr txBox="1"/>
          <p:nvPr/>
        </p:nvSpPr>
        <p:spPr>
          <a:xfrm>
            <a:off x="6685392" y="2912780"/>
            <a:ext cx="502598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handle_system_timer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create_system_timer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program_system_timer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tick_scheduler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EF1979-828F-4536-B653-C83D0C599894}"/>
              </a:ext>
            </a:extLst>
          </p:cNvPr>
          <p:cNvSpPr txBox="1"/>
          <p:nvPr/>
        </p:nvSpPr>
        <p:spPr>
          <a:xfrm>
            <a:off x="6685391" y="1187450"/>
            <a:ext cx="502598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timespec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01913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51F9E-63EE-9B47-94C5-E861CC9A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1447-3221-2F48-9A15-C33D8CDA902A}" type="datetime1">
              <a:rPr lang="en-US" smtClean="0"/>
              <a:t>12/5/2022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12878-2661-CE46-BFAA-748BA18B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Mengwei</a:t>
            </a:r>
            <a:r>
              <a:rPr lang="zh-CN" altLang="en-US"/>
              <a:t> </a:t>
            </a:r>
            <a:r>
              <a:rPr lang="en-US" altLang="zh-CN"/>
              <a:t>Xu</a:t>
            </a:r>
            <a:r>
              <a:rPr lang="zh-CN" altLang="en-US"/>
              <a:t> </a:t>
            </a:r>
            <a:r>
              <a:rPr lang="en-US" altLang="zh-CN"/>
              <a:t>@</a:t>
            </a:r>
            <a:r>
              <a:rPr lang="zh-CN" altLang="en-US"/>
              <a:t> </a:t>
            </a:r>
            <a:r>
              <a:rPr lang="en-US" altLang="zh-CN"/>
              <a:t>BUPT</a:t>
            </a:r>
            <a:r>
              <a:rPr lang="zh-CN" altLang="en-US"/>
              <a:t> </a:t>
            </a:r>
            <a:r>
              <a:rPr lang="en-US" altLang="zh-CN"/>
              <a:t>Fall</a:t>
            </a:r>
            <a:r>
              <a:rPr lang="zh-CN" altLang="en-US"/>
              <a:t> </a:t>
            </a:r>
            <a:r>
              <a:rPr lang="en-US" altLang="zh-CN"/>
              <a:t>2022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F70F4-5B77-C14B-9812-5C61C39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ABFB-8E40-C44E-8BB5-7C0B2301F5DD}" type="slidenum">
              <a:rPr lang="en-CN" smtClean="0"/>
              <a:pPr/>
              <a:t>17</a:t>
            </a:fld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8BA60-3424-9443-8E8C-75E0C8673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763" y="1187450"/>
            <a:ext cx="10515600" cy="5280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000" dirty="0"/>
              <a:t>Bos Lab4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预备知识</a:t>
            </a:r>
            <a:endParaRPr lang="en-US" altLang="zh-CN" sz="2600" dirty="0"/>
          </a:p>
          <a:p>
            <a:pPr lvl="2">
              <a:lnSpc>
                <a:spcPct val="100000"/>
              </a:lnSpc>
            </a:pPr>
            <a:r>
              <a:rPr lang="en-US" altLang="zh-CN" sz="2200" dirty="0"/>
              <a:t>Test&amp;&amp;set </a:t>
            </a:r>
            <a:r>
              <a:rPr lang="en-US" altLang="zh-CN" sz="2200" dirty="0" err="1"/>
              <a:t>gcc</a:t>
            </a:r>
            <a:endParaRPr lang="en-US" altLang="zh-CN" sz="2200" dirty="0"/>
          </a:p>
          <a:p>
            <a:pPr lvl="2">
              <a:lnSpc>
                <a:spcPct val="100000"/>
              </a:lnSpc>
            </a:pPr>
            <a:r>
              <a:rPr lang="en-US" altLang="zh-CN" sz="2200" dirty="0" err="1"/>
              <a:t>Gdb</a:t>
            </a:r>
            <a:r>
              <a:rPr lang="zh-CN" altLang="en-US" sz="2200" dirty="0"/>
              <a:t>与多线程</a:t>
            </a: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同步机制</a:t>
            </a:r>
            <a:endParaRPr lang="en-US" altLang="zh-CN" sz="2600" dirty="0"/>
          </a:p>
          <a:p>
            <a:pPr lvl="2">
              <a:lnSpc>
                <a:spcPct val="100000"/>
              </a:lnSpc>
            </a:pPr>
            <a:r>
              <a:rPr lang="zh-CN" altLang="en-US" sz="2200" dirty="0"/>
              <a:t>相关的数据结构</a:t>
            </a:r>
            <a:r>
              <a:rPr lang="en-US" altLang="zh-CN" sz="2200" dirty="0"/>
              <a:t> </a:t>
            </a:r>
            <a:endParaRPr lang="en-US" altLang="zh-CN" sz="2000" dirty="0"/>
          </a:p>
          <a:p>
            <a:pPr lvl="2">
              <a:lnSpc>
                <a:spcPct val="100000"/>
              </a:lnSpc>
            </a:pPr>
            <a:r>
              <a:rPr lang="zh-CN" altLang="en-US" sz="2200" dirty="0"/>
              <a:t>相关的函数</a:t>
            </a: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C03CE5-2959-4F43-A100-7D2C4AAEBC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Jos Lab &amp; Bos Lab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10342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51F9E-63EE-9B47-94C5-E861CC9A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1447-3221-2F48-9A15-C33D8CDA902A}" type="datetime1">
              <a:rPr lang="en-US" smtClean="0"/>
              <a:t>12/5/2022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12878-2661-CE46-BFAA-748BA18B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Mengwei</a:t>
            </a:r>
            <a:r>
              <a:rPr lang="zh-CN" altLang="en-US"/>
              <a:t> </a:t>
            </a:r>
            <a:r>
              <a:rPr lang="en-US" altLang="zh-CN"/>
              <a:t>Xu</a:t>
            </a:r>
            <a:r>
              <a:rPr lang="zh-CN" altLang="en-US"/>
              <a:t> </a:t>
            </a:r>
            <a:r>
              <a:rPr lang="en-US" altLang="zh-CN"/>
              <a:t>@</a:t>
            </a:r>
            <a:r>
              <a:rPr lang="zh-CN" altLang="en-US"/>
              <a:t> </a:t>
            </a:r>
            <a:r>
              <a:rPr lang="en-US" altLang="zh-CN"/>
              <a:t>BUPT</a:t>
            </a:r>
            <a:r>
              <a:rPr lang="zh-CN" altLang="en-US"/>
              <a:t> </a:t>
            </a:r>
            <a:r>
              <a:rPr lang="en-US" altLang="zh-CN"/>
              <a:t>Fall</a:t>
            </a:r>
            <a:r>
              <a:rPr lang="zh-CN" altLang="en-US"/>
              <a:t> </a:t>
            </a:r>
            <a:r>
              <a:rPr lang="en-US" altLang="zh-CN"/>
              <a:t>2022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F70F4-5B77-C14B-9812-5C61C39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ABFB-8E40-C44E-8BB5-7C0B2301F5DD}" type="slidenum">
              <a:rPr lang="en-CN" smtClean="0"/>
              <a:pPr/>
              <a:t>18</a:t>
            </a:fld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8BA60-3424-9443-8E8C-75E0C8673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763" y="1187450"/>
            <a:ext cx="10515600" cy="5280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000" dirty="0"/>
              <a:t>Bos Lab4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预备知识</a:t>
            </a:r>
            <a:endParaRPr lang="en-US" altLang="zh-CN" sz="2600" dirty="0"/>
          </a:p>
          <a:p>
            <a:pPr lvl="2">
              <a:lnSpc>
                <a:spcPct val="100000"/>
              </a:lnSpc>
            </a:pPr>
            <a:r>
              <a:rPr lang="en-US" altLang="zh-CN" sz="2200" dirty="0"/>
              <a:t>Test&amp;&amp;set </a:t>
            </a:r>
            <a:r>
              <a:rPr lang="en-US" altLang="zh-CN" sz="2200" dirty="0" err="1"/>
              <a:t>gcc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__</a:t>
            </a:r>
            <a:r>
              <a:rPr lang="en-US" altLang="zh-CN" sz="2000" dirty="0" err="1"/>
              <a:t>sync_lock_test_and_set</a:t>
            </a:r>
            <a:r>
              <a:rPr lang="en-US" altLang="zh-CN" sz="2000" dirty="0"/>
              <a:t> [1]</a:t>
            </a:r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while (__</a:t>
            </a:r>
            <a:r>
              <a:rPr lang="en-US" altLang="zh-CN" sz="2000" dirty="0" err="1"/>
              <a:t>sync_lock_test_and_set</a:t>
            </a:r>
            <a:r>
              <a:rPr lang="en-US" altLang="zh-CN" sz="2000" dirty="0"/>
              <a:t>(&amp;lock, 1));</a:t>
            </a:r>
          </a:p>
          <a:p>
            <a:pPr lvl="3">
              <a:lnSpc>
                <a:spcPct val="100000"/>
              </a:lnSpc>
            </a:pPr>
            <a:endParaRPr lang="en-US" altLang="zh-CN" sz="2000" dirty="0"/>
          </a:p>
          <a:p>
            <a:pPr lvl="2">
              <a:lnSpc>
                <a:spcPct val="100000"/>
              </a:lnSpc>
            </a:pPr>
            <a:r>
              <a:rPr lang="en-US" altLang="zh-CN" sz="2200" dirty="0" err="1"/>
              <a:t>Gdb</a:t>
            </a:r>
            <a:r>
              <a:rPr lang="zh-CN" altLang="en-US" sz="2200" dirty="0"/>
              <a:t>与多线程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info threads</a:t>
            </a:r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thread n</a:t>
            </a:r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frame x</a:t>
            </a:r>
          </a:p>
          <a:p>
            <a:pPr lvl="3">
              <a:lnSpc>
                <a:spcPct val="100000"/>
              </a:lnSpc>
            </a:pPr>
            <a:r>
              <a:rPr lang="en-US" altLang="zh-CN" sz="2000" dirty="0" err="1"/>
              <a:t>bt</a:t>
            </a:r>
            <a:endParaRPr lang="en-US" altLang="zh-CN" sz="2000" dirty="0"/>
          </a:p>
          <a:p>
            <a:pPr lvl="3">
              <a:lnSpc>
                <a:spcPct val="100000"/>
              </a:lnSpc>
            </a:pPr>
            <a:endParaRPr lang="en-US" altLang="zh-CN" sz="20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C03CE5-2959-4F43-A100-7D2C4AAEBC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Jos Lab &amp; Bos Lab</a:t>
            </a:r>
            <a:endParaRPr lang="en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288C5C-057E-43D9-BC82-6BDFCC400AC5}"/>
              </a:ext>
            </a:extLst>
          </p:cNvPr>
          <p:cNvSpPr txBox="1"/>
          <p:nvPr/>
        </p:nvSpPr>
        <p:spPr>
          <a:xfrm>
            <a:off x="-81190" y="6300320"/>
            <a:ext cx="10842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>
                <a:hlinkClick r:id="rId2"/>
              </a:rPr>
              <a:t>https://stackoverflow.com/questions/26835756/how-to-understand-atomic-test-and-set-in-assembly-level</a:t>
            </a:r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B4D45AB-C848-47DF-83F6-F018D1D25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80" y="4439241"/>
            <a:ext cx="10374357" cy="164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03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51F9E-63EE-9B47-94C5-E861CC9A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1447-3221-2F48-9A15-C33D8CDA902A}" type="datetime1">
              <a:rPr lang="en-US" smtClean="0"/>
              <a:t>12/5/2022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12878-2661-CE46-BFAA-748BA18B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Mengwei</a:t>
            </a:r>
            <a:r>
              <a:rPr lang="zh-CN" altLang="en-US"/>
              <a:t> </a:t>
            </a:r>
            <a:r>
              <a:rPr lang="en-US" altLang="zh-CN"/>
              <a:t>Xu</a:t>
            </a:r>
            <a:r>
              <a:rPr lang="zh-CN" altLang="en-US"/>
              <a:t> </a:t>
            </a:r>
            <a:r>
              <a:rPr lang="en-US" altLang="zh-CN"/>
              <a:t>@</a:t>
            </a:r>
            <a:r>
              <a:rPr lang="zh-CN" altLang="en-US"/>
              <a:t> </a:t>
            </a:r>
            <a:r>
              <a:rPr lang="en-US" altLang="zh-CN"/>
              <a:t>BUPT</a:t>
            </a:r>
            <a:r>
              <a:rPr lang="zh-CN" altLang="en-US"/>
              <a:t> </a:t>
            </a:r>
            <a:r>
              <a:rPr lang="en-US" altLang="zh-CN"/>
              <a:t>Fall</a:t>
            </a:r>
            <a:r>
              <a:rPr lang="zh-CN" altLang="en-US"/>
              <a:t> </a:t>
            </a:r>
            <a:r>
              <a:rPr lang="en-US" altLang="zh-CN"/>
              <a:t>2022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F70F4-5B77-C14B-9812-5C61C39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ABFB-8E40-C44E-8BB5-7C0B2301F5DD}" type="slidenum">
              <a:rPr lang="en-CN" smtClean="0"/>
              <a:pPr/>
              <a:t>19</a:t>
            </a:fld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8BA60-3424-9443-8E8C-75E0C8673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763" y="1187450"/>
            <a:ext cx="10515600" cy="5280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000" dirty="0"/>
              <a:t>Bos Lab4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预备知识</a:t>
            </a:r>
            <a:endParaRPr lang="en-US" altLang="zh-CN" sz="2600" dirty="0"/>
          </a:p>
          <a:p>
            <a:pPr lvl="2">
              <a:lnSpc>
                <a:spcPct val="100000"/>
              </a:lnSpc>
            </a:pPr>
            <a:r>
              <a:rPr lang="en-US" altLang="zh-CN" sz="2200" dirty="0"/>
              <a:t>Test&amp;&amp;set </a:t>
            </a:r>
            <a:r>
              <a:rPr lang="en-US" altLang="zh-CN" sz="2200" dirty="0" err="1"/>
              <a:t>gcc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__</a:t>
            </a:r>
            <a:r>
              <a:rPr lang="en-US" altLang="zh-CN" sz="2000" dirty="0" err="1"/>
              <a:t>sync_lock_test_and_set</a:t>
            </a:r>
            <a:r>
              <a:rPr lang="en-US" altLang="zh-CN" sz="2000" dirty="0"/>
              <a:t> [1]</a:t>
            </a:r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while (__</a:t>
            </a:r>
            <a:r>
              <a:rPr lang="en-US" altLang="zh-CN" sz="2000" dirty="0" err="1"/>
              <a:t>sync_lock_test_and_set</a:t>
            </a:r>
            <a:r>
              <a:rPr lang="en-US" altLang="zh-CN" sz="2000" dirty="0"/>
              <a:t>(&amp;lock, 1));</a:t>
            </a:r>
          </a:p>
          <a:p>
            <a:pPr lvl="3">
              <a:lnSpc>
                <a:spcPct val="100000"/>
              </a:lnSpc>
            </a:pPr>
            <a:endParaRPr lang="en-US" altLang="zh-CN" sz="2000" dirty="0"/>
          </a:p>
          <a:p>
            <a:pPr lvl="2">
              <a:lnSpc>
                <a:spcPct val="100000"/>
              </a:lnSpc>
            </a:pPr>
            <a:r>
              <a:rPr lang="en-US" altLang="zh-CN" sz="2200" dirty="0" err="1"/>
              <a:t>Gdb</a:t>
            </a:r>
            <a:r>
              <a:rPr lang="zh-CN" altLang="en-US" sz="2200" dirty="0"/>
              <a:t>与多线程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info threads</a:t>
            </a:r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thread n</a:t>
            </a:r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frame x</a:t>
            </a:r>
          </a:p>
          <a:p>
            <a:pPr lvl="3">
              <a:lnSpc>
                <a:spcPct val="100000"/>
              </a:lnSpc>
            </a:pPr>
            <a:r>
              <a:rPr lang="en-US" altLang="zh-CN" sz="2000" dirty="0" err="1"/>
              <a:t>bt</a:t>
            </a:r>
            <a:endParaRPr lang="en-US" altLang="zh-CN" sz="2000" dirty="0"/>
          </a:p>
          <a:p>
            <a:pPr lvl="3">
              <a:lnSpc>
                <a:spcPct val="100000"/>
              </a:lnSpc>
            </a:pPr>
            <a:endParaRPr lang="en-US" altLang="zh-CN" sz="20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C03CE5-2959-4F43-A100-7D2C4AAEBC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Jos Lab &amp; Bos Lab</a:t>
            </a:r>
            <a:endParaRPr lang="en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288C5C-057E-43D9-BC82-6BDFCC400AC5}"/>
              </a:ext>
            </a:extLst>
          </p:cNvPr>
          <p:cNvSpPr txBox="1"/>
          <p:nvPr/>
        </p:nvSpPr>
        <p:spPr>
          <a:xfrm>
            <a:off x="-81190" y="6300320"/>
            <a:ext cx="10842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>
                <a:hlinkClick r:id="rId2"/>
              </a:rPr>
              <a:t>https://stackoverflow.com/questions/26835756/how-to-understand-atomic-test-and-set-in-assembly-level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981609-40E5-4D66-8B5C-4BD918BD8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68562"/>
            <a:ext cx="12192000" cy="122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1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51F9E-63EE-9B47-94C5-E861CC9A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1447-3221-2F48-9A15-C33D8CDA902A}" type="datetime1">
              <a:rPr lang="en-US" smtClean="0"/>
              <a:t>12/5/2022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12878-2661-CE46-BFAA-748BA18B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Mengwei</a:t>
            </a:r>
            <a:r>
              <a:rPr lang="zh-CN" altLang="en-US"/>
              <a:t> </a:t>
            </a:r>
            <a:r>
              <a:rPr lang="en-US" altLang="zh-CN"/>
              <a:t>Xu</a:t>
            </a:r>
            <a:r>
              <a:rPr lang="zh-CN" altLang="en-US"/>
              <a:t> </a:t>
            </a:r>
            <a:r>
              <a:rPr lang="en-US" altLang="zh-CN"/>
              <a:t>@</a:t>
            </a:r>
            <a:r>
              <a:rPr lang="zh-CN" altLang="en-US"/>
              <a:t> </a:t>
            </a:r>
            <a:r>
              <a:rPr lang="en-US" altLang="zh-CN"/>
              <a:t>BUPT</a:t>
            </a:r>
            <a:r>
              <a:rPr lang="zh-CN" altLang="en-US"/>
              <a:t> </a:t>
            </a:r>
            <a:r>
              <a:rPr lang="en-US" altLang="zh-CN"/>
              <a:t>Fall</a:t>
            </a:r>
            <a:r>
              <a:rPr lang="zh-CN" altLang="en-US"/>
              <a:t> </a:t>
            </a:r>
            <a:r>
              <a:rPr lang="en-US" altLang="zh-CN"/>
              <a:t>2022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F70F4-5B77-C14B-9812-5C61C39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ABFB-8E40-C44E-8BB5-7C0B2301F5DD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8BA60-3424-9443-8E8C-75E0C8673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763" y="1187450"/>
            <a:ext cx="10515600" cy="5280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000" dirty="0"/>
              <a:t>Bos Lab3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预备知识</a:t>
            </a:r>
            <a:endParaRPr lang="en-US" altLang="zh-CN" sz="2600" dirty="0"/>
          </a:p>
          <a:p>
            <a:pPr lvl="2">
              <a:lnSpc>
                <a:spcPct val="100000"/>
              </a:lnSpc>
            </a:pPr>
            <a:r>
              <a:rPr lang="zh-CN" altLang="en-US" sz="2200" dirty="0"/>
              <a:t>用户态定时器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zh-CN" altLang="en-US" sz="2000" dirty="0"/>
              <a:t>用户态与内核态的桥梁：系统调用，中断</a:t>
            </a:r>
            <a:r>
              <a:rPr lang="en-US" altLang="zh-CN" sz="2000" dirty="0"/>
              <a:t>/</a:t>
            </a:r>
            <a:r>
              <a:rPr lang="zh-CN" altLang="en-US" sz="2000" dirty="0"/>
              <a:t>异常</a:t>
            </a:r>
            <a:endParaRPr lang="en-US" altLang="zh-CN" sz="2000" dirty="0"/>
          </a:p>
          <a:p>
            <a:pPr lvl="2">
              <a:lnSpc>
                <a:spcPct val="100000"/>
              </a:lnSpc>
            </a:pPr>
            <a:r>
              <a:rPr lang="en-US" altLang="zh-CN" sz="2200" dirty="0"/>
              <a:t>Linux</a:t>
            </a:r>
            <a:r>
              <a:rPr lang="zh-CN" altLang="en-US" sz="2200" dirty="0"/>
              <a:t>时间子系统</a:t>
            </a:r>
            <a:r>
              <a:rPr lang="en-US" altLang="zh-CN" sz="2200" dirty="0"/>
              <a:t>[1][2]</a:t>
            </a:r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Linux Version(&lt;2.4)</a:t>
            </a:r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Linux Version(&gt;2.4)</a:t>
            </a:r>
          </a:p>
          <a:p>
            <a:pPr lvl="3">
              <a:lnSpc>
                <a:spcPct val="100000"/>
              </a:lnSpc>
            </a:pPr>
            <a:r>
              <a:rPr lang="zh-CN" altLang="en-US" sz="2000" dirty="0"/>
              <a:t>主要转变：低精度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zh-CN" altLang="en-US" sz="2000" dirty="0"/>
              <a:t>高精度</a:t>
            </a:r>
            <a:r>
              <a:rPr lang="en-US" altLang="zh-CN" sz="2000" dirty="0"/>
              <a:t>, </a:t>
            </a:r>
            <a:r>
              <a:rPr lang="zh-CN" altLang="en-US" sz="2000" dirty="0"/>
              <a:t>周期性</a:t>
            </a:r>
            <a:r>
              <a:rPr lang="en-US" altLang="zh-CN" sz="2000" dirty="0"/>
              <a:t>tick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ym typeface="Wingdings" panose="05000000000000000000" pitchFamily="2" charset="2"/>
              </a:rPr>
              <a:t>动态</a:t>
            </a:r>
            <a:r>
              <a:rPr lang="en-US" altLang="zh-CN" sz="2000" dirty="0">
                <a:sym typeface="Wingdings" panose="05000000000000000000" pitchFamily="2" charset="2"/>
              </a:rPr>
              <a:t>tick</a:t>
            </a:r>
          </a:p>
          <a:p>
            <a:pPr lvl="3">
              <a:lnSpc>
                <a:spcPct val="100000"/>
              </a:lnSpc>
            </a:pPr>
            <a:r>
              <a:rPr lang="zh-CN" altLang="en-US" sz="2000" dirty="0">
                <a:sym typeface="Wingdings" panose="05000000000000000000" pitchFamily="2" charset="2"/>
              </a:rPr>
              <a:t>主要组成结构：时钟，定时器</a:t>
            </a:r>
            <a:endParaRPr lang="en-US" altLang="zh-CN" sz="2000" dirty="0"/>
          </a:p>
          <a:p>
            <a:pPr lvl="3">
              <a:lnSpc>
                <a:spcPct val="100000"/>
              </a:lnSpc>
            </a:pPr>
            <a:endParaRPr lang="en-US" altLang="zh-CN" sz="2000" dirty="0"/>
          </a:p>
          <a:p>
            <a:pPr lvl="3">
              <a:lnSpc>
                <a:spcPct val="100000"/>
              </a:lnSpc>
            </a:pPr>
            <a:endParaRPr lang="en-US" altLang="zh-CN" sz="20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1">
              <a:lnSpc>
                <a:spcPct val="100000"/>
              </a:lnSpc>
            </a:pPr>
            <a:endParaRPr lang="en-US" altLang="zh-CN" sz="2600" dirty="0"/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C03CE5-2959-4F43-A100-7D2C4AAEBC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Jos Lab &amp; Bos Lab</a:t>
            </a:r>
            <a:endParaRPr lang="en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67193F-5CBA-4601-B745-D61FFC949F46}"/>
              </a:ext>
            </a:extLst>
          </p:cNvPr>
          <p:cNvSpPr txBox="1"/>
          <p:nvPr/>
        </p:nvSpPr>
        <p:spPr>
          <a:xfrm>
            <a:off x="-1" y="6098375"/>
            <a:ext cx="9217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>
                <a:hlinkClick r:id="rId2"/>
              </a:rPr>
              <a:t>http://www.wowotech.net/timer_subsystem/time_subsystem_index.html</a:t>
            </a:r>
            <a:endParaRPr lang="en-US" altLang="zh-CN" dirty="0"/>
          </a:p>
          <a:p>
            <a:r>
              <a:rPr lang="en-US" altLang="zh-CN" dirty="0"/>
              <a:t>[2] </a:t>
            </a:r>
            <a:r>
              <a:rPr lang="zh-CN" altLang="en-US" dirty="0"/>
              <a:t>深入</a:t>
            </a:r>
            <a:r>
              <a:rPr lang="en-US" altLang="zh-CN" dirty="0"/>
              <a:t>Linux</a:t>
            </a:r>
            <a:r>
              <a:rPr lang="zh-CN" altLang="en-US" dirty="0"/>
              <a:t>内核架构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7808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51F9E-63EE-9B47-94C5-E861CC9A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1447-3221-2F48-9A15-C33D8CDA902A}" type="datetime1">
              <a:rPr lang="en-US" smtClean="0"/>
              <a:t>12/5/2022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12878-2661-CE46-BFAA-748BA18B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Mengwei</a:t>
            </a:r>
            <a:r>
              <a:rPr lang="zh-CN" altLang="en-US"/>
              <a:t> </a:t>
            </a:r>
            <a:r>
              <a:rPr lang="en-US" altLang="zh-CN"/>
              <a:t>Xu</a:t>
            </a:r>
            <a:r>
              <a:rPr lang="zh-CN" altLang="en-US"/>
              <a:t> </a:t>
            </a:r>
            <a:r>
              <a:rPr lang="en-US" altLang="zh-CN"/>
              <a:t>@</a:t>
            </a:r>
            <a:r>
              <a:rPr lang="zh-CN" altLang="en-US"/>
              <a:t> </a:t>
            </a:r>
            <a:r>
              <a:rPr lang="en-US" altLang="zh-CN"/>
              <a:t>BUPT</a:t>
            </a:r>
            <a:r>
              <a:rPr lang="zh-CN" altLang="en-US"/>
              <a:t> </a:t>
            </a:r>
            <a:r>
              <a:rPr lang="en-US" altLang="zh-CN"/>
              <a:t>Fall</a:t>
            </a:r>
            <a:r>
              <a:rPr lang="zh-CN" altLang="en-US"/>
              <a:t> </a:t>
            </a:r>
            <a:r>
              <a:rPr lang="en-US" altLang="zh-CN"/>
              <a:t>2022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F70F4-5B77-C14B-9812-5C61C39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ABFB-8E40-C44E-8BB5-7C0B2301F5DD}" type="slidenum">
              <a:rPr lang="en-CN" smtClean="0"/>
              <a:pPr/>
              <a:t>20</a:t>
            </a:fld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8BA60-3424-9443-8E8C-75E0C8673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763" y="1187450"/>
            <a:ext cx="10515600" cy="5280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000" dirty="0"/>
              <a:t>Bos Lab4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预备知识</a:t>
            </a:r>
            <a:endParaRPr lang="en-US" altLang="zh-CN" sz="2600" dirty="0"/>
          </a:p>
          <a:p>
            <a:pPr lvl="2">
              <a:lnSpc>
                <a:spcPct val="100000"/>
              </a:lnSpc>
            </a:pPr>
            <a:r>
              <a:rPr lang="en-US" altLang="zh-CN" sz="2200" dirty="0"/>
              <a:t>Test&amp;&amp;set </a:t>
            </a:r>
            <a:r>
              <a:rPr lang="en-US" altLang="zh-CN" sz="2200" dirty="0" err="1"/>
              <a:t>gcc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__</a:t>
            </a:r>
            <a:r>
              <a:rPr lang="en-US" altLang="zh-CN" sz="2000" dirty="0" err="1"/>
              <a:t>sync_lock_test_and_set</a:t>
            </a:r>
            <a:r>
              <a:rPr lang="en-US" altLang="zh-CN" sz="2000" dirty="0"/>
              <a:t> [1]</a:t>
            </a:r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while (__</a:t>
            </a:r>
            <a:r>
              <a:rPr lang="en-US" altLang="zh-CN" sz="2000" dirty="0" err="1"/>
              <a:t>sync_lock_test_and_set</a:t>
            </a:r>
            <a:r>
              <a:rPr lang="en-US" altLang="zh-CN" sz="2000" dirty="0"/>
              <a:t>(&amp;lock, 1));</a:t>
            </a:r>
          </a:p>
          <a:p>
            <a:pPr lvl="3">
              <a:lnSpc>
                <a:spcPct val="100000"/>
              </a:lnSpc>
            </a:pPr>
            <a:endParaRPr lang="en-US" altLang="zh-CN" sz="2000" dirty="0"/>
          </a:p>
          <a:p>
            <a:pPr lvl="2">
              <a:lnSpc>
                <a:spcPct val="100000"/>
              </a:lnSpc>
            </a:pPr>
            <a:r>
              <a:rPr lang="en-US" altLang="zh-CN" sz="2200" dirty="0" err="1"/>
              <a:t>Gdb</a:t>
            </a:r>
            <a:r>
              <a:rPr lang="zh-CN" altLang="en-US" sz="2200" dirty="0"/>
              <a:t>与多线程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info threads</a:t>
            </a:r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thread n</a:t>
            </a:r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frame x</a:t>
            </a:r>
          </a:p>
          <a:p>
            <a:pPr lvl="3">
              <a:lnSpc>
                <a:spcPct val="100000"/>
              </a:lnSpc>
            </a:pPr>
            <a:r>
              <a:rPr lang="en-US" altLang="zh-CN" sz="2000" dirty="0" err="1"/>
              <a:t>bt</a:t>
            </a:r>
            <a:endParaRPr lang="en-US" altLang="zh-CN" sz="2000" dirty="0"/>
          </a:p>
          <a:p>
            <a:pPr lvl="3">
              <a:lnSpc>
                <a:spcPct val="100000"/>
              </a:lnSpc>
            </a:pPr>
            <a:endParaRPr lang="en-US" altLang="zh-CN" sz="20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C03CE5-2959-4F43-A100-7D2C4AAEBC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Jos Lab &amp; Bos Lab</a:t>
            </a:r>
            <a:endParaRPr lang="en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288C5C-057E-43D9-BC82-6BDFCC400AC5}"/>
              </a:ext>
            </a:extLst>
          </p:cNvPr>
          <p:cNvSpPr txBox="1"/>
          <p:nvPr/>
        </p:nvSpPr>
        <p:spPr>
          <a:xfrm>
            <a:off x="-81190" y="6300320"/>
            <a:ext cx="10842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>
                <a:hlinkClick r:id="rId2"/>
              </a:rPr>
              <a:t>https://stackoverflow.com/questions/26835756/how-to-understand-atomic-test-and-set-in-assembly-level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CE4696-542D-4A7C-89E9-24EA07384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2213"/>
            <a:ext cx="12192000" cy="247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35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51F9E-63EE-9B47-94C5-E861CC9A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1447-3221-2F48-9A15-C33D8CDA902A}" type="datetime1">
              <a:rPr lang="en-US" smtClean="0"/>
              <a:t>12/5/2022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12878-2661-CE46-BFAA-748BA18B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Mengwei</a:t>
            </a:r>
            <a:r>
              <a:rPr lang="zh-CN" altLang="en-US"/>
              <a:t> </a:t>
            </a:r>
            <a:r>
              <a:rPr lang="en-US" altLang="zh-CN"/>
              <a:t>Xu</a:t>
            </a:r>
            <a:r>
              <a:rPr lang="zh-CN" altLang="en-US"/>
              <a:t> </a:t>
            </a:r>
            <a:r>
              <a:rPr lang="en-US" altLang="zh-CN"/>
              <a:t>@</a:t>
            </a:r>
            <a:r>
              <a:rPr lang="zh-CN" altLang="en-US"/>
              <a:t> </a:t>
            </a:r>
            <a:r>
              <a:rPr lang="en-US" altLang="zh-CN"/>
              <a:t>BUPT</a:t>
            </a:r>
            <a:r>
              <a:rPr lang="zh-CN" altLang="en-US"/>
              <a:t> </a:t>
            </a:r>
            <a:r>
              <a:rPr lang="en-US" altLang="zh-CN"/>
              <a:t>Fall</a:t>
            </a:r>
            <a:r>
              <a:rPr lang="zh-CN" altLang="en-US"/>
              <a:t> </a:t>
            </a:r>
            <a:r>
              <a:rPr lang="en-US" altLang="zh-CN"/>
              <a:t>2022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F70F4-5B77-C14B-9812-5C61C39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ABFB-8E40-C44E-8BB5-7C0B2301F5DD}" type="slidenum">
              <a:rPr lang="en-CN" smtClean="0"/>
              <a:pPr/>
              <a:t>21</a:t>
            </a:fld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8BA60-3424-9443-8E8C-75E0C8673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763" y="1187450"/>
            <a:ext cx="10515600" cy="5280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000" dirty="0"/>
              <a:t>Bos Lab4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同步机制 </a:t>
            </a:r>
            <a:r>
              <a:rPr lang="en-US" altLang="zh-CN" sz="2600" dirty="0"/>
              <a:t>[1]</a:t>
            </a:r>
          </a:p>
          <a:p>
            <a:pPr lvl="2">
              <a:lnSpc>
                <a:spcPct val="100000"/>
              </a:lnSpc>
            </a:pPr>
            <a:r>
              <a:rPr lang="zh-CN" altLang="en-US" sz="2200" dirty="0"/>
              <a:t>相关的数据结构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Spinlock</a:t>
            </a:r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Mutex</a:t>
            </a:r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cv</a:t>
            </a:r>
          </a:p>
          <a:p>
            <a:pPr lvl="2">
              <a:lnSpc>
                <a:spcPct val="100000"/>
              </a:lnSpc>
            </a:pPr>
            <a:r>
              <a:rPr lang="zh-CN" altLang="en-US" sz="2200" dirty="0"/>
              <a:t>相关的函数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Spinlock/Mutex: lock, unlock</a:t>
            </a:r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cv: wait</a:t>
            </a:r>
            <a:r>
              <a:rPr lang="zh-CN" altLang="en-US" sz="2000" dirty="0"/>
              <a:t>，</a:t>
            </a:r>
            <a:r>
              <a:rPr lang="en-US" altLang="zh-CN" sz="2000" dirty="0"/>
              <a:t>signal</a:t>
            </a:r>
            <a:r>
              <a:rPr lang="zh-CN" altLang="en-US" sz="2000" dirty="0"/>
              <a:t>，</a:t>
            </a:r>
            <a:r>
              <a:rPr lang="en-US" altLang="zh-CN" sz="2000" dirty="0"/>
              <a:t>Broadcast</a:t>
            </a:r>
          </a:p>
          <a:p>
            <a:pPr lvl="2">
              <a:lnSpc>
                <a:spcPct val="100000"/>
              </a:lnSpc>
            </a:pPr>
            <a:endParaRPr lang="en-US" altLang="zh-CN" sz="2000" dirty="0"/>
          </a:p>
          <a:p>
            <a:pPr lvl="3">
              <a:lnSpc>
                <a:spcPct val="100000"/>
              </a:lnSpc>
            </a:pPr>
            <a:endParaRPr lang="en-US" altLang="zh-CN" sz="20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C03CE5-2959-4F43-A100-7D2C4AAEBC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Jos Lab &amp; Bos Lab</a:t>
            </a:r>
            <a:endParaRPr lang="en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4E7CA1-EFC8-44FC-A2C6-44E7E9C8D565}"/>
              </a:ext>
            </a:extLst>
          </p:cNvPr>
          <p:cNvSpPr txBox="1"/>
          <p:nvPr/>
        </p:nvSpPr>
        <p:spPr>
          <a:xfrm>
            <a:off x="0" y="6324186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https://www.kea.nu/files/textbooks/ospp/osppv2.pdf</a:t>
            </a:r>
          </a:p>
        </p:txBody>
      </p:sp>
    </p:spTree>
    <p:extLst>
      <p:ext uri="{BB962C8B-B14F-4D97-AF65-F5344CB8AC3E}">
        <p14:creationId xmlns:p14="http://schemas.microsoft.com/office/powerpoint/2010/main" val="3059360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51F9E-63EE-9B47-94C5-E861CC9A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1447-3221-2F48-9A15-C33D8CDA902A}" type="datetime1">
              <a:rPr lang="en-US" smtClean="0"/>
              <a:t>12/5/2022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12878-2661-CE46-BFAA-748BA18B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Mengwei</a:t>
            </a:r>
            <a:r>
              <a:rPr lang="zh-CN" altLang="en-US"/>
              <a:t> </a:t>
            </a:r>
            <a:r>
              <a:rPr lang="en-US" altLang="zh-CN"/>
              <a:t>Xu</a:t>
            </a:r>
            <a:r>
              <a:rPr lang="zh-CN" altLang="en-US"/>
              <a:t> </a:t>
            </a:r>
            <a:r>
              <a:rPr lang="en-US" altLang="zh-CN"/>
              <a:t>@</a:t>
            </a:r>
            <a:r>
              <a:rPr lang="zh-CN" altLang="en-US"/>
              <a:t> </a:t>
            </a:r>
            <a:r>
              <a:rPr lang="en-US" altLang="zh-CN"/>
              <a:t>BUPT</a:t>
            </a:r>
            <a:r>
              <a:rPr lang="zh-CN" altLang="en-US"/>
              <a:t> </a:t>
            </a:r>
            <a:r>
              <a:rPr lang="en-US" altLang="zh-CN"/>
              <a:t>Fall</a:t>
            </a:r>
            <a:r>
              <a:rPr lang="zh-CN" altLang="en-US"/>
              <a:t> </a:t>
            </a:r>
            <a:r>
              <a:rPr lang="en-US" altLang="zh-CN"/>
              <a:t>2022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F70F4-5B77-C14B-9812-5C61C39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ABFB-8E40-C44E-8BB5-7C0B2301F5DD}" type="slidenum">
              <a:rPr lang="en-CN" smtClean="0"/>
              <a:pPr/>
              <a:t>22</a:t>
            </a:fld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8BA60-3424-9443-8E8C-75E0C8673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763" y="1187450"/>
            <a:ext cx="10515600" cy="5280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000" dirty="0"/>
              <a:t>Bos Lab4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同步机制 </a:t>
            </a:r>
            <a:r>
              <a:rPr lang="en-US" altLang="zh-CN" sz="2600" dirty="0"/>
              <a:t>[1]</a:t>
            </a:r>
          </a:p>
          <a:p>
            <a:pPr lvl="2">
              <a:lnSpc>
                <a:spcPct val="100000"/>
              </a:lnSpc>
            </a:pPr>
            <a:r>
              <a:rPr lang="zh-CN" altLang="en-US" sz="2200" dirty="0"/>
              <a:t>关键问题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zh-CN" altLang="en-US" dirty="0"/>
              <a:t>按照</a:t>
            </a:r>
            <a:r>
              <a:rPr lang="en-US" altLang="zh-CN" dirty="0"/>
              <a:t>PPT 11</a:t>
            </a:r>
            <a:r>
              <a:rPr lang="zh-CN" altLang="en-US" dirty="0"/>
              <a:t>小节和教材上的代码逻辑实现</a:t>
            </a:r>
            <a:endParaRPr lang="en-US" altLang="zh-CN" dirty="0"/>
          </a:p>
          <a:p>
            <a:pPr lvl="3">
              <a:lnSpc>
                <a:spcPct val="100000"/>
              </a:lnSpc>
            </a:pPr>
            <a:r>
              <a:rPr lang="en-US" altLang="zh-CN" dirty="0" err="1"/>
              <a:t>Pthread</a:t>
            </a:r>
            <a:r>
              <a:rPr lang="zh-CN" altLang="en-US" dirty="0"/>
              <a:t>和</a:t>
            </a:r>
            <a:r>
              <a:rPr lang="en-US" altLang="zh-CN" dirty="0"/>
              <a:t>mutex</a:t>
            </a:r>
            <a:r>
              <a:rPr lang="zh-CN" altLang="en-US" dirty="0"/>
              <a:t>、</a:t>
            </a:r>
            <a:r>
              <a:rPr lang="en-US" altLang="zh-CN" dirty="0"/>
              <a:t>cv</a:t>
            </a:r>
            <a:r>
              <a:rPr lang="zh-CN" altLang="en-US" dirty="0"/>
              <a:t>的冲突之处</a:t>
            </a:r>
            <a:endParaRPr lang="en-US" altLang="zh-CN" dirty="0"/>
          </a:p>
          <a:p>
            <a:pPr lvl="4">
              <a:lnSpc>
                <a:spcPct val="100000"/>
              </a:lnSpc>
            </a:pPr>
            <a:r>
              <a:rPr lang="zh-CN" altLang="en-US" dirty="0"/>
              <a:t>依赖</a:t>
            </a:r>
            <a:r>
              <a:rPr lang="en-US" altLang="zh-CN" dirty="0" err="1"/>
              <a:t>pthread</a:t>
            </a:r>
            <a:r>
              <a:rPr lang="zh-CN" altLang="en-US" dirty="0"/>
              <a:t>提供的</a:t>
            </a:r>
            <a:r>
              <a:rPr lang="en-US" altLang="zh-CN" dirty="0"/>
              <a:t>cv</a:t>
            </a:r>
            <a:r>
              <a:rPr lang="zh-CN" altLang="en-US" dirty="0"/>
              <a:t>来解决线程的入队和出队</a:t>
            </a:r>
            <a:endParaRPr lang="en-US" altLang="zh-CN" dirty="0"/>
          </a:p>
          <a:p>
            <a:pPr lvl="3">
              <a:lnSpc>
                <a:spcPct val="10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cv</a:t>
            </a:r>
            <a:r>
              <a:rPr lang="zh-CN" altLang="en-US" dirty="0"/>
              <a:t>的一个问题</a:t>
            </a:r>
            <a:endParaRPr lang="en-US" altLang="zh-CN" dirty="0"/>
          </a:p>
          <a:p>
            <a:pPr lvl="4">
              <a:lnSpc>
                <a:spcPct val="100000"/>
              </a:lnSpc>
            </a:pPr>
            <a:r>
              <a:rPr lang="en-US" altLang="zh-CN" dirty="0"/>
              <a:t>Signal</a:t>
            </a:r>
            <a:r>
              <a:rPr lang="zh-CN" altLang="en-US" dirty="0"/>
              <a:t>和</a:t>
            </a:r>
            <a:r>
              <a:rPr lang="en-US" altLang="zh-CN" dirty="0"/>
              <a:t>wait</a:t>
            </a:r>
            <a:r>
              <a:rPr lang="zh-CN" altLang="en-US" dirty="0"/>
              <a:t>的先后顺序</a:t>
            </a:r>
            <a:endParaRPr lang="en-US" altLang="zh-CN" dirty="0"/>
          </a:p>
          <a:p>
            <a:pPr lvl="3">
              <a:lnSpc>
                <a:spcPct val="100000"/>
              </a:lnSpc>
            </a:pPr>
            <a:endParaRPr lang="en-US" altLang="zh-CN" sz="20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C03CE5-2959-4F43-A100-7D2C4AAEBC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Jos Lab &amp; Bos Lab</a:t>
            </a:r>
            <a:endParaRPr lang="en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B0E2F6-4750-4B2E-9D27-7399EF647214}"/>
              </a:ext>
            </a:extLst>
          </p:cNvPr>
          <p:cNvSpPr txBox="1"/>
          <p:nvPr/>
        </p:nvSpPr>
        <p:spPr>
          <a:xfrm>
            <a:off x="0" y="6324186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https://www.kea.nu/files/textbooks/ospp/osppv2.pdf</a:t>
            </a:r>
          </a:p>
        </p:txBody>
      </p:sp>
    </p:spTree>
    <p:extLst>
      <p:ext uri="{BB962C8B-B14F-4D97-AF65-F5344CB8AC3E}">
        <p14:creationId xmlns:p14="http://schemas.microsoft.com/office/powerpoint/2010/main" val="462234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51F9E-63EE-9B47-94C5-E861CC9A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1447-3221-2F48-9A15-C33D8CDA902A}" type="datetime1">
              <a:rPr lang="en-US" smtClean="0"/>
              <a:t>12/5/2022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12878-2661-CE46-BFAA-748BA18B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Mengwei</a:t>
            </a:r>
            <a:r>
              <a:rPr lang="zh-CN" altLang="en-US"/>
              <a:t> </a:t>
            </a:r>
            <a:r>
              <a:rPr lang="en-US" altLang="zh-CN"/>
              <a:t>Xu</a:t>
            </a:r>
            <a:r>
              <a:rPr lang="zh-CN" altLang="en-US"/>
              <a:t> </a:t>
            </a:r>
            <a:r>
              <a:rPr lang="en-US" altLang="zh-CN"/>
              <a:t>@</a:t>
            </a:r>
            <a:r>
              <a:rPr lang="zh-CN" altLang="en-US"/>
              <a:t> </a:t>
            </a:r>
            <a:r>
              <a:rPr lang="en-US" altLang="zh-CN"/>
              <a:t>BUPT</a:t>
            </a:r>
            <a:r>
              <a:rPr lang="zh-CN" altLang="en-US"/>
              <a:t> </a:t>
            </a:r>
            <a:r>
              <a:rPr lang="en-US" altLang="zh-CN"/>
              <a:t>Fall</a:t>
            </a:r>
            <a:r>
              <a:rPr lang="zh-CN" altLang="en-US"/>
              <a:t> </a:t>
            </a:r>
            <a:r>
              <a:rPr lang="en-US" altLang="zh-CN"/>
              <a:t>2022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F70F4-5B77-C14B-9812-5C61C39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ABFB-8E40-C44E-8BB5-7C0B2301F5DD}" type="slidenum">
              <a:rPr lang="en-CN" smtClean="0"/>
              <a:pPr/>
              <a:t>23</a:t>
            </a:fld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8BA60-3424-9443-8E8C-75E0C8673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763" y="1187450"/>
            <a:ext cx="10515600" cy="5280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000" dirty="0"/>
              <a:t>Bos Lab4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同步机制 </a:t>
            </a:r>
            <a:r>
              <a:rPr lang="en-US" altLang="zh-CN" sz="2600" dirty="0"/>
              <a:t>[1]</a:t>
            </a:r>
          </a:p>
          <a:p>
            <a:pPr lvl="2">
              <a:lnSpc>
                <a:spcPct val="100000"/>
              </a:lnSpc>
            </a:pPr>
            <a:r>
              <a:rPr lang="zh-CN" altLang="en-US" sz="2200" dirty="0"/>
              <a:t>关键问题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zh-CN" altLang="en-US" dirty="0"/>
              <a:t>按照</a:t>
            </a:r>
            <a:r>
              <a:rPr lang="en-US" altLang="zh-CN" dirty="0"/>
              <a:t>PPT 11</a:t>
            </a:r>
            <a:r>
              <a:rPr lang="zh-CN" altLang="en-US" dirty="0"/>
              <a:t>小节和教材上的代码逻辑实现</a:t>
            </a:r>
            <a:endParaRPr lang="en-US" altLang="zh-CN" dirty="0"/>
          </a:p>
          <a:p>
            <a:pPr lvl="3">
              <a:lnSpc>
                <a:spcPct val="100000"/>
              </a:lnSpc>
            </a:pPr>
            <a:r>
              <a:rPr lang="en-US" altLang="zh-CN" dirty="0" err="1"/>
              <a:t>Pthread</a:t>
            </a:r>
            <a:r>
              <a:rPr lang="zh-CN" altLang="en-US" dirty="0"/>
              <a:t>和</a:t>
            </a:r>
            <a:r>
              <a:rPr lang="en-US" altLang="zh-CN" dirty="0"/>
              <a:t>mutex</a:t>
            </a:r>
            <a:r>
              <a:rPr lang="zh-CN" altLang="en-US" dirty="0"/>
              <a:t>、</a:t>
            </a:r>
            <a:r>
              <a:rPr lang="en-US" altLang="zh-CN" dirty="0"/>
              <a:t>cv</a:t>
            </a:r>
            <a:r>
              <a:rPr lang="zh-CN" altLang="en-US" dirty="0"/>
              <a:t>的冲突之处</a:t>
            </a:r>
            <a:endParaRPr lang="en-US" altLang="zh-CN" dirty="0"/>
          </a:p>
          <a:p>
            <a:pPr lvl="4">
              <a:lnSpc>
                <a:spcPct val="100000"/>
              </a:lnSpc>
            </a:pPr>
            <a:r>
              <a:rPr lang="zh-CN" altLang="en-US" dirty="0"/>
              <a:t>依赖</a:t>
            </a:r>
            <a:r>
              <a:rPr lang="en-US" altLang="zh-CN" dirty="0" err="1"/>
              <a:t>pthread</a:t>
            </a:r>
            <a:r>
              <a:rPr lang="zh-CN" altLang="en-US" dirty="0"/>
              <a:t>提供的</a:t>
            </a:r>
            <a:r>
              <a:rPr lang="en-US" altLang="zh-CN" dirty="0"/>
              <a:t>cv</a:t>
            </a:r>
            <a:r>
              <a:rPr lang="zh-CN" altLang="en-US" dirty="0"/>
              <a:t>来解决线程的入队和出队</a:t>
            </a:r>
            <a:endParaRPr lang="en-US" altLang="zh-CN" dirty="0"/>
          </a:p>
          <a:p>
            <a:pPr lvl="3">
              <a:lnSpc>
                <a:spcPct val="10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cv</a:t>
            </a:r>
            <a:r>
              <a:rPr lang="zh-CN" altLang="en-US" dirty="0"/>
              <a:t>的一个问题</a:t>
            </a:r>
            <a:endParaRPr lang="en-US" altLang="zh-CN" dirty="0"/>
          </a:p>
          <a:p>
            <a:pPr lvl="4">
              <a:lnSpc>
                <a:spcPct val="100000"/>
              </a:lnSpc>
            </a:pPr>
            <a:r>
              <a:rPr lang="en-US" altLang="zh-CN" dirty="0"/>
              <a:t>Signal</a:t>
            </a:r>
            <a:r>
              <a:rPr lang="zh-CN" altLang="en-US" dirty="0"/>
              <a:t>和</a:t>
            </a:r>
            <a:r>
              <a:rPr lang="en-US" altLang="zh-CN" dirty="0"/>
              <a:t>wait</a:t>
            </a:r>
            <a:r>
              <a:rPr lang="zh-CN" altLang="en-US" dirty="0"/>
              <a:t>的先后顺序</a:t>
            </a:r>
            <a:endParaRPr lang="en-US" altLang="zh-CN" dirty="0"/>
          </a:p>
          <a:p>
            <a:pPr lvl="3">
              <a:lnSpc>
                <a:spcPct val="100000"/>
              </a:lnSpc>
            </a:pPr>
            <a:endParaRPr lang="en-US" altLang="zh-CN" sz="20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C03CE5-2959-4F43-A100-7D2C4AAEBC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Jos Lab &amp; Bos Lab</a:t>
            </a:r>
            <a:endParaRPr lang="en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B0E2F6-4750-4B2E-9D27-7399EF647214}"/>
              </a:ext>
            </a:extLst>
          </p:cNvPr>
          <p:cNvSpPr txBox="1"/>
          <p:nvPr/>
        </p:nvSpPr>
        <p:spPr>
          <a:xfrm>
            <a:off x="0" y="6324186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https://www.kea.nu/files/textbooks/ospp/osppv2.pdf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23C610-01A4-4381-A9E8-B3830F664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31" y="225795"/>
            <a:ext cx="11283338" cy="640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17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51F9E-63EE-9B47-94C5-E861CC9A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1447-3221-2F48-9A15-C33D8CDA902A}" type="datetime1">
              <a:rPr lang="en-US" smtClean="0"/>
              <a:t>12/5/2022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12878-2661-CE46-BFAA-748BA18B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Mengwei</a:t>
            </a:r>
            <a:r>
              <a:rPr lang="zh-CN" altLang="en-US"/>
              <a:t> </a:t>
            </a:r>
            <a:r>
              <a:rPr lang="en-US" altLang="zh-CN"/>
              <a:t>Xu</a:t>
            </a:r>
            <a:r>
              <a:rPr lang="zh-CN" altLang="en-US"/>
              <a:t> </a:t>
            </a:r>
            <a:r>
              <a:rPr lang="en-US" altLang="zh-CN"/>
              <a:t>@</a:t>
            </a:r>
            <a:r>
              <a:rPr lang="zh-CN" altLang="en-US"/>
              <a:t> </a:t>
            </a:r>
            <a:r>
              <a:rPr lang="en-US" altLang="zh-CN"/>
              <a:t>BUPT</a:t>
            </a:r>
            <a:r>
              <a:rPr lang="zh-CN" altLang="en-US"/>
              <a:t> </a:t>
            </a:r>
            <a:r>
              <a:rPr lang="en-US" altLang="zh-CN"/>
              <a:t>Fall</a:t>
            </a:r>
            <a:r>
              <a:rPr lang="zh-CN" altLang="en-US"/>
              <a:t> </a:t>
            </a:r>
            <a:r>
              <a:rPr lang="en-US" altLang="zh-CN"/>
              <a:t>2022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F70F4-5B77-C14B-9812-5C61C39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ABFB-8E40-C44E-8BB5-7C0B2301F5DD}" type="slidenum">
              <a:rPr lang="en-CN" smtClean="0"/>
              <a:pPr/>
              <a:t>24</a:t>
            </a:fld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8BA60-3424-9443-8E8C-75E0C8673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763" y="1187450"/>
            <a:ext cx="10515600" cy="5280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000" dirty="0"/>
              <a:t>Bos Lab4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同步机制 </a:t>
            </a:r>
            <a:r>
              <a:rPr lang="en-US" altLang="zh-CN" sz="2600" dirty="0"/>
              <a:t>[1]</a:t>
            </a:r>
          </a:p>
          <a:p>
            <a:pPr lvl="2">
              <a:lnSpc>
                <a:spcPct val="100000"/>
              </a:lnSpc>
            </a:pPr>
            <a:r>
              <a:rPr lang="zh-CN" altLang="en-US" sz="2200" dirty="0"/>
              <a:t>关键问题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zh-CN" altLang="en-US" dirty="0"/>
              <a:t>按照</a:t>
            </a:r>
            <a:r>
              <a:rPr lang="en-US" altLang="zh-CN" dirty="0"/>
              <a:t>PPT 11</a:t>
            </a:r>
            <a:r>
              <a:rPr lang="zh-CN" altLang="en-US" dirty="0"/>
              <a:t>小节和教材上的代码逻辑实现</a:t>
            </a:r>
            <a:endParaRPr lang="en-US" altLang="zh-CN" dirty="0"/>
          </a:p>
          <a:p>
            <a:pPr lvl="3">
              <a:lnSpc>
                <a:spcPct val="100000"/>
              </a:lnSpc>
            </a:pPr>
            <a:r>
              <a:rPr lang="en-US" altLang="zh-CN" dirty="0" err="1"/>
              <a:t>Pthread</a:t>
            </a:r>
            <a:r>
              <a:rPr lang="zh-CN" altLang="en-US" dirty="0"/>
              <a:t>和</a:t>
            </a:r>
            <a:r>
              <a:rPr lang="en-US" altLang="zh-CN" dirty="0"/>
              <a:t>mutex</a:t>
            </a:r>
            <a:r>
              <a:rPr lang="zh-CN" altLang="en-US" dirty="0"/>
              <a:t>、</a:t>
            </a:r>
            <a:r>
              <a:rPr lang="en-US" altLang="zh-CN" dirty="0"/>
              <a:t>cv</a:t>
            </a:r>
            <a:r>
              <a:rPr lang="zh-CN" altLang="en-US" dirty="0"/>
              <a:t>的冲突之处</a:t>
            </a:r>
            <a:endParaRPr lang="en-US" altLang="zh-CN" dirty="0"/>
          </a:p>
          <a:p>
            <a:pPr lvl="4">
              <a:lnSpc>
                <a:spcPct val="100000"/>
              </a:lnSpc>
            </a:pPr>
            <a:r>
              <a:rPr lang="zh-CN" altLang="en-US" dirty="0"/>
              <a:t>依赖</a:t>
            </a:r>
            <a:r>
              <a:rPr lang="en-US" altLang="zh-CN" dirty="0" err="1"/>
              <a:t>pthread</a:t>
            </a:r>
            <a:r>
              <a:rPr lang="zh-CN" altLang="en-US" dirty="0"/>
              <a:t>提供的</a:t>
            </a:r>
            <a:r>
              <a:rPr lang="en-US" altLang="zh-CN" dirty="0"/>
              <a:t>cv</a:t>
            </a:r>
            <a:r>
              <a:rPr lang="zh-CN" altLang="en-US" dirty="0"/>
              <a:t>来解决线程的入队和出队</a:t>
            </a:r>
            <a:endParaRPr lang="en-US" altLang="zh-CN" dirty="0"/>
          </a:p>
          <a:p>
            <a:pPr lvl="3">
              <a:lnSpc>
                <a:spcPct val="100000"/>
              </a:lnSpc>
            </a:pPr>
            <a:r>
              <a:rPr lang="zh-CN" altLang="en-US" dirty="0"/>
              <a:t>这里真的需要保证原子性吗</a:t>
            </a:r>
            <a:endParaRPr lang="en-US" altLang="zh-CN" dirty="0"/>
          </a:p>
          <a:p>
            <a:pPr lvl="4">
              <a:lnSpc>
                <a:spcPct val="100000"/>
              </a:lnSpc>
            </a:pPr>
            <a:r>
              <a:rPr lang="zh-CN" altLang="en-US" dirty="0"/>
              <a:t>需要原子性的原因：</a:t>
            </a:r>
            <a:r>
              <a:rPr lang="en-US" altLang="zh-CN" dirty="0"/>
              <a:t>signal</a:t>
            </a:r>
            <a:r>
              <a:rPr lang="zh-CN" altLang="en-US" dirty="0"/>
              <a:t>如果先于</a:t>
            </a:r>
            <a:r>
              <a:rPr lang="en-US" altLang="zh-CN" dirty="0"/>
              <a:t>wait</a:t>
            </a:r>
            <a:r>
              <a:rPr lang="zh-CN" altLang="en-US" dirty="0"/>
              <a:t>发生，这个线程就会一睡不醒</a:t>
            </a:r>
            <a:endParaRPr lang="en-US" altLang="zh-CN" dirty="0"/>
          </a:p>
          <a:p>
            <a:pPr lvl="4">
              <a:lnSpc>
                <a:spcPct val="100000"/>
              </a:lnSpc>
            </a:pPr>
            <a:r>
              <a:rPr lang="zh-CN" altLang="en-US" dirty="0"/>
              <a:t>根本问题：让</a:t>
            </a:r>
            <a:r>
              <a:rPr lang="en-US" altLang="zh-CN" dirty="0"/>
              <a:t>signal</a:t>
            </a:r>
            <a:r>
              <a:rPr lang="zh-CN" altLang="en-US" dirty="0"/>
              <a:t>发生后记录下来</a:t>
            </a:r>
            <a:endParaRPr lang="en-US" altLang="zh-CN" dirty="0"/>
          </a:p>
          <a:p>
            <a:pPr lvl="3">
              <a:lnSpc>
                <a:spcPct val="10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cv</a:t>
            </a:r>
          </a:p>
          <a:p>
            <a:pPr lvl="4">
              <a:lnSpc>
                <a:spcPct val="100000"/>
              </a:lnSpc>
            </a:pPr>
            <a:r>
              <a:rPr lang="en-US" altLang="zh-CN" dirty="0"/>
              <a:t>Signal</a:t>
            </a:r>
            <a:r>
              <a:rPr lang="zh-CN" altLang="en-US" dirty="0"/>
              <a:t>和</a:t>
            </a:r>
            <a:r>
              <a:rPr lang="en-US" altLang="zh-CN" dirty="0"/>
              <a:t>wait</a:t>
            </a:r>
            <a:r>
              <a:rPr lang="zh-CN" altLang="en-US" dirty="0"/>
              <a:t>的先后顺序 </a:t>
            </a:r>
            <a:r>
              <a:rPr lang="en-US" altLang="zh-CN" dirty="0"/>
              <a:t>[2]</a:t>
            </a:r>
          </a:p>
          <a:p>
            <a:pPr lvl="3">
              <a:lnSpc>
                <a:spcPct val="100000"/>
              </a:lnSpc>
            </a:pPr>
            <a:endParaRPr lang="en-US" altLang="zh-CN" sz="20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C03CE5-2959-4F43-A100-7D2C4AAEBC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Jos Lab &amp; Bos Lab</a:t>
            </a:r>
            <a:endParaRPr lang="en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B0E2F6-4750-4B2E-9D27-7399EF647214}"/>
              </a:ext>
            </a:extLst>
          </p:cNvPr>
          <p:cNvSpPr txBox="1"/>
          <p:nvPr/>
        </p:nvSpPr>
        <p:spPr>
          <a:xfrm>
            <a:off x="-59427" y="6014368"/>
            <a:ext cx="101956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>
                <a:hlinkClick r:id="rId2"/>
              </a:rPr>
              <a:t>https://www.kea.nu/files/textbooks/ospp/osppv2.pdf</a:t>
            </a:r>
            <a:endParaRPr lang="en-US" altLang="zh-CN" dirty="0"/>
          </a:p>
          <a:p>
            <a:r>
              <a:rPr lang="en-US" altLang="zh-CN" dirty="0"/>
              <a:t>[2] </a:t>
            </a:r>
            <a:r>
              <a:rPr lang="en-US" altLang="zh-CN" dirty="0">
                <a:hlinkClick r:id="rId3"/>
              </a:rPr>
              <a:t>https://stackoverflow.com/questions/35846640/how-to-detect-pthread-condition-singal-before-wait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53F9C2-7830-4BF9-B248-92E5B999E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241" y="961639"/>
            <a:ext cx="7106642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05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51F9E-63EE-9B47-94C5-E861CC9A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1447-3221-2F48-9A15-C33D8CDA902A}" type="datetime1">
              <a:rPr lang="en-US" smtClean="0"/>
              <a:t>12/5/2022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12878-2661-CE46-BFAA-748BA18B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Mengwei</a:t>
            </a:r>
            <a:r>
              <a:rPr lang="zh-CN" altLang="en-US"/>
              <a:t> </a:t>
            </a:r>
            <a:r>
              <a:rPr lang="en-US" altLang="zh-CN"/>
              <a:t>Xu</a:t>
            </a:r>
            <a:r>
              <a:rPr lang="zh-CN" altLang="en-US"/>
              <a:t> </a:t>
            </a:r>
            <a:r>
              <a:rPr lang="en-US" altLang="zh-CN"/>
              <a:t>@</a:t>
            </a:r>
            <a:r>
              <a:rPr lang="zh-CN" altLang="en-US"/>
              <a:t> </a:t>
            </a:r>
            <a:r>
              <a:rPr lang="en-US" altLang="zh-CN"/>
              <a:t>BUPT</a:t>
            </a:r>
            <a:r>
              <a:rPr lang="zh-CN" altLang="en-US"/>
              <a:t> </a:t>
            </a:r>
            <a:r>
              <a:rPr lang="en-US" altLang="zh-CN"/>
              <a:t>Fall</a:t>
            </a:r>
            <a:r>
              <a:rPr lang="zh-CN" altLang="en-US"/>
              <a:t> </a:t>
            </a:r>
            <a:r>
              <a:rPr lang="en-US" altLang="zh-CN"/>
              <a:t>2022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F70F4-5B77-C14B-9812-5C61C39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ABFB-8E40-C44E-8BB5-7C0B2301F5DD}" type="slidenum">
              <a:rPr lang="en-CN" smtClean="0"/>
              <a:pPr/>
              <a:t>25</a:t>
            </a:fld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8BA60-3424-9443-8E8C-75E0C8673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763" y="1187450"/>
            <a:ext cx="10515600" cy="5280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000" dirty="0"/>
              <a:t>Bos Lab4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同步机制 </a:t>
            </a:r>
            <a:r>
              <a:rPr lang="en-US" altLang="zh-CN" sz="2600" dirty="0"/>
              <a:t>[1]</a:t>
            </a:r>
          </a:p>
          <a:p>
            <a:pPr lvl="2">
              <a:lnSpc>
                <a:spcPct val="100000"/>
              </a:lnSpc>
            </a:pPr>
            <a:r>
              <a:rPr lang="zh-CN" altLang="en-US" sz="2200" dirty="0"/>
              <a:t>关键问题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cv</a:t>
            </a:r>
          </a:p>
          <a:p>
            <a:pPr lvl="4">
              <a:lnSpc>
                <a:spcPct val="100000"/>
              </a:lnSpc>
            </a:pPr>
            <a:r>
              <a:rPr lang="en-US" altLang="zh-CN" dirty="0"/>
              <a:t>Signal</a:t>
            </a:r>
            <a:r>
              <a:rPr lang="zh-CN" altLang="en-US" dirty="0"/>
              <a:t>和</a:t>
            </a:r>
            <a:r>
              <a:rPr lang="en-US" altLang="zh-CN" dirty="0"/>
              <a:t>wait</a:t>
            </a:r>
            <a:r>
              <a:rPr lang="zh-CN" altLang="en-US" dirty="0"/>
              <a:t>的先后顺序 </a:t>
            </a:r>
            <a:r>
              <a:rPr lang="en-US" altLang="zh-CN" dirty="0"/>
              <a:t>[2]</a:t>
            </a:r>
          </a:p>
          <a:p>
            <a:pPr lvl="3">
              <a:lnSpc>
                <a:spcPct val="100000"/>
              </a:lnSpc>
            </a:pPr>
            <a:endParaRPr lang="en-US" altLang="zh-CN" sz="20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C03CE5-2959-4F43-A100-7D2C4AAEBC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Jos Lab &amp; Bos Lab</a:t>
            </a:r>
            <a:endParaRPr lang="en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B0E2F6-4750-4B2E-9D27-7399EF647214}"/>
              </a:ext>
            </a:extLst>
          </p:cNvPr>
          <p:cNvSpPr txBox="1"/>
          <p:nvPr/>
        </p:nvSpPr>
        <p:spPr>
          <a:xfrm>
            <a:off x="-59427" y="6014368"/>
            <a:ext cx="101956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>
                <a:hlinkClick r:id="rId2"/>
              </a:rPr>
              <a:t>https://www.kea.nu/files/textbooks/ospp/osppv2.pdf</a:t>
            </a:r>
            <a:endParaRPr lang="en-US" altLang="zh-CN" dirty="0"/>
          </a:p>
          <a:p>
            <a:r>
              <a:rPr lang="en-US" altLang="zh-CN" dirty="0"/>
              <a:t>[2] </a:t>
            </a:r>
            <a:r>
              <a:rPr lang="en-US" altLang="zh-CN" dirty="0">
                <a:hlinkClick r:id="rId3"/>
              </a:rPr>
              <a:t>https://stackoverflow.com/questions/35846640/how-to-detect-pthread-condition-singal-before-wait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86EDB9-7B9C-4CD4-8227-DD62922EADE3}"/>
              </a:ext>
            </a:extLst>
          </p:cNvPr>
          <p:cNvSpPr txBox="1"/>
          <p:nvPr/>
        </p:nvSpPr>
        <p:spPr>
          <a:xfrm>
            <a:off x="458650" y="3658594"/>
            <a:ext cx="113858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guard = 0;</a:t>
            </a:r>
          </a:p>
          <a:p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pthread_mutex_lock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should_wait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pthread_cond_wait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should_wait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1;</a:t>
            </a:r>
          </a:p>
          <a:p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pthread_mutex_unlock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CCB805E-0AE1-41A3-962C-83C818510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228" y="717459"/>
            <a:ext cx="7106642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53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51F9E-63EE-9B47-94C5-E861CC9A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1447-3221-2F48-9A15-C33D8CDA902A}" type="datetime1">
              <a:rPr lang="en-US" smtClean="0"/>
              <a:t>12/5/2022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12878-2661-CE46-BFAA-748BA18B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Mengwei</a:t>
            </a:r>
            <a:r>
              <a:rPr lang="zh-CN" altLang="en-US"/>
              <a:t> </a:t>
            </a:r>
            <a:r>
              <a:rPr lang="en-US" altLang="zh-CN"/>
              <a:t>Xu</a:t>
            </a:r>
            <a:r>
              <a:rPr lang="zh-CN" altLang="en-US"/>
              <a:t> </a:t>
            </a:r>
            <a:r>
              <a:rPr lang="en-US" altLang="zh-CN"/>
              <a:t>@</a:t>
            </a:r>
            <a:r>
              <a:rPr lang="zh-CN" altLang="en-US"/>
              <a:t> </a:t>
            </a:r>
            <a:r>
              <a:rPr lang="en-US" altLang="zh-CN"/>
              <a:t>BUPT</a:t>
            </a:r>
            <a:r>
              <a:rPr lang="zh-CN" altLang="en-US"/>
              <a:t> </a:t>
            </a:r>
            <a:r>
              <a:rPr lang="en-US" altLang="zh-CN"/>
              <a:t>Fall</a:t>
            </a:r>
            <a:r>
              <a:rPr lang="zh-CN" altLang="en-US"/>
              <a:t> </a:t>
            </a:r>
            <a:r>
              <a:rPr lang="en-US" altLang="zh-CN"/>
              <a:t>2022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F70F4-5B77-C14B-9812-5C61C39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ABFB-8E40-C44E-8BB5-7C0B2301F5DD}" type="slidenum">
              <a:rPr lang="en-CN" smtClean="0"/>
              <a:pPr/>
              <a:t>26</a:t>
            </a:fld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8BA60-3424-9443-8E8C-75E0C8673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763" y="1187450"/>
            <a:ext cx="10515600" cy="5280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000" dirty="0"/>
              <a:t>Bos Lab4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同步机制 </a:t>
            </a:r>
            <a:r>
              <a:rPr lang="en-US" altLang="zh-CN" sz="2600" dirty="0"/>
              <a:t>[1]</a:t>
            </a:r>
          </a:p>
          <a:p>
            <a:pPr lvl="2">
              <a:lnSpc>
                <a:spcPct val="100000"/>
              </a:lnSpc>
            </a:pPr>
            <a:r>
              <a:rPr lang="zh-CN" altLang="en-US" sz="2200" dirty="0"/>
              <a:t>关键问题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cv</a:t>
            </a:r>
          </a:p>
          <a:p>
            <a:pPr lvl="4">
              <a:lnSpc>
                <a:spcPct val="100000"/>
              </a:lnSpc>
            </a:pPr>
            <a:r>
              <a:rPr lang="en-US" altLang="zh-CN" dirty="0"/>
              <a:t>Signal</a:t>
            </a:r>
            <a:r>
              <a:rPr lang="zh-CN" altLang="en-US" dirty="0"/>
              <a:t>和</a:t>
            </a:r>
            <a:r>
              <a:rPr lang="en-US" altLang="zh-CN" dirty="0"/>
              <a:t>wait</a:t>
            </a:r>
            <a:r>
              <a:rPr lang="zh-CN" altLang="en-US" dirty="0"/>
              <a:t>的先后顺序 </a:t>
            </a:r>
            <a:r>
              <a:rPr lang="en-US" altLang="zh-CN" dirty="0"/>
              <a:t>[2]</a:t>
            </a:r>
          </a:p>
          <a:p>
            <a:pPr lvl="3">
              <a:lnSpc>
                <a:spcPct val="100000"/>
              </a:lnSpc>
            </a:pPr>
            <a:endParaRPr lang="en-US" altLang="zh-CN" sz="20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C03CE5-2959-4F43-A100-7D2C4AAEBC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Jos Lab &amp; Bos Lab</a:t>
            </a:r>
            <a:endParaRPr lang="en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B0E2F6-4750-4B2E-9D27-7399EF647214}"/>
              </a:ext>
            </a:extLst>
          </p:cNvPr>
          <p:cNvSpPr txBox="1"/>
          <p:nvPr/>
        </p:nvSpPr>
        <p:spPr>
          <a:xfrm>
            <a:off x="-59427" y="6014368"/>
            <a:ext cx="101956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>
                <a:hlinkClick r:id="rId2"/>
              </a:rPr>
              <a:t>https://www.kea.nu/files/textbooks/ospp/osppv2.pdf</a:t>
            </a:r>
            <a:endParaRPr lang="en-US" altLang="zh-CN" dirty="0"/>
          </a:p>
          <a:p>
            <a:r>
              <a:rPr lang="en-US" altLang="zh-CN" dirty="0"/>
              <a:t>[2] </a:t>
            </a:r>
            <a:r>
              <a:rPr lang="en-US" altLang="zh-CN" dirty="0">
                <a:hlinkClick r:id="rId3"/>
              </a:rPr>
              <a:t>https://stackoverflow.com/questions/35846640/how-to-detect-pthread-condition-singal-before-wait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86EDB9-7B9C-4CD4-8227-DD62922EADE3}"/>
              </a:ext>
            </a:extLst>
          </p:cNvPr>
          <p:cNvSpPr txBox="1"/>
          <p:nvPr/>
        </p:nvSpPr>
        <p:spPr>
          <a:xfrm>
            <a:off x="403087" y="4291564"/>
            <a:ext cx="1138582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pthread_mutex_lock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thread_queue.dequeue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should_wait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0;</a:t>
            </a:r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pthread_cond_signal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pthread_mutex_unlock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2F6438-4A68-47A8-9FD9-C683C2F1C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976" y="1271002"/>
            <a:ext cx="3859087" cy="12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2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51F9E-63EE-9B47-94C5-E861CC9A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1447-3221-2F48-9A15-C33D8CDA902A}" type="datetime1">
              <a:rPr lang="en-US" smtClean="0"/>
              <a:t>12/5/2022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12878-2661-CE46-BFAA-748BA18B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Mengwei</a:t>
            </a:r>
            <a:r>
              <a:rPr lang="zh-CN" altLang="en-US"/>
              <a:t> </a:t>
            </a:r>
            <a:r>
              <a:rPr lang="en-US" altLang="zh-CN"/>
              <a:t>Xu</a:t>
            </a:r>
            <a:r>
              <a:rPr lang="zh-CN" altLang="en-US"/>
              <a:t> </a:t>
            </a:r>
            <a:r>
              <a:rPr lang="en-US" altLang="zh-CN"/>
              <a:t>@</a:t>
            </a:r>
            <a:r>
              <a:rPr lang="zh-CN" altLang="en-US"/>
              <a:t> </a:t>
            </a:r>
            <a:r>
              <a:rPr lang="en-US" altLang="zh-CN"/>
              <a:t>BUPT</a:t>
            </a:r>
            <a:r>
              <a:rPr lang="zh-CN" altLang="en-US"/>
              <a:t> </a:t>
            </a:r>
            <a:r>
              <a:rPr lang="en-US" altLang="zh-CN"/>
              <a:t>Fall</a:t>
            </a:r>
            <a:r>
              <a:rPr lang="zh-CN" altLang="en-US"/>
              <a:t> </a:t>
            </a:r>
            <a:r>
              <a:rPr lang="en-US" altLang="zh-CN"/>
              <a:t>2022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F70F4-5B77-C14B-9812-5C61C39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ABFB-8E40-C44E-8BB5-7C0B2301F5DD}" type="slidenum">
              <a:rPr lang="en-CN" smtClean="0"/>
              <a:pPr/>
              <a:t>27</a:t>
            </a:fld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8BA60-3424-9443-8E8C-75E0C8673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763" y="1187450"/>
            <a:ext cx="10515600" cy="5280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000" dirty="0"/>
              <a:t>Bos Lab4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同步机制 </a:t>
            </a:r>
            <a:r>
              <a:rPr lang="en-US" altLang="zh-CN" sz="2600" dirty="0"/>
              <a:t>[1]</a:t>
            </a:r>
          </a:p>
          <a:p>
            <a:pPr lvl="2">
              <a:lnSpc>
                <a:spcPct val="100000"/>
              </a:lnSpc>
            </a:pPr>
            <a:r>
              <a:rPr lang="zh-CN" altLang="en-US" sz="2200" dirty="0"/>
              <a:t>关键问题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en-US" altLang="zh-CN" dirty="0"/>
              <a:t>Tips</a:t>
            </a:r>
            <a:r>
              <a:rPr lang="zh-CN" altLang="en-US" dirty="0"/>
              <a:t>：</a:t>
            </a:r>
            <a:r>
              <a:rPr lang="en-US" altLang="zh-CN" dirty="0" err="1"/>
              <a:t>should_wait</a:t>
            </a:r>
            <a:r>
              <a:rPr lang="zh-CN" altLang="en-US" dirty="0"/>
              <a:t>的其他放置位置</a:t>
            </a:r>
            <a:endParaRPr lang="en-US" altLang="zh-CN" dirty="0"/>
          </a:p>
          <a:p>
            <a:pPr lvl="4">
              <a:lnSpc>
                <a:spcPct val="100000"/>
              </a:lnSpc>
            </a:pPr>
            <a:r>
              <a:rPr lang="en-US" altLang="zh-CN" sz="2000" dirty="0"/>
              <a:t>Mutex</a:t>
            </a:r>
            <a:r>
              <a:rPr lang="zh-CN" altLang="en-US" sz="2000" dirty="0"/>
              <a:t>上锁中，无锁持有时，置</a:t>
            </a:r>
            <a:r>
              <a:rPr lang="en-US" altLang="zh-CN" sz="2000" dirty="0"/>
              <a:t>1</a:t>
            </a:r>
          </a:p>
          <a:p>
            <a:pPr lvl="4">
              <a:lnSpc>
                <a:spcPct val="100000"/>
              </a:lnSpc>
            </a:pPr>
            <a:r>
              <a:rPr lang="en-US" altLang="zh-CN" sz="2000" dirty="0"/>
              <a:t>Mutex </a:t>
            </a:r>
            <a:r>
              <a:rPr lang="zh-CN" altLang="en-US" sz="2000" dirty="0"/>
              <a:t>解锁中，无锁等待时，置</a:t>
            </a:r>
            <a:r>
              <a:rPr lang="en-US" altLang="zh-CN" sz="2000" dirty="0"/>
              <a:t>0</a:t>
            </a:r>
          </a:p>
          <a:p>
            <a:pPr lvl="2">
              <a:lnSpc>
                <a:spcPct val="100000"/>
              </a:lnSpc>
            </a:pPr>
            <a:r>
              <a:rPr lang="zh-CN" altLang="en-US" sz="2200" dirty="0"/>
              <a:t>关于真实系统中的用户态锁的实现方法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Linux </a:t>
            </a:r>
            <a:r>
              <a:rPr lang="en-US" altLang="zh-CN" sz="2000" dirty="0" err="1"/>
              <a:t>Futex</a:t>
            </a:r>
            <a:endParaRPr lang="en-US" altLang="zh-CN" sz="20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C03CE5-2959-4F43-A100-7D2C4AAEBC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Jos Lab &amp; Bos Lab</a:t>
            </a:r>
            <a:endParaRPr lang="en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B0E2F6-4750-4B2E-9D27-7399EF647214}"/>
              </a:ext>
            </a:extLst>
          </p:cNvPr>
          <p:cNvSpPr txBox="1"/>
          <p:nvPr/>
        </p:nvSpPr>
        <p:spPr>
          <a:xfrm>
            <a:off x="-59427" y="6014368"/>
            <a:ext cx="101956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>
                <a:hlinkClick r:id="rId2"/>
              </a:rPr>
              <a:t>https://www.kea.nu/files/textbooks/ospp/osppv2.pdf</a:t>
            </a:r>
            <a:endParaRPr lang="en-US" altLang="zh-CN" dirty="0"/>
          </a:p>
          <a:p>
            <a:r>
              <a:rPr lang="en-US" altLang="zh-CN" dirty="0"/>
              <a:t>[2] </a:t>
            </a:r>
            <a:r>
              <a:rPr lang="en-US" altLang="zh-CN" dirty="0">
                <a:hlinkClick r:id="rId3"/>
              </a:rPr>
              <a:t>https://stackoverflow.com/questions/35846640/how-to-detect-pthread-condition-singal-before-wait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714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51F9E-63EE-9B47-94C5-E861CC9A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1447-3221-2F48-9A15-C33D8CDA902A}" type="datetime1">
              <a:rPr lang="en-US" smtClean="0"/>
              <a:t>12/5/2022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12878-2661-CE46-BFAA-748BA18B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Mengwei</a:t>
            </a:r>
            <a:r>
              <a:rPr lang="zh-CN" altLang="en-US"/>
              <a:t> </a:t>
            </a:r>
            <a:r>
              <a:rPr lang="en-US" altLang="zh-CN"/>
              <a:t>Xu</a:t>
            </a:r>
            <a:r>
              <a:rPr lang="zh-CN" altLang="en-US"/>
              <a:t> </a:t>
            </a:r>
            <a:r>
              <a:rPr lang="en-US" altLang="zh-CN"/>
              <a:t>@</a:t>
            </a:r>
            <a:r>
              <a:rPr lang="zh-CN" altLang="en-US"/>
              <a:t> </a:t>
            </a:r>
            <a:r>
              <a:rPr lang="en-US" altLang="zh-CN"/>
              <a:t>BUPT</a:t>
            </a:r>
            <a:r>
              <a:rPr lang="zh-CN" altLang="en-US"/>
              <a:t> </a:t>
            </a:r>
            <a:r>
              <a:rPr lang="en-US" altLang="zh-CN"/>
              <a:t>Fall</a:t>
            </a:r>
            <a:r>
              <a:rPr lang="zh-CN" altLang="en-US"/>
              <a:t> </a:t>
            </a:r>
            <a:r>
              <a:rPr lang="en-US" altLang="zh-CN"/>
              <a:t>2022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F70F4-5B77-C14B-9812-5C61C39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ABFB-8E40-C44E-8BB5-7C0B2301F5DD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8BA60-3424-9443-8E8C-75E0C8673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763" y="1187450"/>
            <a:ext cx="10515600" cy="5280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000" dirty="0"/>
              <a:t>Bos Lab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预备知识</a:t>
            </a:r>
            <a:endParaRPr lang="en-US" altLang="zh-CN" sz="2600" dirty="0"/>
          </a:p>
          <a:p>
            <a:pPr lvl="2">
              <a:lnSpc>
                <a:spcPct val="100000"/>
              </a:lnSpc>
            </a:pPr>
            <a:r>
              <a:rPr lang="zh-CN" altLang="en-US" sz="2200" dirty="0"/>
              <a:t>用户态定时器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zh-CN" altLang="en-US" sz="2000" dirty="0"/>
              <a:t>用户态与内核态的桥梁：系统调用，中断</a:t>
            </a:r>
            <a:r>
              <a:rPr lang="en-US" altLang="zh-CN" sz="2000" dirty="0"/>
              <a:t>/</a:t>
            </a:r>
            <a:r>
              <a:rPr lang="zh-CN" altLang="en-US" sz="2000" dirty="0"/>
              <a:t>异常</a:t>
            </a:r>
            <a:endParaRPr lang="en-US" altLang="zh-CN" sz="2000" dirty="0"/>
          </a:p>
          <a:p>
            <a:pPr lvl="2">
              <a:lnSpc>
                <a:spcPct val="100000"/>
              </a:lnSpc>
            </a:pPr>
            <a:r>
              <a:rPr lang="en-US" altLang="zh-CN" sz="2200" dirty="0"/>
              <a:t>Linux</a:t>
            </a:r>
            <a:r>
              <a:rPr lang="zh-CN" altLang="en-US" sz="2200" dirty="0"/>
              <a:t>时间子系统</a:t>
            </a:r>
            <a:r>
              <a:rPr lang="en-US" altLang="zh-CN" sz="2200" dirty="0"/>
              <a:t>[1][2]</a:t>
            </a:r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Linux Version(&lt;2.4)</a:t>
            </a:r>
          </a:p>
          <a:p>
            <a:pPr lvl="3">
              <a:lnSpc>
                <a:spcPct val="100000"/>
              </a:lnSpc>
            </a:pPr>
            <a:r>
              <a:rPr lang="en-US" altLang="zh-CN" sz="2000" dirty="0"/>
              <a:t>Linux Version(&gt;2.4)</a:t>
            </a:r>
          </a:p>
          <a:p>
            <a:pPr lvl="3">
              <a:lnSpc>
                <a:spcPct val="100000"/>
              </a:lnSpc>
            </a:pPr>
            <a:r>
              <a:rPr lang="zh-CN" altLang="en-US" sz="2000" dirty="0"/>
              <a:t>主要转变：低精度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zh-CN" altLang="en-US" sz="2000" dirty="0"/>
              <a:t>高精度</a:t>
            </a:r>
            <a:r>
              <a:rPr lang="en-US" altLang="zh-CN" sz="2000" dirty="0"/>
              <a:t>, </a:t>
            </a:r>
            <a:r>
              <a:rPr lang="zh-CN" altLang="en-US" sz="2000" dirty="0"/>
              <a:t>周期性</a:t>
            </a:r>
            <a:r>
              <a:rPr lang="en-US" altLang="zh-CN" sz="2000" dirty="0"/>
              <a:t>tick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ym typeface="Wingdings" panose="05000000000000000000" pitchFamily="2" charset="2"/>
              </a:rPr>
              <a:t>动态</a:t>
            </a:r>
            <a:r>
              <a:rPr lang="en-US" altLang="zh-CN" sz="2000" dirty="0">
                <a:sym typeface="Wingdings" panose="05000000000000000000" pitchFamily="2" charset="2"/>
              </a:rPr>
              <a:t>tick</a:t>
            </a:r>
          </a:p>
          <a:p>
            <a:pPr lvl="3">
              <a:lnSpc>
                <a:spcPct val="100000"/>
              </a:lnSpc>
            </a:pPr>
            <a:r>
              <a:rPr lang="zh-CN" altLang="en-US" sz="2000" dirty="0">
                <a:sym typeface="Wingdings" panose="05000000000000000000" pitchFamily="2" charset="2"/>
              </a:rPr>
              <a:t>主要组成结构：时钟源，定时器</a:t>
            </a:r>
            <a:endParaRPr lang="en-US" altLang="zh-CN" sz="2000" dirty="0"/>
          </a:p>
          <a:p>
            <a:pPr lvl="3">
              <a:lnSpc>
                <a:spcPct val="100000"/>
              </a:lnSpc>
            </a:pPr>
            <a:endParaRPr lang="en-US" altLang="zh-CN" sz="2000" dirty="0"/>
          </a:p>
          <a:p>
            <a:pPr lvl="3">
              <a:lnSpc>
                <a:spcPct val="100000"/>
              </a:lnSpc>
            </a:pPr>
            <a:endParaRPr lang="en-US" altLang="zh-CN" sz="20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1">
              <a:lnSpc>
                <a:spcPct val="100000"/>
              </a:lnSpc>
            </a:pPr>
            <a:endParaRPr lang="en-US" altLang="zh-CN" sz="2600" dirty="0"/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C03CE5-2959-4F43-A100-7D2C4AAEBC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Jos Lab &amp; Bos Lab</a:t>
            </a:r>
            <a:endParaRPr lang="en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67193F-5CBA-4601-B745-D61FFC949F46}"/>
              </a:ext>
            </a:extLst>
          </p:cNvPr>
          <p:cNvSpPr txBox="1"/>
          <p:nvPr/>
        </p:nvSpPr>
        <p:spPr>
          <a:xfrm>
            <a:off x="-1" y="6098375"/>
            <a:ext cx="9217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>
                <a:hlinkClick r:id="rId2"/>
              </a:rPr>
              <a:t>http://www.wowotech.net/timer_subsystem/time_subsystem_index.html</a:t>
            </a:r>
            <a:endParaRPr lang="en-US" altLang="zh-CN" dirty="0"/>
          </a:p>
          <a:p>
            <a:r>
              <a:rPr lang="en-US" altLang="zh-CN" dirty="0"/>
              <a:t>[2] </a:t>
            </a:r>
            <a:r>
              <a:rPr lang="zh-CN" altLang="en-US" dirty="0"/>
              <a:t>深入</a:t>
            </a:r>
            <a:r>
              <a:rPr lang="en-US" altLang="zh-CN" dirty="0"/>
              <a:t>Linux</a:t>
            </a:r>
            <a:r>
              <a:rPr lang="zh-CN" altLang="en-US" dirty="0"/>
              <a:t>内核架构</a:t>
            </a:r>
            <a:endParaRPr lang="en-US" altLang="zh-CN" dirty="0"/>
          </a:p>
        </p:txBody>
      </p:sp>
      <p:pic>
        <p:nvPicPr>
          <p:cNvPr id="1026" name="Picture 2" descr="old time">
            <a:extLst>
              <a:ext uri="{FF2B5EF4-FFF2-40B4-BE49-F238E27FC236}">
                <a16:creationId xmlns:a16="http://schemas.microsoft.com/office/drawing/2014/main" id="{037A57D1-5B53-4CC6-B3D3-9F8DB96A6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59" y="752863"/>
            <a:ext cx="5466737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imehl">
            <a:extLst>
              <a:ext uri="{FF2B5EF4-FFF2-40B4-BE49-F238E27FC236}">
                <a16:creationId xmlns:a16="http://schemas.microsoft.com/office/drawing/2014/main" id="{BFDEFC81-600E-4EC9-9B79-22D9EB2E5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844" y="752863"/>
            <a:ext cx="5476875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86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51F9E-63EE-9B47-94C5-E861CC9A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1447-3221-2F48-9A15-C33D8CDA902A}" type="datetime1">
              <a:rPr lang="en-US" smtClean="0"/>
              <a:t>12/5/2022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12878-2661-CE46-BFAA-748BA18B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Mengwei</a:t>
            </a:r>
            <a:r>
              <a:rPr lang="zh-CN" altLang="en-US"/>
              <a:t> </a:t>
            </a:r>
            <a:r>
              <a:rPr lang="en-US" altLang="zh-CN"/>
              <a:t>Xu</a:t>
            </a:r>
            <a:r>
              <a:rPr lang="zh-CN" altLang="en-US"/>
              <a:t> </a:t>
            </a:r>
            <a:r>
              <a:rPr lang="en-US" altLang="zh-CN"/>
              <a:t>@</a:t>
            </a:r>
            <a:r>
              <a:rPr lang="zh-CN" altLang="en-US"/>
              <a:t> </a:t>
            </a:r>
            <a:r>
              <a:rPr lang="en-US" altLang="zh-CN"/>
              <a:t>BUPT</a:t>
            </a:r>
            <a:r>
              <a:rPr lang="zh-CN" altLang="en-US"/>
              <a:t> </a:t>
            </a:r>
            <a:r>
              <a:rPr lang="en-US" altLang="zh-CN"/>
              <a:t>Fall</a:t>
            </a:r>
            <a:r>
              <a:rPr lang="zh-CN" altLang="en-US"/>
              <a:t> </a:t>
            </a:r>
            <a:r>
              <a:rPr lang="en-US" altLang="zh-CN"/>
              <a:t>2022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F70F4-5B77-C14B-9812-5C61C39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ABFB-8E40-C44E-8BB5-7C0B2301F5DD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8BA60-3424-9443-8E8C-75E0C8673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763" y="1187450"/>
            <a:ext cx="10515600" cy="5280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000" dirty="0"/>
              <a:t>Bos Lab3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预备知识</a:t>
            </a:r>
            <a:endParaRPr lang="en-US" altLang="zh-CN" sz="2600" dirty="0"/>
          </a:p>
          <a:p>
            <a:pPr lvl="2">
              <a:lnSpc>
                <a:spcPct val="100000"/>
              </a:lnSpc>
            </a:pPr>
            <a:r>
              <a:rPr lang="zh-CN" altLang="en-US" sz="2200" dirty="0"/>
              <a:t>用户态定时器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zh-CN" altLang="en-US" sz="2000" dirty="0"/>
              <a:t>用户态与内核态的桥梁：系统调用，中断</a:t>
            </a:r>
            <a:r>
              <a:rPr lang="en-US" altLang="zh-CN" sz="2000" dirty="0"/>
              <a:t>/</a:t>
            </a:r>
            <a:r>
              <a:rPr lang="zh-CN" altLang="en-US" sz="2000" dirty="0"/>
              <a:t>异常</a:t>
            </a:r>
            <a:endParaRPr lang="en-US" altLang="zh-CN" sz="2000" dirty="0"/>
          </a:p>
          <a:p>
            <a:pPr lvl="3">
              <a:lnSpc>
                <a:spcPct val="100000"/>
              </a:lnSpc>
            </a:pPr>
            <a:r>
              <a:rPr lang="zh-CN" altLang="en-US" sz="2000" dirty="0">
                <a:sym typeface="Wingdings" panose="05000000000000000000" pitchFamily="2" charset="2"/>
              </a:rPr>
              <a:t>用户态接口</a:t>
            </a:r>
            <a:r>
              <a:rPr lang="en-US" altLang="zh-CN" sz="2000" dirty="0">
                <a:sym typeface="Wingdings" panose="05000000000000000000" pitchFamily="2" charset="2"/>
              </a:rPr>
              <a:t>[1][2]</a:t>
            </a:r>
          </a:p>
          <a:p>
            <a:pPr lvl="4">
              <a:lnSpc>
                <a:spcPct val="100000"/>
              </a:lnSpc>
            </a:pPr>
            <a:r>
              <a:rPr lang="zh-CN" altLang="en-US" sz="2000" dirty="0">
                <a:sym typeface="Wingdings" panose="05000000000000000000" pitchFamily="2" charset="2"/>
              </a:rPr>
              <a:t>用户态的实现需要内核态的支持，需要系统调用的支持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 lvl="4">
              <a:lnSpc>
                <a:spcPct val="100000"/>
              </a:lnSpc>
            </a:pPr>
            <a:r>
              <a:rPr lang="zh-CN" altLang="en-US" sz="2000" dirty="0">
                <a:sym typeface="Wingdings" panose="05000000000000000000" pitchFamily="2" charset="2"/>
              </a:rPr>
              <a:t>定时器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 lvl="5">
              <a:lnSpc>
                <a:spcPct val="100000"/>
              </a:lnSpc>
            </a:pP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Sleep/ </a:t>
            </a: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Usleep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nanosleep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[GNU</a:t>
            </a: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下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依赖于</a:t>
            </a: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sys_nanosleep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]</a:t>
            </a:r>
          </a:p>
          <a:p>
            <a:pPr lvl="5">
              <a:lnSpc>
                <a:spcPct val="100000"/>
              </a:lnSpc>
            </a:pPr>
            <a:r>
              <a:rPr lang="en-US" altLang="zh-CN" sz="2000" dirty="0">
                <a:solidFill>
                  <a:srgbClr val="323232"/>
                </a:solidFill>
                <a:latin typeface="Arial" panose="020B0604020202020204" pitchFamily="34" charset="0"/>
              </a:rPr>
              <a:t>Alarm/ </a:t>
            </a:r>
            <a:r>
              <a:rPr lang="en-US" altLang="zh-CN" sz="2000" dirty="0" err="1">
                <a:solidFill>
                  <a:srgbClr val="323232"/>
                </a:solidFill>
                <a:latin typeface="Arial" panose="020B0604020202020204" pitchFamily="34" charset="0"/>
              </a:rPr>
              <a:t>setitime</a:t>
            </a:r>
            <a:r>
              <a:rPr lang="en-US" altLang="zh-CN" sz="2000" dirty="0">
                <a:solidFill>
                  <a:srgbClr val="323232"/>
                </a:solidFill>
                <a:latin typeface="Arial" panose="020B0604020202020204" pitchFamily="34" charset="0"/>
              </a:rPr>
              <a:t>/ POSIX timer [POSIX timer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依赖的系统调用比较复杂</a:t>
            </a:r>
            <a:r>
              <a:rPr lang="en-US" altLang="zh-CN" sz="2000" dirty="0">
                <a:solidFill>
                  <a:srgbClr val="323232"/>
                </a:solidFill>
                <a:latin typeface="Arial" panose="020B0604020202020204" pitchFamily="34" charset="0"/>
              </a:rPr>
              <a:t>]</a:t>
            </a:r>
          </a:p>
          <a:p>
            <a:pPr lvl="5">
              <a:lnSpc>
                <a:spcPct val="100000"/>
              </a:lnSpc>
            </a:pPr>
            <a:r>
              <a:rPr lang="en-US" altLang="zh-CN" sz="2000" dirty="0">
                <a:solidFill>
                  <a:srgbClr val="323232"/>
                </a:solidFill>
                <a:latin typeface="Arial" panose="020B0604020202020204" pitchFamily="34" charset="0"/>
              </a:rPr>
              <a:t>Sleep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000" dirty="0">
                <a:solidFill>
                  <a:srgbClr val="323232"/>
                </a:solidFill>
                <a:latin typeface="Arial" panose="020B0604020202020204" pitchFamily="34" charset="0"/>
              </a:rPr>
              <a:t>alarm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依赖同一个信号</a:t>
            </a:r>
            <a:endParaRPr lang="en-US" altLang="zh-CN" sz="2000" dirty="0">
              <a:solidFill>
                <a:srgbClr val="323232"/>
              </a:solidFill>
              <a:latin typeface="Arial" panose="020B0604020202020204" pitchFamily="34" charset="0"/>
            </a:endParaRPr>
          </a:p>
          <a:p>
            <a:pPr lvl="5">
              <a:lnSpc>
                <a:spcPct val="100000"/>
              </a:lnSpc>
            </a:pP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间隔定时，</a:t>
            </a:r>
            <a:r>
              <a:rPr lang="en-US" altLang="zh-CN" sz="2000" dirty="0">
                <a:solidFill>
                  <a:srgbClr val="323232"/>
                </a:solidFill>
                <a:latin typeface="Arial" panose="020B0604020202020204" pitchFamily="34" charset="0"/>
              </a:rPr>
              <a:t>oneshot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定时</a:t>
            </a:r>
            <a:endParaRPr lang="en-US" altLang="zh-CN" sz="2000" dirty="0">
              <a:solidFill>
                <a:srgbClr val="323232"/>
              </a:solidFill>
              <a:latin typeface="Arial" panose="020B0604020202020204" pitchFamily="34" charset="0"/>
            </a:endParaRPr>
          </a:p>
          <a:p>
            <a:pPr lvl="5">
              <a:lnSpc>
                <a:spcPct val="100000"/>
              </a:lnSpc>
            </a:pP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定时器的计时</a:t>
            </a:r>
            <a:r>
              <a:rPr lang="en-US" altLang="zh-CN" sz="2000" dirty="0">
                <a:solidFill>
                  <a:srgbClr val="323232"/>
                </a:solidFill>
                <a:latin typeface="Arial" panose="020B0604020202020204" pitchFamily="34" charset="0"/>
              </a:rPr>
              <a:t>: 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依赖于哪个时钟</a:t>
            </a:r>
            <a:endParaRPr lang="en-US" altLang="zh-CN" sz="2000" dirty="0">
              <a:solidFill>
                <a:srgbClr val="323232"/>
              </a:solidFill>
              <a:latin typeface="Arial" panose="020B0604020202020204" pitchFamily="34" charset="0"/>
            </a:endParaRPr>
          </a:p>
          <a:p>
            <a:pPr lvl="3">
              <a:lnSpc>
                <a:spcPct val="100000"/>
              </a:lnSpc>
            </a:pPr>
            <a:endParaRPr lang="en-US" altLang="zh-CN" sz="2000" dirty="0">
              <a:solidFill>
                <a:srgbClr val="323232"/>
              </a:solidFill>
              <a:latin typeface="Arial" panose="020B0604020202020204" pitchFamily="34" charset="0"/>
              <a:cs typeface="+mn-cs"/>
            </a:endParaRPr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1">
              <a:lnSpc>
                <a:spcPct val="100000"/>
              </a:lnSpc>
            </a:pPr>
            <a:endParaRPr lang="en-US" altLang="zh-CN" sz="2600" dirty="0"/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C03CE5-2959-4F43-A100-7D2C4AAEBC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Jos Lab &amp; Bos Lab</a:t>
            </a:r>
            <a:endParaRPr lang="en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67193F-5CBA-4601-B745-D61FFC949F46}"/>
              </a:ext>
            </a:extLst>
          </p:cNvPr>
          <p:cNvSpPr txBox="1"/>
          <p:nvPr/>
        </p:nvSpPr>
        <p:spPr>
          <a:xfrm>
            <a:off x="0" y="5821376"/>
            <a:ext cx="92178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[1] APUE</a:t>
            </a:r>
          </a:p>
          <a:p>
            <a:r>
              <a:rPr lang="en-US" altLang="zh-CN" dirty="0"/>
              <a:t>[2] UNIX</a:t>
            </a:r>
            <a:r>
              <a:rPr lang="zh-CN" altLang="en-US" dirty="0"/>
              <a:t>系统编程手册：</a:t>
            </a:r>
            <a:r>
              <a:rPr lang="en-US" altLang="zh-CN" dirty="0">
                <a:hlinkClick r:id="rId2"/>
              </a:rPr>
              <a:t>https://man7.org/linux/man-pages/man2/timer_create.2.html</a:t>
            </a:r>
            <a:endParaRPr lang="en-US" altLang="zh-CN" dirty="0"/>
          </a:p>
          <a:p>
            <a:r>
              <a:rPr lang="en-US" altLang="zh-CN" dirty="0"/>
              <a:t>[3] http://www.wowotech.net/posix-timer.html</a:t>
            </a:r>
          </a:p>
        </p:txBody>
      </p:sp>
    </p:spTree>
    <p:extLst>
      <p:ext uri="{BB962C8B-B14F-4D97-AF65-F5344CB8AC3E}">
        <p14:creationId xmlns:p14="http://schemas.microsoft.com/office/powerpoint/2010/main" val="223091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51F9E-63EE-9B47-94C5-E861CC9A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1447-3221-2F48-9A15-C33D8CDA902A}" type="datetime1">
              <a:rPr lang="en-US" smtClean="0"/>
              <a:t>12/5/2022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12878-2661-CE46-BFAA-748BA18B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Mengwei</a:t>
            </a:r>
            <a:r>
              <a:rPr lang="zh-CN" altLang="en-US"/>
              <a:t> </a:t>
            </a:r>
            <a:r>
              <a:rPr lang="en-US" altLang="zh-CN"/>
              <a:t>Xu</a:t>
            </a:r>
            <a:r>
              <a:rPr lang="zh-CN" altLang="en-US"/>
              <a:t> </a:t>
            </a:r>
            <a:r>
              <a:rPr lang="en-US" altLang="zh-CN"/>
              <a:t>@</a:t>
            </a:r>
            <a:r>
              <a:rPr lang="zh-CN" altLang="en-US"/>
              <a:t> </a:t>
            </a:r>
            <a:r>
              <a:rPr lang="en-US" altLang="zh-CN"/>
              <a:t>BUPT</a:t>
            </a:r>
            <a:r>
              <a:rPr lang="zh-CN" altLang="en-US"/>
              <a:t> </a:t>
            </a:r>
            <a:r>
              <a:rPr lang="en-US" altLang="zh-CN"/>
              <a:t>Fall</a:t>
            </a:r>
            <a:r>
              <a:rPr lang="zh-CN" altLang="en-US"/>
              <a:t> </a:t>
            </a:r>
            <a:r>
              <a:rPr lang="en-US" altLang="zh-CN"/>
              <a:t>2022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F70F4-5B77-C14B-9812-5C61C39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ABFB-8E40-C44E-8BB5-7C0B2301F5DD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8BA60-3424-9443-8E8C-75E0C8673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763" y="1187450"/>
            <a:ext cx="10515600" cy="5280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000" dirty="0"/>
              <a:t>Bos Lab3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预备知识</a:t>
            </a:r>
            <a:endParaRPr lang="en-US" altLang="zh-CN" sz="2600" dirty="0"/>
          </a:p>
          <a:p>
            <a:pPr lvl="2">
              <a:lnSpc>
                <a:spcPct val="100000"/>
              </a:lnSpc>
            </a:pPr>
            <a:r>
              <a:rPr lang="zh-CN" altLang="en-US" sz="2200" dirty="0"/>
              <a:t>用户态定时器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zh-CN" altLang="en-US" sz="2000" dirty="0"/>
              <a:t>用户态与内核态的桥梁：系统调用，中断</a:t>
            </a:r>
            <a:r>
              <a:rPr lang="en-US" altLang="zh-CN" sz="2000" dirty="0"/>
              <a:t>/</a:t>
            </a:r>
            <a:r>
              <a:rPr lang="zh-CN" altLang="en-US" sz="2000" dirty="0"/>
              <a:t>异常</a:t>
            </a:r>
            <a:endParaRPr lang="en-US" altLang="zh-CN" sz="2000" dirty="0"/>
          </a:p>
          <a:p>
            <a:pPr lvl="3">
              <a:lnSpc>
                <a:spcPct val="100000"/>
              </a:lnSpc>
            </a:pPr>
            <a:r>
              <a:rPr lang="zh-CN" altLang="en-US" sz="2000" dirty="0">
                <a:sym typeface="Wingdings" panose="05000000000000000000" pitchFamily="2" charset="2"/>
              </a:rPr>
              <a:t>用户态接口</a:t>
            </a:r>
            <a:r>
              <a:rPr lang="en-US" altLang="zh-CN" sz="2000" dirty="0">
                <a:sym typeface="Wingdings" panose="05000000000000000000" pitchFamily="2" charset="2"/>
              </a:rPr>
              <a:t>[1][2]</a:t>
            </a:r>
          </a:p>
          <a:p>
            <a:pPr lvl="4">
              <a:lnSpc>
                <a:spcPct val="100000"/>
              </a:lnSpc>
            </a:pPr>
            <a:r>
              <a:rPr lang="zh-CN" altLang="en-US" sz="2000" dirty="0">
                <a:sym typeface="Wingdings" panose="05000000000000000000" pitchFamily="2" charset="2"/>
              </a:rPr>
              <a:t>用户态的实现需要内核态的支持，需要系统调用的支持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 lvl="4">
              <a:lnSpc>
                <a:spcPct val="100000"/>
              </a:lnSpc>
            </a:pPr>
            <a:r>
              <a:rPr lang="zh-CN" altLang="en-US" sz="2000" dirty="0">
                <a:sym typeface="Wingdings" panose="05000000000000000000" pitchFamily="2" charset="2"/>
              </a:rPr>
              <a:t>时钟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 lvl="5">
              <a:lnSpc>
                <a:spcPct val="100000"/>
              </a:lnSpc>
            </a:pPr>
            <a:r>
              <a:rPr lang="en-US" altLang="zh-CN" sz="2000" dirty="0">
                <a:solidFill>
                  <a:srgbClr val="323232"/>
                </a:solidFill>
                <a:latin typeface="Arial" panose="020B0604020202020204" pitchFamily="34" charset="0"/>
              </a:rPr>
              <a:t>t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ime/</a:t>
            </a: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gettimeofday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clock_gettime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 [</a:t>
            </a: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sys_time</a:t>
            </a:r>
            <a:r>
              <a:rPr lang="en-US" altLang="zh-CN" sz="2000" dirty="0">
                <a:solidFill>
                  <a:srgbClr val="323232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sys_gettimeofday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]</a:t>
            </a:r>
          </a:p>
          <a:p>
            <a:pPr lvl="5">
              <a:lnSpc>
                <a:spcPct val="100000"/>
              </a:lnSpc>
            </a:pP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系统时间</a:t>
            </a:r>
            <a:r>
              <a:rPr lang="en-US" altLang="zh-CN" sz="2000" dirty="0">
                <a:solidFill>
                  <a:srgbClr val="323232"/>
                </a:solidFill>
                <a:latin typeface="Arial" panose="020B0604020202020204" pitchFamily="34" charset="0"/>
              </a:rPr>
              <a:t>[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墙上时间</a:t>
            </a:r>
            <a:r>
              <a:rPr lang="en-US" altLang="zh-CN" sz="2000" dirty="0">
                <a:solidFill>
                  <a:srgbClr val="323232"/>
                </a:solidFill>
                <a:latin typeface="Arial" panose="020B0604020202020204" pitchFamily="34" charset="0"/>
              </a:rPr>
              <a:t>]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，相对时间</a:t>
            </a:r>
            <a:r>
              <a:rPr lang="en-US" altLang="zh-CN" sz="2000" dirty="0">
                <a:solidFill>
                  <a:srgbClr val="323232"/>
                </a:solidFill>
                <a:latin typeface="Arial" panose="020B0604020202020204" pitchFamily="34" charset="0"/>
              </a:rPr>
              <a:t>[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系统开机</a:t>
            </a:r>
            <a:r>
              <a:rPr lang="en-US" altLang="zh-CN" sz="2000" dirty="0">
                <a:solidFill>
                  <a:srgbClr val="323232"/>
                </a:solidFill>
                <a:latin typeface="Arial" panose="020B0604020202020204" pitchFamily="34" charset="0"/>
              </a:rPr>
              <a:t>]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，执行时间</a:t>
            </a:r>
            <a:endParaRPr lang="en-US" altLang="zh-CN" sz="2000" dirty="0">
              <a:solidFill>
                <a:srgbClr val="323232"/>
              </a:solidFill>
              <a:latin typeface="Arial" panose="020B0604020202020204" pitchFamily="34" charset="0"/>
            </a:endParaRPr>
          </a:p>
          <a:p>
            <a:pPr lvl="5">
              <a:lnSpc>
                <a:spcPct val="100000"/>
              </a:lnSpc>
            </a:pPr>
            <a:endParaRPr lang="en-US" altLang="zh-CN" sz="2000" b="0" i="0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  <a:p>
            <a:pPr lvl="5">
              <a:lnSpc>
                <a:spcPct val="100000"/>
              </a:lnSpc>
            </a:pPr>
            <a:endParaRPr lang="en-US" altLang="zh-CN" sz="2000" b="0" i="0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1">
              <a:lnSpc>
                <a:spcPct val="100000"/>
              </a:lnSpc>
            </a:pPr>
            <a:endParaRPr lang="en-US" altLang="zh-CN" sz="2600" dirty="0"/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C03CE5-2959-4F43-A100-7D2C4AAEBC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Jos Lab &amp; Bos Lab</a:t>
            </a:r>
            <a:endParaRPr lang="en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AFB41B-CDE3-4897-A25C-E16CB27E00C6}"/>
              </a:ext>
            </a:extLst>
          </p:cNvPr>
          <p:cNvSpPr txBox="1"/>
          <p:nvPr/>
        </p:nvSpPr>
        <p:spPr>
          <a:xfrm>
            <a:off x="0" y="5821376"/>
            <a:ext cx="92178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[1] APUE</a:t>
            </a:r>
          </a:p>
          <a:p>
            <a:r>
              <a:rPr lang="en-US" altLang="zh-CN" dirty="0"/>
              <a:t>[2] UNIX</a:t>
            </a:r>
            <a:r>
              <a:rPr lang="zh-CN" altLang="en-US" dirty="0"/>
              <a:t>系统编程手册：</a:t>
            </a:r>
            <a:r>
              <a:rPr lang="en-US" altLang="zh-CN" dirty="0">
                <a:hlinkClick r:id="rId2"/>
              </a:rPr>
              <a:t>https://man7.org/linux/man-pages/man2/timer_create.2.html</a:t>
            </a:r>
            <a:endParaRPr lang="en-US" altLang="zh-CN" dirty="0"/>
          </a:p>
          <a:p>
            <a:r>
              <a:rPr lang="en-US" altLang="zh-CN" dirty="0"/>
              <a:t>[3] http://www.wowotech.net/posix-timer.html</a:t>
            </a:r>
          </a:p>
        </p:txBody>
      </p:sp>
    </p:spTree>
    <p:extLst>
      <p:ext uri="{BB962C8B-B14F-4D97-AF65-F5344CB8AC3E}">
        <p14:creationId xmlns:p14="http://schemas.microsoft.com/office/powerpoint/2010/main" val="125183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51F9E-63EE-9B47-94C5-E861CC9A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1447-3221-2F48-9A15-C33D8CDA902A}" type="datetime1">
              <a:rPr lang="en-US" smtClean="0"/>
              <a:t>12/5/2022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12878-2661-CE46-BFAA-748BA18B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Mengwei</a:t>
            </a:r>
            <a:r>
              <a:rPr lang="zh-CN" altLang="en-US"/>
              <a:t> </a:t>
            </a:r>
            <a:r>
              <a:rPr lang="en-US" altLang="zh-CN"/>
              <a:t>Xu</a:t>
            </a:r>
            <a:r>
              <a:rPr lang="zh-CN" altLang="en-US"/>
              <a:t> </a:t>
            </a:r>
            <a:r>
              <a:rPr lang="en-US" altLang="zh-CN"/>
              <a:t>@</a:t>
            </a:r>
            <a:r>
              <a:rPr lang="zh-CN" altLang="en-US"/>
              <a:t> </a:t>
            </a:r>
            <a:r>
              <a:rPr lang="en-US" altLang="zh-CN"/>
              <a:t>BUPT</a:t>
            </a:r>
            <a:r>
              <a:rPr lang="zh-CN" altLang="en-US"/>
              <a:t> </a:t>
            </a:r>
            <a:r>
              <a:rPr lang="en-US" altLang="zh-CN"/>
              <a:t>Fall</a:t>
            </a:r>
            <a:r>
              <a:rPr lang="zh-CN" altLang="en-US"/>
              <a:t> </a:t>
            </a:r>
            <a:r>
              <a:rPr lang="en-US" altLang="zh-CN"/>
              <a:t>2022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F70F4-5B77-C14B-9812-5C61C39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ABFB-8E40-C44E-8BB5-7C0B2301F5DD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8BA60-3424-9443-8E8C-75E0C8673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763" y="1187450"/>
            <a:ext cx="10515600" cy="5280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000" dirty="0"/>
              <a:t>Bos Lab3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预备知识</a:t>
            </a:r>
            <a:endParaRPr lang="en-US" altLang="zh-CN" sz="2600" dirty="0"/>
          </a:p>
          <a:p>
            <a:pPr lvl="2">
              <a:lnSpc>
                <a:spcPct val="100000"/>
              </a:lnSpc>
            </a:pPr>
            <a:r>
              <a:rPr lang="zh-CN" altLang="en-US" sz="2200" dirty="0"/>
              <a:t>用户态定时器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zh-CN" altLang="en-US" sz="2000" dirty="0"/>
              <a:t>用户态与内核态的桥梁：系统调用，中断</a:t>
            </a:r>
            <a:r>
              <a:rPr lang="en-US" altLang="zh-CN" sz="2000" dirty="0"/>
              <a:t>/</a:t>
            </a:r>
            <a:r>
              <a:rPr lang="zh-CN" altLang="en-US" sz="2000" dirty="0"/>
              <a:t>异常</a:t>
            </a:r>
            <a:endParaRPr lang="en-US" altLang="zh-CN" sz="2000" dirty="0"/>
          </a:p>
          <a:p>
            <a:pPr lvl="3">
              <a:lnSpc>
                <a:spcPct val="100000"/>
              </a:lnSpc>
            </a:pPr>
            <a:r>
              <a:rPr lang="zh-CN" altLang="en-US" sz="2000" dirty="0">
                <a:sym typeface="Wingdings" panose="05000000000000000000" pitchFamily="2" charset="2"/>
              </a:rPr>
              <a:t>用户态接口</a:t>
            </a:r>
            <a:r>
              <a:rPr lang="en-US" altLang="zh-CN" sz="2000" dirty="0">
                <a:sym typeface="Wingdings" panose="05000000000000000000" pitchFamily="2" charset="2"/>
              </a:rPr>
              <a:t>[1][2]</a:t>
            </a:r>
          </a:p>
          <a:p>
            <a:pPr lvl="4">
              <a:lnSpc>
                <a:spcPct val="100000"/>
              </a:lnSpc>
            </a:pPr>
            <a:r>
              <a:rPr lang="zh-CN" altLang="en-US" sz="2000" dirty="0">
                <a:sym typeface="Wingdings" panose="05000000000000000000" pitchFamily="2" charset="2"/>
              </a:rPr>
              <a:t>用户态的实现需要内核态的支持，需要系统调用的支持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 lvl="4">
              <a:lnSpc>
                <a:spcPct val="100000"/>
              </a:lnSpc>
            </a:pPr>
            <a:r>
              <a:rPr lang="zh-CN" altLang="en-US" sz="2000" dirty="0">
                <a:sym typeface="Wingdings" panose="05000000000000000000" pitchFamily="2" charset="2"/>
              </a:rPr>
              <a:t>时钟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 lvl="5">
              <a:lnSpc>
                <a:spcPct val="100000"/>
              </a:lnSpc>
            </a:pPr>
            <a:r>
              <a:rPr lang="en-US" altLang="zh-CN" sz="2000" dirty="0">
                <a:solidFill>
                  <a:srgbClr val="323232"/>
                </a:solidFill>
                <a:latin typeface="Arial" panose="020B0604020202020204" pitchFamily="34" charset="0"/>
              </a:rPr>
              <a:t>t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ime/</a:t>
            </a: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gettimeofday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clock_gettime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 [</a:t>
            </a: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sys_time</a:t>
            </a:r>
            <a:r>
              <a:rPr lang="en-US" altLang="zh-CN" sz="2000" dirty="0">
                <a:solidFill>
                  <a:srgbClr val="323232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sys_gettimeofday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]</a:t>
            </a:r>
          </a:p>
          <a:p>
            <a:pPr lvl="5">
              <a:lnSpc>
                <a:spcPct val="100000"/>
              </a:lnSpc>
            </a:pP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系统时间</a:t>
            </a:r>
            <a:r>
              <a:rPr lang="en-US" altLang="zh-CN" sz="2000" dirty="0">
                <a:solidFill>
                  <a:srgbClr val="323232"/>
                </a:solidFill>
                <a:latin typeface="Arial" panose="020B0604020202020204" pitchFamily="34" charset="0"/>
              </a:rPr>
              <a:t>[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墙上时间</a:t>
            </a:r>
            <a:r>
              <a:rPr lang="en-US" altLang="zh-CN" sz="2000" dirty="0">
                <a:solidFill>
                  <a:srgbClr val="323232"/>
                </a:solidFill>
                <a:latin typeface="Arial" panose="020B0604020202020204" pitchFamily="34" charset="0"/>
              </a:rPr>
              <a:t>]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，相对时间</a:t>
            </a:r>
            <a:r>
              <a:rPr lang="en-US" altLang="zh-CN" sz="2000" dirty="0">
                <a:solidFill>
                  <a:srgbClr val="323232"/>
                </a:solidFill>
                <a:latin typeface="Arial" panose="020B0604020202020204" pitchFamily="34" charset="0"/>
              </a:rPr>
              <a:t>[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系统开机</a:t>
            </a:r>
            <a:r>
              <a:rPr lang="en-US" altLang="zh-CN" sz="2000" dirty="0">
                <a:solidFill>
                  <a:srgbClr val="323232"/>
                </a:solidFill>
                <a:latin typeface="Arial" panose="020B0604020202020204" pitchFamily="34" charset="0"/>
              </a:rPr>
              <a:t>]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，执行时间</a:t>
            </a:r>
            <a:endParaRPr lang="en-US" altLang="zh-CN" sz="2000" dirty="0">
              <a:solidFill>
                <a:srgbClr val="323232"/>
              </a:solidFill>
              <a:latin typeface="Arial" panose="020B0604020202020204" pitchFamily="34" charset="0"/>
            </a:endParaRPr>
          </a:p>
          <a:p>
            <a:pPr lvl="5">
              <a:lnSpc>
                <a:spcPct val="100000"/>
              </a:lnSpc>
            </a:pPr>
            <a:endParaRPr lang="en-US" altLang="zh-CN" sz="2000" b="0" i="0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  <a:p>
            <a:pPr lvl="5">
              <a:lnSpc>
                <a:spcPct val="100000"/>
              </a:lnSpc>
            </a:pPr>
            <a:endParaRPr lang="en-US" altLang="zh-CN" sz="2000" b="0" i="0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1">
              <a:lnSpc>
                <a:spcPct val="100000"/>
              </a:lnSpc>
            </a:pPr>
            <a:endParaRPr lang="en-US" altLang="zh-CN" sz="2600" dirty="0"/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C03CE5-2959-4F43-A100-7D2C4AAEBC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Jos Lab &amp; Bos Lab</a:t>
            </a:r>
            <a:endParaRPr lang="en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1372E1-8DE2-41CB-A91E-73DF2480B692}"/>
              </a:ext>
            </a:extLst>
          </p:cNvPr>
          <p:cNvSpPr txBox="1"/>
          <p:nvPr/>
        </p:nvSpPr>
        <p:spPr>
          <a:xfrm>
            <a:off x="0" y="5821376"/>
            <a:ext cx="92178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[1] APUE</a:t>
            </a:r>
          </a:p>
          <a:p>
            <a:r>
              <a:rPr lang="en-US" altLang="zh-CN" dirty="0"/>
              <a:t>[2] UNIX</a:t>
            </a:r>
            <a:r>
              <a:rPr lang="zh-CN" altLang="en-US" dirty="0"/>
              <a:t>系统编程手册：</a:t>
            </a:r>
            <a:r>
              <a:rPr lang="en-US" altLang="zh-CN" dirty="0">
                <a:hlinkClick r:id="rId2"/>
              </a:rPr>
              <a:t>https://man7.org/linux/man-pages/man2/timer_create.2.html</a:t>
            </a:r>
            <a:endParaRPr lang="en-US" altLang="zh-CN" dirty="0"/>
          </a:p>
          <a:p>
            <a:r>
              <a:rPr lang="en-US" altLang="zh-CN" dirty="0"/>
              <a:t>[3] http://www.wowotech.net/posix-timer.html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A8A4575-5268-4D6A-80F1-7AB21E4BD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696" y="1"/>
            <a:ext cx="5112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2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51F9E-63EE-9B47-94C5-E861CC9A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1447-3221-2F48-9A15-C33D8CDA902A}" type="datetime1">
              <a:rPr lang="en-US" smtClean="0"/>
              <a:t>12/5/2022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12878-2661-CE46-BFAA-748BA18B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Mengwei</a:t>
            </a:r>
            <a:r>
              <a:rPr lang="zh-CN" altLang="en-US"/>
              <a:t> </a:t>
            </a:r>
            <a:r>
              <a:rPr lang="en-US" altLang="zh-CN"/>
              <a:t>Xu</a:t>
            </a:r>
            <a:r>
              <a:rPr lang="zh-CN" altLang="en-US"/>
              <a:t> </a:t>
            </a:r>
            <a:r>
              <a:rPr lang="en-US" altLang="zh-CN"/>
              <a:t>@</a:t>
            </a:r>
            <a:r>
              <a:rPr lang="zh-CN" altLang="en-US"/>
              <a:t> </a:t>
            </a:r>
            <a:r>
              <a:rPr lang="en-US" altLang="zh-CN"/>
              <a:t>BUPT</a:t>
            </a:r>
            <a:r>
              <a:rPr lang="zh-CN" altLang="en-US"/>
              <a:t> </a:t>
            </a:r>
            <a:r>
              <a:rPr lang="en-US" altLang="zh-CN"/>
              <a:t>Fall</a:t>
            </a:r>
            <a:r>
              <a:rPr lang="zh-CN" altLang="en-US"/>
              <a:t> </a:t>
            </a:r>
            <a:r>
              <a:rPr lang="en-US" altLang="zh-CN"/>
              <a:t>2022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F70F4-5B77-C14B-9812-5C61C39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ABFB-8E40-C44E-8BB5-7C0B2301F5DD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8BA60-3424-9443-8E8C-75E0C8673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763" y="1187450"/>
            <a:ext cx="10515600" cy="5280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000" dirty="0"/>
              <a:t>Bos Lab3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预备知识</a:t>
            </a:r>
            <a:endParaRPr lang="en-US" altLang="zh-CN" sz="2600" dirty="0"/>
          </a:p>
          <a:p>
            <a:pPr lvl="2">
              <a:lnSpc>
                <a:spcPct val="100000"/>
              </a:lnSpc>
            </a:pPr>
            <a:r>
              <a:rPr lang="en-US" altLang="zh-CN" sz="2200" dirty="0" err="1"/>
              <a:t>Gdb</a:t>
            </a:r>
            <a:r>
              <a:rPr lang="zh-CN" altLang="en-US" sz="2200" dirty="0"/>
              <a:t>与信号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zh-CN" altLang="en-US" sz="2000" dirty="0"/>
              <a:t>信号</a:t>
            </a:r>
            <a:endParaRPr lang="en-US" altLang="zh-CN" sz="2000" dirty="0"/>
          </a:p>
          <a:p>
            <a:pPr lvl="4">
              <a:lnSpc>
                <a:spcPct val="100000"/>
              </a:lnSpc>
            </a:pPr>
            <a:r>
              <a:rPr lang="en-US" altLang="zh-CN" sz="2000" dirty="0"/>
              <a:t>timer</a:t>
            </a:r>
            <a:r>
              <a:rPr lang="zh-CN" altLang="en-US" sz="2000" dirty="0"/>
              <a:t>用信号作为通知线程的机制</a:t>
            </a:r>
            <a:endParaRPr lang="en-US" altLang="zh-CN" sz="2000" dirty="0"/>
          </a:p>
          <a:p>
            <a:pPr lvl="3">
              <a:lnSpc>
                <a:spcPct val="100000"/>
              </a:lnSpc>
            </a:pPr>
            <a:r>
              <a:rPr lang="en-US" altLang="zh-CN" sz="2000" dirty="0" err="1">
                <a:solidFill>
                  <a:srgbClr val="323232"/>
                </a:solidFill>
                <a:latin typeface="Arial" panose="020B0604020202020204" pitchFamily="34" charset="0"/>
              </a:rPr>
              <a:t>Gdb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中对</a:t>
            </a: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信号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debug</a:t>
            </a:r>
          </a:p>
          <a:p>
            <a:pPr lvl="4">
              <a:lnSpc>
                <a:spcPct val="100000"/>
              </a:lnSpc>
            </a:pP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 signals</a:t>
            </a:r>
          </a:p>
          <a:p>
            <a:pPr lvl="4">
              <a:lnSpc>
                <a:spcPct val="100000"/>
              </a:lnSpc>
            </a:pP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用</a:t>
            </a: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Gdb</a:t>
            </a: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观察是否收到信号</a:t>
            </a:r>
            <a:endParaRPr lang="en-US" altLang="zh-CN" sz="2000" b="0" i="0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  <a:p>
            <a:pPr lvl="4">
              <a:lnSpc>
                <a:spcPct val="100000"/>
              </a:lnSpc>
            </a:pP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用</a:t>
            </a:r>
            <a:r>
              <a:rPr lang="en-US" altLang="zh-CN" sz="2000" dirty="0" err="1">
                <a:solidFill>
                  <a:srgbClr val="323232"/>
                </a:solidFill>
                <a:latin typeface="Arial" panose="020B0604020202020204" pitchFamily="34" charset="0"/>
              </a:rPr>
              <a:t>G</a:t>
            </a: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db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发送信号</a:t>
            </a:r>
            <a:r>
              <a:rPr lang="en-US" altLang="zh-CN" sz="2000" dirty="0">
                <a:solidFill>
                  <a:srgbClr val="323232"/>
                </a:solidFill>
                <a:latin typeface="Arial" panose="020B0604020202020204" pitchFamily="34" charset="0"/>
              </a:rPr>
              <a:t>/</a:t>
            </a: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另起终端用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kill –n </a:t>
            </a: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pid</a:t>
            </a: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发送信号</a:t>
            </a:r>
            <a:endParaRPr lang="en-US" altLang="zh-CN" sz="2000" dirty="0">
              <a:solidFill>
                <a:srgbClr val="323232"/>
              </a:solidFill>
              <a:latin typeface="Arial" panose="020B0604020202020204" pitchFamily="34" charset="0"/>
            </a:endParaRPr>
          </a:p>
          <a:p>
            <a:pPr lvl="4">
              <a:lnSpc>
                <a:spcPct val="100000"/>
              </a:lnSpc>
            </a:pP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用</a:t>
            </a:r>
            <a:r>
              <a:rPr lang="en-US" altLang="zh-CN" sz="2000" dirty="0" err="1">
                <a:solidFill>
                  <a:srgbClr val="323232"/>
                </a:solidFill>
                <a:latin typeface="Arial" panose="020B0604020202020204" pitchFamily="34" charset="0"/>
              </a:rPr>
              <a:t>Gdb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屏蔽信号 </a:t>
            </a:r>
            <a:endParaRPr lang="en-US" altLang="zh-CN" sz="2000" dirty="0">
              <a:solidFill>
                <a:srgbClr val="323232"/>
              </a:solidFill>
              <a:latin typeface="Arial" panose="020B0604020202020204" pitchFamily="34" charset="0"/>
            </a:endParaRPr>
          </a:p>
          <a:p>
            <a:pPr lvl="5">
              <a:lnSpc>
                <a:spcPct val="100000"/>
              </a:lnSpc>
            </a:pPr>
            <a:endParaRPr lang="en-US" altLang="zh-CN" sz="2000" b="0" i="0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1">
              <a:lnSpc>
                <a:spcPct val="100000"/>
              </a:lnSpc>
            </a:pPr>
            <a:endParaRPr lang="en-US" altLang="zh-CN" sz="2600" dirty="0"/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C03CE5-2959-4F43-A100-7D2C4AAEBC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Jos Lab &amp; Bos Lab</a:t>
            </a:r>
            <a:endParaRPr lang="en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F4830B4-B510-4B8F-96E1-2F6C2E7C8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28" y="5335805"/>
            <a:ext cx="8537343" cy="105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1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51F9E-63EE-9B47-94C5-E861CC9A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1447-3221-2F48-9A15-C33D8CDA902A}" type="datetime1">
              <a:rPr lang="en-US" smtClean="0"/>
              <a:t>12/5/2022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12878-2661-CE46-BFAA-748BA18B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Mengwei</a:t>
            </a:r>
            <a:r>
              <a:rPr lang="zh-CN" altLang="en-US"/>
              <a:t> </a:t>
            </a:r>
            <a:r>
              <a:rPr lang="en-US" altLang="zh-CN"/>
              <a:t>Xu</a:t>
            </a:r>
            <a:r>
              <a:rPr lang="zh-CN" altLang="en-US"/>
              <a:t> </a:t>
            </a:r>
            <a:r>
              <a:rPr lang="en-US" altLang="zh-CN"/>
              <a:t>@</a:t>
            </a:r>
            <a:r>
              <a:rPr lang="zh-CN" altLang="en-US"/>
              <a:t> </a:t>
            </a:r>
            <a:r>
              <a:rPr lang="en-US" altLang="zh-CN"/>
              <a:t>BUPT</a:t>
            </a:r>
            <a:r>
              <a:rPr lang="zh-CN" altLang="en-US"/>
              <a:t> </a:t>
            </a:r>
            <a:r>
              <a:rPr lang="en-US" altLang="zh-CN"/>
              <a:t>Fall</a:t>
            </a:r>
            <a:r>
              <a:rPr lang="zh-CN" altLang="en-US"/>
              <a:t> </a:t>
            </a:r>
            <a:r>
              <a:rPr lang="en-US" altLang="zh-CN"/>
              <a:t>2022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F70F4-5B77-C14B-9812-5C61C39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ABFB-8E40-C44E-8BB5-7C0B2301F5DD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8BA60-3424-9443-8E8C-75E0C8673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763" y="1187450"/>
            <a:ext cx="10515600" cy="5280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000" dirty="0"/>
              <a:t>Bos Lab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预备知识</a:t>
            </a:r>
            <a:endParaRPr lang="en-US" altLang="zh-CN" sz="2600" dirty="0"/>
          </a:p>
          <a:p>
            <a:pPr lvl="2">
              <a:lnSpc>
                <a:spcPct val="100000"/>
              </a:lnSpc>
            </a:pPr>
            <a:r>
              <a:rPr lang="en-US" altLang="zh-CN" sz="2200" dirty="0" err="1"/>
              <a:t>Gdb</a:t>
            </a:r>
            <a:r>
              <a:rPr lang="zh-CN" altLang="en-US" sz="2200" dirty="0"/>
              <a:t>与信号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zh-CN" altLang="en-US" sz="2000" dirty="0"/>
              <a:t>信号</a:t>
            </a:r>
            <a:endParaRPr lang="en-US" altLang="zh-CN" sz="2000" dirty="0"/>
          </a:p>
          <a:p>
            <a:pPr lvl="4">
              <a:lnSpc>
                <a:spcPct val="100000"/>
              </a:lnSpc>
            </a:pPr>
            <a:r>
              <a:rPr lang="en-US" altLang="zh-CN" sz="2000" dirty="0"/>
              <a:t>timer</a:t>
            </a:r>
            <a:r>
              <a:rPr lang="zh-CN" altLang="en-US" sz="2000" dirty="0"/>
              <a:t>用信号作为通知线程的机制</a:t>
            </a:r>
            <a:endParaRPr lang="en-US" altLang="zh-CN" sz="2000" dirty="0"/>
          </a:p>
          <a:p>
            <a:pPr lvl="3">
              <a:lnSpc>
                <a:spcPct val="100000"/>
              </a:lnSpc>
            </a:pPr>
            <a:r>
              <a:rPr lang="en-US" altLang="zh-CN" sz="2000" dirty="0" err="1">
                <a:solidFill>
                  <a:srgbClr val="323232"/>
                </a:solidFill>
                <a:latin typeface="Arial" panose="020B0604020202020204" pitchFamily="34" charset="0"/>
              </a:rPr>
              <a:t>Gdb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中对</a:t>
            </a: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信号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debug</a:t>
            </a:r>
          </a:p>
          <a:p>
            <a:pPr lvl="4">
              <a:lnSpc>
                <a:spcPct val="100000"/>
              </a:lnSpc>
            </a:pP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 signals</a:t>
            </a:r>
          </a:p>
          <a:p>
            <a:pPr lvl="4">
              <a:lnSpc>
                <a:spcPct val="100000"/>
              </a:lnSpc>
            </a:pP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用</a:t>
            </a: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Gdb</a:t>
            </a: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观察是否收到信号</a:t>
            </a:r>
            <a:endParaRPr lang="en-US" altLang="zh-CN" sz="2000" b="0" i="0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  <a:p>
            <a:pPr lvl="4">
              <a:lnSpc>
                <a:spcPct val="100000"/>
              </a:lnSpc>
            </a:pP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用</a:t>
            </a:r>
            <a:r>
              <a:rPr lang="en-US" altLang="zh-CN" sz="2000" dirty="0" err="1">
                <a:solidFill>
                  <a:srgbClr val="323232"/>
                </a:solidFill>
                <a:latin typeface="Arial" panose="020B0604020202020204" pitchFamily="34" charset="0"/>
              </a:rPr>
              <a:t>G</a:t>
            </a: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db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发送信号</a:t>
            </a:r>
            <a:r>
              <a:rPr lang="en-US" altLang="zh-CN" sz="2000" dirty="0">
                <a:solidFill>
                  <a:srgbClr val="323232"/>
                </a:solidFill>
                <a:latin typeface="Arial" panose="020B0604020202020204" pitchFamily="34" charset="0"/>
              </a:rPr>
              <a:t>/</a:t>
            </a: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另起终端用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kill –n </a:t>
            </a: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pid</a:t>
            </a: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发送信号</a:t>
            </a:r>
            <a:endParaRPr lang="en-US" altLang="zh-CN" sz="2000" dirty="0">
              <a:solidFill>
                <a:srgbClr val="323232"/>
              </a:solidFill>
              <a:latin typeface="Arial" panose="020B0604020202020204" pitchFamily="34" charset="0"/>
            </a:endParaRPr>
          </a:p>
          <a:p>
            <a:pPr lvl="4">
              <a:lnSpc>
                <a:spcPct val="100000"/>
              </a:lnSpc>
            </a:pP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用</a:t>
            </a:r>
            <a:r>
              <a:rPr lang="en-US" altLang="zh-CN" sz="2000" dirty="0" err="1">
                <a:solidFill>
                  <a:srgbClr val="323232"/>
                </a:solidFill>
                <a:latin typeface="Arial" panose="020B0604020202020204" pitchFamily="34" charset="0"/>
              </a:rPr>
              <a:t>Gdb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屏蔽信号</a:t>
            </a:r>
            <a:endParaRPr lang="en-US" altLang="zh-CN" sz="2000" dirty="0">
              <a:solidFill>
                <a:srgbClr val="323232"/>
              </a:solidFill>
              <a:latin typeface="Arial" panose="020B0604020202020204" pitchFamily="34" charset="0"/>
            </a:endParaRPr>
          </a:p>
          <a:p>
            <a:pPr lvl="5">
              <a:lnSpc>
                <a:spcPct val="100000"/>
              </a:lnSpc>
            </a:pPr>
            <a:endParaRPr lang="en-US" altLang="zh-CN" sz="2000" b="0" i="0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1">
              <a:lnSpc>
                <a:spcPct val="100000"/>
              </a:lnSpc>
            </a:pPr>
            <a:endParaRPr lang="en-US" altLang="zh-CN" sz="2600" dirty="0"/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C03CE5-2959-4F43-A100-7D2C4AAEBC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Jos Lab &amp; Bos Lab</a:t>
            </a:r>
            <a:endParaRPr lang="en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95C1A2-F926-462D-B8F6-1E8873E47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193" y="0"/>
            <a:ext cx="8089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51F9E-63EE-9B47-94C5-E861CC9A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1447-3221-2F48-9A15-C33D8CDA902A}" type="datetime1">
              <a:rPr lang="en-US" smtClean="0"/>
              <a:t>12/5/2022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12878-2661-CE46-BFAA-748BA18B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Mengwei</a:t>
            </a:r>
            <a:r>
              <a:rPr lang="zh-CN" altLang="en-US"/>
              <a:t> </a:t>
            </a:r>
            <a:r>
              <a:rPr lang="en-US" altLang="zh-CN"/>
              <a:t>Xu</a:t>
            </a:r>
            <a:r>
              <a:rPr lang="zh-CN" altLang="en-US"/>
              <a:t> </a:t>
            </a:r>
            <a:r>
              <a:rPr lang="en-US" altLang="zh-CN"/>
              <a:t>@</a:t>
            </a:r>
            <a:r>
              <a:rPr lang="zh-CN" altLang="en-US"/>
              <a:t> </a:t>
            </a:r>
            <a:r>
              <a:rPr lang="en-US" altLang="zh-CN"/>
              <a:t>BUPT</a:t>
            </a:r>
            <a:r>
              <a:rPr lang="zh-CN" altLang="en-US"/>
              <a:t> </a:t>
            </a:r>
            <a:r>
              <a:rPr lang="en-US" altLang="zh-CN"/>
              <a:t>Fall</a:t>
            </a:r>
            <a:r>
              <a:rPr lang="zh-CN" altLang="en-US"/>
              <a:t> </a:t>
            </a:r>
            <a:r>
              <a:rPr lang="en-US" altLang="zh-CN"/>
              <a:t>2022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F70F4-5B77-C14B-9812-5C61C39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ABFB-8E40-C44E-8BB5-7C0B2301F5DD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8BA60-3424-9443-8E8C-75E0C8673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763" y="1187450"/>
            <a:ext cx="10515600" cy="5280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000" dirty="0"/>
              <a:t>Bos Lab3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预备知识</a:t>
            </a:r>
            <a:endParaRPr lang="en-US" altLang="zh-CN" sz="2600" dirty="0"/>
          </a:p>
          <a:p>
            <a:pPr lvl="2">
              <a:lnSpc>
                <a:spcPct val="100000"/>
              </a:lnSpc>
            </a:pPr>
            <a:r>
              <a:rPr lang="en-US" altLang="zh-CN" sz="2200" dirty="0" err="1"/>
              <a:t>Gdb</a:t>
            </a:r>
            <a:r>
              <a:rPr lang="zh-CN" altLang="en-US" sz="2200" dirty="0"/>
              <a:t>与信号</a:t>
            </a:r>
            <a:endParaRPr lang="en-US" altLang="zh-CN" sz="2200" dirty="0"/>
          </a:p>
          <a:p>
            <a:pPr lvl="3">
              <a:lnSpc>
                <a:spcPct val="100000"/>
              </a:lnSpc>
            </a:pPr>
            <a:r>
              <a:rPr lang="zh-CN" altLang="en-US" sz="2000" dirty="0"/>
              <a:t>信号</a:t>
            </a:r>
            <a:endParaRPr lang="en-US" altLang="zh-CN" sz="2000" dirty="0"/>
          </a:p>
          <a:p>
            <a:pPr lvl="4">
              <a:lnSpc>
                <a:spcPct val="100000"/>
              </a:lnSpc>
            </a:pPr>
            <a:r>
              <a:rPr lang="en-US" altLang="zh-CN" sz="2000" dirty="0"/>
              <a:t>timer</a:t>
            </a:r>
            <a:r>
              <a:rPr lang="zh-CN" altLang="en-US" sz="2000" dirty="0"/>
              <a:t>用信号作为通知线程的机制</a:t>
            </a:r>
            <a:endParaRPr lang="en-US" altLang="zh-CN" sz="2000" dirty="0"/>
          </a:p>
          <a:p>
            <a:pPr lvl="3">
              <a:lnSpc>
                <a:spcPct val="100000"/>
              </a:lnSpc>
            </a:pPr>
            <a:r>
              <a:rPr lang="en-US" altLang="zh-CN" sz="2000" dirty="0" err="1">
                <a:solidFill>
                  <a:srgbClr val="323232"/>
                </a:solidFill>
                <a:latin typeface="Arial" panose="020B0604020202020204" pitchFamily="34" charset="0"/>
              </a:rPr>
              <a:t>Gdb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中对</a:t>
            </a: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信号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debug</a:t>
            </a:r>
          </a:p>
          <a:p>
            <a:pPr lvl="4">
              <a:lnSpc>
                <a:spcPct val="100000"/>
              </a:lnSpc>
            </a:pP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 signals</a:t>
            </a:r>
          </a:p>
          <a:p>
            <a:pPr lvl="4">
              <a:lnSpc>
                <a:spcPct val="100000"/>
              </a:lnSpc>
            </a:pP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用</a:t>
            </a: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Gdb</a:t>
            </a: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观察是否收到信号</a:t>
            </a:r>
            <a:endParaRPr lang="en-US" altLang="zh-CN" sz="2000" b="0" i="0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  <a:p>
            <a:pPr lvl="4">
              <a:lnSpc>
                <a:spcPct val="100000"/>
              </a:lnSpc>
            </a:pP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用</a:t>
            </a:r>
            <a:r>
              <a:rPr lang="en-US" altLang="zh-CN" sz="2000" dirty="0" err="1">
                <a:solidFill>
                  <a:srgbClr val="323232"/>
                </a:solidFill>
                <a:latin typeface="Arial" panose="020B0604020202020204" pitchFamily="34" charset="0"/>
              </a:rPr>
              <a:t>G</a:t>
            </a: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db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发送信号</a:t>
            </a:r>
            <a:r>
              <a:rPr lang="en-US" altLang="zh-CN" sz="2000" dirty="0">
                <a:solidFill>
                  <a:srgbClr val="323232"/>
                </a:solidFill>
                <a:latin typeface="Arial" panose="020B0604020202020204" pitchFamily="34" charset="0"/>
              </a:rPr>
              <a:t>/</a:t>
            </a: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另起终端用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kill –n </a:t>
            </a:r>
            <a:r>
              <a:rPr lang="en-US" altLang="zh-CN" sz="2000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pid</a:t>
            </a:r>
            <a:r>
              <a:rPr lang="zh-CN" altLang="en-US" sz="20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发送信号</a:t>
            </a:r>
            <a:endParaRPr lang="en-US" altLang="zh-CN" sz="2000" dirty="0">
              <a:solidFill>
                <a:srgbClr val="323232"/>
              </a:solidFill>
              <a:latin typeface="Arial" panose="020B0604020202020204" pitchFamily="34" charset="0"/>
            </a:endParaRPr>
          </a:p>
          <a:p>
            <a:pPr lvl="4">
              <a:lnSpc>
                <a:spcPct val="100000"/>
              </a:lnSpc>
            </a:pP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用</a:t>
            </a:r>
            <a:r>
              <a:rPr lang="en-US" altLang="zh-CN" sz="2000" dirty="0" err="1">
                <a:solidFill>
                  <a:srgbClr val="323232"/>
                </a:solidFill>
                <a:latin typeface="Arial" panose="020B0604020202020204" pitchFamily="34" charset="0"/>
              </a:rPr>
              <a:t>Gdb</a:t>
            </a:r>
            <a:r>
              <a:rPr lang="zh-CN" altLang="en-US" sz="2000" dirty="0">
                <a:solidFill>
                  <a:srgbClr val="323232"/>
                </a:solidFill>
                <a:latin typeface="Arial" panose="020B0604020202020204" pitchFamily="34" charset="0"/>
              </a:rPr>
              <a:t>屏蔽信号</a:t>
            </a:r>
            <a:endParaRPr lang="en-US" altLang="zh-CN" sz="2000" dirty="0">
              <a:solidFill>
                <a:srgbClr val="323232"/>
              </a:solidFill>
              <a:latin typeface="Arial" panose="020B0604020202020204" pitchFamily="34" charset="0"/>
            </a:endParaRPr>
          </a:p>
          <a:p>
            <a:pPr lvl="5">
              <a:lnSpc>
                <a:spcPct val="100000"/>
              </a:lnSpc>
            </a:pPr>
            <a:endParaRPr lang="en-US" altLang="zh-CN" sz="2000" b="0" i="0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200" dirty="0"/>
          </a:p>
          <a:p>
            <a:pPr lvl="1">
              <a:lnSpc>
                <a:spcPct val="100000"/>
              </a:lnSpc>
            </a:pPr>
            <a:endParaRPr lang="en-US" altLang="zh-CN" sz="2600" dirty="0"/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C03CE5-2959-4F43-A100-7D2C4AAEBC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Jos Lab &amp; Bos Lab</a:t>
            </a:r>
            <a:endParaRPr lang="en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B8F747-4126-4D7A-B606-97CFE0253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84" y="5239550"/>
            <a:ext cx="8105775" cy="11620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5EB549D-AE42-4F1C-9A1D-1096F3EA9F4B}"/>
              </a:ext>
            </a:extLst>
          </p:cNvPr>
          <p:cNvSpPr txBox="1"/>
          <p:nvPr/>
        </p:nvSpPr>
        <p:spPr>
          <a:xfrm>
            <a:off x="5412832" y="949490"/>
            <a:ext cx="643545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sigset_t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"Blocking signal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sigemptyset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sigaddset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sigprocmask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(SIG_SETMASK, &amp;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-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errExit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sigprocmask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1324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4396</TotalTime>
  <Words>2552</Words>
  <Application>Microsoft Office PowerPoint</Application>
  <PresentationFormat>宽屏</PresentationFormat>
  <Paragraphs>534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Gill Sans</vt:lpstr>
      <vt:lpstr>Gill Sans Light</vt:lpstr>
      <vt:lpstr>System Font Regular</vt:lpstr>
      <vt:lpstr>Arial</vt:lpstr>
      <vt:lpstr>Calibri</vt:lpstr>
      <vt:lpstr>Consolas</vt:lpstr>
      <vt:lpstr>Gill Sans MT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Mengwei</dc:creator>
  <cp:lastModifiedBy>hongyu li</cp:lastModifiedBy>
  <cp:revision>501</cp:revision>
  <dcterms:created xsi:type="dcterms:W3CDTF">2022-08-05T05:58:53Z</dcterms:created>
  <dcterms:modified xsi:type="dcterms:W3CDTF">2022-12-05T06:16:10Z</dcterms:modified>
</cp:coreProperties>
</file>