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83" r:id="rId13"/>
    <p:sldId id="284" r:id="rId14"/>
    <p:sldId id="282" r:id="rId15"/>
    <p:sldId id="270" r:id="rId16"/>
    <p:sldId id="285" r:id="rId17"/>
    <p:sldId id="271" r:id="rId18"/>
    <p:sldId id="274" r:id="rId19"/>
    <p:sldId id="273" r:id="rId20"/>
    <p:sldId id="275" r:id="rId21"/>
    <p:sldId id="276" r:id="rId22"/>
    <p:sldId id="278" r:id="rId23"/>
    <p:sldId id="286" r:id="rId24"/>
    <p:sldId id="279" r:id="rId25"/>
    <p:sldId id="280" r:id="rId26"/>
    <p:sldId id="281" r:id="rId27"/>
    <p:sldId id="288" r:id="rId28"/>
    <p:sldId id="292" r:id="rId29"/>
    <p:sldId id="293" r:id="rId30"/>
    <p:sldId id="291" r:id="rId31"/>
    <p:sldId id="290" r:id="rId32"/>
    <p:sldId id="289" r:id="rId33"/>
    <p:sldId id="294" r:id="rId34"/>
    <p:sldId id="272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3C719-5720-4F9D-9A42-87FEAF35EFF7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8C5E5-37D5-4AB0-AB3A-B4FF5F1C3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28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03892B-A629-4E8E-BC65-6F2B1A51648A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013"/>
            <a:ext cx="5029200" cy="4115574"/>
          </a:xfrm>
          <a:noFill/>
          <a:ln/>
        </p:spPr>
        <p:txBody>
          <a:bodyPr lIns="91426" tIns="45714" rIns="91426" bIns="45714"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839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45345E-A340-4A35-91A3-6AA2298A4171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63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45345E-A340-4A35-91A3-6AA2298A417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63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45345E-A340-4A35-91A3-6AA2298A417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63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45345E-A340-4A35-91A3-6AA2298A4171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63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45345E-A340-4A35-91A3-6AA2298A4171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63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2C8CA7-3146-4258-B136-83B900CB847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6B233-DB6D-4B20-BAE1-683FB611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69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2C8CA7-3146-4258-B136-83B900CB847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6B233-DB6D-4B20-BAE1-683FB611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7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2C8CA7-3146-4258-B136-83B900CB847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6B233-DB6D-4B20-BAE1-683FB611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30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2C8CA7-3146-4258-B136-83B900CB847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6B233-DB6D-4B20-BAE1-683FB611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6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2C8CA7-3146-4258-B136-83B900CB847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6B233-DB6D-4B20-BAE1-683FB611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20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2C8CA7-3146-4258-B136-83B900CB847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6B233-DB6D-4B20-BAE1-683FB611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8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2C8CA7-3146-4258-B136-83B900CB847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6B233-DB6D-4B20-BAE1-683FB611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35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2C8CA7-3146-4258-B136-83B900CB847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6B233-DB6D-4B20-BAE1-683FB611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0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2C8CA7-3146-4258-B136-83B900CB847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6B233-DB6D-4B20-BAE1-683FB611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21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2C8CA7-3146-4258-B136-83B900CB847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6B233-DB6D-4B20-BAE1-683FB611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13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2C8CA7-3146-4258-B136-83B900CB847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6B233-DB6D-4B20-BAE1-683FB611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5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9F2C8CA7-3146-4258-B136-83B900CB847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FB6B233-DB6D-4B20-BAE1-683FB611A3E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mr.edu/~grasmans/Classes/368Syllabus_W03.ht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1524000"/>
            <a:ext cx="8077200" cy="21939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 smtClean="0">
                <a:ea typeface="ＭＳ Ｐゴシック" pitchFamily="34" charset="-128"/>
              </a:rPr>
              <a:t>SysEng</a:t>
            </a:r>
            <a:r>
              <a:rPr lang="en-US" dirty="0" smtClean="0">
                <a:ea typeface="ＭＳ Ｐゴシック" pitchFamily="34" charset="-128"/>
              </a:rPr>
              <a:t> 5211/</a:t>
            </a:r>
            <a:r>
              <a:rPr lang="en-US" dirty="0" err="1" smtClean="0">
                <a:ea typeface="ＭＳ Ｐゴシック" pitchFamily="34" charset="-128"/>
              </a:rPr>
              <a:t>CompEng</a:t>
            </a:r>
            <a:r>
              <a:rPr lang="en-US" dirty="0" smtClean="0">
                <a:ea typeface="ＭＳ Ｐゴシック" pitchFamily="34" charset="-128"/>
              </a:rPr>
              <a:t> 5310/</a:t>
            </a:r>
            <a:r>
              <a:rPr lang="en-US" dirty="0" err="1" smtClean="0">
                <a:ea typeface="ＭＳ Ｐゴシック" pitchFamily="34" charset="-128"/>
              </a:rPr>
              <a:t>ElecEng</a:t>
            </a:r>
            <a:r>
              <a:rPr lang="en-US" dirty="0" smtClean="0">
                <a:ea typeface="ＭＳ Ｐゴシック" pitchFamily="34" charset="-128"/>
              </a:rPr>
              <a:t> 5810</a:t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Computational Intelligence</a:t>
            </a:r>
            <a:r>
              <a:rPr lang="en-US" sz="2800" b="1" dirty="0" smtClean="0">
                <a:latin typeface="Tahoma" pitchFamily="34" charset="0"/>
                <a:ea typeface="ＭＳ Ｐゴシック" pitchFamily="34" charset="-128"/>
              </a:rPr>
              <a:t/>
            </a:r>
            <a:br>
              <a:rPr lang="en-US" sz="2800" b="1" dirty="0" smtClean="0">
                <a:latin typeface="Tahoma" pitchFamily="34" charset="0"/>
                <a:ea typeface="ＭＳ Ｐゴシック" pitchFamily="34" charset="-128"/>
              </a:rPr>
            </a:br>
            <a:endParaRPr lang="en-US" sz="2800" b="1" dirty="0" smtClean="0"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886200"/>
            <a:ext cx="6629400" cy="1752600"/>
          </a:xfrm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r>
              <a:rPr lang="en-US" dirty="0" smtClean="0"/>
              <a:t>Steven Corns</a:t>
            </a:r>
          </a:p>
          <a:p>
            <a:pPr eaLnBrk="1" hangingPunct="1">
              <a:buFont typeface="Arial" pitchFamily="34" charset="0"/>
              <a:buNone/>
              <a:defRPr/>
            </a:pPr>
            <a:r>
              <a:rPr lang="en-US" dirty="0" smtClean="0">
                <a:solidFill>
                  <a:schemeClr val="tx2"/>
                </a:solidFill>
                <a:latin typeface="Tahoma" pitchFamily="34" charset="0"/>
              </a:rPr>
              <a:t>Introduction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7697AFD-6837-4F98-B5F8-273A3A83C6FF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44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 smtClean="0"/>
              <a:t>All work will </a:t>
            </a:r>
            <a:r>
              <a:rPr lang="en-US" altLang="en-US" sz="2800" dirty="0"/>
              <a:t>be turned in on time (unless specific situations are previously arranged.)</a:t>
            </a:r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End of semester peer reviews will be submitted on time—if not-submitted or submitted late a reduction in Class Participation grade will be assessed</a:t>
            </a:r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Final </a:t>
            </a:r>
            <a:r>
              <a:rPr lang="en-US" altLang="en-US" sz="2800" dirty="0" smtClean="0"/>
              <a:t>Presentation </a:t>
            </a:r>
            <a:r>
              <a:rPr lang="en-US" altLang="en-US" sz="2800" dirty="0"/>
              <a:t>evaluations will be submitted on time—late or non-submittals will have Class Participation grade reduced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012F-A9F4-4700-A86A-8271D089121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7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Lecture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Slides </a:t>
            </a:r>
            <a:r>
              <a:rPr lang="en-US" altLang="en-US" dirty="0"/>
              <a:t>for each module posted to </a:t>
            </a:r>
            <a:r>
              <a:rPr lang="en-US" altLang="en-US" dirty="0" smtClean="0"/>
              <a:t>Canvas by </a:t>
            </a:r>
            <a:r>
              <a:rPr lang="en-US" altLang="en-US" dirty="0"/>
              <a:t>~noon of the day of </a:t>
            </a:r>
            <a:r>
              <a:rPr lang="en-US" altLang="en-US" dirty="0" smtClean="0"/>
              <a:t>class</a:t>
            </a:r>
          </a:p>
          <a:p>
            <a:endParaRPr lang="en-US" altLang="en-US" dirty="0"/>
          </a:p>
          <a:p>
            <a:pPr lvl="1"/>
            <a:r>
              <a:rPr lang="en-US" altLang="en-US" dirty="0"/>
              <a:t>Posted under </a:t>
            </a:r>
            <a:r>
              <a:rPr lang="en-US" altLang="en-US" dirty="0" smtClean="0"/>
              <a:t>Files section, Lecture Notes</a:t>
            </a:r>
            <a:endParaRPr lang="en-US" altLang="en-US" dirty="0"/>
          </a:p>
          <a:p>
            <a:pPr lvl="1"/>
            <a:r>
              <a:rPr lang="en-US" altLang="en-US" dirty="0"/>
              <a:t>Syllabus also </a:t>
            </a:r>
            <a:r>
              <a:rPr lang="en-US" altLang="en-US" dirty="0" smtClean="0"/>
              <a:t>posted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012F-A9F4-4700-A86A-8271D089121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0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Introductions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Name</a:t>
            </a:r>
          </a:p>
          <a:p>
            <a:r>
              <a:rPr lang="en-US" altLang="en-US" smtClean="0"/>
              <a:t>Educational Background</a:t>
            </a:r>
          </a:p>
          <a:p>
            <a:r>
              <a:rPr lang="en-US" altLang="en-US" smtClean="0"/>
              <a:t>Current/Former Work Experience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3175" y="776288"/>
            <a:ext cx="91440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200">
                <a:cs typeface="Times New Roman" pitchFamily="18" charset="0"/>
              </a:rPr>
              <a:t> </a:t>
            </a:r>
          </a:p>
          <a:p>
            <a:endParaRPr lang="en-US" altLang="en-US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2269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altLang="en-US" smtClean="0"/>
              <a:t>Introductions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372600" cy="54864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2800" dirty="0" smtClean="0"/>
              <a:t>Educational Background: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800" b="1" dirty="0" smtClean="0"/>
              <a:t>	</a:t>
            </a:r>
            <a:r>
              <a:rPr lang="en-US" sz="1600" b="1" dirty="0" smtClean="0"/>
              <a:t>BSME, MSME, and PhD Mechanical Engineering</a:t>
            </a:r>
          </a:p>
          <a:p>
            <a:pPr marL="744538" lvl="1" indent="449263">
              <a:lnSpc>
                <a:spcPct val="80000"/>
              </a:lnSpc>
              <a:buFontTx/>
              <a:buNone/>
              <a:defRPr/>
            </a:pPr>
            <a:r>
              <a:rPr lang="en-US" sz="1600" b="1" dirty="0" smtClean="0"/>
              <a:t>All at Iowa State University</a:t>
            </a:r>
          </a:p>
          <a:p>
            <a:pPr marL="744538" lvl="1" indent="449263">
              <a:lnSpc>
                <a:spcPct val="80000"/>
              </a:lnSpc>
              <a:buFontTx/>
              <a:buNone/>
              <a:defRPr/>
            </a:pPr>
            <a:r>
              <a:rPr lang="en-US" sz="1600" b="1" dirty="0" smtClean="0"/>
              <a:t>Computational Intelligence, Virtual Engineering and Engineering Optimization</a:t>
            </a:r>
          </a:p>
          <a:p>
            <a:pPr marL="744538" lvl="1" indent="449263">
              <a:lnSpc>
                <a:spcPct val="80000"/>
              </a:lnSpc>
              <a:buFontTx/>
              <a:buNone/>
              <a:defRPr/>
            </a:pPr>
            <a:endParaRPr lang="en-US" sz="1800" dirty="0" smtClean="0"/>
          </a:p>
          <a:p>
            <a:pPr>
              <a:lnSpc>
                <a:spcPct val="80000"/>
              </a:lnSpc>
              <a:defRPr/>
            </a:pPr>
            <a:r>
              <a:rPr lang="en-US" sz="2800" dirty="0" smtClean="0"/>
              <a:t>Work Experience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dirty="0" smtClean="0"/>
              <a:t>	</a:t>
            </a:r>
            <a:r>
              <a:rPr lang="en-US" sz="1600" b="1" dirty="0" smtClean="0"/>
              <a:t>US Navy Nuclear Power Program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b="1" dirty="0" smtClean="0"/>
              <a:t>		-- Mechanical Operator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b="1" dirty="0" smtClean="0"/>
              <a:t>	Department of Energy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b="1" dirty="0" smtClean="0"/>
              <a:t>		-- Modeling, Simulation, and Decision Science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b="1" dirty="0" smtClean="0"/>
              <a:t>		    Ames Laboratory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b="1" dirty="0" smtClean="0"/>
              <a:t>	Iowa State University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b="1" dirty="0" smtClean="0"/>
              <a:t>		-- Lecturer, power plant design</a:t>
            </a:r>
          </a:p>
          <a:p>
            <a:pPr marL="744538" lvl="1" indent="449263">
              <a:lnSpc>
                <a:spcPct val="80000"/>
              </a:lnSpc>
              <a:buFontTx/>
              <a:buNone/>
              <a:defRPr/>
            </a:pPr>
            <a:endParaRPr lang="en-US" sz="2000" b="1" dirty="0" smtClean="0"/>
          </a:p>
          <a:p>
            <a:pPr>
              <a:lnSpc>
                <a:spcPct val="80000"/>
              </a:lnSpc>
              <a:defRPr/>
            </a:pPr>
            <a:r>
              <a:rPr lang="en-US" sz="2800" dirty="0" smtClean="0"/>
              <a:t>Other</a:t>
            </a:r>
          </a:p>
          <a:p>
            <a:pPr marL="344488" indent="449263">
              <a:lnSpc>
                <a:spcPct val="80000"/>
              </a:lnSpc>
              <a:buFontTx/>
              <a:buNone/>
              <a:defRPr/>
            </a:pPr>
            <a:r>
              <a:rPr lang="en-US" sz="1600" b="1" dirty="0" smtClean="0"/>
              <a:t>Chair of IEEE CIS Bioinformatics and Bioengineering Technical Committee</a:t>
            </a:r>
          </a:p>
          <a:p>
            <a:pPr marL="344488" indent="449263">
              <a:lnSpc>
                <a:spcPct val="80000"/>
              </a:lnSpc>
              <a:buFontTx/>
              <a:buNone/>
              <a:defRPr/>
            </a:pPr>
            <a:r>
              <a:rPr lang="en-US" sz="1600" b="1" dirty="0" smtClean="0"/>
              <a:t>Finance Chair for IEEE Symposium Series on Computational Intelligence</a:t>
            </a:r>
          </a:p>
          <a:p>
            <a:pPr marL="344488" indent="449263">
              <a:lnSpc>
                <a:spcPct val="80000"/>
              </a:lnSpc>
              <a:buFontTx/>
              <a:buNone/>
              <a:defRPr/>
            </a:pPr>
            <a:r>
              <a:rPr lang="en-US" sz="1600" b="1" dirty="0" smtClean="0"/>
              <a:t>Member INCOSE MBSE Leadership Team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	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3175" y="776288"/>
            <a:ext cx="91440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200">
                <a:cs typeface="Times New Roman" pitchFamily="18" charset="0"/>
              </a:rPr>
              <a:t> </a:t>
            </a:r>
          </a:p>
          <a:p>
            <a:endParaRPr lang="en-US" altLang="en-US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045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Final Project</a:t>
            </a:r>
          </a:p>
        </p:txBody>
      </p:sp>
      <p:sp>
        <p:nvSpPr>
          <p:cNvPr id="13315" name="Content Placeholder 3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r>
              <a:rPr lang="en-US" altLang="en-US" smtClean="0"/>
              <a:t>Proposed final project needs instructor approval</a:t>
            </a:r>
          </a:p>
          <a:p>
            <a:endParaRPr lang="en-US" altLang="en-US" smtClean="0"/>
          </a:p>
          <a:p>
            <a:r>
              <a:rPr lang="en-US" altLang="en-US" smtClean="0"/>
              <a:t>Should be a significant body of work</a:t>
            </a:r>
          </a:p>
          <a:p>
            <a:endParaRPr lang="en-US" altLang="en-US" smtClean="0"/>
          </a:p>
          <a:p>
            <a:r>
              <a:rPr lang="en-US" altLang="en-US" smtClean="0"/>
              <a:t>Group work may be acceptable</a:t>
            </a:r>
          </a:p>
          <a:p>
            <a:endParaRPr lang="en-US" altLang="en-US" smtClean="0"/>
          </a:p>
          <a:p>
            <a:r>
              <a:rPr lang="en-US" altLang="en-US" smtClean="0"/>
              <a:t>Can be software or a model/simulation of a distributed system</a:t>
            </a:r>
          </a:p>
        </p:txBody>
      </p:sp>
    </p:spTree>
    <p:extLst>
      <p:ext uri="{BB962C8B-B14F-4D97-AF65-F5344CB8AC3E}">
        <p14:creationId xmlns:p14="http://schemas.microsoft.com/office/powerpoint/2010/main" val="468958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&lt;strong&gt;False Maria – &lt;i&gt;Metropolis&lt;/i&gt;, 1927&lt;/strong&g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0" y="1516443"/>
            <a:ext cx="2746477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14400"/>
            <a:ext cx="8534400" cy="838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ea typeface="ＭＳ Ｐゴシック" pitchFamily="34" charset="-128"/>
              </a:rPr>
              <a:t>What is Computational Intelligence?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E027187-A9F5-4ADE-B645-930C68278877}" type="slidenum">
              <a:rPr lang="en-US">
                <a:latin typeface="Arial" charset="0"/>
              </a:rPr>
              <a:pPr/>
              <a:t>15</a:t>
            </a:fld>
            <a:endParaRPr lang="en-US">
              <a:latin typeface="Arial" charset="0"/>
            </a:endParaRPr>
          </a:p>
        </p:txBody>
      </p:sp>
      <p:pic>
        <p:nvPicPr>
          <p:cNvPr id="1026" name="Picture 2" descr="http://theycutthepower.com/wp-content/uploads/2011/10/2001-A-Space-Odyssey-3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15" r="28426"/>
          <a:stretch/>
        </p:blipFill>
        <p:spPr bwMode="auto">
          <a:xfrm>
            <a:off x="7162800" y="1615314"/>
            <a:ext cx="1828800" cy="345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dn.mos.techradar.com/art/mobile_phones/Windows%20Phone/Windows%20Phone%208/Cortana/Cortana-1200-8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572000"/>
            <a:ext cx="3470171" cy="195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&lt;strong&gt;The Terminator – &lt;i&gt;Terminator 2: Judgement Day&lt;/i&gt;, 1991&lt;/strong&g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218617"/>
            <a:ext cx="3547674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&lt;strong&gt;Agent Smith – &lt;i&gt;The Matrix&lt;/i&gt;, 1999&lt;/strong&g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0" y="3877870"/>
            <a:ext cx="3886200" cy="259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&lt;strong&gt;David – &lt;i&gt;A.I. Artificial Intelligence&lt;/i&gt;, 2001&lt;/strong&gt;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93" r="16573"/>
          <a:stretch/>
        </p:blipFill>
        <p:spPr bwMode="auto">
          <a:xfrm>
            <a:off x="152400" y="3345243"/>
            <a:ext cx="1723002" cy="2388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&lt;strong&gt;Sonny – &lt;i&gt;I, Robot&lt;/i&gt;, 2004&lt;/strong&gt;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976" y="1372481"/>
            <a:ext cx="2970124" cy="1981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80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7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924359"/>
            <a:ext cx="3657600" cy="555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0" y="6611779"/>
            <a:ext cx="32766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http://www.notmytribe.com/tag/popular-culture/page/2</a:t>
            </a:r>
            <a:endParaRPr lang="en-US" sz="10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3810000" cy="4038600"/>
          </a:xfrm>
        </p:spPr>
        <p:txBody>
          <a:bodyPr/>
          <a:lstStyle/>
          <a:p>
            <a:r>
              <a:rPr lang="en-US" dirty="0" smtClean="0"/>
              <a:t>Computational Intelligence will not take over mankind (I don’t think…)</a:t>
            </a:r>
          </a:p>
          <a:p>
            <a:endParaRPr lang="en-US" dirty="0" smtClean="0"/>
          </a:p>
          <a:p>
            <a:r>
              <a:rPr lang="en-US" dirty="0" smtClean="0"/>
              <a:t>Will provide tools for engineering design and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9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22325" y="1563688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 b="1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88" y="-7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36763" y="6964363"/>
            <a:ext cx="5072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960438"/>
          </a:xfrm>
        </p:spPr>
        <p:txBody>
          <a:bodyPr anchor="t"/>
          <a:lstStyle/>
          <a:p>
            <a:pPr eaLnBrk="1" hangingPunct="1"/>
            <a:r>
              <a:rPr lang="en-US" altLang="en-US" dirty="0" smtClean="0"/>
              <a:t>Actual Computational Intelligence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idx="1"/>
          </p:nvPr>
        </p:nvSpPr>
        <p:spPr>
          <a:xfrm>
            <a:off x="382588" y="2286000"/>
            <a:ext cx="83820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latin typeface="Tahoma" pitchFamily="34" charset="0"/>
              </a:rPr>
              <a:t>Evolutionary Computation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Tahoma" pitchFamily="34" charset="0"/>
              </a:rPr>
              <a:t>Fuzzy Systems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Tahoma" pitchFamily="34" charset="0"/>
              </a:rPr>
              <a:t>Neural </a:t>
            </a:r>
            <a:r>
              <a:rPr lang="en-US" altLang="en-US" dirty="0" smtClean="0">
                <a:latin typeface="Tahoma" pitchFamily="34" charset="0"/>
              </a:rPr>
              <a:t>Networks</a:t>
            </a:r>
          </a:p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Can include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Swarm intelligence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Artificial immune systems</a:t>
            </a:r>
          </a:p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Often coupled with probabilistic models</a:t>
            </a:r>
            <a:endParaRPr lang="en-US" altLang="en-US" dirty="0">
              <a:latin typeface="Tahoma" pitchFamily="34" charset="0"/>
            </a:endParaRPr>
          </a:p>
        </p:txBody>
      </p:sp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B65814-F43D-4A35-9EE0-06ECD68591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4563290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22325" y="1563688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 b="1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88" y="-7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36763" y="6964363"/>
            <a:ext cx="5072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960438"/>
          </a:xfrm>
        </p:spPr>
        <p:txBody>
          <a:bodyPr anchor="t"/>
          <a:lstStyle/>
          <a:p>
            <a:pPr eaLnBrk="1" hangingPunct="1"/>
            <a:r>
              <a:rPr lang="en-US" altLang="en-US" dirty="0" smtClean="0"/>
              <a:t>Commonalities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idx="1"/>
          </p:nvPr>
        </p:nvSpPr>
        <p:spPr>
          <a:xfrm>
            <a:off x="382588" y="1676400"/>
            <a:ext cx="83820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Heuristics</a:t>
            </a:r>
          </a:p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Naturally Inspired Algorithms</a:t>
            </a:r>
          </a:p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Either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Mimic tasks computers are generally not considered to be ‘good’ at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Do repetitious work that would drive people crazy</a:t>
            </a:r>
          </a:p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Ability to generalize information – can make evaluations of information they have never seen before</a:t>
            </a:r>
            <a:endParaRPr lang="en-US" altLang="en-US" dirty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altLang="en-US" dirty="0" smtClean="0">
              <a:latin typeface="Tahoma" pitchFamily="34" charset="0"/>
            </a:endParaRPr>
          </a:p>
        </p:txBody>
      </p:sp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B65814-F43D-4A35-9EE0-06ECD68591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0799736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22325" y="1563688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 b="1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88" y="-7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36763" y="6964363"/>
            <a:ext cx="5072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960438"/>
          </a:xfrm>
        </p:spPr>
        <p:txBody>
          <a:bodyPr anchor="t"/>
          <a:lstStyle/>
          <a:p>
            <a:pPr eaLnBrk="1" hangingPunct="1"/>
            <a:r>
              <a:rPr lang="en-US" altLang="en-US" dirty="0" smtClean="0"/>
              <a:t>Evolutionary Computation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idx="1"/>
          </p:nvPr>
        </p:nvSpPr>
        <p:spPr>
          <a:xfrm>
            <a:off x="382588" y="2286000"/>
            <a:ext cx="83820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Mimics natural selection</a:t>
            </a:r>
          </a:p>
          <a:p>
            <a:pPr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Solutions represented as chromosomes</a:t>
            </a:r>
          </a:p>
          <a:p>
            <a:pPr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Best solutions are kept and bad ones are disposed of</a:t>
            </a:r>
            <a:endParaRPr lang="en-US" altLang="en-US" dirty="0">
              <a:latin typeface="Tahoma" pitchFamily="34" charset="0"/>
            </a:endParaRPr>
          </a:p>
        </p:txBody>
      </p:sp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B65814-F43D-4A35-9EE0-06ECD68591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398275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Distribution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E-mail me your preferred e-mail address</a:t>
            </a:r>
          </a:p>
          <a:p>
            <a:pPr lvl="1"/>
            <a:r>
              <a:rPr lang="en-US" altLang="en-US" dirty="0"/>
              <a:t>Please provide by </a:t>
            </a:r>
            <a:r>
              <a:rPr lang="en-US" altLang="en-US" dirty="0" smtClean="0"/>
              <a:t>August 23</a:t>
            </a:r>
            <a:r>
              <a:rPr lang="en-US" altLang="en-US" baseline="30000" dirty="0" smtClean="0"/>
              <a:t>rd</a:t>
            </a:r>
            <a:r>
              <a:rPr lang="en-US" altLang="en-US" dirty="0" smtClean="0"/>
              <a:t>  </a:t>
            </a:r>
            <a:endParaRPr lang="en-US" altLang="en-US" baseline="30000" dirty="0"/>
          </a:p>
          <a:p>
            <a:pPr lvl="1"/>
            <a:endParaRPr lang="en-US" altLang="en-US" dirty="0"/>
          </a:p>
          <a:p>
            <a:r>
              <a:rPr lang="en-US" altLang="en-US" dirty="0"/>
              <a:t>Please start all emails with “</a:t>
            </a:r>
            <a:r>
              <a:rPr lang="en-US" altLang="en-US" dirty="0" smtClean="0"/>
              <a:t>SE5211</a:t>
            </a:r>
            <a:r>
              <a:rPr lang="en-US" altLang="en-US" dirty="0"/>
              <a:t>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012F-A9F4-4700-A86A-8271D089121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7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22325" y="1563688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 b="1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88" y="-7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36763" y="6964363"/>
            <a:ext cx="5072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960438"/>
          </a:xfrm>
        </p:spPr>
        <p:txBody>
          <a:bodyPr anchor="t"/>
          <a:lstStyle/>
          <a:p>
            <a:pPr eaLnBrk="1" hangingPunct="1"/>
            <a:r>
              <a:rPr lang="en-US" altLang="en-US" dirty="0" smtClean="0"/>
              <a:t>Fuzzy Systems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idx="1"/>
          </p:nvPr>
        </p:nvSpPr>
        <p:spPr>
          <a:xfrm>
            <a:off x="382588" y="2286000"/>
            <a:ext cx="83820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Derived from set theory</a:t>
            </a:r>
          </a:p>
          <a:p>
            <a:pPr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Adds uncertainty to otherwise crisp values</a:t>
            </a:r>
          </a:p>
          <a:p>
            <a:pPr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Uses </a:t>
            </a:r>
            <a:r>
              <a:rPr lang="en-US" altLang="en-US" i="1" dirty="0" err="1" smtClean="0">
                <a:latin typeface="Tahoma" pitchFamily="34" charset="0"/>
              </a:rPr>
              <a:t>nonstatistical</a:t>
            </a:r>
            <a:r>
              <a:rPr lang="en-US" altLang="en-US" dirty="0" smtClean="0">
                <a:latin typeface="Tahoma" pitchFamily="34" charset="0"/>
              </a:rPr>
              <a:t> uncertainty, not to be confused with </a:t>
            </a:r>
            <a:r>
              <a:rPr lang="en-US" altLang="en-US" i="1" dirty="0" smtClean="0">
                <a:latin typeface="Tahoma" pitchFamily="34" charset="0"/>
              </a:rPr>
              <a:t>statistical</a:t>
            </a:r>
            <a:r>
              <a:rPr lang="en-US" altLang="en-US" dirty="0" smtClean="0">
                <a:latin typeface="Tahoma" pitchFamily="34" charset="0"/>
              </a:rPr>
              <a:t> uncertainty</a:t>
            </a:r>
            <a:endParaRPr lang="en-US" altLang="en-US" dirty="0">
              <a:latin typeface="Tahoma" pitchFamily="34" charset="0"/>
            </a:endParaRPr>
          </a:p>
        </p:txBody>
      </p:sp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B65814-F43D-4A35-9EE0-06ECD68591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4061215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22325" y="1563688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 b="1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88" y="-7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36763" y="6964363"/>
            <a:ext cx="5072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960438"/>
          </a:xfrm>
        </p:spPr>
        <p:txBody>
          <a:bodyPr anchor="t"/>
          <a:lstStyle/>
          <a:p>
            <a:pPr eaLnBrk="1" hangingPunct="1"/>
            <a:r>
              <a:rPr lang="en-US" altLang="en-US" dirty="0" smtClean="0"/>
              <a:t>Neural Networks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idx="1"/>
          </p:nvPr>
        </p:nvSpPr>
        <p:spPr>
          <a:xfrm>
            <a:off x="382588" y="2286000"/>
            <a:ext cx="83820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Mimics neurons in the brain</a:t>
            </a:r>
          </a:p>
          <a:p>
            <a:pPr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Creates a parallel architecture of simple computational devices</a:t>
            </a:r>
            <a:endParaRPr lang="en-US" altLang="en-US" dirty="0">
              <a:latin typeface="Tahoma" pitchFamily="34" charset="0"/>
            </a:endParaRPr>
          </a:p>
        </p:txBody>
      </p:sp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B65814-F43D-4A35-9EE0-06ECD68591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8896350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computers to learn without being explicitly told</a:t>
            </a:r>
          </a:p>
          <a:p>
            <a:endParaRPr lang="en-US" dirty="0"/>
          </a:p>
          <a:p>
            <a:r>
              <a:rPr lang="en-US" dirty="0" smtClean="0"/>
              <a:t>Has a basis in probability and regression analysis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9997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Pattern recognition</a:t>
            </a:r>
          </a:p>
          <a:p>
            <a:endParaRPr lang="en-US" dirty="0"/>
          </a:p>
          <a:p>
            <a:r>
              <a:rPr lang="en-US" dirty="0" smtClean="0"/>
              <a:t>Classification and clustering</a:t>
            </a:r>
          </a:p>
          <a:p>
            <a:endParaRPr lang="en-US" dirty="0"/>
          </a:p>
          <a:p>
            <a:r>
              <a:rPr lang="en-US" dirty="0" smtClean="0"/>
              <a:t>System controls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527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learning to determine a function describing the relationship between input and output when labeled data is provided</a:t>
            </a:r>
          </a:p>
          <a:p>
            <a:pPr lvl="1"/>
            <a:r>
              <a:rPr lang="en-US" dirty="0" smtClean="0"/>
              <a:t>Input vector matched to an output value (supervisory signal)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066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learning to determine a relationships between elements of the data with no labels or indication of what the underlying relationships may be.</a:t>
            </a:r>
          </a:p>
          <a:p>
            <a:pPr lvl="1"/>
            <a:r>
              <a:rPr lang="en-US" dirty="0" smtClean="0"/>
              <a:t>Typically used for clustering and associative reasoning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208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Bioinformatics/Biomedical</a:t>
            </a:r>
          </a:p>
          <a:p>
            <a:r>
              <a:rPr lang="en-US" dirty="0" smtClean="0"/>
              <a:t>Manufacturing</a:t>
            </a:r>
          </a:p>
          <a:p>
            <a:r>
              <a:rPr lang="en-US" dirty="0" smtClean="0"/>
              <a:t>Logistics</a:t>
            </a:r>
          </a:p>
          <a:p>
            <a:r>
              <a:rPr lang="en-US" dirty="0" smtClean="0"/>
              <a:t>Power/Electrical/Utilities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 smtClean="0"/>
              <a:t>Games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6478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IEEE Computational Intelligence Society</a:t>
            </a:r>
          </a:p>
          <a:p>
            <a:r>
              <a:rPr lang="en-US" dirty="0" smtClean="0"/>
              <a:t>International Society for Genetic and Evolutionary Computation</a:t>
            </a:r>
          </a:p>
          <a:p>
            <a:r>
              <a:rPr lang="en-US" dirty="0" smtClean="0"/>
              <a:t>International Neural Network Society</a:t>
            </a:r>
          </a:p>
          <a:p>
            <a:r>
              <a:rPr lang="en-US" dirty="0"/>
              <a:t>Association for Computing Machinery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103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2400" cy="1143000"/>
          </a:xfrm>
        </p:spPr>
        <p:txBody>
          <a:bodyPr/>
          <a:lstStyle/>
          <a:p>
            <a:r>
              <a:rPr lang="en-US" dirty="0"/>
              <a:t>IEEE Computational Intelligence Society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514600"/>
            <a:ext cx="7772400" cy="3581400"/>
          </a:xfrm>
        </p:spPr>
        <p:txBody>
          <a:bodyPr/>
          <a:lstStyle/>
          <a:p>
            <a:r>
              <a:rPr lang="en-US" sz="2800" dirty="0" smtClean="0"/>
              <a:t>Hosts annual conferences in all three areas of CI</a:t>
            </a:r>
          </a:p>
          <a:p>
            <a:pPr lvl="1"/>
            <a:r>
              <a:rPr lang="en-US" sz="2400" dirty="0" smtClean="0"/>
              <a:t>Congress on Evolutionary Computation (CEC)</a:t>
            </a:r>
          </a:p>
          <a:p>
            <a:pPr lvl="1"/>
            <a:r>
              <a:rPr lang="en-US" sz="2400" dirty="0" smtClean="0"/>
              <a:t>International Joint Conference on Neural Networks (IJCNN)</a:t>
            </a:r>
          </a:p>
          <a:p>
            <a:pPr lvl="1"/>
            <a:r>
              <a:rPr lang="en-US" sz="2400" dirty="0" smtClean="0"/>
              <a:t>Fuzzy Systems (FUZZ-IEEE) International Conference</a:t>
            </a:r>
            <a:endParaRPr lang="en-US" sz="2400" dirty="0"/>
          </a:p>
          <a:p>
            <a:pPr lvl="1"/>
            <a:r>
              <a:rPr lang="en-US" sz="2400" dirty="0" smtClean="0"/>
              <a:t>Every other year these are combined in a World Congress of Computational Intelligence (WCCI)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11083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2400" cy="1143000"/>
          </a:xfrm>
        </p:spPr>
        <p:txBody>
          <a:bodyPr/>
          <a:lstStyle/>
          <a:p>
            <a:r>
              <a:rPr lang="en-US" dirty="0"/>
              <a:t>IEEE Computational Intelligence Society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514600"/>
            <a:ext cx="7772400" cy="3581400"/>
          </a:xfrm>
        </p:spPr>
        <p:txBody>
          <a:bodyPr/>
          <a:lstStyle/>
          <a:p>
            <a:r>
              <a:rPr lang="en-US" dirty="0" smtClean="0"/>
              <a:t>Also host symposium series on Computational Intelligence</a:t>
            </a:r>
          </a:p>
          <a:p>
            <a:pPr lvl="1"/>
            <a:r>
              <a:rPr lang="en-US" dirty="0" smtClean="0"/>
              <a:t>One event with about 30 CI Symposia</a:t>
            </a:r>
          </a:p>
          <a:p>
            <a:endParaRPr lang="en-US" dirty="0"/>
          </a:p>
          <a:p>
            <a:r>
              <a:rPr lang="en-US" dirty="0" smtClean="0"/>
              <a:t>CIS has another six symposia that it sponsors or co-sponsors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942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ahoma" pitchFamily="34" charset="0"/>
              </a:rPr>
              <a:t>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Fundamentals of Computational Intelligence (Keller, Liu, and Fogel)</a:t>
            </a:r>
          </a:p>
          <a:p>
            <a:endParaRPr lang="en-US" altLang="en-US" dirty="0"/>
          </a:p>
          <a:p>
            <a:r>
              <a:rPr lang="en-US" altLang="en-US" dirty="0" smtClean="0"/>
              <a:t>Conference papers will be made available for project work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012F-A9F4-4700-A86A-8271D089121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9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7772400" cy="1143000"/>
          </a:xfrm>
        </p:spPr>
        <p:txBody>
          <a:bodyPr/>
          <a:lstStyle/>
          <a:p>
            <a:r>
              <a:rPr lang="en-US" dirty="0"/>
              <a:t>International Society for Genetic and Evolutionary Computation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124200"/>
            <a:ext cx="7772400" cy="2971800"/>
          </a:xfrm>
        </p:spPr>
        <p:txBody>
          <a:bodyPr/>
          <a:lstStyle/>
          <a:p>
            <a:r>
              <a:rPr lang="en-US" dirty="0" smtClean="0"/>
              <a:t>Sponsors “Genetic and Evolutionary Computation Conference (GECCO)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9053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9200"/>
            <a:ext cx="7772400" cy="1143000"/>
          </a:xfrm>
        </p:spPr>
        <p:txBody>
          <a:bodyPr/>
          <a:lstStyle/>
          <a:p>
            <a:r>
              <a:rPr lang="en-US" dirty="0"/>
              <a:t>International Neural Network Society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743200"/>
            <a:ext cx="7772400" cy="3352800"/>
          </a:xfrm>
        </p:spPr>
        <p:txBody>
          <a:bodyPr/>
          <a:lstStyle/>
          <a:p>
            <a:r>
              <a:rPr lang="en-US" dirty="0" smtClean="0"/>
              <a:t>Sponsors International Joint Conference on Neural Networks in partnership with IEEE CIS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2791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9200"/>
            <a:ext cx="7772400" cy="1143000"/>
          </a:xfrm>
        </p:spPr>
        <p:txBody>
          <a:bodyPr/>
          <a:lstStyle/>
          <a:p>
            <a:r>
              <a:rPr lang="en-US" dirty="0"/>
              <a:t>Association for Computing Machinery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438400"/>
            <a:ext cx="7772400" cy="3657600"/>
          </a:xfrm>
        </p:spPr>
        <p:txBody>
          <a:bodyPr/>
          <a:lstStyle/>
          <a:p>
            <a:r>
              <a:rPr lang="en-US" dirty="0" smtClean="0"/>
              <a:t>Co-sponsors IJCNN with IEEE-CIS</a:t>
            </a:r>
          </a:p>
          <a:p>
            <a:endParaRPr lang="en-US" dirty="0" smtClean="0"/>
          </a:p>
          <a:p>
            <a:r>
              <a:rPr lang="en-US" dirty="0" smtClean="0"/>
              <a:t>In addition, sponsors at least six other conferences per year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484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9200"/>
            <a:ext cx="7772400" cy="762000"/>
          </a:xfrm>
        </p:spPr>
        <p:txBody>
          <a:bodyPr/>
          <a:lstStyle/>
          <a:p>
            <a:r>
              <a:rPr lang="en-US" dirty="0" smtClean="0"/>
              <a:t>Moving Forward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438400"/>
            <a:ext cx="7772400" cy="3657600"/>
          </a:xfrm>
        </p:spPr>
        <p:txBody>
          <a:bodyPr/>
          <a:lstStyle/>
          <a:p>
            <a:r>
              <a:rPr lang="en-US" dirty="0" smtClean="0"/>
              <a:t>Start looking at sources for final project</a:t>
            </a:r>
          </a:p>
          <a:p>
            <a:endParaRPr lang="en-US" dirty="0" smtClean="0"/>
          </a:p>
          <a:p>
            <a:r>
              <a:rPr lang="en-US" dirty="0" smtClean="0"/>
              <a:t>Final project may be inspired </a:t>
            </a:r>
            <a:r>
              <a:rPr lang="en-US" smtClean="0"/>
              <a:t>by a paper you read </a:t>
            </a:r>
            <a:r>
              <a:rPr lang="en-US" dirty="0" smtClean="0"/>
              <a:t>or it could be related to your research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2220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i="1" smtClean="0">
                <a:ea typeface="ＭＳ Ｐゴシック" pitchFamily="34" charset="-128"/>
              </a:rPr>
              <a:t>Program Completed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Missouri University of Science &amp; Technology</a:t>
            </a:r>
          </a:p>
        </p:txBody>
      </p:sp>
      <p:sp>
        <p:nvSpPr>
          <p:cNvPr id="4301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747BCCC-7BAE-4ABB-96BE-95CD2A49CA1F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43013" name="Text Box 4"/>
          <p:cNvSpPr txBox="1">
            <a:spLocks noChangeArrowheads="1"/>
          </p:cNvSpPr>
          <p:nvPr/>
        </p:nvSpPr>
        <p:spPr bwMode="auto">
          <a:xfrm>
            <a:off x="1981200" y="5257800"/>
            <a:ext cx="571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6" rIns="91431" bIns="45716">
            <a:spAutoFit/>
          </a:bodyPr>
          <a:lstStyle/>
          <a:p>
            <a:pPr algn="ctr" eaLnBrk="1" hangingPunct="1"/>
            <a:r>
              <a:rPr lang="en-US" sz="1800" b="1">
                <a:solidFill>
                  <a:schemeClr val="bg1"/>
                </a:solidFill>
              </a:rPr>
              <a:t>© 2003 Curators of University of Missouri</a:t>
            </a:r>
          </a:p>
        </p:txBody>
      </p:sp>
    </p:spTree>
    <p:extLst>
      <p:ext uri="{BB962C8B-B14F-4D97-AF65-F5344CB8AC3E}">
        <p14:creationId xmlns:p14="http://schemas.microsoft.com/office/powerpoint/2010/main" val="429327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Other Texts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Evolutionary Computation for Modeling and Optimization (Ashlock)</a:t>
            </a:r>
          </a:p>
          <a:p>
            <a:r>
              <a:rPr lang="en-US" altLang="en-US" dirty="0" smtClean="0"/>
              <a:t>Computational Intelligence – An Introduction (</a:t>
            </a:r>
            <a:r>
              <a:rPr lang="en-US" altLang="en-US" dirty="0" err="1" smtClean="0"/>
              <a:t>Engelbrecht</a:t>
            </a:r>
            <a:r>
              <a:rPr lang="en-US" altLang="en-US" dirty="0" smtClean="0"/>
              <a:t>)</a:t>
            </a:r>
          </a:p>
          <a:p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012F-A9F4-4700-A86A-8271D089121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8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ahoma" pitchFamily="34" charset="0"/>
              </a:rPr>
              <a:t>Class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807" y="1776531"/>
            <a:ext cx="7772400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latin typeface="Tahoma" pitchFamily="34" charset="0"/>
              </a:rPr>
              <a:t>Introduction to </a:t>
            </a:r>
            <a:r>
              <a:rPr lang="en-US" altLang="en-US" dirty="0" smtClean="0">
                <a:latin typeface="Tahoma" pitchFamily="34" charset="0"/>
              </a:rPr>
              <a:t>Computational Intelligence (CI)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Evolutionary Computation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Fuzzy Systems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Neural Networks</a:t>
            </a:r>
          </a:p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Machine Learning and CI</a:t>
            </a:r>
          </a:p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Applications of CI</a:t>
            </a:r>
            <a:endParaRPr lang="en-US" altLang="en-US" dirty="0">
              <a:latin typeface="Tahoma" pitchFamily="34" charset="0"/>
            </a:endParaRPr>
          </a:p>
          <a:p>
            <a:pPr>
              <a:lnSpc>
                <a:spcPct val="90000"/>
              </a:lnSpc>
              <a:buNone/>
            </a:pPr>
            <a:endParaRPr lang="en-US" altLang="en-US" dirty="0">
              <a:latin typeface="Tahoma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latin typeface="Tahoma" pitchFamily="34" charset="0"/>
              </a:rPr>
              <a:t>	 </a:t>
            </a:r>
            <a:r>
              <a:rPr lang="en-US" altLang="en-US" dirty="0">
                <a:solidFill>
                  <a:schemeClr val="hlink"/>
                </a:solidFill>
                <a:latin typeface="Tahoma" pitchFamily="34" charset="0"/>
              </a:rPr>
              <a:t>See </a:t>
            </a:r>
            <a:r>
              <a:rPr lang="en-US" altLang="en-US" dirty="0">
                <a:solidFill>
                  <a:schemeClr val="hlink"/>
                </a:solidFill>
                <a:latin typeface="Tahoma" pitchFamily="34" charset="0"/>
                <a:hlinkClick r:id="rId2"/>
              </a:rPr>
              <a:t>Syllabus</a:t>
            </a:r>
            <a:r>
              <a:rPr lang="en-US" altLang="en-US" dirty="0">
                <a:solidFill>
                  <a:schemeClr val="hlink"/>
                </a:solidFill>
              </a:rPr>
              <a:t>—</a:t>
            </a:r>
            <a:r>
              <a:rPr lang="en-US" altLang="en-US" dirty="0">
                <a:solidFill>
                  <a:schemeClr val="hlink"/>
                </a:solidFill>
                <a:latin typeface="Tahoma" pitchFamily="34" charset="0"/>
              </a:rPr>
              <a:t>Posted on </a:t>
            </a:r>
            <a:r>
              <a:rPr lang="en-US" altLang="en-US" dirty="0" smtClean="0">
                <a:solidFill>
                  <a:schemeClr val="hlink"/>
                </a:solidFill>
                <a:latin typeface="Tahoma" pitchFamily="34" charset="0"/>
              </a:rPr>
              <a:t>Canvas</a:t>
            </a:r>
            <a:endParaRPr lang="en-US" altLang="en-US" dirty="0"/>
          </a:p>
          <a:p>
            <a:pPr>
              <a:lnSpc>
                <a:spcPct val="90000"/>
              </a:lnSpc>
              <a:buNone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012F-A9F4-4700-A86A-8271D089121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3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Exposure to </a:t>
            </a:r>
            <a:r>
              <a:rPr lang="en-US" altLang="en-US" dirty="0" smtClean="0"/>
              <a:t>basic Computational Intelligence Techniques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Survey view across </a:t>
            </a:r>
            <a:r>
              <a:rPr lang="en-US" altLang="en-US" dirty="0" smtClean="0"/>
              <a:t>three main areas of CI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Application of </a:t>
            </a:r>
            <a:r>
              <a:rPr lang="en-US" altLang="en-US" dirty="0" smtClean="0"/>
              <a:t>Computational Intelligence to a class project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012F-A9F4-4700-A86A-8271D089121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2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A—90 and above</a:t>
            </a:r>
          </a:p>
          <a:p>
            <a:r>
              <a:rPr lang="en-US" altLang="en-US" dirty="0"/>
              <a:t>B—80-89</a:t>
            </a:r>
          </a:p>
          <a:p>
            <a:r>
              <a:rPr lang="en-US" altLang="en-US" dirty="0"/>
              <a:t>C—70-79</a:t>
            </a:r>
          </a:p>
          <a:p>
            <a:r>
              <a:rPr lang="en-US" altLang="en-US" dirty="0"/>
              <a:t>D—60-69 (Undergraduate Students)</a:t>
            </a:r>
          </a:p>
          <a:p>
            <a:r>
              <a:rPr lang="en-US" altLang="en-US" dirty="0"/>
              <a:t>F—Less than 70 (Graduate Students) or Less than 60 (Undergraduate Students)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012F-A9F4-4700-A86A-8271D089121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1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7765" y="175386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 dirty="0" smtClean="0"/>
              <a:t>Homework	</a:t>
            </a:r>
            <a:r>
              <a:rPr lang="en-US" altLang="en-US" sz="1800" dirty="0"/>
              <a:t>	</a:t>
            </a:r>
            <a:r>
              <a:rPr lang="en-US" altLang="en-US" sz="1800" dirty="0" smtClean="0"/>
              <a:t>		</a:t>
            </a:r>
            <a:r>
              <a:rPr lang="en-US" altLang="en-US" sz="1800" dirty="0"/>
              <a:t>		</a:t>
            </a:r>
            <a:r>
              <a:rPr lang="en-US" altLang="en-US" sz="1800" dirty="0" smtClean="0"/>
              <a:t>40</a:t>
            </a:r>
            <a:r>
              <a:rPr lang="en-US" altLang="en-US" sz="1800" dirty="0"/>
              <a:t>%</a:t>
            </a:r>
          </a:p>
          <a:p>
            <a:pPr>
              <a:lnSpc>
                <a:spcPct val="90000"/>
              </a:lnSpc>
            </a:pPr>
            <a:r>
              <a:rPr lang="en-US" altLang="en-US" sz="1800" dirty="0" smtClean="0"/>
              <a:t>Final Project*</a:t>
            </a:r>
            <a:endParaRPr lang="en-US" altLang="en-US" sz="1800" dirty="0"/>
          </a:p>
          <a:p>
            <a:pPr>
              <a:lnSpc>
                <a:spcPct val="90000"/>
              </a:lnSpc>
              <a:buNone/>
            </a:pPr>
            <a:r>
              <a:rPr lang="en-US" altLang="en-US" sz="1800" dirty="0"/>
              <a:t>		</a:t>
            </a:r>
            <a:r>
              <a:rPr lang="en-US" altLang="en-US" sz="1800" dirty="0" smtClean="0"/>
              <a:t>Presentation 		</a:t>
            </a:r>
            <a:r>
              <a:rPr lang="en-US" altLang="en-US" sz="1800" dirty="0"/>
              <a:t>			10%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1800" dirty="0" smtClean="0"/>
              <a:t>	</a:t>
            </a:r>
            <a:r>
              <a:rPr lang="en-US" altLang="en-US" sz="1800" dirty="0"/>
              <a:t>	</a:t>
            </a:r>
            <a:r>
              <a:rPr lang="en-US" altLang="en-US" sz="1800" dirty="0" smtClean="0"/>
              <a:t>Paper </a:t>
            </a:r>
            <a:r>
              <a:rPr lang="en-US" altLang="en-US" sz="1800" dirty="0"/>
              <a:t>	</a:t>
            </a:r>
            <a:r>
              <a:rPr lang="en-US" altLang="en-US" sz="1800" dirty="0" smtClean="0"/>
              <a:t>		</a:t>
            </a:r>
            <a:r>
              <a:rPr lang="en-US" altLang="en-US" sz="1800" dirty="0"/>
              <a:t>			</a:t>
            </a:r>
            <a:r>
              <a:rPr lang="en-US" altLang="en-US" sz="1800" dirty="0" smtClean="0"/>
              <a:t>40%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1800" dirty="0"/>
              <a:t>	</a:t>
            </a:r>
            <a:r>
              <a:rPr lang="en-US" altLang="en-US" sz="1800" dirty="0" smtClean="0"/>
              <a:t>	</a:t>
            </a:r>
            <a:endParaRPr lang="en-US" altLang="en-US" sz="1800" dirty="0"/>
          </a:p>
          <a:p>
            <a:pPr>
              <a:lnSpc>
                <a:spcPct val="90000"/>
              </a:lnSpc>
            </a:pPr>
            <a:r>
              <a:rPr lang="en-US" altLang="en-US" sz="1800" dirty="0" smtClean="0"/>
              <a:t>Professionalism</a:t>
            </a:r>
            <a:r>
              <a:rPr lang="en-US" altLang="en-US" sz="1800" dirty="0"/>
              <a:t> </a:t>
            </a:r>
            <a:r>
              <a:rPr lang="en-US" altLang="en-US" sz="1800" dirty="0" smtClean="0"/>
              <a:t>and participation are also considered in grading</a:t>
            </a:r>
            <a:endParaRPr lang="en-US" alt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012F-A9F4-4700-A86A-8271D089121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85800" y="5486400"/>
            <a:ext cx="5609228" cy="369332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smtClean="0">
                <a:latin typeface="Times"/>
              </a:rPr>
              <a:t>* </a:t>
            </a:r>
            <a:r>
              <a:rPr lang="en-US" altLang="en-US" sz="1800" dirty="0">
                <a:latin typeface="Times"/>
              </a:rPr>
              <a:t>Student assessments are significant portion of the </a:t>
            </a:r>
            <a:r>
              <a:rPr lang="en-US" altLang="en-US" sz="1800" dirty="0" smtClean="0">
                <a:latin typeface="Times"/>
              </a:rPr>
              <a:t>grade </a:t>
            </a:r>
            <a:endParaRPr lang="en-US" altLang="en-US" sz="1800" dirty="0">
              <a:latin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17715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ahoma" pitchFamily="34" charset="0"/>
              </a:rPr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latin typeface="+mj-lt"/>
              </a:rPr>
              <a:t>Two Homework assignments are included in this course, and all deliverables are expected to be turned in on time per the class schedule</a:t>
            </a:r>
          </a:p>
          <a:p>
            <a:endParaRPr lang="en-US" altLang="en-US" dirty="0">
              <a:latin typeface="+mj-lt"/>
              <a:cs typeface="Times New Roman" pitchFamily="18" charset="0"/>
            </a:endParaRPr>
          </a:p>
          <a:p>
            <a:r>
              <a:rPr lang="en-US" altLang="en-US" dirty="0" smtClean="0">
                <a:latin typeface="+mj-lt"/>
                <a:cs typeface="Times New Roman" pitchFamily="18" charset="0"/>
              </a:rPr>
              <a:t>An evaluation of at least one other student’s presentation will be required as part of the final project</a:t>
            </a:r>
            <a:endParaRPr lang="en-US" altLang="en-US" dirty="0">
              <a:latin typeface="+mj-lt"/>
              <a:cs typeface="Times New Roman" pitchFamily="18" charset="0"/>
            </a:endParaRPr>
          </a:p>
          <a:p>
            <a:endParaRPr lang="en-US" altLang="en-US" dirty="0">
              <a:latin typeface="+mj-lt"/>
            </a:endParaRPr>
          </a:p>
          <a:p>
            <a:pPr marL="0" indent="0">
              <a:buNone/>
            </a:pPr>
            <a:endParaRPr lang="en-US" altLang="en-US" dirty="0" smtClean="0">
              <a:latin typeface="+mj-lt"/>
            </a:endParaRPr>
          </a:p>
          <a:p>
            <a:pPr marL="0" indent="0">
              <a:buNone/>
            </a:pPr>
            <a:endParaRPr lang="en-US" alt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012F-A9F4-4700-A86A-8271D089121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8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3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4 - Generating Alternatives</Template>
  <TotalTime>2389</TotalTime>
  <Words>782</Words>
  <Application>Microsoft Office PowerPoint</Application>
  <PresentationFormat>On-screen Show (4:3)</PresentationFormat>
  <Paragraphs>209</Paragraphs>
  <Slides>34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ＭＳ Ｐゴシック</vt:lpstr>
      <vt:lpstr>Arial</vt:lpstr>
      <vt:lpstr>Calibri</vt:lpstr>
      <vt:lpstr>Tahoma</vt:lpstr>
      <vt:lpstr>Times</vt:lpstr>
      <vt:lpstr>Times New Roman</vt:lpstr>
      <vt:lpstr>Blank Presentation</vt:lpstr>
      <vt:lpstr>SysEng 5211/CompEng 5310/ElecEng 5810 Computational Intelligence </vt:lpstr>
      <vt:lpstr>Distribution List</vt:lpstr>
      <vt:lpstr>Text</vt:lpstr>
      <vt:lpstr>Other Texts</vt:lpstr>
      <vt:lpstr>Class Outline</vt:lpstr>
      <vt:lpstr>Objectives</vt:lpstr>
      <vt:lpstr>Grading</vt:lpstr>
      <vt:lpstr>Grading</vt:lpstr>
      <vt:lpstr>Homework</vt:lpstr>
      <vt:lpstr>Expectations</vt:lpstr>
      <vt:lpstr>Lecture Notes</vt:lpstr>
      <vt:lpstr>Introductions</vt:lpstr>
      <vt:lpstr>Introductions</vt:lpstr>
      <vt:lpstr>Final Project</vt:lpstr>
      <vt:lpstr>What is Computational Intelligence?</vt:lpstr>
      <vt:lpstr>PowerPoint Presentation</vt:lpstr>
      <vt:lpstr>Actual Computational Intelligence</vt:lpstr>
      <vt:lpstr>Commonalities</vt:lpstr>
      <vt:lpstr>Evolutionary Computation</vt:lpstr>
      <vt:lpstr>Fuzzy Systems</vt:lpstr>
      <vt:lpstr>Neural Networks</vt:lpstr>
      <vt:lpstr>Machine Learning</vt:lpstr>
      <vt:lpstr>Machine Learning</vt:lpstr>
      <vt:lpstr>Supervised Learning</vt:lpstr>
      <vt:lpstr>Unsupervised Learning</vt:lpstr>
      <vt:lpstr>Applications</vt:lpstr>
      <vt:lpstr>Organizations</vt:lpstr>
      <vt:lpstr>IEEE Computational Intelligence Society</vt:lpstr>
      <vt:lpstr>IEEE Computational Intelligence Society</vt:lpstr>
      <vt:lpstr>International Society for Genetic and Evolutionary Computation </vt:lpstr>
      <vt:lpstr>International Neural Network Society </vt:lpstr>
      <vt:lpstr>Association for Computing Machinery </vt:lpstr>
      <vt:lpstr>Moving Forward </vt:lpstr>
      <vt:lpstr>Program Completed</vt:lpstr>
    </vt:vector>
  </TitlesOfParts>
  <Company>Missouri University of Science and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SysEng 5211 Computational Intelligence</dc:title>
  <dc:creator>Corns, Steven</dc:creator>
  <cp:lastModifiedBy>Patton, Ryan</cp:lastModifiedBy>
  <cp:revision>36</cp:revision>
  <dcterms:created xsi:type="dcterms:W3CDTF">2016-08-16T17:28:48Z</dcterms:created>
  <dcterms:modified xsi:type="dcterms:W3CDTF">2020-09-02T18:27:07Z</dcterms:modified>
</cp:coreProperties>
</file>