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8" r:id="rId2"/>
    <p:sldId id="273" r:id="rId3"/>
    <p:sldId id="304" r:id="rId4"/>
    <p:sldId id="297" r:id="rId5"/>
    <p:sldId id="300" r:id="rId6"/>
    <p:sldId id="299" r:id="rId7"/>
    <p:sldId id="295" r:id="rId8"/>
    <p:sldId id="296" r:id="rId9"/>
    <p:sldId id="302" r:id="rId10"/>
    <p:sldId id="298" r:id="rId11"/>
    <p:sldId id="303" r:id="rId12"/>
    <p:sldId id="305" r:id="rId13"/>
    <p:sldId id="307" r:id="rId14"/>
    <p:sldId id="308" r:id="rId15"/>
    <p:sldId id="309" r:id="rId16"/>
    <p:sldId id="311" r:id="rId17"/>
    <p:sldId id="328" r:id="rId18"/>
    <p:sldId id="310" r:id="rId19"/>
    <p:sldId id="312" r:id="rId20"/>
    <p:sldId id="327" r:id="rId21"/>
    <p:sldId id="314" r:id="rId22"/>
    <p:sldId id="315" r:id="rId23"/>
    <p:sldId id="326" r:id="rId24"/>
    <p:sldId id="306" r:id="rId25"/>
    <p:sldId id="316" r:id="rId26"/>
    <p:sldId id="329" r:id="rId27"/>
    <p:sldId id="330" r:id="rId28"/>
    <p:sldId id="317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24" r:id="rId43"/>
    <p:sldId id="320" r:id="rId44"/>
    <p:sldId id="322" r:id="rId45"/>
    <p:sldId id="323" r:id="rId46"/>
    <p:sldId id="325" r:id="rId47"/>
    <p:sldId id="331" r:id="rId48"/>
    <p:sldId id="301" r:id="rId49"/>
    <p:sldId id="272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3C719-5720-4F9D-9A42-87FEAF35EFF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8C5E5-37D5-4AB0-AB3A-B4FF5F1C3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2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03892B-A629-4E8E-BC65-6F2B1A51648A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013"/>
            <a:ext cx="5029200" cy="4115574"/>
          </a:xfrm>
          <a:noFill/>
          <a:ln/>
        </p:spPr>
        <p:txBody>
          <a:bodyPr lIns="91426" tIns="45714" rIns="91426" bIns="45714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631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9F859-2664-4AEA-8060-1E1D779377E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23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9F859-2664-4AEA-8060-1E1D779377E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96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DB81E6-67A9-4626-BE74-5ECA493034BD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7695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BFD634-5331-48D5-9EB5-5EB64FD63A51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98968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6D53EE-6350-4692-8B2B-4DF7C1BF5427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61357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899A78-7428-4D72-A3B0-5396FE4875F4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68598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9F859-2664-4AEA-8060-1E1D779377E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87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9F859-2664-4AEA-8060-1E1D779377E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32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69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7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30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58C05C8-8AA0-44B0-BA7A-DB56E27ED2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283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88D0080-979E-4696-BF6A-29B41154CB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92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2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8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3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0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2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1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5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524000"/>
            <a:ext cx="8077200" cy="21939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>
                <a:ea typeface="ＭＳ Ｐゴシック" pitchFamily="34" charset="-128"/>
              </a:rPr>
              <a:t>SysEng</a:t>
            </a:r>
            <a:r>
              <a:rPr lang="en-US" dirty="0" smtClean="0">
                <a:ea typeface="ＭＳ Ｐゴシック" pitchFamily="34" charset="-128"/>
              </a:rPr>
              <a:t> 5211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Computational Intelligence</a:t>
            </a:r>
            <a:r>
              <a:rPr lang="en-US" sz="2800" b="1" dirty="0" smtClean="0">
                <a:latin typeface="Tahoma" pitchFamily="34" charset="0"/>
                <a:ea typeface="ＭＳ Ｐゴシック" pitchFamily="34" charset="-128"/>
              </a:rPr>
              <a:t/>
            </a:r>
            <a:br>
              <a:rPr lang="en-US" sz="2800" b="1" dirty="0" smtClean="0">
                <a:latin typeface="Tahoma" pitchFamily="34" charset="0"/>
                <a:ea typeface="ＭＳ Ｐゴシック" pitchFamily="34" charset="-128"/>
              </a:rPr>
            </a:br>
            <a:endParaRPr lang="en-US" sz="2800" b="1" dirty="0" smtClean="0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86200"/>
            <a:ext cx="6629400" cy="1752600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en-US" dirty="0" smtClean="0"/>
              <a:t>Steven Corns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tx2"/>
                </a:solidFill>
                <a:latin typeface="Tahoma" pitchFamily="34" charset="0"/>
              </a:rPr>
              <a:t>Evolutionary Computation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7697AFD-6837-4F98-B5F8-273A3A83C6FF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44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One-max Problem - 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2895600" cy="990600"/>
          </a:xfrm>
        </p:spPr>
        <p:txBody>
          <a:bodyPr/>
          <a:lstStyle/>
          <a:p>
            <a:pPr>
              <a:buNone/>
            </a:pPr>
            <a:r>
              <a:rPr lang="en-US" sz="6000" dirty="0" smtClean="0"/>
              <a:t>100101</a:t>
            </a:r>
            <a:endParaRPr lang="en-US" sz="6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00400" y="1981200"/>
            <a:ext cx="327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001001</a:t>
            </a:r>
            <a:endParaRPr kumimoji="0" lang="en-US" sz="6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4114800"/>
            <a:ext cx="3048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111101</a:t>
            </a:r>
            <a:endParaRPr kumimoji="0" lang="en-US" sz="6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76600" y="4114800"/>
            <a:ext cx="281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101011</a:t>
            </a:r>
            <a:endParaRPr kumimoji="0" lang="en-US" sz="6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477000" y="1981200"/>
            <a:ext cx="1676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5</a:t>
            </a:r>
            <a:endParaRPr kumimoji="0" lang="en-US" sz="6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477000" y="4038600"/>
            <a:ext cx="1676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9</a:t>
            </a:r>
            <a:endParaRPr kumimoji="0" lang="en-US" sz="6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874818" y="4128654"/>
            <a:ext cx="3200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1101111</a:t>
            </a:r>
            <a:endParaRPr kumimoji="0" lang="en-US" sz="6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477000" y="4052454"/>
            <a:ext cx="1752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10</a:t>
            </a:r>
            <a:endParaRPr kumimoji="0" lang="en-US" sz="6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268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dirty="0" smtClean="0"/>
              <a:t>Evolutionary Algorithms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22860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An ‘Agglomeration’ of several similar techniques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Genetic Algorithms - Holland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Evolution Strategies – </a:t>
            </a:r>
            <a:r>
              <a:rPr lang="en-US" altLang="en-US" dirty="0" err="1" smtClean="0">
                <a:latin typeface="Tahoma" pitchFamily="34" charset="0"/>
              </a:rPr>
              <a:t>Rechenberg</a:t>
            </a:r>
            <a:r>
              <a:rPr lang="en-US" altLang="en-US" dirty="0" smtClean="0">
                <a:latin typeface="Tahoma" pitchFamily="34" charset="0"/>
              </a:rPr>
              <a:t> and </a:t>
            </a:r>
            <a:r>
              <a:rPr lang="en-US" altLang="en-US" dirty="0" err="1" smtClean="0">
                <a:latin typeface="Tahoma" pitchFamily="34" charset="0"/>
              </a:rPr>
              <a:t>Schwefel</a:t>
            </a:r>
            <a:endParaRPr lang="en-US" altLang="en-US" dirty="0" smtClean="0">
              <a:latin typeface="Tahoma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Evolutionary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Tahoma" pitchFamily="34" charset="0"/>
              </a:rPr>
              <a:t>Programming - Fogel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Genetic Programming - Whitney</a:t>
            </a: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358524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sz="3600" dirty="0" smtClean="0"/>
              <a:t>Evolutionary Strategies/</a:t>
            </a:r>
            <a:br>
              <a:rPr lang="en-US" altLang="en-US" sz="3600" dirty="0" smtClean="0"/>
            </a:br>
            <a:r>
              <a:rPr lang="en-US" altLang="en-US" sz="3600" dirty="0" smtClean="0"/>
              <a:t>Evolutionary Programming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22860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Developed essentially at the same time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Focuses on mutation of solutions to find new solutions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Best parents (</a:t>
            </a:r>
            <a:r>
              <a:rPr lang="el-GR" altLang="en-US" dirty="0" smtClean="0">
                <a:latin typeface="Tahoma" pitchFamily="34" charset="0"/>
              </a:rPr>
              <a:t>μ</a:t>
            </a:r>
            <a:r>
              <a:rPr lang="en-US" altLang="en-US" dirty="0" smtClean="0">
                <a:latin typeface="Tahoma" pitchFamily="34" charset="0"/>
              </a:rPr>
              <a:t>) are mutated to produce children (</a:t>
            </a:r>
            <a:r>
              <a:rPr lang="en-US" altLang="en-US" dirty="0" smtClean="0">
                <a:latin typeface="Tahoma" pitchFamily="34" charset="0"/>
                <a:sym typeface="Symbol"/>
              </a:rPr>
              <a:t>)</a:t>
            </a: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64837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sz="3600" dirty="0" smtClean="0"/>
              <a:t>How do we pick parents?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22860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Selection pressure	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For natural selection to work, only the most fit are kept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This is based on how ‘fit’ the parents are</a:t>
            </a: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141547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One-max Problem - Children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2895600" cy="990600"/>
          </a:xfrm>
        </p:spPr>
        <p:txBody>
          <a:bodyPr/>
          <a:lstStyle/>
          <a:p>
            <a:pPr>
              <a:buNone/>
            </a:pPr>
            <a:r>
              <a:rPr lang="en-US" sz="6000" dirty="0" smtClean="0"/>
              <a:t>100101</a:t>
            </a:r>
            <a:endParaRPr lang="en-US" sz="6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00400" y="1981200"/>
            <a:ext cx="327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001001</a:t>
            </a:r>
            <a:endParaRPr kumimoji="0" lang="en-US" sz="6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4114800"/>
            <a:ext cx="3048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111101</a:t>
            </a:r>
            <a:endParaRPr kumimoji="0" lang="en-US" sz="6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76600" y="4114800"/>
            <a:ext cx="281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101011</a:t>
            </a:r>
            <a:endParaRPr kumimoji="0" lang="en-US" sz="6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477000" y="1981200"/>
            <a:ext cx="1676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5</a:t>
            </a:r>
            <a:endParaRPr kumimoji="0" lang="en-US" sz="6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477000" y="4038600"/>
            <a:ext cx="1676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9</a:t>
            </a:r>
            <a:endParaRPr kumimoji="0" lang="en-US" sz="6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Left Arrow 3"/>
          <p:cNvSpPr/>
          <p:nvPr/>
        </p:nvSpPr>
        <p:spPr bwMode="auto">
          <a:xfrm>
            <a:off x="7772400" y="4291584"/>
            <a:ext cx="978408" cy="484632"/>
          </a:xfrm>
          <a:prstGeom prst="lef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083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sz="3600" dirty="0" smtClean="0"/>
              <a:t>Fitness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2" name="Rectangle 6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2588" y="2286000"/>
                <a:ext cx="8382000" cy="41148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 smtClean="0">
                    <a:latin typeface="Tahoma" pitchFamily="34" charset="0"/>
                  </a:rPr>
                  <a:t>All solutions are evaluated and compared based on how well they solve the </a:t>
                </a:r>
                <a:r>
                  <a:rPr lang="en-US" altLang="en-US" dirty="0" err="1" smtClean="0">
                    <a:latin typeface="Tahoma" pitchFamily="34" charset="0"/>
                  </a:rPr>
                  <a:t>onemax</a:t>
                </a:r>
                <a:r>
                  <a:rPr lang="en-US" altLang="en-US" dirty="0" smtClean="0">
                    <a:latin typeface="Tahoma" pitchFamily="34" charset="0"/>
                  </a:rPr>
                  <a:t> problem:</a:t>
                </a:r>
              </a:p>
              <a:p>
                <a:pPr lvl="1">
                  <a:lnSpc>
                    <a:spcPct val="90000"/>
                  </a:lnSpc>
                </a:pPr>
                <a:endParaRPr lang="en-US" altLang="en-US" dirty="0" smtClean="0">
                  <a:latin typeface="Tahoma" pitchFamily="34" charset="0"/>
                </a:endParaRPr>
              </a:p>
              <a:p>
                <a:pPr lvl="1">
                  <a:lnSpc>
                    <a:spcPct val="90000"/>
                  </a:lnSpc>
                </a:pPr>
                <a:endParaRPr lang="en-US" altLang="en-US" dirty="0" smtClean="0">
                  <a:latin typeface="Tahoma" pitchFamily="34" charset="0"/>
                </a:endParaRPr>
              </a:p>
              <a:p>
                <a:pPr lvl="1">
                  <a:lnSpc>
                    <a:spcPct val="90000"/>
                  </a:lnSpc>
                </a:pPr>
                <a:endParaRPr lang="en-US" altLang="en-US" dirty="0">
                  <a:latin typeface="Tahoma" pitchFamily="34" charset="0"/>
                </a:endParaRP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altLang="en-US" sz="2000" dirty="0" smtClean="0">
                    <a:latin typeface="Tahoma" pitchFamily="34" charset="0"/>
                  </a:rPr>
                  <a:t>Where: 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𝑙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sz="2000" dirty="0" smtClean="0">
                    <a:latin typeface="Tahoma" pitchFamily="34" charset="0"/>
                  </a:rPr>
                  <a:t>=bit string length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altLang="en-US" sz="2000" dirty="0">
                    <a:latin typeface="Tahoma" pitchFamily="34" charset="0"/>
                  </a:rPr>
                  <a:t>	</a:t>
                </a:r>
                <a:r>
                  <a:rPr lang="en-US" altLang="en-US" sz="2000" dirty="0" smtClean="0">
                    <a:latin typeface="Tahoma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𝑋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sz="2000" dirty="0" smtClean="0">
                    <a:latin typeface="Tahoma" pitchFamily="34" charset="0"/>
                  </a:rPr>
                  <a:t>=value at that string location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altLang="en-US" sz="2000" dirty="0">
                    <a:latin typeface="Tahoma" pitchFamily="34" charset="0"/>
                  </a:rPr>
                  <a:t>	</a:t>
                </a:r>
                <a:r>
                  <a:rPr lang="en-US" altLang="en-US" sz="2000" dirty="0" smtClean="0">
                    <a:latin typeface="Tahoma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𝐹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sz="2000" dirty="0" smtClean="0">
                    <a:latin typeface="Tahoma" pitchFamily="34" charset="0"/>
                  </a:rPr>
                  <a:t>=fitness value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altLang="en-US" sz="2000" dirty="0">
                    <a:latin typeface="Tahoma" pitchFamily="34" charset="0"/>
                  </a:rPr>
                  <a:t>	</a:t>
                </a:r>
                <a:r>
                  <a:rPr lang="en-US" altLang="en-US" sz="2000" dirty="0" smtClean="0">
                    <a:latin typeface="Tahoma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000" i="1"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sz="2000" dirty="0" smtClean="0">
                    <a:latin typeface="Tahoma" pitchFamily="34" charset="0"/>
                  </a:rPr>
                  <a:t>=index value</a:t>
                </a:r>
                <a:endParaRPr lang="en-US" altLang="en-US" sz="2000" dirty="0">
                  <a:latin typeface="Tahoma" pitchFamily="34" charset="0"/>
                </a:endParaRPr>
              </a:p>
              <a:p>
                <a:pPr lvl="1">
                  <a:lnSpc>
                    <a:spcPct val="90000"/>
                  </a:lnSpc>
                </a:pPr>
                <a:endParaRPr lang="en-US" alt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4582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588" y="2286000"/>
                <a:ext cx="8382000" cy="4114800"/>
              </a:xfrm>
              <a:blipFill rotWithShape="1">
                <a:blip r:embed="rId3"/>
                <a:stretch>
                  <a:fillRect l="-1891" t="-3259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505200" y="3505200"/>
                <a:ext cx="2209800" cy="1312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𝐹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505200"/>
                <a:ext cx="2209800" cy="13129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774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sz="3600" dirty="0" smtClean="0"/>
              <a:t>Fitness Function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22860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The fitness function is the driver of your algorithm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How the fitness function is created greatly affects the quality of the solution found</a:t>
            </a:r>
          </a:p>
          <a:p>
            <a:pPr lvl="1">
              <a:lnSpc>
                <a:spcPct val="90000"/>
              </a:lnSpc>
            </a:pPr>
            <a:endParaRPr lang="en-US" altLang="en-US" dirty="0" smtClean="0">
              <a:latin typeface="Tahoma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en-US" dirty="0" smtClean="0">
              <a:latin typeface="Tahoma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6760423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sz="3600" dirty="0" smtClean="0"/>
              <a:t>Convergence Criteria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22860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What is an acceptable solution?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Also referred to as a stopping criteria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All depends on the goal of the algorithm</a:t>
            </a:r>
          </a:p>
          <a:p>
            <a:pPr lvl="1">
              <a:lnSpc>
                <a:spcPct val="90000"/>
              </a:lnSpc>
            </a:pPr>
            <a:endParaRPr lang="en-US" altLang="en-US" dirty="0" smtClean="0">
              <a:latin typeface="Tahoma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en-US" dirty="0" smtClean="0">
              <a:latin typeface="Tahoma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512383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sz="4000" dirty="0" smtClean="0"/>
              <a:t>Selection pressure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22860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Solutions are selected for reproduction based on their fitness:</a:t>
            </a:r>
          </a:p>
          <a:p>
            <a:pPr>
              <a:lnSpc>
                <a:spcPct val="90000"/>
              </a:lnSpc>
            </a:pPr>
            <a:endParaRPr lang="en-US" altLang="en-US" dirty="0" smtClean="0">
              <a:latin typeface="Tahoma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Rank based selection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Tournament selection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Fitness proportional selection</a:t>
            </a: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217219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r>
              <a:rPr lang="en-US" altLang="en-US" sz="4000" dirty="0"/>
              <a:t>Selection pressure</a:t>
            </a:r>
            <a:endParaRPr lang="en-US" altLang="en-US" sz="4000" dirty="0" smtClean="0"/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22860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Can be strong or weak</a:t>
            </a:r>
          </a:p>
          <a:p>
            <a:pPr>
              <a:lnSpc>
                <a:spcPct val="90000"/>
              </a:lnSpc>
            </a:pPr>
            <a:endParaRPr lang="en-US" altLang="en-US" dirty="0" smtClean="0">
              <a:latin typeface="Tahoma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Strong – the best solutions will always be used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Weak – there is a non-zero probability that weaker solutions will be selected for mating</a:t>
            </a: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18693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dirty="0" smtClean="0"/>
              <a:t>Evolutionary Computation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22860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Mimics natural selection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Solutions represented as chromosomes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Best solutions are kept and bad ones are disposed of</a:t>
            </a: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398275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r>
              <a:rPr lang="en-US" altLang="en-US" sz="4000" dirty="0" smtClean="0"/>
              <a:t>Generational vs. Steady State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22860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Generational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All population members are involved in mating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Steady state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One pair of population members is mated at a time</a:t>
            </a: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368742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r>
              <a:rPr lang="en-US" altLang="en-US" sz="3600" dirty="0" smtClean="0"/>
              <a:t>Evolutionary Algorithms in a nutshell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22860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Create a fitness function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Decide on parameters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Create a population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Run algorithm to find a solution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 smtClean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501174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r>
              <a:rPr lang="en-US" altLang="en-US" sz="3600" dirty="0"/>
              <a:t>Evolutionary Algorithms in a nutshell</a:t>
            </a:r>
            <a:endParaRPr lang="en-US" altLang="en-US" sz="3600" dirty="0" smtClean="0"/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1676400"/>
            <a:ext cx="83820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Create a fitness function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Decide on parameters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Create a population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Run algorithm to find a solution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 smtClean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70557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r>
              <a:rPr lang="en-US" altLang="en-US" sz="3600" dirty="0"/>
              <a:t>Evolutionary Algorithms </a:t>
            </a:r>
            <a:r>
              <a:rPr lang="en-US" altLang="en-US" sz="3600" dirty="0" smtClean="0"/>
              <a:t>pseudocode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1676400"/>
            <a:ext cx="83820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Create population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 smtClean="0">
                <a:latin typeface="Tahoma" pitchFamily="34" charset="0"/>
              </a:rPr>
              <a:t>While convergence criteria not met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 smtClean="0">
                <a:latin typeface="Tahoma" pitchFamily="34" charset="0"/>
              </a:rPr>
              <a:t>Select population member(s)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 smtClean="0">
                <a:latin typeface="Tahoma" pitchFamily="34" charset="0"/>
              </a:rPr>
              <a:t>Perform crossover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 smtClean="0">
                <a:latin typeface="Tahoma" pitchFamily="34" charset="0"/>
              </a:rPr>
              <a:t>Perform mutation on children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 smtClean="0">
                <a:latin typeface="Tahoma" pitchFamily="34" charset="0"/>
              </a:rPr>
              <a:t>Evaluate fitness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 smtClean="0">
                <a:latin typeface="Tahoma" pitchFamily="34" charset="0"/>
              </a:rPr>
              <a:t>Apply inheritance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 smtClean="0">
                <a:latin typeface="Tahoma" pitchFamily="34" charset="0"/>
              </a:rPr>
              <a:t>Report results</a:t>
            </a:r>
          </a:p>
          <a:p>
            <a:pPr lvl="2"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 smtClean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223906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sz="3600" dirty="0" smtClean="0"/>
              <a:t>What about Genetic Programming?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22860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Very similar to other representation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Chromosomes are made up of registers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Think ‘calculator buttons’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37248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altLang="en-US" sz="3600" dirty="0" smtClean="0"/>
              <a:t>What about Genetic Programming?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Chromosomes make up tree like structures (LISP notation)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Are evaluated as numerical functions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dirty="0" smtClean="0"/>
          </a:p>
        </p:txBody>
      </p:sp>
      <p:sp>
        <p:nvSpPr>
          <p:cNvPr id="4" name="Oval 3"/>
          <p:cNvSpPr/>
          <p:nvPr/>
        </p:nvSpPr>
        <p:spPr bwMode="auto">
          <a:xfrm>
            <a:off x="6182716" y="1563688"/>
            <a:ext cx="6858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+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701713" y="2750127"/>
            <a:ext cx="6858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*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6985210" y="2667000"/>
            <a:ext cx="6858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^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4946230" y="3883996"/>
            <a:ext cx="6858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+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6182716" y="3810472"/>
            <a:ext cx="6858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3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7815538" y="5201122"/>
            <a:ext cx="6858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Z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6985210" y="5201122"/>
            <a:ext cx="6858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X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4343400" y="5000861"/>
            <a:ext cx="6858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*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5506316" y="5045573"/>
            <a:ext cx="6858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Z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4726604" y="5943600"/>
            <a:ext cx="6858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Y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3962400" y="5943600"/>
            <a:ext cx="6858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X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7353300" y="4315061"/>
            <a:ext cx="6858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/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8205355" y="4315061"/>
            <a:ext cx="6858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X</a:t>
            </a:r>
          </a:p>
        </p:txBody>
      </p:sp>
      <p:cxnSp>
        <p:nvCxnSpPr>
          <p:cNvPr id="6" name="Straight Connector 5"/>
          <p:cNvCxnSpPr>
            <a:stCxn id="21" idx="0"/>
            <a:endCxn id="18" idx="4"/>
          </p:cNvCxnSpPr>
          <p:nvPr/>
        </p:nvCxnSpPr>
        <p:spPr bwMode="auto">
          <a:xfrm flipV="1">
            <a:off x="4305300" y="5686661"/>
            <a:ext cx="381000" cy="2569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0"/>
            <a:endCxn id="18" idx="4"/>
          </p:cNvCxnSpPr>
          <p:nvPr/>
        </p:nvCxnSpPr>
        <p:spPr bwMode="auto">
          <a:xfrm flipH="1" flipV="1">
            <a:off x="4686300" y="5686661"/>
            <a:ext cx="383204" cy="2569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8" idx="0"/>
            <a:endCxn id="14" idx="4"/>
          </p:cNvCxnSpPr>
          <p:nvPr/>
        </p:nvCxnSpPr>
        <p:spPr bwMode="auto">
          <a:xfrm flipV="1">
            <a:off x="4686300" y="4569796"/>
            <a:ext cx="602830" cy="43106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9" idx="0"/>
            <a:endCxn id="14" idx="4"/>
          </p:cNvCxnSpPr>
          <p:nvPr/>
        </p:nvCxnSpPr>
        <p:spPr bwMode="auto">
          <a:xfrm flipH="1" flipV="1">
            <a:off x="5289130" y="4569796"/>
            <a:ext cx="560086" cy="4757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0"/>
            <a:endCxn id="12" idx="4"/>
          </p:cNvCxnSpPr>
          <p:nvPr/>
        </p:nvCxnSpPr>
        <p:spPr bwMode="auto">
          <a:xfrm flipV="1">
            <a:off x="5289130" y="3435927"/>
            <a:ext cx="755483" cy="4480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0"/>
            <a:endCxn id="12" idx="4"/>
          </p:cNvCxnSpPr>
          <p:nvPr/>
        </p:nvCxnSpPr>
        <p:spPr bwMode="auto">
          <a:xfrm flipH="1" flipV="1">
            <a:off x="6044613" y="3435927"/>
            <a:ext cx="481003" cy="3745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" idx="0"/>
            <a:endCxn id="4" idx="4"/>
          </p:cNvCxnSpPr>
          <p:nvPr/>
        </p:nvCxnSpPr>
        <p:spPr bwMode="auto">
          <a:xfrm flipV="1">
            <a:off x="6044613" y="2249488"/>
            <a:ext cx="481003" cy="5006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0"/>
            <a:endCxn id="4" idx="4"/>
          </p:cNvCxnSpPr>
          <p:nvPr/>
        </p:nvCxnSpPr>
        <p:spPr bwMode="auto">
          <a:xfrm flipH="1" flipV="1">
            <a:off x="6525616" y="2249488"/>
            <a:ext cx="802494" cy="4175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2" idx="0"/>
            <a:endCxn id="13" idx="4"/>
          </p:cNvCxnSpPr>
          <p:nvPr/>
        </p:nvCxnSpPr>
        <p:spPr bwMode="auto">
          <a:xfrm flipH="1" flipV="1">
            <a:off x="7328110" y="3352800"/>
            <a:ext cx="368090" cy="96226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3" idx="0"/>
            <a:endCxn id="13" idx="4"/>
          </p:cNvCxnSpPr>
          <p:nvPr/>
        </p:nvCxnSpPr>
        <p:spPr bwMode="auto">
          <a:xfrm flipH="1" flipV="1">
            <a:off x="7328110" y="3352800"/>
            <a:ext cx="1220145" cy="96226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7" idx="0"/>
            <a:endCxn id="22" idx="4"/>
          </p:cNvCxnSpPr>
          <p:nvPr/>
        </p:nvCxnSpPr>
        <p:spPr bwMode="auto">
          <a:xfrm flipV="1">
            <a:off x="7328110" y="5000861"/>
            <a:ext cx="368090" cy="20026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6" idx="0"/>
            <a:endCxn id="22" idx="4"/>
          </p:cNvCxnSpPr>
          <p:nvPr/>
        </p:nvCxnSpPr>
        <p:spPr bwMode="auto">
          <a:xfrm flipH="1" flipV="1">
            <a:off x="7696200" y="5000861"/>
            <a:ext cx="462238" cy="20026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152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altLang="en-US" sz="3600" dirty="0" smtClean="0"/>
              <a:t>What about Genetic Programming?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Tahoma" pitchFamily="34" charset="0"/>
              </a:rPr>
              <a:t>Crossover operator acts on trees rather than the linear algorithm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dirty="0" smtClean="0"/>
          </a:p>
        </p:txBody>
      </p:sp>
      <p:sp>
        <p:nvSpPr>
          <p:cNvPr id="4" name="Oval 3"/>
          <p:cNvSpPr/>
          <p:nvPr/>
        </p:nvSpPr>
        <p:spPr bwMode="auto">
          <a:xfrm>
            <a:off x="6182716" y="1563688"/>
            <a:ext cx="6858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+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701713" y="2750127"/>
            <a:ext cx="6858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*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6985210" y="2667000"/>
            <a:ext cx="6858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^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4946230" y="3883996"/>
            <a:ext cx="6858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+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6182716" y="3810472"/>
            <a:ext cx="6858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3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7815538" y="5201122"/>
            <a:ext cx="6858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Z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6985210" y="5201122"/>
            <a:ext cx="6858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X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4343400" y="5000861"/>
            <a:ext cx="6858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*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5506316" y="5045573"/>
            <a:ext cx="6858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Z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4726604" y="5943600"/>
            <a:ext cx="6858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Y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3962400" y="5943600"/>
            <a:ext cx="6858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X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7353300" y="4315061"/>
            <a:ext cx="6858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/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8205355" y="4315061"/>
            <a:ext cx="6858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X</a:t>
            </a:r>
          </a:p>
        </p:txBody>
      </p:sp>
      <p:cxnSp>
        <p:nvCxnSpPr>
          <p:cNvPr id="6" name="Straight Connector 5"/>
          <p:cNvCxnSpPr>
            <a:stCxn id="21" idx="0"/>
            <a:endCxn id="18" idx="4"/>
          </p:cNvCxnSpPr>
          <p:nvPr/>
        </p:nvCxnSpPr>
        <p:spPr bwMode="auto">
          <a:xfrm flipV="1">
            <a:off x="4305300" y="5686661"/>
            <a:ext cx="381000" cy="2569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0"/>
            <a:endCxn id="18" idx="4"/>
          </p:cNvCxnSpPr>
          <p:nvPr/>
        </p:nvCxnSpPr>
        <p:spPr bwMode="auto">
          <a:xfrm flipH="1" flipV="1">
            <a:off x="4686300" y="5686661"/>
            <a:ext cx="383204" cy="2569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8" idx="0"/>
            <a:endCxn id="14" idx="4"/>
          </p:cNvCxnSpPr>
          <p:nvPr/>
        </p:nvCxnSpPr>
        <p:spPr bwMode="auto">
          <a:xfrm flipV="1">
            <a:off x="4686300" y="4569796"/>
            <a:ext cx="602830" cy="43106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9" idx="0"/>
            <a:endCxn id="14" idx="4"/>
          </p:cNvCxnSpPr>
          <p:nvPr/>
        </p:nvCxnSpPr>
        <p:spPr bwMode="auto">
          <a:xfrm flipH="1" flipV="1">
            <a:off x="5289130" y="4569796"/>
            <a:ext cx="560086" cy="4757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0"/>
            <a:endCxn id="12" idx="4"/>
          </p:cNvCxnSpPr>
          <p:nvPr/>
        </p:nvCxnSpPr>
        <p:spPr bwMode="auto">
          <a:xfrm flipV="1">
            <a:off x="5289130" y="3435927"/>
            <a:ext cx="755483" cy="4480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0"/>
            <a:endCxn id="12" idx="4"/>
          </p:cNvCxnSpPr>
          <p:nvPr/>
        </p:nvCxnSpPr>
        <p:spPr bwMode="auto">
          <a:xfrm flipH="1" flipV="1">
            <a:off x="6044613" y="3435927"/>
            <a:ext cx="481003" cy="3745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" idx="0"/>
            <a:endCxn id="4" idx="4"/>
          </p:cNvCxnSpPr>
          <p:nvPr/>
        </p:nvCxnSpPr>
        <p:spPr bwMode="auto">
          <a:xfrm flipV="1">
            <a:off x="6044613" y="2249488"/>
            <a:ext cx="481003" cy="5006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0"/>
            <a:endCxn id="4" idx="4"/>
          </p:cNvCxnSpPr>
          <p:nvPr/>
        </p:nvCxnSpPr>
        <p:spPr bwMode="auto">
          <a:xfrm flipH="1" flipV="1">
            <a:off x="6525616" y="2249488"/>
            <a:ext cx="802494" cy="4175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2" idx="0"/>
            <a:endCxn id="13" idx="4"/>
          </p:cNvCxnSpPr>
          <p:nvPr/>
        </p:nvCxnSpPr>
        <p:spPr bwMode="auto">
          <a:xfrm flipH="1" flipV="1">
            <a:off x="7328110" y="3352800"/>
            <a:ext cx="368090" cy="96226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3" idx="0"/>
            <a:endCxn id="13" idx="4"/>
          </p:cNvCxnSpPr>
          <p:nvPr/>
        </p:nvCxnSpPr>
        <p:spPr bwMode="auto">
          <a:xfrm flipH="1" flipV="1">
            <a:off x="7328110" y="3352800"/>
            <a:ext cx="1220145" cy="96226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7" idx="0"/>
            <a:endCxn id="22" idx="4"/>
          </p:cNvCxnSpPr>
          <p:nvPr/>
        </p:nvCxnSpPr>
        <p:spPr bwMode="auto">
          <a:xfrm flipV="1">
            <a:off x="7328110" y="5000861"/>
            <a:ext cx="368090" cy="20026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6" idx="0"/>
            <a:endCxn id="22" idx="4"/>
          </p:cNvCxnSpPr>
          <p:nvPr/>
        </p:nvCxnSpPr>
        <p:spPr bwMode="auto">
          <a:xfrm flipH="1" flipV="1">
            <a:off x="7696200" y="5000861"/>
            <a:ext cx="462238" cy="20026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Lightning Bolt 1"/>
          <p:cNvSpPr/>
          <p:nvPr/>
        </p:nvSpPr>
        <p:spPr bwMode="auto">
          <a:xfrm>
            <a:off x="7124700" y="3591082"/>
            <a:ext cx="914400" cy="914400"/>
          </a:xfrm>
          <a:prstGeom prst="lightningBolt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4" name="Lightning Bolt 33"/>
          <p:cNvSpPr/>
          <p:nvPr/>
        </p:nvSpPr>
        <p:spPr bwMode="auto">
          <a:xfrm>
            <a:off x="5701713" y="2118013"/>
            <a:ext cx="914400" cy="914400"/>
          </a:xfrm>
          <a:prstGeom prst="lightningBolt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45399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18232 L 0.04827 0.08676 C 0.05851 0.06548 0.07361 0.05391 0.08941 0.05391 C 0.10747 0.05391 0.12188 0.06548 0.13212 0.08676 L 0.18056 0.18232 " pathEditMode="relative" rAng="0" ptsTypes="FffFF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8" y="-643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18232 L 0.04826 0.08676 C 0.0585 0.06548 0.07361 0.05391 0.08941 0.05391 C 0.10746 0.05391 0.12187 0.06548 0.13211 0.08676 L 0.18055 0.18232 " pathEditMode="relative" rAng="0" ptsTypes="FffFF">
                                      <p:cBhvr>
                                        <p:cTn id="2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8" y="-643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18232 L 0.04827 0.08676 C 0.05851 0.06548 0.07361 0.05391 0.08941 0.05391 C 0.10747 0.05391 0.12188 0.06548 0.13212 0.08676 L 0.18056 0.18232 " pathEditMode="relative" rAng="0" ptsTypes="FffFF">
                                      <p:cBhvr>
                                        <p:cTn id="2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8" y="-643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18232 L 0.04827 0.08677 C 0.05851 0.06548 0.07361 0.05391 0.08941 0.05391 C 0.10747 0.05391 0.12188 0.06548 0.13212 0.08677 L 0.18056 0.18232 " pathEditMode="relative" rAng="0" ptsTypes="FffFF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8" y="-643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18232 L 0.04826 0.08676 C 0.0585 0.06547 0.07361 0.05391 0.08941 0.05391 C 0.10746 0.05391 0.12187 0.06547 0.13211 0.08676 L 0.18055 0.18232 " pathEditMode="relative" rAng="0" ptsTypes="FffFF">
                                      <p:cBhvr>
                                        <p:cTn id="2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8" y="-643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18232 L 0.04826 0.08677 C 0.0585 0.06548 0.07361 0.05391 0.08941 0.05391 C 0.10746 0.05391 0.12187 0.06548 0.13212 0.08677 L 0.18055 0.18232 " pathEditMode="relative" rAng="0" ptsTypes="FffFF">
                                      <p:cBhvr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8" y="-643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18233 L 0.04826 0.08677 C 0.0585 0.06548 0.07361 0.05391 0.08941 0.05391 C 0.10746 0.05391 0.12187 0.06548 0.13211 0.08677 L 0.18055 0.18233 " pathEditMode="relative" rAng="0" ptsTypes="FffFF">
                                      <p:cBhvr>
                                        <p:cTn id="3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8" y="-643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0.18232 L 0.04826 0.08676 C 0.05851 0.06548 0.07361 0.05391 0.08941 0.05391 C 0.10747 0.05391 0.12188 0.06548 0.13212 0.08676 L 0.18056 0.18232 " pathEditMode="relative" rAng="0" ptsTypes="FffFF">
                                      <p:cBhvr>
                                        <p:cTn id="3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8" y="-643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18233 L 0.04826 0.08677 C 0.0585 0.06548 0.07361 0.05391 0.08941 0.05391 C 0.10746 0.05391 0.12187 0.06548 0.13212 0.08677 L 0.18055 0.18233 " pathEditMode="relative" rAng="0" ptsTypes="FffFF">
                                      <p:cBhvr>
                                        <p:cTn id="3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8" y="-643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8233 L 0.04827 0.08677 C 0.05851 0.06548 0.07361 0.05391 0.08941 0.05391 C 0.10747 0.05391 0.12188 0.06548 0.13212 0.08677 L 0.18056 0.18233 " pathEditMode="relative" rAng="0" ptsTypes="FffFF">
                                      <p:cBhvr>
                                        <p:cTn id="3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8" y="-643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18233 L 0.04826 0.08677 C 0.0585 0.06548 0.07361 0.05391 0.08941 0.05391 C 0.10746 0.05391 0.12187 0.06548 0.13211 0.08677 L 0.18055 0.18233 " pathEditMode="relative" rAng="0" ptsTypes="FffFF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8" y="-643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8233 L 0.04827 0.08677 C 0.05851 0.06548 0.07361 0.05391 0.08941 0.05391 C 0.10747 0.05391 0.12188 0.06548 0.13212 0.08677 L 0.18056 0.18233 " pathEditMode="relative" rAng="0" ptsTypes="FffFF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8" y="-643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18233 L 0.04826 0.08677 C 0.05851 0.06548 0.07361 0.05391 0.08941 0.05391 C 0.10747 0.05391 0.12188 0.06548 0.13212 0.08677 L 0.18056 0.18233 " pathEditMode="relative" rAng="0" ptsTypes="FffFF">
                                      <p:cBhvr>
                                        <p:cTn id="4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8" y="-64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334 -0.25682 L -0.36632 -0.2168 C -0.35226 -0.20777 -0.33125 -0.20291 -0.30938 -0.20291 C -0.28438 -0.20291 -0.26441 -0.20777 -0.25035 -0.2168 L -0.18334 -0.25682 " pathEditMode="relative" rAng="0" ptsTypes="FffFF">
                                      <p:cBhvr>
                                        <p:cTn id="4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4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333 -0.25683 L -0.36632 -0.2168 C -0.35226 -0.20778 -0.33125 -0.20292 -0.30937 -0.20292 C -0.28437 -0.20292 -0.26441 -0.20778 -0.25035 -0.2168 L -0.18333 -0.25683 " pathEditMode="relative" rAng="0" ptsTypes="FffFF">
                                      <p:cBhvr>
                                        <p:cTn id="5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334 -0.25683 L -0.36632 -0.2168 C -0.35226 -0.20778 -0.33125 -0.20292 -0.30938 -0.20292 C -0.28438 -0.20292 -0.26441 -0.20778 -0.25035 -0.2168 L -0.18334 -0.25683 " pathEditMode="relative" rAng="0" ptsTypes="FffFF">
                                      <p:cBhvr>
                                        <p:cTn id="5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4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333 -0.25683 L -0.36632 -0.2168 C -0.35226 -0.20777 -0.33125 -0.20292 -0.30938 -0.20292 C -0.28438 -0.20292 -0.26441 -0.20777 -0.25035 -0.2168 L -0.18333 -0.25683 " pathEditMode="relative" rAng="0" ptsTypes="FffFF">
                                      <p:cBhvr>
                                        <p:cTn id="5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334 -0.25683 L -0.36632 -0.2168 C -0.35226 -0.20777 -0.33125 -0.20292 -0.30938 -0.20292 C -0.28438 -0.20292 -0.26441 -0.20777 -0.25035 -0.2168 L -0.18334 -0.25683 " pathEditMode="relative" rAng="0" ptsTypes="FffFF">
                                      <p:cBhvr>
                                        <p:cTn id="5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" grpId="0" animBg="1"/>
      <p:bldP spid="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altLang="en-US" sz="3600" dirty="0" smtClean="0"/>
              <a:t>What about Genetic Programming?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sz="half" idx="1"/>
          </p:nvPr>
        </p:nvSpPr>
        <p:spPr>
          <a:xfrm>
            <a:off x="495300" y="1588235"/>
            <a:ext cx="3810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Tahoma" pitchFamily="34" charset="0"/>
              </a:rPr>
              <a:t>Crossover operator acts on trees rather than the linear algorithm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Tahoma" pitchFamily="34" charset="0"/>
              </a:rPr>
              <a:t>Can result in bloat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Tahoma" pitchFamily="34" charset="0"/>
              </a:rPr>
              <a:t>Bloat can be addressed with chop operators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dirty="0" smtClean="0"/>
          </a:p>
        </p:txBody>
      </p:sp>
      <p:sp>
        <p:nvSpPr>
          <p:cNvPr id="4" name="Oval 3"/>
          <p:cNvSpPr/>
          <p:nvPr/>
        </p:nvSpPr>
        <p:spPr bwMode="auto">
          <a:xfrm>
            <a:off x="5704459" y="1143000"/>
            <a:ext cx="6858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+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6548366" y="2905361"/>
            <a:ext cx="6858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*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6985210" y="2020888"/>
            <a:ext cx="6858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^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5849216" y="3737578"/>
            <a:ext cx="6858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+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6995916" y="3756471"/>
            <a:ext cx="6858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3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4934155" y="3248261"/>
            <a:ext cx="6858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Z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4152900" y="3148130"/>
            <a:ext cx="6858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X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5096308" y="4669926"/>
            <a:ext cx="6858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*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6205466" y="4669926"/>
            <a:ext cx="6858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Z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5435949" y="5685559"/>
            <a:ext cx="6858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Y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402321" y="5685559"/>
            <a:ext cx="6858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X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4600858" y="1981200"/>
            <a:ext cx="6858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/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7896462" y="2963928"/>
            <a:ext cx="6858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X</a:t>
            </a:r>
          </a:p>
        </p:txBody>
      </p:sp>
      <p:cxnSp>
        <p:nvCxnSpPr>
          <p:cNvPr id="6" name="Straight Connector 5"/>
          <p:cNvCxnSpPr>
            <a:stCxn id="21" idx="0"/>
            <a:endCxn id="18" idx="4"/>
          </p:cNvCxnSpPr>
          <p:nvPr/>
        </p:nvCxnSpPr>
        <p:spPr bwMode="auto">
          <a:xfrm flipV="1">
            <a:off x="4745221" y="5355726"/>
            <a:ext cx="693987" cy="3298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0"/>
            <a:endCxn id="18" idx="4"/>
          </p:cNvCxnSpPr>
          <p:nvPr/>
        </p:nvCxnSpPr>
        <p:spPr bwMode="auto">
          <a:xfrm flipH="1" flipV="1">
            <a:off x="5439208" y="5355726"/>
            <a:ext cx="339641" cy="3298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8" idx="0"/>
            <a:endCxn id="14" idx="4"/>
          </p:cNvCxnSpPr>
          <p:nvPr/>
        </p:nvCxnSpPr>
        <p:spPr bwMode="auto">
          <a:xfrm flipV="1">
            <a:off x="5439208" y="4423378"/>
            <a:ext cx="752908" cy="2465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9" idx="0"/>
            <a:endCxn id="14" idx="4"/>
          </p:cNvCxnSpPr>
          <p:nvPr/>
        </p:nvCxnSpPr>
        <p:spPr bwMode="auto">
          <a:xfrm flipH="1" flipV="1">
            <a:off x="6192116" y="4423378"/>
            <a:ext cx="356250" cy="2465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0"/>
            <a:endCxn id="12" idx="4"/>
          </p:cNvCxnSpPr>
          <p:nvPr/>
        </p:nvCxnSpPr>
        <p:spPr bwMode="auto">
          <a:xfrm flipV="1">
            <a:off x="6192116" y="3591161"/>
            <a:ext cx="699150" cy="14641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0"/>
            <a:endCxn id="12" idx="4"/>
          </p:cNvCxnSpPr>
          <p:nvPr/>
        </p:nvCxnSpPr>
        <p:spPr bwMode="auto">
          <a:xfrm flipH="1" flipV="1">
            <a:off x="6891266" y="3591161"/>
            <a:ext cx="447550" cy="1653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2" idx="0"/>
            <a:endCxn id="4" idx="4"/>
          </p:cNvCxnSpPr>
          <p:nvPr/>
        </p:nvCxnSpPr>
        <p:spPr bwMode="auto">
          <a:xfrm flipV="1">
            <a:off x="4943758" y="1828800"/>
            <a:ext cx="1103601" cy="152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0"/>
            <a:endCxn id="4" idx="4"/>
          </p:cNvCxnSpPr>
          <p:nvPr/>
        </p:nvCxnSpPr>
        <p:spPr bwMode="auto">
          <a:xfrm flipH="1" flipV="1">
            <a:off x="6047359" y="1828800"/>
            <a:ext cx="1280751" cy="1920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" idx="0"/>
            <a:endCxn id="13" idx="4"/>
          </p:cNvCxnSpPr>
          <p:nvPr/>
        </p:nvCxnSpPr>
        <p:spPr bwMode="auto">
          <a:xfrm flipV="1">
            <a:off x="6891266" y="2706688"/>
            <a:ext cx="436844" cy="19867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3" idx="0"/>
            <a:endCxn id="13" idx="4"/>
          </p:cNvCxnSpPr>
          <p:nvPr/>
        </p:nvCxnSpPr>
        <p:spPr bwMode="auto">
          <a:xfrm flipH="1" flipV="1">
            <a:off x="7328110" y="2706688"/>
            <a:ext cx="911252" cy="2572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7" idx="0"/>
            <a:endCxn id="22" idx="4"/>
          </p:cNvCxnSpPr>
          <p:nvPr/>
        </p:nvCxnSpPr>
        <p:spPr bwMode="auto">
          <a:xfrm flipV="1">
            <a:off x="4495800" y="2667000"/>
            <a:ext cx="447958" cy="4811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6" idx="0"/>
            <a:endCxn id="22" idx="4"/>
          </p:cNvCxnSpPr>
          <p:nvPr/>
        </p:nvCxnSpPr>
        <p:spPr bwMode="auto">
          <a:xfrm flipH="1" flipV="1">
            <a:off x="4943758" y="2667000"/>
            <a:ext cx="333297" cy="58126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037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sz="3600" dirty="0" smtClean="0"/>
              <a:t>Operator Disruption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1792288"/>
            <a:ext cx="8382000" cy="4608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Crossover and chop operators can greatly change the quality of the child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Usually this is for the worst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Sometimes this can be addressed using tools such as solution space transformations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Gray coding – successive numerical values differ only by one bit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106279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 dirty="0"/>
              <a:t>Diversity in Evolutionary Algorithms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21125"/>
          </a:xfrm>
        </p:spPr>
        <p:txBody>
          <a:bodyPr/>
          <a:lstStyle/>
          <a:p>
            <a:r>
              <a:rPr lang="en-US" altLang="en-US" dirty="0">
                <a:latin typeface="Arial" charset="0"/>
              </a:rPr>
              <a:t>Balance of exploration and exploitation</a:t>
            </a:r>
          </a:p>
          <a:p>
            <a:endParaRPr lang="en-US" altLang="en-US" dirty="0">
              <a:latin typeface="Arial" charset="0"/>
            </a:endParaRPr>
          </a:p>
          <a:p>
            <a:r>
              <a:rPr lang="en-US" altLang="en-US" dirty="0">
                <a:latin typeface="Arial" charset="0"/>
              </a:rPr>
              <a:t>Necessary to solve difficult problems or to achieve multiple good solutions</a:t>
            </a:r>
          </a:p>
          <a:p>
            <a:endParaRPr lang="en-US" altLang="en-US" dirty="0">
              <a:latin typeface="Arial" charset="0"/>
            </a:endParaRPr>
          </a:p>
          <a:p>
            <a:r>
              <a:rPr lang="en-US" altLang="en-US" dirty="0">
                <a:latin typeface="Arial" charset="0"/>
              </a:rPr>
              <a:t>Initially dictated by population size</a:t>
            </a:r>
          </a:p>
          <a:p>
            <a:pPr>
              <a:buFont typeface="Wingdings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88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dirty="0" smtClean="0"/>
              <a:t>Evolutionary Computation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22860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Based on a genotype (informational) to phenotype (behavioral) relationship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There is a mapping from the problem space to the problem representation</a:t>
            </a: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712647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/>
              <a:t>Controlling Diversity</a:t>
            </a:r>
            <a:endParaRPr lang="en-US" altLang="en-US" sz="4000" dirty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</p:spPr>
        <p:txBody>
          <a:bodyPr/>
          <a:lstStyle/>
          <a:p>
            <a:r>
              <a:rPr lang="en-US" altLang="en-US" dirty="0" err="1" smtClean="0">
                <a:latin typeface="Arial" charset="0"/>
              </a:rPr>
              <a:t>Tabu</a:t>
            </a:r>
            <a:r>
              <a:rPr lang="en-US" altLang="en-US" dirty="0" smtClean="0">
                <a:latin typeface="Arial" charset="0"/>
              </a:rPr>
              <a:t> list</a:t>
            </a:r>
          </a:p>
          <a:p>
            <a:endParaRPr lang="en-US" altLang="en-US" dirty="0">
              <a:latin typeface="Arial" charset="0"/>
            </a:endParaRPr>
          </a:p>
          <a:p>
            <a:r>
              <a:rPr lang="en-US" altLang="en-US" dirty="0" smtClean="0">
                <a:latin typeface="Arial" charset="0"/>
              </a:rPr>
              <a:t>Niching</a:t>
            </a:r>
          </a:p>
          <a:p>
            <a:endParaRPr lang="en-US" altLang="en-US" dirty="0" smtClean="0">
              <a:latin typeface="Arial" charset="0"/>
            </a:endParaRPr>
          </a:p>
          <a:p>
            <a:r>
              <a:rPr lang="en-US" altLang="en-US" dirty="0" smtClean="0">
                <a:latin typeface="Arial" charset="0"/>
              </a:rPr>
              <a:t>Mating restrictions</a:t>
            </a:r>
            <a:endParaRPr lang="en-US" altLang="en-US" dirty="0">
              <a:latin typeface="Arial" charset="0"/>
            </a:endParaRPr>
          </a:p>
          <a:p>
            <a:endParaRPr lang="en-US" altLang="en-US" dirty="0">
              <a:latin typeface="Arial" charset="0"/>
            </a:endParaRPr>
          </a:p>
          <a:p>
            <a:pPr>
              <a:buFont typeface="Wingdings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199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Graph Based Evolutionary Algorithms</a:t>
            </a:r>
          </a:p>
        </p:txBody>
      </p:sp>
      <p:sp>
        <p:nvSpPr>
          <p:cNvPr id="122883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44950" cy="4530725"/>
          </a:xfrm>
        </p:spPr>
        <p:txBody>
          <a:bodyPr/>
          <a:lstStyle/>
          <a:p>
            <a:endParaRPr lang="en-US" altLang="en-US">
              <a:latin typeface="Arial" charset="0"/>
            </a:endParaRPr>
          </a:p>
          <a:p>
            <a:endParaRPr lang="en-US" altLang="en-US">
              <a:latin typeface="Arial" charset="0"/>
            </a:endParaRPr>
          </a:p>
        </p:txBody>
      </p:sp>
      <p:sp>
        <p:nvSpPr>
          <p:cNvPr id="122884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905000"/>
            <a:ext cx="3810000" cy="4038600"/>
          </a:xfrm>
        </p:spPr>
        <p:txBody>
          <a:bodyPr/>
          <a:lstStyle/>
          <a:p>
            <a:endParaRPr lang="en-US" altLang="en-US"/>
          </a:p>
          <a:p>
            <a:pPr>
              <a:buFont typeface="Wingdings" pitchFamily="2" charset="2"/>
              <a:buNone/>
            </a:pPr>
            <a:r>
              <a:rPr lang="en-US" altLang="en-US"/>
              <a:t>   Imposes a population structure on the algorithm being used.</a:t>
            </a:r>
          </a:p>
          <a:p>
            <a:endParaRPr lang="en-US" altLang="en-US"/>
          </a:p>
        </p:txBody>
      </p:sp>
      <p:pic>
        <p:nvPicPr>
          <p:cNvPr id="122886" name="Picture 1030" descr="graphs cop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5000"/>
            <a:ext cx="393858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502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Graphs Used</a:t>
            </a:r>
          </a:p>
        </p:txBody>
      </p:sp>
      <p:graphicFrame>
        <p:nvGraphicFramePr>
          <p:cNvPr id="401732" name="Group 324"/>
          <p:cNvGraphicFramePr>
            <a:graphicFrameLocks noGrp="1"/>
          </p:cNvGraphicFramePr>
          <p:nvPr>
            <p:ph sz="half" idx="2"/>
          </p:nvPr>
        </p:nvGraphicFramePr>
        <p:xfrm>
          <a:off x="304800" y="1524000"/>
          <a:ext cx="8534400" cy="4758690"/>
        </p:xfrm>
        <a:graphic>
          <a:graphicData uri="http://schemas.openxmlformats.org/drawingml/2006/table">
            <a:tbl>
              <a:tblPr/>
              <a:tblGrid>
                <a:gridCol w="2052638"/>
                <a:gridCol w="2163762"/>
                <a:gridCol w="2157413"/>
                <a:gridCol w="2160587"/>
              </a:tblGrid>
              <a:tr h="3810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Graph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Degree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Diameter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Abbreviation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Cycle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256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C512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Hypercube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H9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Complete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511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K512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Petersen-1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129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P256_1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Petersen-17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P256_17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Petersen-3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P256_3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Petersen-7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P256_7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16 x 32 Toroid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T16_32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 x 128 Toroid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T4_128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 x 64 Toroid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T8_64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Simplexified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Z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79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960438"/>
          </a:xfrm>
        </p:spPr>
        <p:txBody>
          <a:bodyPr/>
          <a:lstStyle/>
          <a:p>
            <a:r>
              <a:rPr lang="en-US" altLang="en-US" dirty="0" err="1"/>
              <a:t>Simplexified</a:t>
            </a:r>
            <a:r>
              <a:rPr lang="en-US" altLang="en-US" dirty="0"/>
              <a:t> Graph</a:t>
            </a:r>
          </a:p>
        </p:txBody>
      </p:sp>
      <p:sp>
        <p:nvSpPr>
          <p:cNvPr id="399365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Each vertex expanded into four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Fractal in nature, creating loosely connected groupings of more tightly connected vertices.</a:t>
            </a:r>
          </a:p>
        </p:txBody>
      </p:sp>
      <p:pic>
        <p:nvPicPr>
          <p:cNvPr id="399367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3040063"/>
            <a:ext cx="4038600" cy="1649412"/>
          </a:xfrm>
          <a:noFill/>
          <a:ln/>
          <a:extLs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46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r>
              <a:rPr lang="en-US" altLang="en-US" dirty="0"/>
              <a:t>Graph Based Evolutionary Algorithms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514600"/>
            <a:ext cx="7508875" cy="40259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/>
              <a:t>Population member placed on each vertex.</a:t>
            </a:r>
          </a:p>
          <a:p>
            <a:pPr>
              <a:buFont typeface="Wingdings" pitchFamily="2" charset="2"/>
              <a:buNone/>
            </a:pPr>
            <a:endParaRPr lang="en-US" altLang="en-US"/>
          </a:p>
          <a:p>
            <a:pPr>
              <a:buFont typeface="Wingdings" pitchFamily="2" charset="2"/>
              <a:buNone/>
            </a:pPr>
            <a:r>
              <a:rPr lang="en-US" altLang="en-US"/>
              <a:t>Mating only takes place between member who share an edge.</a:t>
            </a:r>
          </a:p>
          <a:p>
            <a:pPr>
              <a:buFont typeface="Wingdings" pitchFamily="2" charset="2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26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r>
              <a:rPr lang="en-US" altLang="en-US" dirty="0"/>
              <a:t>Graph Based Evolutionary Algorithms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229600" cy="3810000"/>
          </a:xfrm>
        </p:spPr>
        <p:txBody>
          <a:bodyPr/>
          <a:lstStyle/>
          <a:p>
            <a:r>
              <a:rPr lang="en-US" altLang="en-US" dirty="0"/>
              <a:t>Sparser graphs perform better with difficult problems.</a:t>
            </a:r>
          </a:p>
          <a:p>
            <a:endParaRPr lang="en-US" altLang="en-US" dirty="0"/>
          </a:p>
          <a:p>
            <a:r>
              <a:rPr lang="en-US" altLang="en-US" dirty="0"/>
              <a:t>Thought to be due to diversity preservation but has not been verified.</a:t>
            </a:r>
          </a:p>
        </p:txBody>
      </p:sp>
    </p:spTree>
    <p:extLst>
      <p:ext uri="{BB962C8B-B14F-4D97-AF65-F5344CB8AC3E}">
        <p14:creationId xmlns:p14="http://schemas.microsoft.com/office/powerpoint/2010/main" val="149079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139825"/>
          </a:xfrm>
        </p:spPr>
        <p:txBody>
          <a:bodyPr/>
          <a:lstStyle/>
          <a:p>
            <a:r>
              <a:rPr lang="en-US" altLang="en-US" dirty="0"/>
              <a:t>Experimental </a:t>
            </a:r>
            <a:r>
              <a:rPr lang="en-US" altLang="en-US" dirty="0" smtClean="0"/>
              <a:t>Examples</a:t>
            </a:r>
            <a:endParaRPr lang="en-US" alt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57400"/>
            <a:ext cx="8077200" cy="3657600"/>
          </a:xfrm>
        </p:spPr>
        <p:txBody>
          <a:bodyPr/>
          <a:lstStyle/>
          <a:p>
            <a:r>
              <a:rPr lang="en-US" altLang="en-US" sz="2800" dirty="0">
                <a:latin typeface="Arial" charset="0"/>
              </a:rPr>
              <a:t>Real-valued Sinusoidal Function</a:t>
            </a:r>
          </a:p>
          <a:p>
            <a:endParaRPr lang="en-US" altLang="en-US" sz="2800" dirty="0">
              <a:latin typeface="Arial" charset="0"/>
            </a:endParaRPr>
          </a:p>
          <a:p>
            <a:r>
              <a:rPr lang="en-US" altLang="en-US" sz="2800" dirty="0">
                <a:latin typeface="Arial" charset="0"/>
              </a:rPr>
              <a:t>Plus-One-Recall-Store (PORS) problem</a:t>
            </a:r>
          </a:p>
          <a:p>
            <a:endParaRPr lang="en-US" alt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8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73100"/>
            <a:ext cx="8229600" cy="1139825"/>
          </a:xfrm>
        </p:spPr>
        <p:txBody>
          <a:bodyPr/>
          <a:lstStyle/>
          <a:p>
            <a:r>
              <a:rPr lang="en-US" altLang="en-US" sz="4000" dirty="0"/>
              <a:t>Real-Valued Sinusoidal Problem</a:t>
            </a:r>
          </a:p>
        </p:txBody>
      </p:sp>
      <p:sp>
        <p:nvSpPr>
          <p:cNvPr id="62535" name="Rectangle 71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57400"/>
            <a:ext cx="8001000" cy="40735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800" dirty="0"/>
              <a:t>     3 to 9 dimensional (d) sine function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pPr>
              <a:buFont typeface="Wingdings" pitchFamily="2" charset="2"/>
              <a:buNone/>
            </a:pPr>
            <a:r>
              <a:rPr lang="en-US" altLang="en-US" sz="2800" dirty="0"/>
              <a:t>        10</a:t>
            </a:r>
            <a:r>
              <a:rPr lang="en-US" altLang="en-US" sz="2800" baseline="30000" dirty="0"/>
              <a:t>d</a:t>
            </a:r>
            <a:r>
              <a:rPr lang="en-US" altLang="en-US" sz="2800" dirty="0"/>
              <a:t> distinct solutions available</a:t>
            </a:r>
          </a:p>
          <a:p>
            <a:pPr>
              <a:buFont typeface="Wingdings" pitchFamily="2" charset="2"/>
              <a:buNone/>
            </a:pPr>
            <a:endParaRPr lang="en-US" altLang="en-US" sz="2800" dirty="0"/>
          </a:p>
        </p:txBody>
      </p:sp>
      <p:sp>
        <p:nvSpPr>
          <p:cNvPr id="62568" name="Rectangle 10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569" name="Rectangle 105"/>
          <p:cNvSpPr>
            <a:spLocks noChangeArrowheads="1"/>
          </p:cNvSpPr>
          <p:nvPr/>
        </p:nvSpPr>
        <p:spPr bwMode="auto">
          <a:xfrm>
            <a:off x="0" y="428625"/>
            <a:ext cx="1473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000">
                <a:latin typeface="Times New Roman" pitchFamily="18" charset="0"/>
                <a:cs typeface="Times New Roman" pitchFamily="18" charset="0"/>
              </a:rPr>
              <a:t>	           </a:t>
            </a:r>
            <a:r>
              <a:rPr lang="en-US" altLang="en-US" sz="800">
                <a:latin typeface="Times New Roman" pitchFamily="18" charset="0"/>
              </a:rPr>
              <a:t> </a:t>
            </a:r>
            <a:endParaRPr lang="en-US" altLang="en-US" sz="2400">
              <a:latin typeface="Times New Roman" pitchFamily="18" charset="0"/>
            </a:endParaRPr>
          </a:p>
        </p:txBody>
      </p:sp>
      <p:graphicFrame>
        <p:nvGraphicFramePr>
          <p:cNvPr id="62567" name="Object 103"/>
          <p:cNvGraphicFramePr>
            <a:graphicFrameLocks noChangeAspect="1"/>
          </p:cNvGraphicFramePr>
          <p:nvPr/>
        </p:nvGraphicFramePr>
        <p:xfrm>
          <a:off x="3124200" y="2819400"/>
          <a:ext cx="266700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4" imgW="1079428" imgH="432009" progId="Equation.3">
                  <p:embed/>
                </p:oleObj>
              </mc:Choice>
              <mc:Fallback>
                <p:oleObj name="Equation" r:id="rId4" imgW="1079428" imgH="4320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19400"/>
                        <a:ext cx="2667000" cy="10620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6653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39825"/>
          </a:xfrm>
        </p:spPr>
        <p:txBody>
          <a:bodyPr/>
          <a:lstStyle/>
          <a:p>
            <a:r>
              <a:rPr lang="en-US" altLang="en-US" dirty="0"/>
              <a:t>PORS Problem</a:t>
            </a:r>
          </a:p>
        </p:txBody>
      </p:sp>
      <p:sp>
        <p:nvSpPr>
          <p:cNvPr id="218132" name="Rectangle 20"/>
          <p:cNvSpPr>
            <a:spLocks noGrp="1" noChangeArrowheads="1"/>
          </p:cNvSpPr>
          <p:nvPr>
            <p:ph type="body" sz="half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en-US" sz="2800"/>
              <a:t>Standard Genetic Programming Test Problem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6 distinct building blocks available, with 2 equivalent pairs 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16 nodes used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800"/>
          </a:p>
        </p:txBody>
      </p:sp>
      <p:pic>
        <p:nvPicPr>
          <p:cNvPr id="218178" name="Picture 66" descr="POR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8" t="12265" r="18867" b="20007"/>
          <a:stretch>
            <a:fillRect/>
          </a:stretch>
        </p:blipFill>
        <p:spPr>
          <a:xfrm>
            <a:off x="4800600" y="1752600"/>
            <a:ext cx="37973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957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6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39825"/>
          </a:xfrm>
        </p:spPr>
        <p:txBody>
          <a:bodyPr/>
          <a:lstStyle/>
          <a:p>
            <a:r>
              <a:rPr lang="en-US" altLang="en-US" sz="4000" dirty="0"/>
              <a:t>9 Dimensional Sinusoidal Function</a:t>
            </a:r>
          </a:p>
        </p:txBody>
      </p:sp>
      <p:sp>
        <p:nvSpPr>
          <p:cNvPr id="35226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44950" cy="4530725"/>
          </a:xfrm>
        </p:spPr>
        <p:txBody>
          <a:bodyPr/>
          <a:lstStyle/>
          <a:p>
            <a:r>
              <a:rPr lang="en-US" altLang="en-US" sz="2800"/>
              <a:t>As the number of dimensions increased, the simplexified graph continued to find more solutions.</a:t>
            </a:r>
          </a:p>
        </p:txBody>
      </p:sp>
      <p:pic>
        <p:nvPicPr>
          <p:cNvPr id="352267" name="Picture 11" descr="sine-9_num_sol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62400" y="1763064"/>
            <a:ext cx="4924425" cy="3804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20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dirty="0" smtClean="0"/>
              <a:t>Evolutionary Computation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22860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Potential solutions are represented within code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Population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The algorithm manipulates the code to come up with new solutions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Operators</a:t>
            </a: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441580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39825"/>
          </a:xfrm>
        </p:spPr>
        <p:txBody>
          <a:bodyPr/>
          <a:lstStyle/>
          <a:p>
            <a:r>
              <a:rPr lang="en-US" altLang="en-US" dirty="0"/>
              <a:t>PORS16 Problem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44950" cy="4530725"/>
          </a:xfrm>
        </p:spPr>
        <p:txBody>
          <a:bodyPr/>
          <a:lstStyle/>
          <a:p>
            <a:r>
              <a:rPr lang="en-US" altLang="en-US" sz="2800"/>
              <a:t>Number of solutions found increased as graph connectivity decreased</a:t>
            </a:r>
          </a:p>
          <a:p>
            <a:endParaRPr lang="en-US" altLang="en-US" sz="2800"/>
          </a:p>
          <a:p>
            <a:r>
              <a:rPr lang="en-US" altLang="en-US" sz="2800"/>
              <a:t>Simplexified graph has average performance</a:t>
            </a:r>
          </a:p>
        </p:txBody>
      </p:sp>
      <p:pic>
        <p:nvPicPr>
          <p:cNvPr id="335881" name="Picture 9" descr="pors_num_sol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91000" y="1956918"/>
            <a:ext cx="4772025" cy="3688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534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Graphs for Diversity Control</a:t>
            </a:r>
            <a:endParaRPr lang="en-US" altLang="en-US" dirty="0"/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435475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Trade-off between convergence speed and diversity</a:t>
            </a:r>
          </a:p>
          <a:p>
            <a:endParaRPr lang="en-US" altLang="en-US" dirty="0"/>
          </a:p>
          <a:p>
            <a:r>
              <a:rPr lang="en-US" altLang="en-US" dirty="0"/>
              <a:t>When no building blocks are present, </a:t>
            </a:r>
            <a:r>
              <a:rPr lang="en-US" altLang="en-US" dirty="0" err="1"/>
              <a:t>simplexified</a:t>
            </a:r>
            <a:r>
              <a:rPr lang="en-US" altLang="en-US" dirty="0"/>
              <a:t> graph performs well</a:t>
            </a:r>
          </a:p>
        </p:txBody>
      </p:sp>
    </p:spTree>
    <p:extLst>
      <p:ext uri="{BB962C8B-B14F-4D97-AF65-F5344CB8AC3E}">
        <p14:creationId xmlns:p14="http://schemas.microsoft.com/office/powerpoint/2010/main" val="201920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sz="3600" dirty="0" smtClean="0"/>
              <a:t>Problem representation matters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1792288"/>
            <a:ext cx="8382000" cy="4608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Genetic Algorithm with gray coding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Successive values differ by one bit:</a:t>
            </a:r>
          </a:p>
          <a:p>
            <a:pPr lvl="1">
              <a:lnSpc>
                <a:spcPct val="90000"/>
              </a:lnSpc>
            </a:pPr>
            <a:endParaRPr lang="en-US" altLang="en-US" dirty="0" smtClean="0">
              <a:latin typeface="Tahoma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721090"/>
              </p:ext>
            </p:extLst>
          </p:nvPr>
        </p:nvGraphicFramePr>
        <p:xfrm>
          <a:off x="822323" y="2819400"/>
          <a:ext cx="7102476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746"/>
                <a:gridCol w="1183746"/>
                <a:gridCol w="1183746"/>
                <a:gridCol w="1183746"/>
                <a:gridCol w="1183746"/>
                <a:gridCol w="11837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Gray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Gray code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355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sz="3600" dirty="0" smtClean="0"/>
              <a:t>Problem representation matters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22860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The same problem can be solved multiple ways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This isn’t limited to just EC!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The fitness function is a major part of the representation, but there are many other factors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059646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sz="3600" dirty="0" smtClean="0"/>
              <a:t>Problem representation matters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22860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Solving an algebra problem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312417"/>
              </p:ext>
            </p:extLst>
          </p:nvPr>
        </p:nvGraphicFramePr>
        <p:xfrm>
          <a:off x="1600200" y="3124200"/>
          <a:ext cx="5357707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4" imgW="1079428" imgH="432009" progId="Equation.3">
                  <p:embed/>
                </p:oleObj>
              </mc:Choice>
              <mc:Fallback>
                <p:oleObj name="Equation" r:id="rId4" imgW="1079428" imgH="432009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124200"/>
                        <a:ext cx="5357707" cy="2133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36763" y="5867400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d=10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1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sz="3600" dirty="0" smtClean="0"/>
              <a:t>Problem representation matters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22860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Genetic Algorithm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Say we use a byte for each value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Chromosome is represented as a </a:t>
            </a:r>
            <a:r>
              <a:rPr lang="en-US" altLang="en-US" dirty="0" err="1" smtClean="0">
                <a:latin typeface="Tahoma" pitchFamily="34" charset="0"/>
              </a:rPr>
              <a:t>bitstring</a:t>
            </a:r>
            <a:r>
              <a:rPr lang="en-US" altLang="en-US" dirty="0" smtClean="0">
                <a:latin typeface="Tahoma" pitchFamily="34" charset="0"/>
              </a:rPr>
              <a:t> of length 80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Evaluate each byte and divide by 255 to get value of x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Issues are: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42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sz="3600" dirty="0" smtClean="0"/>
              <a:t>Problem representation matters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22860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Real valued Evolutionary Algorithm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Say we use a byte for each value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Chromosome is represented as a numerical string of length 10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Issues are: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00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sz="3600" dirty="0" smtClean="0"/>
              <a:t>Problem representation matters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22860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Real valued Evolutionary Algorithm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What else can we do to make it converge?</a:t>
            </a:r>
          </a:p>
          <a:p>
            <a:pPr lvl="2">
              <a:lnSpc>
                <a:spcPct val="90000"/>
              </a:lnSpc>
            </a:pPr>
            <a:endParaRPr lang="en-US" altLang="en-US" i="1" dirty="0" smtClean="0">
              <a:latin typeface="Tahoma" pitchFamily="34" charset="0"/>
            </a:endParaRPr>
          </a:p>
          <a:p>
            <a:pPr lvl="2">
              <a:lnSpc>
                <a:spcPct val="90000"/>
              </a:lnSpc>
            </a:pPr>
            <a:r>
              <a:rPr lang="en-US" altLang="en-US" i="1" dirty="0" smtClean="0">
                <a:latin typeface="Tahoma" pitchFamily="34" charset="0"/>
              </a:rPr>
              <a:t>a priori </a:t>
            </a:r>
            <a:r>
              <a:rPr lang="en-US" altLang="en-US" dirty="0" smtClean="0">
                <a:latin typeface="Tahoma" pitchFamily="34" charset="0"/>
              </a:rPr>
              <a:t>knowledge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Apply transformation functions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Hybrid methods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88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772400" cy="762000"/>
          </a:xfrm>
        </p:spPr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38400"/>
            <a:ext cx="7772400" cy="3657600"/>
          </a:xfrm>
        </p:spPr>
        <p:txBody>
          <a:bodyPr/>
          <a:lstStyle/>
          <a:p>
            <a:r>
              <a:rPr lang="en-US" dirty="0" smtClean="0"/>
              <a:t>Next week:</a:t>
            </a:r>
          </a:p>
          <a:p>
            <a:pPr lvl="1"/>
            <a:r>
              <a:rPr lang="en-US" dirty="0" smtClean="0"/>
              <a:t>Fuzzy systems</a:t>
            </a:r>
          </a:p>
          <a:p>
            <a:pPr lvl="1"/>
            <a:endParaRPr lang="en-US" dirty="0"/>
          </a:p>
          <a:p>
            <a:r>
              <a:rPr lang="en-US" dirty="0" smtClean="0"/>
              <a:t>And then:</a:t>
            </a:r>
          </a:p>
          <a:p>
            <a:pPr lvl="1"/>
            <a:r>
              <a:rPr lang="en-US" dirty="0" smtClean="0"/>
              <a:t>Neural networks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i="1" smtClean="0">
                <a:ea typeface="ＭＳ Ｐゴシック" pitchFamily="34" charset="-128"/>
              </a:rPr>
              <a:t>Program Completed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Missouri University of Science &amp; Technology</a:t>
            </a:r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747BCCC-7BAE-4ABB-96BE-95CD2A49CA1F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1981200" y="5257800"/>
            <a:ext cx="571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>
            <a:spAutoFit/>
          </a:bodyPr>
          <a:lstStyle/>
          <a:p>
            <a:pPr algn="ctr" eaLnBrk="1" hangingPunct="1"/>
            <a:r>
              <a:rPr lang="en-US" sz="1800" b="1">
                <a:solidFill>
                  <a:schemeClr val="bg1"/>
                </a:solidFill>
              </a:rPr>
              <a:t>© 2003 Curators of University of Missouri</a:t>
            </a:r>
          </a:p>
        </p:txBody>
      </p:sp>
    </p:spTree>
    <p:extLst>
      <p:ext uri="{BB962C8B-B14F-4D97-AF65-F5344CB8AC3E}">
        <p14:creationId xmlns:p14="http://schemas.microsoft.com/office/powerpoint/2010/main" val="429327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dirty="0" smtClean="0"/>
              <a:t>Evolutionary Computation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22860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A pool of solutions is created at random (population)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Solutions in this population are selected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The solutions are mixed to generate new solutions</a:t>
            </a: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719377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dirty="0" smtClean="0"/>
              <a:t>EC Operators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22860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Two operators are common:</a:t>
            </a:r>
          </a:p>
          <a:p>
            <a:pPr>
              <a:lnSpc>
                <a:spcPct val="90000"/>
              </a:lnSpc>
            </a:pPr>
            <a:endParaRPr lang="en-US" altLang="en-US" dirty="0" smtClean="0">
              <a:latin typeface="Tahoma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Crossover – mixes ‘genetic material’ between the two chromosomes (GA)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Mutation – random change made to the chromosome (EA)</a:t>
            </a: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50544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One-max Problem - Crossover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2895600" cy="990600"/>
          </a:xfrm>
        </p:spPr>
        <p:txBody>
          <a:bodyPr/>
          <a:lstStyle/>
          <a:p>
            <a:pPr>
              <a:buNone/>
            </a:pPr>
            <a:r>
              <a:rPr lang="en-US" sz="6000" dirty="0" smtClean="0"/>
              <a:t>100101</a:t>
            </a:r>
            <a:endParaRPr lang="en-US" sz="6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76600" y="4114800"/>
            <a:ext cx="327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001001</a:t>
            </a:r>
            <a:endParaRPr kumimoji="0" lang="en-US" sz="6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4114800"/>
            <a:ext cx="3048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111101</a:t>
            </a:r>
            <a:endParaRPr kumimoji="0" lang="en-US" sz="6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76600" y="1981200"/>
            <a:ext cx="281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101011</a:t>
            </a:r>
            <a:endParaRPr kumimoji="0" lang="en-US" sz="6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024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792 -1.11111E-6 C 0.15 0.04653 0.20278 0.09352 0.18819 0.14445 C 0.17378 0.19514 0.09306 0.25 0.0125 0.30556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" y="153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545 -0.00069 C -0.26076 -0.06366 -0.35608 -0.12662 -0.32934 -0.17731 C -0.30243 -0.22824 -0.05694 -0.2831 -0.00417 -0.30555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" y="-15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One-max Problem - Children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2895600" cy="990600"/>
          </a:xfrm>
        </p:spPr>
        <p:txBody>
          <a:bodyPr/>
          <a:lstStyle/>
          <a:p>
            <a:pPr>
              <a:buNone/>
            </a:pPr>
            <a:r>
              <a:rPr lang="en-US" sz="6000" dirty="0" smtClean="0"/>
              <a:t>100101</a:t>
            </a:r>
            <a:endParaRPr lang="en-US" sz="6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00400" y="1981200"/>
            <a:ext cx="327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001001</a:t>
            </a:r>
            <a:endParaRPr kumimoji="0" lang="en-US" sz="6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4114800"/>
            <a:ext cx="3048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111101</a:t>
            </a:r>
            <a:endParaRPr kumimoji="0" lang="en-US" sz="6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76600" y="4114800"/>
            <a:ext cx="281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101011</a:t>
            </a:r>
            <a:endParaRPr kumimoji="0" lang="en-US" sz="6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477000" y="1981200"/>
            <a:ext cx="1676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5</a:t>
            </a:r>
            <a:endParaRPr kumimoji="0" lang="en-US" sz="6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477000" y="4038600"/>
            <a:ext cx="1676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9</a:t>
            </a:r>
            <a:endParaRPr kumimoji="0" lang="en-US" sz="6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537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dirty="0" smtClean="0"/>
              <a:t>Genetic Algorithms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22860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One of the first techniques introduced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Uses only binary strings and crossover operator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Allows for evaluation of possible solutions and likelihood of convergence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Schema theory</a:t>
            </a: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0070262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4 - Generating Alternatives</Template>
  <TotalTime>3414</TotalTime>
  <Words>1235</Words>
  <Application>Microsoft Office PowerPoint</Application>
  <PresentationFormat>On-screen Show (4:3)</PresentationFormat>
  <Paragraphs>479</Paragraphs>
  <Slides>49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ＭＳ Ｐゴシック</vt:lpstr>
      <vt:lpstr>Arial</vt:lpstr>
      <vt:lpstr>Calibri</vt:lpstr>
      <vt:lpstr>Cambria Math</vt:lpstr>
      <vt:lpstr>Symbol</vt:lpstr>
      <vt:lpstr>Tahoma</vt:lpstr>
      <vt:lpstr>Times New Roman</vt:lpstr>
      <vt:lpstr>Wingdings</vt:lpstr>
      <vt:lpstr>Blank Presentation</vt:lpstr>
      <vt:lpstr>Equation</vt:lpstr>
      <vt:lpstr>SysEng 5211 Computational Intelligence </vt:lpstr>
      <vt:lpstr>Evolutionary Computation</vt:lpstr>
      <vt:lpstr>Evolutionary Computation</vt:lpstr>
      <vt:lpstr>Evolutionary Computation</vt:lpstr>
      <vt:lpstr>Evolutionary Computation</vt:lpstr>
      <vt:lpstr>EC Operators</vt:lpstr>
      <vt:lpstr>One-max Problem - Crossover</vt:lpstr>
      <vt:lpstr>One-max Problem - Children</vt:lpstr>
      <vt:lpstr>Genetic Algorithms</vt:lpstr>
      <vt:lpstr>One-max Problem - Mutation</vt:lpstr>
      <vt:lpstr>Evolutionary Algorithms</vt:lpstr>
      <vt:lpstr>Evolutionary Strategies/ Evolutionary Programming</vt:lpstr>
      <vt:lpstr>How do we pick parents?</vt:lpstr>
      <vt:lpstr>One-max Problem - Children</vt:lpstr>
      <vt:lpstr>Fitness Function</vt:lpstr>
      <vt:lpstr>Fitness Function</vt:lpstr>
      <vt:lpstr>Convergence Criteria</vt:lpstr>
      <vt:lpstr>Selection pressure</vt:lpstr>
      <vt:lpstr>Selection pressure</vt:lpstr>
      <vt:lpstr>Generational vs. Steady State</vt:lpstr>
      <vt:lpstr>Evolutionary Algorithms in a nutshell</vt:lpstr>
      <vt:lpstr>Evolutionary Algorithms in a nutshell</vt:lpstr>
      <vt:lpstr>Evolutionary Algorithms pseudocode</vt:lpstr>
      <vt:lpstr>What about Genetic Programming?</vt:lpstr>
      <vt:lpstr>What about Genetic Programming?</vt:lpstr>
      <vt:lpstr>What about Genetic Programming?</vt:lpstr>
      <vt:lpstr>What about Genetic Programming?</vt:lpstr>
      <vt:lpstr>Operator Disruption</vt:lpstr>
      <vt:lpstr>Diversity in Evolutionary Algorithms</vt:lpstr>
      <vt:lpstr>Controlling Diversity</vt:lpstr>
      <vt:lpstr>Graph Based Evolutionary Algorithms</vt:lpstr>
      <vt:lpstr>Graphs Used</vt:lpstr>
      <vt:lpstr>Simplexified Graph</vt:lpstr>
      <vt:lpstr>Graph Based Evolutionary Algorithms</vt:lpstr>
      <vt:lpstr>Graph Based Evolutionary Algorithms</vt:lpstr>
      <vt:lpstr>Experimental Examples</vt:lpstr>
      <vt:lpstr>Real-Valued Sinusoidal Problem</vt:lpstr>
      <vt:lpstr>PORS Problem</vt:lpstr>
      <vt:lpstr>9 Dimensional Sinusoidal Function</vt:lpstr>
      <vt:lpstr>PORS16 Problem</vt:lpstr>
      <vt:lpstr>Graphs for Diversity Control</vt:lpstr>
      <vt:lpstr>Problem representation matters</vt:lpstr>
      <vt:lpstr>Problem representation matters</vt:lpstr>
      <vt:lpstr>Problem representation matters</vt:lpstr>
      <vt:lpstr>Problem representation matters</vt:lpstr>
      <vt:lpstr>Problem representation matters</vt:lpstr>
      <vt:lpstr>Problem representation matters</vt:lpstr>
      <vt:lpstr>Moving Forward</vt:lpstr>
      <vt:lpstr>Program Completed</vt:lpstr>
    </vt:vector>
  </TitlesOfParts>
  <Company>Missouri University of Science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SysEng 5211 Computational Intelligence</dc:title>
  <dc:creator>Corns, Steven</dc:creator>
  <cp:lastModifiedBy>Patton, Ryan</cp:lastModifiedBy>
  <cp:revision>67</cp:revision>
  <dcterms:created xsi:type="dcterms:W3CDTF">2016-08-16T17:28:48Z</dcterms:created>
  <dcterms:modified xsi:type="dcterms:W3CDTF">2020-09-02T18:26:26Z</dcterms:modified>
</cp:coreProperties>
</file>