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8" r:id="rId2"/>
    <p:sldId id="273" r:id="rId3"/>
    <p:sldId id="336" r:id="rId4"/>
    <p:sldId id="332" r:id="rId5"/>
    <p:sldId id="334" r:id="rId6"/>
    <p:sldId id="344" r:id="rId7"/>
    <p:sldId id="345" r:id="rId8"/>
    <p:sldId id="363" r:id="rId9"/>
    <p:sldId id="351" r:id="rId10"/>
    <p:sldId id="364" r:id="rId11"/>
    <p:sldId id="350" r:id="rId12"/>
    <p:sldId id="337" r:id="rId13"/>
    <p:sldId id="333" r:id="rId14"/>
    <p:sldId id="347" r:id="rId15"/>
    <p:sldId id="354" r:id="rId16"/>
    <p:sldId id="353" r:id="rId17"/>
    <p:sldId id="340" r:id="rId18"/>
    <p:sldId id="346" r:id="rId19"/>
    <p:sldId id="335" r:id="rId20"/>
    <p:sldId id="348" r:id="rId21"/>
    <p:sldId id="366" r:id="rId22"/>
    <p:sldId id="367" r:id="rId23"/>
    <p:sldId id="341" r:id="rId24"/>
    <p:sldId id="357" r:id="rId25"/>
    <p:sldId id="358" r:id="rId26"/>
    <p:sldId id="359" r:id="rId27"/>
    <p:sldId id="360" r:id="rId28"/>
    <p:sldId id="361" r:id="rId29"/>
    <p:sldId id="362" r:id="rId30"/>
    <p:sldId id="356" r:id="rId31"/>
    <p:sldId id="365" r:id="rId32"/>
    <p:sldId id="368" r:id="rId33"/>
    <p:sldId id="369" r:id="rId34"/>
    <p:sldId id="371" r:id="rId35"/>
    <p:sldId id="372" r:id="rId36"/>
    <p:sldId id="374" r:id="rId37"/>
    <p:sldId id="378" r:id="rId38"/>
    <p:sldId id="376" r:id="rId39"/>
    <p:sldId id="370" r:id="rId40"/>
    <p:sldId id="379" r:id="rId41"/>
    <p:sldId id="380" r:id="rId42"/>
    <p:sldId id="381" r:id="rId43"/>
    <p:sldId id="382" r:id="rId44"/>
    <p:sldId id="383" r:id="rId45"/>
    <p:sldId id="384" r:id="rId46"/>
    <p:sldId id="385" r:id="rId47"/>
    <p:sldId id="388" r:id="rId48"/>
    <p:sldId id="387" r:id="rId49"/>
    <p:sldId id="386" r:id="rId50"/>
    <p:sldId id="389" r:id="rId51"/>
    <p:sldId id="390" r:id="rId52"/>
    <p:sldId id="391" r:id="rId53"/>
    <p:sldId id="392" r:id="rId54"/>
    <p:sldId id="375" r:id="rId55"/>
    <p:sldId id="393" r:id="rId56"/>
    <p:sldId id="377" r:id="rId57"/>
    <p:sldId id="301" r:id="rId58"/>
    <p:sldId id="27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3C719-5720-4F9D-9A42-87FEAF35EFF7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8C5E5-37D5-4AB0-AB3A-B4FF5F1C3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2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03892B-A629-4E8E-BC65-6F2B1A51648A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013"/>
            <a:ext cx="5029200" cy="4115574"/>
          </a:xfrm>
          <a:noFill/>
          <a:ln/>
        </p:spPr>
        <p:txBody>
          <a:bodyPr lIns="91426" tIns="45714" rIns="91426" bIns="45714"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16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5345E-A340-4A35-91A3-6AA2298A417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6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7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2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5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9F2C8CA7-3146-4258-B136-83B900CB847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B6B233-DB6D-4B20-BAE1-683FB611A3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ＭＳ Ｐゴシック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1524000"/>
            <a:ext cx="8077200" cy="21939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SysEng</a:t>
            </a:r>
            <a:r>
              <a:rPr lang="en-US" dirty="0" smtClean="0">
                <a:ea typeface="ＭＳ Ｐゴシック" pitchFamily="34" charset="-128"/>
              </a:rPr>
              <a:t> 5211</a:t>
            </a:r>
            <a:br>
              <a:rPr lang="en-US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Computational Intelligence</a:t>
            </a:r>
            <a:r>
              <a:rPr lang="en-US" sz="2800" b="1" dirty="0" smtClean="0">
                <a:latin typeface="Tahoma" pitchFamily="34" charset="0"/>
                <a:ea typeface="ＭＳ Ｐゴシック" pitchFamily="34" charset="-128"/>
              </a:rPr>
              <a:t/>
            </a:r>
            <a:br>
              <a:rPr lang="en-US" sz="2800" b="1" dirty="0" smtClean="0">
                <a:latin typeface="Tahoma" pitchFamily="34" charset="0"/>
                <a:ea typeface="ＭＳ Ｐゴシック" pitchFamily="34" charset="-128"/>
              </a:rPr>
            </a:br>
            <a:endParaRPr lang="en-US" sz="2800" b="1" dirty="0" smtClean="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86200"/>
            <a:ext cx="6629400" cy="17526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/>
              <a:t>Steven Corns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solidFill>
                  <a:schemeClr val="tx2"/>
                </a:solidFill>
                <a:latin typeface="Tahoma" pitchFamily="34" charset="0"/>
              </a:rPr>
              <a:t>Fuzzy </a:t>
            </a:r>
            <a:r>
              <a:rPr lang="en-US" smtClean="0">
                <a:solidFill>
                  <a:schemeClr val="tx2"/>
                </a:solidFill>
                <a:latin typeface="Tahoma" pitchFamily="34" charset="0"/>
              </a:rPr>
              <a:t>Set Theory</a:t>
            </a:r>
            <a:endParaRPr lang="en-US" dirty="0" smtClean="0">
              <a:solidFill>
                <a:schemeClr val="tx2"/>
              </a:solidFill>
              <a:latin typeface="Tahoma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697AFD-6837-4F98-B5F8-273A3A83C6FF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Set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662" y="6477000"/>
            <a:ext cx="7221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err="1" smtClean="0"/>
              <a:t>Engelbrecht</a:t>
            </a:r>
            <a:r>
              <a:rPr lang="en-US" sz="1200" dirty="0" smtClean="0"/>
              <a:t>, </a:t>
            </a:r>
            <a:r>
              <a:rPr lang="en-US" sz="1200" i="1" dirty="0" smtClean="0"/>
              <a:t>Computational Intelligence: An Introduction</a:t>
            </a:r>
            <a:r>
              <a:rPr lang="en-US" sz="1200" dirty="0" smtClean="0"/>
              <a:t>,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Ed., John Wiley and Sons Ltd., 2007.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11927" y="1524000"/>
            <a:ext cx="5095875" cy="47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9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principles are carried out in Fuzzy systems through the use of:</a:t>
            </a:r>
          </a:p>
          <a:p>
            <a:pPr lvl="1"/>
            <a:r>
              <a:rPr lang="en-US" dirty="0" smtClean="0"/>
              <a:t>Operators</a:t>
            </a:r>
          </a:p>
          <a:p>
            <a:pPr lvl="1"/>
            <a:r>
              <a:rPr lang="en-US" dirty="0" smtClean="0"/>
              <a:t>Set memberships</a:t>
            </a:r>
          </a:p>
          <a:p>
            <a:pPr lvl="1"/>
            <a:r>
              <a:rPr lang="en-US" dirty="0" smtClean="0"/>
              <a:t>Mapping of values from crisp values to partial memberships</a:t>
            </a:r>
          </a:p>
          <a:p>
            <a:pPr lvl="2"/>
            <a:r>
              <a:rPr lang="en-US" dirty="0" err="1" smtClean="0"/>
              <a:t>Fuzzification</a:t>
            </a:r>
            <a:r>
              <a:rPr lang="en-US" dirty="0" smtClean="0"/>
              <a:t> and </a:t>
            </a:r>
            <a:r>
              <a:rPr lang="en-US" dirty="0" err="1" smtClean="0"/>
              <a:t>defuzzification</a:t>
            </a:r>
            <a:endParaRPr lang="en-US" dirty="0" smtClean="0"/>
          </a:p>
          <a:p>
            <a:pPr lvl="1"/>
            <a:r>
              <a:rPr lang="en-US" dirty="0"/>
              <a:t>Rule sets</a:t>
            </a:r>
          </a:p>
          <a:p>
            <a:pPr lvl="2"/>
            <a:endParaRPr lang="en-US" dirty="0"/>
          </a:p>
        </p:txBody>
      </p:sp>
      <p:sp>
        <p:nvSpPr>
          <p:cNvPr id="5" name="Curved Up Arrow 4"/>
          <p:cNvSpPr/>
          <p:nvPr/>
        </p:nvSpPr>
        <p:spPr bwMode="auto">
          <a:xfrm rot="5400000">
            <a:off x="501108" y="3747516"/>
            <a:ext cx="911352" cy="731520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Set Theory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 </a:t>
            </a:r>
            <a:r>
              <a:rPr lang="en-US" smtClean="0"/>
              <a:t>of Least </a:t>
            </a:r>
            <a:r>
              <a:rPr lang="en-US" dirty="0" smtClean="0"/>
              <a:t>Commitment – Don’t do anything that later must be undone</a:t>
            </a:r>
          </a:p>
          <a:p>
            <a:pPr lvl="1"/>
            <a:r>
              <a:rPr lang="en-US" sz="2400" dirty="0" smtClean="0"/>
              <a:t>(originally applied to computer vision; keep options open until you must make a decision)</a:t>
            </a:r>
            <a:endParaRPr lang="en-US" sz="2400" dirty="0"/>
          </a:p>
          <a:p>
            <a:endParaRPr lang="en-US" dirty="0" smtClean="0"/>
          </a:p>
          <a:p>
            <a:r>
              <a:rPr lang="en-US" dirty="0" smtClean="0"/>
              <a:t>Principle of Graceful Degradation – An algorithm should deliver partial (and reasonable) answers as input degrades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Fuzzy Set Operators</a:t>
            </a:r>
            <a:br>
              <a:rPr lang="en-US" dirty="0" smtClean="0"/>
            </a:br>
            <a:r>
              <a:rPr lang="en-US" sz="1400" dirty="0" smtClean="0"/>
              <a:t>(Zadeh, 1965)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compliment of set A (A</a:t>
            </a:r>
            <a:r>
              <a:rPr lang="en-US" baseline="30000" dirty="0" smtClean="0"/>
              <a:t>c</a:t>
            </a:r>
            <a:r>
              <a:rPr lang="en-US" dirty="0" smtClean="0"/>
              <a:t>) 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union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intersect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28194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 smtClean="0"/>
                  <a:t>(x)=1-A(x)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819400"/>
                <a:ext cx="2133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71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38100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 smtClean="0"/>
                  <a:t>(x)=max{A(x),B(x)}=A(x)˅B(x)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10000"/>
                <a:ext cx="5410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2264" y="51054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 smtClean="0"/>
                  <a:t>(x)=min{A(x),B(x)}=A(x)˄B(x)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264" y="5105400"/>
                <a:ext cx="5410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Fuzzy Set Operators</a:t>
            </a:r>
            <a:br>
              <a:rPr lang="en-US" dirty="0" smtClean="0"/>
            </a:br>
            <a:r>
              <a:rPr lang="en-US" sz="1400" dirty="0" smtClean="0"/>
              <a:t>(Zadeh, 1965)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compliment of set A (A</a:t>
            </a:r>
            <a:r>
              <a:rPr lang="en-US" baseline="30000" dirty="0" smtClean="0"/>
              <a:t>c</a:t>
            </a:r>
            <a:r>
              <a:rPr lang="en-US" dirty="0" smtClean="0"/>
              <a:t>) 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union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intersect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2800" y="2819400"/>
                <a:ext cx="213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 dirty="0" smtClean="0"/>
                  <a:t>(x)=1-A(x)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819400"/>
                <a:ext cx="2133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71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38100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∪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 smtClean="0"/>
                  <a:t>(x)=max{A(x),B(x)}=A(x)˅B(x)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810000"/>
                <a:ext cx="5410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2264" y="5105400"/>
                <a:ext cx="541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 smtClean="0"/>
                  <a:t>(x)=min{A(x),B(x)}=A(x)˄B(x)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264" y="5105400"/>
                <a:ext cx="5410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010400" y="205516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67600" y="357916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40418" y="5134155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</a:t>
            </a:r>
            <a:r>
              <a:rPr lang="en-US" dirty="0" smtClean="0"/>
              <a:t>can also </a:t>
            </a:r>
            <a:r>
              <a:rPr lang="en-US" dirty="0"/>
              <a:t>used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 err="1"/>
              <a:t>Yager</a:t>
            </a:r>
            <a:r>
              <a:rPr lang="en-US" dirty="0"/>
              <a:t> (1980) proposed the functions</a:t>
            </a:r>
          </a:p>
          <a:p>
            <a:pPr marL="457200" lvl="1" indent="0">
              <a:buNone/>
            </a:pPr>
            <a:r>
              <a:rPr lang="en-US" dirty="0" smtClean="0"/>
              <a:t>	compliment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union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intersect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3962400"/>
                <a:ext cx="5449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 smtClean="0"/>
                  <a:t>(x)=min{1,(A(x)</a:t>
                </a:r>
                <a:r>
                  <a:rPr lang="en-US" sz="2400" baseline="30000" dirty="0" err="1" smtClean="0"/>
                  <a:t>w</a:t>
                </a:r>
                <a:r>
                  <a:rPr lang="en-US" sz="2400" dirty="0" err="1" smtClean="0"/>
                  <a:t>+B</a:t>
                </a:r>
                <a:r>
                  <a:rPr lang="en-US" sz="2400" dirty="0" smtClean="0"/>
                  <a:t>(x)</a:t>
                </a:r>
                <a:r>
                  <a:rPr lang="en-US" sz="2400" baseline="30000" dirty="0" smtClean="0"/>
                  <a:t>w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1/w</a:t>
                </a:r>
                <a:r>
                  <a:rPr lang="en-US" sz="2400" dirty="0" smtClean="0"/>
                  <a:t>}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962400"/>
                <a:ext cx="544901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80760" y="5181600"/>
                <a:ext cx="57394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 smtClean="0"/>
                  <a:t>(x)=</a:t>
                </a:r>
                <a:r>
                  <a:rPr lang="en-US" sz="2400" dirty="0"/>
                  <a:t>min{1</a:t>
                </a:r>
                <a:r>
                  <a:rPr lang="en-US" sz="2400" dirty="0" smtClean="0"/>
                  <a:t>,((1-A(x))</a:t>
                </a:r>
                <a:r>
                  <a:rPr lang="en-US" sz="2400" baseline="30000" dirty="0" smtClean="0"/>
                  <a:t>w</a:t>
                </a:r>
                <a:r>
                  <a:rPr lang="en-US" sz="2400" dirty="0" smtClean="0"/>
                  <a:t>+(1-B(x))</a:t>
                </a:r>
                <a:r>
                  <a:rPr lang="en-US" sz="2400" baseline="30000" dirty="0" smtClean="0"/>
                  <a:t>w</a:t>
                </a:r>
                <a:r>
                  <a:rPr lang="en-US" sz="2400" dirty="0" smtClean="0"/>
                  <a:t>)</a:t>
                </a:r>
                <a:r>
                  <a:rPr lang="en-US" sz="2400" baseline="30000" dirty="0" smtClean="0"/>
                  <a:t>1/w</a:t>
                </a:r>
                <a:r>
                  <a:rPr lang="en-US" sz="2400" dirty="0"/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760" y="5181600"/>
                <a:ext cx="5739442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9211" r="-106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885606"/>
                <a:ext cx="2700162" cy="421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1 −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𝑤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885606"/>
                <a:ext cx="2700162" cy="421334"/>
              </a:xfrm>
              <a:prstGeom prst="rect">
                <a:avLst/>
              </a:prstGeom>
              <a:blipFill rotWithShape="1">
                <a:blip r:embed="rId4"/>
                <a:stretch>
                  <a:fillRect t="-98551" r="-14673" b="-127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239000" y="2911607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 </a:t>
            </a:r>
            <a:r>
              <a:rPr lang="en-US" dirty="0">
                <a:sym typeface="Symbol"/>
              </a:rPr>
              <a:t> (0,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39000" y="400856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 </a:t>
            </a:r>
            <a:r>
              <a:rPr lang="en-US" dirty="0">
                <a:sym typeface="Symbol"/>
              </a:rPr>
              <a:t> (0,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39000" y="5227766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w </a:t>
            </a:r>
            <a:r>
              <a:rPr lang="en-US" dirty="0">
                <a:sym typeface="Symbol"/>
              </a:rPr>
              <a:t> (0,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1143000"/>
          </a:xfrm>
        </p:spPr>
        <p:txBody>
          <a:bodyPr/>
          <a:lstStyle/>
          <a:p>
            <a:r>
              <a:rPr lang="en-US" dirty="0" smtClean="0"/>
              <a:t>Operators control output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 err="1" smtClean="0"/>
              <a:t>Yager</a:t>
            </a:r>
            <a:r>
              <a:rPr lang="en-US" dirty="0" smtClean="0"/>
              <a:t> (1988) used functions similar to this for </a:t>
            </a:r>
            <a:r>
              <a:rPr lang="en-US" dirty="0" err="1" smtClean="0"/>
              <a:t>multicriteria</a:t>
            </a:r>
            <a:r>
              <a:rPr lang="en-US" dirty="0" smtClean="0"/>
              <a:t> optimization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Decision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These relationships can be used to make Fuzzy Decision trees</a:t>
            </a:r>
          </a:p>
        </p:txBody>
      </p:sp>
      <p:sp>
        <p:nvSpPr>
          <p:cNvPr id="4" name="AutoShape 2" descr="Image result for fuzzy decision tree"/>
          <p:cNvSpPr>
            <a:spLocks noChangeAspect="1" noChangeArrowheads="1"/>
          </p:cNvSpPr>
          <p:nvPr/>
        </p:nvSpPr>
        <p:spPr bwMode="auto">
          <a:xfrm>
            <a:off x="155575" y="-2087563"/>
            <a:ext cx="71913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fuzzy decision tree"/>
          <p:cNvSpPr>
            <a:spLocks noChangeAspect="1" noChangeArrowheads="1"/>
          </p:cNvSpPr>
          <p:nvPr/>
        </p:nvSpPr>
        <p:spPr bwMode="auto">
          <a:xfrm>
            <a:off x="307975" y="-1935163"/>
            <a:ext cx="71913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752600" y="3598653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External Factors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798093" y="266700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Heart Disease Risk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820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Age Risk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672555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Family History Risk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096000" y="3598653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Health Related Risks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696200" y="586740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Healthy Diet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9620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Not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51121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High Blood Pressure Risk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09600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High Cholesterol Risk</a:t>
            </a:r>
          </a:p>
        </p:txBody>
      </p:sp>
      <p:cxnSp>
        <p:nvCxnSpPr>
          <p:cNvPr id="16" name="Straight Connector 15"/>
          <p:cNvCxnSpPr>
            <a:stCxn id="6" idx="7"/>
            <a:endCxn id="7" idx="3"/>
          </p:cNvCxnSpPr>
          <p:nvPr/>
        </p:nvCxnSpPr>
        <p:spPr bwMode="auto">
          <a:xfrm flipV="1">
            <a:off x="2713307" y="3252367"/>
            <a:ext cx="1249617" cy="4467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2" idx="4"/>
          </p:cNvCxnSpPr>
          <p:nvPr/>
        </p:nvCxnSpPr>
        <p:spPr bwMode="auto">
          <a:xfrm flipV="1">
            <a:off x="8258969" y="5435360"/>
            <a:ext cx="0" cy="432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  <a:endCxn id="6" idx="3"/>
          </p:cNvCxnSpPr>
          <p:nvPr/>
        </p:nvCxnSpPr>
        <p:spPr bwMode="auto">
          <a:xfrm flipV="1">
            <a:off x="1400969" y="4184020"/>
            <a:ext cx="516462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 bwMode="auto">
          <a:xfrm>
            <a:off x="2713307" y="4184020"/>
            <a:ext cx="522017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0" idx="4"/>
          </p:cNvCxnSpPr>
          <p:nvPr/>
        </p:nvCxnSpPr>
        <p:spPr bwMode="auto">
          <a:xfrm flipV="1">
            <a:off x="6658769" y="4284453"/>
            <a:ext cx="0" cy="4651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0" idx="3"/>
          </p:cNvCxnSpPr>
          <p:nvPr/>
        </p:nvCxnSpPr>
        <p:spPr bwMode="auto">
          <a:xfrm flipV="1">
            <a:off x="5073979" y="4184020"/>
            <a:ext cx="1186852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10" idx="1"/>
          </p:cNvCxnSpPr>
          <p:nvPr/>
        </p:nvCxnSpPr>
        <p:spPr bwMode="auto">
          <a:xfrm>
            <a:off x="4758800" y="3252367"/>
            <a:ext cx="1502031" cy="4467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10" idx="5"/>
          </p:cNvCxnSpPr>
          <p:nvPr/>
        </p:nvCxnSpPr>
        <p:spPr bwMode="auto">
          <a:xfrm flipH="1" flipV="1">
            <a:off x="7056707" y="4184020"/>
            <a:ext cx="1202262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219200" y="6553200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Keller, Liu, and Fogel, 2016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165937" y="3352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30675" y="42821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666857" y="42737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7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Decision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These relationships can be used to make Fuzzy Decision trees</a:t>
            </a:r>
          </a:p>
        </p:txBody>
      </p:sp>
      <p:sp>
        <p:nvSpPr>
          <p:cNvPr id="4" name="AutoShape 2" descr="Image result for fuzzy decision tree"/>
          <p:cNvSpPr>
            <a:spLocks noChangeAspect="1" noChangeArrowheads="1"/>
          </p:cNvSpPr>
          <p:nvPr/>
        </p:nvSpPr>
        <p:spPr bwMode="auto">
          <a:xfrm>
            <a:off x="155575" y="-2087563"/>
            <a:ext cx="71913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fuzzy decision tree"/>
          <p:cNvSpPr>
            <a:spLocks noChangeAspect="1" noChangeArrowheads="1"/>
          </p:cNvSpPr>
          <p:nvPr/>
        </p:nvSpPr>
        <p:spPr bwMode="auto">
          <a:xfrm>
            <a:off x="307975" y="-1935163"/>
            <a:ext cx="7191375" cy="435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752600" y="3598653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External Factors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798093" y="266700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Heart Disease Risk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83820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Age Risk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672555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Family History Risk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096000" y="3598653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Health Related Risks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696200" y="586740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Healthy Diet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69620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Not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451121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High Blood Pressure Risk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6096000" y="4749560"/>
            <a:ext cx="1125538" cy="685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rPr>
              <a:t>High Cholesterol Risk</a:t>
            </a:r>
          </a:p>
        </p:txBody>
      </p:sp>
      <p:cxnSp>
        <p:nvCxnSpPr>
          <p:cNvPr id="16" name="Straight Connector 15"/>
          <p:cNvCxnSpPr>
            <a:stCxn id="6" idx="7"/>
            <a:endCxn id="7" idx="3"/>
          </p:cNvCxnSpPr>
          <p:nvPr/>
        </p:nvCxnSpPr>
        <p:spPr bwMode="auto">
          <a:xfrm flipV="1">
            <a:off x="2713307" y="3252367"/>
            <a:ext cx="1249617" cy="4467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12" idx="4"/>
          </p:cNvCxnSpPr>
          <p:nvPr/>
        </p:nvCxnSpPr>
        <p:spPr bwMode="auto">
          <a:xfrm flipV="1">
            <a:off x="8258969" y="5435360"/>
            <a:ext cx="0" cy="432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0"/>
            <a:endCxn id="6" idx="3"/>
          </p:cNvCxnSpPr>
          <p:nvPr/>
        </p:nvCxnSpPr>
        <p:spPr bwMode="auto">
          <a:xfrm flipV="1">
            <a:off x="1400969" y="4184020"/>
            <a:ext cx="516462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5"/>
            <a:endCxn id="9" idx="0"/>
          </p:cNvCxnSpPr>
          <p:nvPr/>
        </p:nvCxnSpPr>
        <p:spPr bwMode="auto">
          <a:xfrm>
            <a:off x="2713307" y="4184020"/>
            <a:ext cx="522017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0"/>
            <a:endCxn id="10" idx="4"/>
          </p:cNvCxnSpPr>
          <p:nvPr/>
        </p:nvCxnSpPr>
        <p:spPr bwMode="auto">
          <a:xfrm flipV="1">
            <a:off x="6658769" y="4284453"/>
            <a:ext cx="0" cy="46510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0"/>
            <a:endCxn id="10" idx="3"/>
          </p:cNvCxnSpPr>
          <p:nvPr/>
        </p:nvCxnSpPr>
        <p:spPr bwMode="auto">
          <a:xfrm flipV="1">
            <a:off x="5073979" y="4184020"/>
            <a:ext cx="1186852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5"/>
            <a:endCxn id="10" idx="1"/>
          </p:cNvCxnSpPr>
          <p:nvPr/>
        </p:nvCxnSpPr>
        <p:spPr bwMode="auto">
          <a:xfrm>
            <a:off x="4758800" y="3252367"/>
            <a:ext cx="1502031" cy="4467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0"/>
            <a:endCxn id="10" idx="5"/>
          </p:cNvCxnSpPr>
          <p:nvPr/>
        </p:nvCxnSpPr>
        <p:spPr bwMode="auto">
          <a:xfrm flipH="1" flipV="1">
            <a:off x="7056707" y="4184020"/>
            <a:ext cx="1202262" cy="5655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42693" y="33714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097200" y="428212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85200" y="427370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390417" y="437879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r>
              <a:rPr lang="en-US" baseline="-25000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Decision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risk depends on the parameters. If we used 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endParaRPr lang="en-US" baseline="-25000" dirty="0"/>
          </a:p>
          <a:p>
            <a:pPr marL="0" indent="0">
              <a:buNone/>
            </a:pPr>
            <a:r>
              <a:rPr lang="en-US" dirty="0" smtClean="0"/>
              <a:t>With inputs of </a:t>
            </a: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4811"/>
              </p:ext>
            </p:extLst>
          </p:nvPr>
        </p:nvGraphicFramePr>
        <p:xfrm>
          <a:off x="1371600" y="3200400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05627"/>
              </p:ext>
            </p:extLst>
          </p:nvPr>
        </p:nvGraphicFramePr>
        <p:xfrm>
          <a:off x="609600" y="4953000"/>
          <a:ext cx="7620000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Family 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blood pressure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cholesterol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Healthy diet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8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Fuzzy Set Theory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Focuses on </a:t>
            </a:r>
            <a:r>
              <a:rPr lang="en-US" altLang="en-US" i="1" dirty="0" err="1">
                <a:latin typeface="Tahoma" pitchFamily="34" charset="0"/>
              </a:rPr>
              <a:t>nonstatistical</a:t>
            </a:r>
            <a:r>
              <a:rPr lang="en-US" altLang="en-US" dirty="0">
                <a:latin typeface="Tahoma" pitchFamily="34" charset="0"/>
              </a:rPr>
              <a:t> uncertainty, not to be confused with </a:t>
            </a:r>
            <a:r>
              <a:rPr lang="en-US" altLang="en-US" i="1" dirty="0">
                <a:latin typeface="Tahoma" pitchFamily="34" charset="0"/>
              </a:rPr>
              <a:t>statistical</a:t>
            </a:r>
            <a:r>
              <a:rPr lang="en-US" altLang="en-US" dirty="0">
                <a:latin typeface="Tahoma" pitchFamily="34" charset="0"/>
              </a:rPr>
              <a:t> uncertainty</a:t>
            </a:r>
            <a:endParaRPr lang="en-US" altLang="en-US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 altLang="en-US" dirty="0" smtClean="0">
              <a:latin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Based on set theory and partial memberships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398275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Decision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risk would be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534064" y="3124200"/>
            <a:ext cx="5269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= External Factors –or- </a:t>
            </a:r>
            <a:r>
              <a:rPr lang="en-US" dirty="0"/>
              <a:t>H</a:t>
            </a:r>
            <a:r>
              <a:rPr lang="en-US" dirty="0" smtClean="0"/>
              <a:t>ealth Related Risks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99558" y="3886200"/>
            <a:ext cx="584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Factors </a:t>
            </a:r>
            <a:r>
              <a:rPr lang="en-US" dirty="0" smtClean="0"/>
              <a:t>= Age Risk –and- Family History Risks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9494" y="4495800"/>
            <a:ext cx="6308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Related Risks </a:t>
            </a:r>
            <a:r>
              <a:rPr lang="en-US" dirty="0" smtClean="0"/>
              <a:t>= High Blood Pressure Risk –or- High </a:t>
            </a:r>
          </a:p>
          <a:p>
            <a:r>
              <a:rPr lang="en-US" dirty="0" smtClean="0"/>
              <a:t>Cholesterol Risk </a:t>
            </a:r>
            <a:r>
              <a:rPr lang="en-US" dirty="0"/>
              <a:t>–or- </a:t>
            </a:r>
            <a:r>
              <a:rPr lang="en-US" dirty="0" smtClean="0"/>
              <a:t>(–not- Healthy Diet)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1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Decision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risk would be</a:t>
            </a:r>
            <a:endParaRPr lang="en-US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1534064" y="4343400"/>
            <a:ext cx="5742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= min{1,((1-min{1,((1-0.2)</a:t>
            </a:r>
            <a:r>
              <a:rPr lang="en-US" baseline="30000" dirty="0" smtClean="0"/>
              <a:t>0.5</a:t>
            </a:r>
            <a:r>
              <a:rPr lang="en-US" dirty="0" smtClean="0"/>
              <a:t>+(1-0.8)</a:t>
            </a:r>
            <a:r>
              <a:rPr lang="en-US" baseline="30000" dirty="0" smtClean="0"/>
              <a:t>0.5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})</a:t>
            </a:r>
            <a:r>
              <a:rPr lang="en-US" baseline="30000" dirty="0" smtClean="0"/>
              <a:t>0.5</a:t>
            </a:r>
            <a:r>
              <a:rPr lang="en-US" dirty="0" smtClean="0"/>
              <a:t>+</a:t>
            </a:r>
          </a:p>
          <a:p>
            <a:r>
              <a:rPr lang="en-US" dirty="0" smtClean="0"/>
              <a:t>(min{1,((min{1,(0</a:t>
            </a:r>
            <a:r>
              <a:rPr lang="en-US" baseline="30000" dirty="0" smtClean="0"/>
              <a:t>1</a:t>
            </a:r>
            <a:r>
              <a:rPr lang="en-US" dirty="0" smtClean="0"/>
              <a:t>+0.1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1/1</a:t>
            </a:r>
            <a:r>
              <a:rPr lang="en-US" dirty="0" smtClean="0"/>
              <a:t>})</a:t>
            </a:r>
            <a:r>
              <a:rPr lang="en-US" baseline="30000" dirty="0" smtClean="0"/>
              <a:t>1</a:t>
            </a:r>
            <a:r>
              <a:rPr lang="en-US" dirty="0" smtClean="0"/>
              <a:t>+((1-0.8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0.5</a:t>
            </a:r>
            <a:r>
              <a:rPr lang="en-US" dirty="0" smtClean="0"/>
              <a:t>)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1/1</a:t>
            </a:r>
            <a:r>
              <a:rPr lang="en-US" dirty="0" smtClean="0"/>
              <a:t>})</a:t>
            </a:r>
            <a:r>
              <a:rPr lang="en-US" baseline="30000" dirty="0" smtClean="0"/>
              <a:t>0.5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}=0.7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34064" y="3124200"/>
            <a:ext cx="6434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= min{1,((1-min{1,((1-0.2)</a:t>
            </a:r>
            <a:r>
              <a:rPr lang="en-US" baseline="30000" dirty="0" smtClean="0"/>
              <a:t>w2</a:t>
            </a:r>
            <a:r>
              <a:rPr lang="en-US" dirty="0" smtClean="0"/>
              <a:t>+(1-0.8)</a:t>
            </a:r>
            <a:r>
              <a:rPr lang="en-US" baseline="30000" dirty="0" smtClean="0"/>
              <a:t>w2</a:t>
            </a:r>
            <a:r>
              <a:rPr lang="en-US" dirty="0" smtClean="0"/>
              <a:t>)</a:t>
            </a:r>
            <a:r>
              <a:rPr lang="en-US" baseline="30000" dirty="0" smtClean="0"/>
              <a:t>1/w2</a:t>
            </a:r>
            <a:r>
              <a:rPr lang="en-US" dirty="0" smtClean="0"/>
              <a:t>})</a:t>
            </a:r>
            <a:r>
              <a:rPr lang="en-US" baseline="30000" dirty="0" smtClean="0"/>
              <a:t>w1</a:t>
            </a:r>
            <a:r>
              <a:rPr lang="en-US" dirty="0" smtClean="0"/>
              <a:t>+</a:t>
            </a:r>
          </a:p>
          <a:p>
            <a:r>
              <a:rPr lang="en-US" dirty="0" smtClean="0"/>
              <a:t>(min{1,((min{1,(0</a:t>
            </a:r>
            <a:r>
              <a:rPr lang="en-US" baseline="30000" dirty="0" smtClean="0"/>
              <a:t>w3</a:t>
            </a:r>
            <a:r>
              <a:rPr lang="en-US" dirty="0" smtClean="0"/>
              <a:t>+0.1</a:t>
            </a:r>
            <a:r>
              <a:rPr lang="en-US" baseline="30000" dirty="0" smtClean="0"/>
              <a:t>w3</a:t>
            </a:r>
            <a:r>
              <a:rPr lang="en-US" dirty="0" smtClean="0"/>
              <a:t>)</a:t>
            </a:r>
            <a:r>
              <a:rPr lang="en-US" baseline="30000" dirty="0" smtClean="0"/>
              <a:t>1/w3</a:t>
            </a:r>
            <a:r>
              <a:rPr lang="en-US" dirty="0" smtClean="0"/>
              <a:t>})</a:t>
            </a:r>
            <a:r>
              <a:rPr lang="en-US" baseline="30000" dirty="0" smtClean="0"/>
              <a:t>1</a:t>
            </a:r>
            <a:r>
              <a:rPr lang="en-US" dirty="0" smtClean="0"/>
              <a:t>+((1-0.8</a:t>
            </a:r>
            <a:r>
              <a:rPr lang="en-US" baseline="30000" dirty="0" smtClean="0"/>
              <a:t>w4</a:t>
            </a:r>
            <a:r>
              <a:rPr lang="en-US" dirty="0" smtClean="0"/>
              <a:t>)</a:t>
            </a:r>
            <a:r>
              <a:rPr lang="en-US" baseline="30000" dirty="0" smtClean="0"/>
              <a:t>1/w4</a:t>
            </a:r>
            <a:r>
              <a:rPr lang="en-US" dirty="0" smtClean="0"/>
              <a:t>)</a:t>
            </a:r>
            <a:r>
              <a:rPr lang="en-US" baseline="30000" dirty="0" smtClean="0"/>
              <a:t>w3</a:t>
            </a:r>
            <a:r>
              <a:rPr lang="en-US" dirty="0" smtClean="0"/>
              <a:t>)</a:t>
            </a:r>
            <a:r>
              <a:rPr lang="en-US" baseline="30000" dirty="0" smtClean="0"/>
              <a:t>1/w3</a:t>
            </a:r>
            <a:r>
              <a:rPr lang="en-US" dirty="0" smtClean="0"/>
              <a:t>})</a:t>
            </a:r>
            <a:r>
              <a:rPr lang="en-US" baseline="30000" dirty="0" smtClean="0"/>
              <a:t>w1</a:t>
            </a:r>
            <a:r>
              <a:rPr lang="en-US" dirty="0" smtClean="0"/>
              <a:t>)</a:t>
            </a:r>
            <a:r>
              <a:rPr lang="en-US" baseline="30000" dirty="0" smtClean="0"/>
              <a:t>1/w1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39204" y="5410200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= min{1,((1-min{1,(0.894+0.447)</a:t>
            </a:r>
            <a:r>
              <a:rPr lang="en-US" baseline="30000" dirty="0" smtClean="0"/>
              <a:t>2</a:t>
            </a:r>
            <a:r>
              <a:rPr lang="en-US" dirty="0" smtClean="0"/>
              <a:t>})</a:t>
            </a:r>
            <a:r>
              <a:rPr lang="en-US" baseline="30000" dirty="0" smtClean="0"/>
              <a:t>0.5</a:t>
            </a:r>
            <a:r>
              <a:rPr lang="en-US" dirty="0" smtClean="0"/>
              <a:t>+</a:t>
            </a:r>
          </a:p>
          <a:p>
            <a:r>
              <a:rPr lang="en-US" dirty="0" smtClean="0"/>
              <a:t>(min{1,((min{1,0.1})</a:t>
            </a:r>
            <a:r>
              <a:rPr lang="en-US" baseline="30000" dirty="0" smtClean="0"/>
              <a:t>1</a:t>
            </a:r>
            <a:r>
              <a:rPr lang="en-US" dirty="0" smtClean="0"/>
              <a:t>+((0.36)</a:t>
            </a:r>
            <a:r>
              <a:rPr lang="en-US" baseline="30000" dirty="0" smtClean="0"/>
              <a:t>0.5</a:t>
            </a:r>
            <a:r>
              <a:rPr lang="en-US" dirty="0" smtClean="0"/>
              <a:t>)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r>
              <a:rPr lang="en-US" baseline="30000" dirty="0" smtClean="0"/>
              <a:t>1/1</a:t>
            </a:r>
            <a:r>
              <a:rPr lang="en-US" dirty="0" smtClean="0"/>
              <a:t>})</a:t>
            </a:r>
            <a:r>
              <a:rPr lang="en-US" baseline="30000" dirty="0" smtClean="0"/>
              <a:t>0.5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}=0.7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Decision Trees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output risk would be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1905000" y="3200400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= min{1,((1-min{1,1.8})</a:t>
            </a:r>
            <a:r>
              <a:rPr lang="en-US" baseline="30000" dirty="0" smtClean="0"/>
              <a:t>0.5</a:t>
            </a:r>
            <a:r>
              <a:rPr lang="en-US" dirty="0" smtClean="0"/>
              <a:t>+</a:t>
            </a:r>
          </a:p>
          <a:p>
            <a:r>
              <a:rPr lang="en-US" dirty="0" smtClean="0"/>
              <a:t>(min{1,((min{1,0.1})</a:t>
            </a:r>
            <a:r>
              <a:rPr lang="en-US" baseline="30000" dirty="0" smtClean="0"/>
              <a:t>1</a:t>
            </a:r>
            <a:r>
              <a:rPr lang="en-US" dirty="0" smtClean="0"/>
              <a:t>+0.6})</a:t>
            </a:r>
            <a:r>
              <a:rPr lang="en-US" baseline="30000" dirty="0" smtClean="0"/>
              <a:t>0.5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267200"/>
            <a:ext cx="2893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= min{1,(1-1)</a:t>
            </a:r>
            <a:r>
              <a:rPr lang="en-US" baseline="30000" dirty="0" smtClean="0"/>
              <a:t>0.5</a:t>
            </a:r>
            <a:r>
              <a:rPr lang="en-US" dirty="0" smtClean="0"/>
              <a:t>+</a:t>
            </a:r>
          </a:p>
          <a:p>
            <a:r>
              <a:rPr lang="en-US" dirty="0" smtClean="0"/>
              <a:t>(min{1,(0.1+0.6})</a:t>
            </a:r>
            <a:r>
              <a:rPr lang="en-US" baseline="30000" dirty="0" smtClean="0"/>
              <a:t>0.5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}=0.7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5334000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Risk = 0+0.7=0.7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1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Relations and Fuzzy Logic Inference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Fuzzy decision functions are best described in terms of linguistic rules:</a:t>
            </a:r>
          </a:p>
          <a:p>
            <a:endParaRPr lang="en-US" baseline="-25000" dirty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	External Factor Risk is SOMEWHAT LOW</a:t>
            </a:r>
          </a:p>
          <a:p>
            <a:pPr marL="1314450" lvl="3" indent="0">
              <a:buNone/>
            </a:pPr>
            <a:r>
              <a:rPr lang="en-US" dirty="0" smtClean="0"/>
              <a:t>AND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Health Related Risk is LOW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THEN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Overall Heart Disease Risk is LOW</a:t>
            </a:r>
          </a:p>
        </p:txBody>
      </p:sp>
    </p:spTree>
    <p:extLst>
      <p:ext uri="{BB962C8B-B14F-4D97-AF65-F5344CB8AC3E}">
        <p14:creationId xmlns:p14="http://schemas.microsoft.com/office/powerpoint/2010/main" val="50717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Relations and Fuzzy Logic Inference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requires some level of domain knowledge</a:t>
            </a:r>
          </a:p>
          <a:p>
            <a:endParaRPr lang="en-US" dirty="0"/>
          </a:p>
          <a:p>
            <a:r>
              <a:rPr lang="en-US" dirty="0" smtClean="0"/>
              <a:t>Linguistic variables are created from the underlying domain</a:t>
            </a:r>
          </a:p>
          <a:p>
            <a:pPr lvl="1"/>
            <a:r>
              <a:rPr lang="en-US" dirty="0" smtClean="0"/>
              <a:t>Domain will drive the variable name</a:t>
            </a:r>
          </a:p>
          <a:p>
            <a:pPr lvl="1"/>
            <a:r>
              <a:rPr lang="en-US" dirty="0" smtClean="0"/>
              <a:t>Problem may drive the number of values</a:t>
            </a:r>
          </a:p>
        </p:txBody>
      </p:sp>
    </p:spTree>
    <p:extLst>
      <p:ext uri="{BB962C8B-B14F-4D97-AF65-F5344CB8AC3E}">
        <p14:creationId xmlns:p14="http://schemas.microsoft.com/office/powerpoint/2010/main" val="2589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Linguistic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</a:t>
            </a:r>
          </a:p>
          <a:p>
            <a:pPr lvl="1"/>
            <a:r>
              <a:rPr lang="en-US" dirty="0" smtClean="0"/>
              <a:t>for the Linguistic variable ‘age’</a:t>
            </a:r>
          </a:p>
          <a:p>
            <a:pPr lvl="2"/>
            <a:r>
              <a:rPr lang="en-US" dirty="0" smtClean="0"/>
              <a:t>‘infant’, ‘young’, ‘adult’, ‘middle’, ‘senior’, and ‘elderly’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These values would range from 0 to 1, with distributions dependent on SME input</a:t>
            </a:r>
          </a:p>
        </p:txBody>
      </p:sp>
    </p:spTree>
    <p:extLst>
      <p:ext uri="{BB962C8B-B14F-4D97-AF65-F5344CB8AC3E}">
        <p14:creationId xmlns:p14="http://schemas.microsoft.com/office/powerpoint/2010/main" val="40372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Relations and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crisp set theory, relations describe a mapping between two domains: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cities with airports</a:t>
            </a:r>
          </a:p>
          <a:p>
            <a:pPr lvl="2"/>
            <a:r>
              <a:rPr lang="en-US" dirty="0" smtClean="0"/>
              <a:t>New York has two airports:</a:t>
            </a:r>
          </a:p>
          <a:p>
            <a:pPr lvl="3"/>
            <a:r>
              <a:rPr lang="en-US" dirty="0" err="1" smtClean="0"/>
              <a:t>Laguardia</a:t>
            </a:r>
            <a:endParaRPr lang="en-US" dirty="0" smtClean="0"/>
          </a:p>
          <a:p>
            <a:pPr lvl="3"/>
            <a:r>
              <a:rPr lang="en-US" dirty="0" smtClean="0"/>
              <a:t>JFK</a:t>
            </a:r>
          </a:p>
          <a:p>
            <a:pPr lvl="2"/>
            <a:r>
              <a:rPr lang="en-US" dirty="0" smtClean="0"/>
              <a:t>For a given location, would either be acceptable?</a:t>
            </a:r>
          </a:p>
        </p:txBody>
      </p:sp>
    </p:spTree>
    <p:extLst>
      <p:ext uri="{BB962C8B-B14F-4D97-AF65-F5344CB8AC3E}">
        <p14:creationId xmlns:p14="http://schemas.microsoft.com/office/powerpoint/2010/main" val="6652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US" sz="4000" dirty="0"/>
              <a:t>Fuzzy Relations and </a:t>
            </a:r>
            <a:r>
              <a:rPr lang="en-US" sz="4000" dirty="0" smtClean="0"/>
              <a:t>Propositions - Hedges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dirty="0" smtClean="0"/>
              <a:t>Some atomic propositions can still be limited</a:t>
            </a:r>
          </a:p>
          <a:p>
            <a:endParaRPr lang="en-US" dirty="0"/>
          </a:p>
          <a:p>
            <a:r>
              <a:rPr lang="en-US" dirty="0" smtClean="0"/>
              <a:t>Hedges are often used to modify the linguistic terms</a:t>
            </a:r>
          </a:p>
        </p:txBody>
      </p:sp>
    </p:spTree>
    <p:extLst>
      <p:ext uri="{BB962C8B-B14F-4D97-AF65-F5344CB8AC3E}">
        <p14:creationId xmlns:p14="http://schemas.microsoft.com/office/powerpoint/2010/main" val="472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Hedges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Hedges can apply conditions, set truth values and/or probabilities</a:t>
            </a:r>
          </a:p>
          <a:p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. NOT, SOMEWHAT, MORE_OR_LESS, VERY, RATHER, QUITE	</a:t>
            </a:r>
          </a:p>
        </p:txBody>
      </p:sp>
    </p:spTree>
    <p:extLst>
      <p:ext uri="{BB962C8B-B14F-4D97-AF65-F5344CB8AC3E}">
        <p14:creationId xmlns:p14="http://schemas.microsoft.com/office/powerpoint/2010/main" val="3930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Hedges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gives a wider range of values to work with, using modifiers, such as</a:t>
            </a:r>
          </a:p>
          <a:p>
            <a:pPr lvl="1"/>
            <a:r>
              <a:rPr lang="en-US" sz="2400" dirty="0" smtClean="0"/>
              <a:t>‘NOT’ would use the compliment operator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‘VERY’ my modify ‘YOUNG’ by squaring the value</a:t>
            </a:r>
          </a:p>
          <a:p>
            <a:pPr lvl="1"/>
            <a:r>
              <a:rPr lang="en-US" sz="2400" dirty="0" smtClean="0"/>
              <a:t>‘MORE_OR_LESS’ may take the square root</a:t>
            </a:r>
          </a:p>
          <a:p>
            <a:pPr lvl="1"/>
            <a:r>
              <a:rPr lang="en-US" dirty="0" smtClean="0"/>
              <a:t>Using this, we get: ‘</a:t>
            </a:r>
            <a:r>
              <a:rPr lang="en-US" dirty="0" err="1" smtClean="0"/>
              <a:t>VERYYoung</a:t>
            </a:r>
            <a:r>
              <a:rPr lang="en-US" dirty="0" smtClean="0"/>
              <a:t>(x)&lt;Young(x)&lt;</a:t>
            </a:r>
            <a:r>
              <a:rPr lang="en-US" dirty="0" err="1" smtClean="0"/>
              <a:t>MORE_OR_LESSYoung</a:t>
            </a:r>
            <a:r>
              <a:rPr lang="en-US" dirty="0" smtClean="0"/>
              <a:t>(x)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28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822325" y="1563688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en-US" sz="1800" b="1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588" y="-76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036763" y="6964363"/>
            <a:ext cx="50720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960438"/>
          </a:xfrm>
        </p:spPr>
        <p:txBody>
          <a:bodyPr anchor="t"/>
          <a:lstStyle/>
          <a:p>
            <a:pPr eaLnBrk="1" hangingPunct="1"/>
            <a:r>
              <a:rPr lang="en-US" altLang="en-US" dirty="0" smtClean="0"/>
              <a:t>Fuzzy Sets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idx="1"/>
          </p:nvPr>
        </p:nvSpPr>
        <p:spPr>
          <a:xfrm>
            <a:off x="382588" y="2286000"/>
            <a:ext cx="8382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For example (</a:t>
            </a:r>
            <a:r>
              <a:rPr lang="en-US" altLang="en-US" dirty="0" err="1" smtClean="0">
                <a:latin typeface="Tahoma" pitchFamily="34" charset="0"/>
              </a:rPr>
              <a:t>Bezdek</a:t>
            </a:r>
            <a:r>
              <a:rPr lang="en-US" altLang="en-US" dirty="0" smtClean="0">
                <a:latin typeface="Tahoma" pitchFamily="34" charset="0"/>
              </a:rPr>
              <a:t>):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You are dying of thirst in a desert and you come across two bottles. 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1 has a 91% probability of being potable</a:t>
            </a:r>
          </a:p>
          <a:p>
            <a:pPr lvl="2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2 has a 91% membership in class of potable liquids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What is the difference?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45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CB65814-F43D-4A35-9EE0-06ECD68591CE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919792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Relations and Propositions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Conjunctive Proposition:</a:t>
            </a:r>
          </a:p>
          <a:p>
            <a:pPr lvl="1"/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is A</a:t>
            </a:r>
            <a:r>
              <a:rPr lang="en-US" baseline="-25000" dirty="0" smtClean="0"/>
              <a:t>1 </a:t>
            </a:r>
            <a:r>
              <a:rPr lang="en-US" dirty="0" smtClean="0"/>
              <a:t>and U</a:t>
            </a:r>
            <a:r>
              <a:rPr lang="en-US" baseline="-25000" dirty="0" smtClean="0"/>
              <a:t>2</a:t>
            </a:r>
            <a:r>
              <a:rPr lang="en-US" dirty="0" smtClean="0"/>
              <a:t> is A</a:t>
            </a:r>
            <a:r>
              <a:rPr lang="en-US" baseline="-25000" dirty="0" smtClean="0"/>
              <a:t>2</a:t>
            </a:r>
          </a:p>
          <a:p>
            <a:endParaRPr lang="en-US" baseline="-25000" dirty="0"/>
          </a:p>
          <a:p>
            <a:r>
              <a:rPr lang="en-US" dirty="0" smtClean="0"/>
              <a:t>Propositions are the basis for fuzzy inferencing</a:t>
            </a:r>
          </a:p>
          <a:p>
            <a:endParaRPr lang="en-US" dirty="0"/>
          </a:p>
          <a:p>
            <a:r>
              <a:rPr lang="en-US" dirty="0" smtClean="0"/>
              <a:t>Depending on how these relate different ‘responses’ are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1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Relations and Propositions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Conjunctive Proposition:</a:t>
            </a:r>
          </a:p>
          <a:p>
            <a:pPr lvl="1"/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is A</a:t>
            </a:r>
            <a:r>
              <a:rPr lang="en-US" baseline="-25000" dirty="0" smtClean="0"/>
              <a:t>1 </a:t>
            </a:r>
            <a:r>
              <a:rPr lang="en-US" dirty="0" smtClean="0"/>
              <a:t>and U</a:t>
            </a:r>
            <a:r>
              <a:rPr lang="en-US" baseline="-25000" dirty="0" smtClean="0"/>
              <a:t>2</a:t>
            </a:r>
            <a:r>
              <a:rPr lang="en-US" dirty="0" smtClean="0"/>
              <a:t> is A</a:t>
            </a:r>
            <a:r>
              <a:rPr lang="en-US" baseline="-25000" dirty="0" smtClean="0"/>
              <a:t>2</a:t>
            </a:r>
          </a:p>
          <a:p>
            <a:endParaRPr lang="en-US" baseline="-25000" dirty="0"/>
          </a:p>
          <a:p>
            <a:r>
              <a:rPr lang="en-US" dirty="0" smtClean="0"/>
              <a:t>This results in a cross-product based on U</a:t>
            </a:r>
            <a:r>
              <a:rPr lang="en-US" baseline="-25000" dirty="0" smtClean="0"/>
              <a:t>1</a:t>
            </a:r>
            <a:r>
              <a:rPr lang="en-US" dirty="0" smtClean="0"/>
              <a:t> and U</a:t>
            </a:r>
            <a:r>
              <a:rPr lang="en-US" baseline="-25000" dirty="0" smtClean="0"/>
              <a:t>2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Called the cylindrical closure of the fuzzy sets A</a:t>
            </a:r>
            <a:r>
              <a:rPr lang="en-US" baseline="-25000" dirty="0"/>
              <a:t>1</a:t>
            </a:r>
            <a:r>
              <a:rPr lang="en-US" dirty="0" smtClean="0"/>
              <a:t> and </a:t>
            </a:r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382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Cylindrical Closure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X</a:t>
            </a:r>
            <a:r>
              <a:rPr lang="en-US" baseline="-25000" dirty="0" smtClean="0"/>
              <a:t>1</a:t>
            </a:r>
            <a:r>
              <a:rPr lang="en-US" dirty="0" smtClean="0"/>
              <a:t>={1,2,3,4}, X</a:t>
            </a:r>
            <a:r>
              <a:rPr lang="en-US" baseline="-25000" dirty="0" smtClean="0"/>
              <a:t>2</a:t>
            </a:r>
            <a:r>
              <a:rPr lang="en-US" dirty="0" smtClean="0"/>
              <a:t>={$,@,&amp;}. 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If A</a:t>
            </a:r>
            <a:r>
              <a:rPr lang="en-US" baseline="-25000" dirty="0" smtClean="0"/>
              <a:t>1</a:t>
            </a:r>
            <a:r>
              <a:rPr lang="en-US" dirty="0" smtClean="0"/>
              <a:t>=SMALL=1.0/1+0.8/2+0.0/3+0.0/4 and A</a:t>
            </a:r>
            <a:r>
              <a:rPr lang="en-US" baseline="-25000" dirty="0" smtClean="0"/>
              <a:t>2</a:t>
            </a:r>
            <a:r>
              <a:rPr lang="en-US" dirty="0" smtClean="0"/>
              <a:t>=Large=0.0/$+0.6/@+1.0/&amp;, then the meaning of the proposition </a:t>
            </a:r>
            <a:r>
              <a:rPr lang="en-US" dirty="0"/>
              <a:t>U</a:t>
            </a:r>
            <a:r>
              <a:rPr lang="en-US" baseline="-25000" dirty="0"/>
              <a:t>1</a:t>
            </a:r>
            <a:r>
              <a:rPr lang="en-US" dirty="0"/>
              <a:t> is A</a:t>
            </a:r>
            <a:r>
              <a:rPr lang="en-US" baseline="-25000" dirty="0"/>
              <a:t>1 </a:t>
            </a:r>
            <a:r>
              <a:rPr lang="en-US" dirty="0"/>
              <a:t>and U</a:t>
            </a:r>
            <a:r>
              <a:rPr lang="en-US" baseline="-25000" dirty="0"/>
              <a:t>2</a:t>
            </a:r>
            <a:r>
              <a:rPr lang="en-US" dirty="0"/>
              <a:t> is </a:t>
            </a:r>
            <a:r>
              <a:rPr lang="en-US" dirty="0" smtClean="0"/>
              <a:t>A</a:t>
            </a:r>
            <a:r>
              <a:rPr lang="en-US" baseline="-25000" dirty="0" smtClean="0"/>
              <a:t>2 </a:t>
            </a:r>
            <a:r>
              <a:rPr lang="en-US" dirty="0" smtClean="0"/>
              <a:t>is the cylindrical closure of A</a:t>
            </a:r>
            <a:r>
              <a:rPr lang="en-US" baseline="-25000" dirty="0" smtClean="0"/>
              <a:t>1</a:t>
            </a:r>
            <a:r>
              <a:rPr lang="en-US" dirty="0" smtClean="0"/>
              <a:t> and A</a:t>
            </a:r>
            <a:r>
              <a:rPr lang="en-US" baseline="-25000" dirty="0" smtClean="0"/>
              <a:t>2</a:t>
            </a:r>
            <a:r>
              <a:rPr lang="en-US" dirty="0" smtClean="0"/>
              <a:t> in X</a:t>
            </a:r>
            <a:r>
              <a:rPr lang="en-US" baseline="-25000" dirty="0" smtClean="0"/>
              <a:t>1</a:t>
            </a:r>
            <a:r>
              <a:rPr lang="en-US" dirty="0" smtClean="0"/>
              <a:t> x X</a:t>
            </a:r>
            <a:r>
              <a:rPr lang="en-US" baseline="-25000" dirty="0" smtClean="0"/>
              <a:t>2</a:t>
            </a:r>
            <a:r>
              <a:rPr lang="en-US" dirty="0" smtClean="0"/>
              <a:t>. </a:t>
            </a:r>
            <a:endParaRPr lang="en-US" baseline="-25000" dirty="0"/>
          </a:p>
          <a:p>
            <a:pPr marL="342900" lvl="1" indent="-342900">
              <a:buFontTx/>
              <a:buChar char="•"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396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Cylindrical Closure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X1={1,2,3,4}, X2={$,@,&amp;}</a:t>
            </a:r>
          </a:p>
          <a:p>
            <a:pPr marL="0" lvl="1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=SMALL=1.0/1+0.8/2+0.0/3+0.0/4</a:t>
            </a:r>
          </a:p>
          <a:p>
            <a:pPr marL="0" lvl="1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=Large=0.0/$+0.6/@+1.0/&amp;</a:t>
            </a:r>
          </a:p>
          <a:p>
            <a:pPr marL="0" lvl="1" indent="0">
              <a:buNone/>
            </a:pPr>
            <a:r>
              <a:rPr lang="en-US" baseline="-25000" dirty="0"/>
              <a:t>	</a:t>
            </a:r>
            <a:r>
              <a:rPr lang="en-US" baseline="-25000" dirty="0" smtClean="0"/>
              <a:t>(using a min operator)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3962400"/>
                <a:ext cx="4495800" cy="1591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A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x A</a:t>
                </a:r>
                <a:r>
                  <a:rPr lang="en-US" sz="2800" baseline="-25000" dirty="0" smtClean="0"/>
                  <a:t>2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.6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1.0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0.6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0.8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62400"/>
                <a:ext cx="4495800" cy="1591141"/>
              </a:xfrm>
              <a:prstGeom prst="rect">
                <a:avLst/>
              </a:prstGeom>
              <a:blipFill rotWithShape="1">
                <a:blip r:embed="rId2"/>
                <a:stretch>
                  <a:fillRect l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05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Relations and Propositions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Condition Proposition (Fuzzy Implication):</a:t>
            </a:r>
          </a:p>
          <a:p>
            <a:pPr lvl="1"/>
            <a:r>
              <a:rPr lang="en-US" dirty="0" smtClean="0"/>
              <a:t>IF U is A</a:t>
            </a:r>
            <a:r>
              <a:rPr lang="en-US" baseline="-25000" dirty="0" smtClean="0"/>
              <a:t> </a:t>
            </a:r>
            <a:r>
              <a:rPr lang="en-US" dirty="0" smtClean="0"/>
              <a:t> THEN V is B</a:t>
            </a:r>
          </a:p>
          <a:p>
            <a:pPr marL="457200" lvl="1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sz="2400" dirty="0" smtClean="0"/>
              <a:t>Where U and V are linguistic variables with elements </a:t>
            </a:r>
          </a:p>
          <a:p>
            <a:pPr marL="0" indent="0">
              <a:buNone/>
            </a:pPr>
            <a:r>
              <a:rPr lang="en-US" sz="2400" dirty="0" smtClean="0"/>
              <a:t>x </a:t>
            </a:r>
            <a:r>
              <a:rPr lang="en-US" sz="2400" dirty="0" smtClean="0">
                <a:sym typeface="Symbol"/>
              </a:rPr>
              <a:t> X and y Y respectively</a:t>
            </a:r>
          </a:p>
          <a:p>
            <a:pPr marL="0" indent="0">
              <a:buNone/>
            </a:pPr>
            <a:endParaRPr lang="en-US" sz="2400" dirty="0" smtClean="0">
              <a:sym typeface="Symbol"/>
            </a:endParaRPr>
          </a:p>
          <a:p>
            <a:pPr marL="0" indent="0">
              <a:buNone/>
            </a:pPr>
            <a:r>
              <a:rPr lang="en-US" sz="2400" dirty="0" smtClean="0">
                <a:sym typeface="Symbol"/>
              </a:rPr>
              <a:t>And</a:t>
            </a:r>
          </a:p>
          <a:p>
            <a:pPr marL="0" indent="0">
              <a:buNone/>
            </a:pPr>
            <a:endParaRPr lang="en-US" sz="2400" baseline="-25000" dirty="0">
              <a:sym typeface="Symbol"/>
            </a:endParaRPr>
          </a:p>
          <a:p>
            <a:pPr marL="0" indent="0">
              <a:buNone/>
            </a:pPr>
            <a:r>
              <a:rPr lang="en-US" sz="2400" dirty="0" smtClean="0">
                <a:sym typeface="Symbol"/>
              </a:rPr>
              <a:t>A(x) and B(y) are linguistic values represented by fuzzy sets on those elements </a:t>
            </a:r>
            <a:endParaRPr lang="en-US" sz="24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7484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Condition Proposition (Fuzzy Implication):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is a fuzzy relation R between X and Y, based on U and V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can also involves multiple operators</a:t>
            </a:r>
          </a:p>
        </p:txBody>
      </p:sp>
    </p:spTree>
    <p:extLst>
      <p:ext uri="{BB962C8B-B14F-4D97-AF65-F5344CB8AC3E}">
        <p14:creationId xmlns:p14="http://schemas.microsoft.com/office/powerpoint/2010/main" val="18718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Definitions</a:t>
            </a:r>
            <a:br>
              <a:rPr lang="en-US" dirty="0" smtClean="0"/>
            </a:br>
            <a:r>
              <a:rPr lang="en-US" sz="1400" dirty="0" smtClean="0"/>
              <a:t>(</a:t>
            </a:r>
            <a:r>
              <a:rPr lang="en-US" sz="1400" dirty="0" err="1" smtClean="0"/>
              <a:t>Klir</a:t>
            </a:r>
            <a:r>
              <a:rPr lang="en-US" sz="1400" dirty="0" smtClean="0"/>
              <a:t> and Yuan, 1995)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Lukasiewicz implication (</a:t>
            </a:r>
            <a:r>
              <a:rPr lang="en-US" sz="2800" dirty="0" err="1" smtClean="0"/>
              <a:t>Zadeh’s</a:t>
            </a:r>
            <a:r>
              <a:rPr lang="en-US" sz="2800" dirty="0" smtClean="0"/>
              <a:t> original)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sz="2800" dirty="0" smtClean="0"/>
              <a:t>Correlation min implication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Correlation product 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2514600"/>
                <a:ext cx="411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𝑅</m:t>
                    </m:r>
                    <m:r>
                      <a:rPr lang="en-US" sz="2400" b="0" i="1" baseline="-2500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 smtClean="0"/>
                  <a:t>(</a:t>
                </a:r>
                <a:r>
                  <a:rPr lang="en-US" sz="2400" dirty="0" err="1" smtClean="0"/>
                  <a:t>x,y</a:t>
                </a:r>
                <a:r>
                  <a:rPr lang="en-US" sz="2400" dirty="0" smtClean="0"/>
                  <a:t>)=min(1,1-A(x)+B(y))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14600"/>
                <a:ext cx="41148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444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3700" y="3987590"/>
                <a:ext cx="327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𝑅</m:t>
                    </m:r>
                    <m:r>
                      <a:rPr lang="en-US" sz="2400" b="0" i="1" baseline="-2500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)=</a:t>
                </a:r>
                <a:r>
                  <a:rPr lang="en-US" sz="2400" dirty="0" smtClean="0"/>
                  <a:t>min(A(x),B(y))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700" y="3987590"/>
                <a:ext cx="3276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72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1350" y="5638800"/>
                <a:ext cx="2781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𝑅</m:t>
                    </m:r>
                    <m:r>
                      <a:rPr lang="en-US" sz="2400" b="0" i="1" baseline="-25000" smtClean="0">
                        <a:latin typeface="Cambria Math"/>
                      </a:rPr>
                      <m:t>𝑐𝑝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x,y</a:t>
                </a:r>
                <a:r>
                  <a:rPr lang="en-US" sz="2400" dirty="0" smtClean="0"/>
                  <a:t>)=A(x)*B(y)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5638800"/>
                <a:ext cx="27813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58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99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X={1,2,3,4}, Y={</a:t>
            </a:r>
            <a:r>
              <a:rPr lang="en-US" dirty="0" err="1" smtClean="0"/>
              <a:t>a,b,c,d,e</a:t>
            </a:r>
            <a:r>
              <a:rPr lang="en-US" dirty="0" smtClean="0"/>
              <a:t>}. </a:t>
            </a:r>
          </a:p>
          <a:p>
            <a:pPr marL="342900" lvl="1" indent="-342900">
              <a:buFontTx/>
              <a:buChar char="•"/>
            </a:pPr>
            <a:r>
              <a:rPr lang="en-US" dirty="0" smtClean="0"/>
              <a:t>If A=SMALL=1.0/1+0.8/2+0.0/3+0.0/4 and B=MEDIUM=0.0/a+0.5/b+1.0/c+0.5/d+0.0/e</a:t>
            </a:r>
          </a:p>
          <a:p>
            <a:pPr marL="342900" lvl="1" indent="-342900">
              <a:buFontTx/>
              <a:buChar char="•"/>
            </a:pPr>
            <a:endParaRPr lang="en-US" baseline="-25000" dirty="0"/>
          </a:p>
          <a:p>
            <a:pPr marL="0" lvl="1" indent="0">
              <a:buNone/>
            </a:pPr>
            <a:r>
              <a:rPr lang="en-US" dirty="0" smtClean="0"/>
              <a:t>For the rule If U is SMALL then V is MEDIUM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r>
              <a:rPr lang="en-US" dirty="0" smtClean="0"/>
              <a:t>We can solve an individual pair by treating the sets as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8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4600" y="2057400"/>
                <a:ext cx="4419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𝑅</m:t>
                    </m:r>
                    <m:r>
                      <a:rPr lang="en-US" sz="2400" b="0" i="1" baseline="-2500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 smtClean="0"/>
                  <a:t>(2,d)=min(1,1-A(2)+B(d))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=min(1,1-0.8+0.5)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=0.7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57400"/>
                <a:ext cx="4419600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14" t="-357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36219" y="3508292"/>
                <a:ext cx="3276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𝑅</m:t>
                    </m:r>
                    <m:r>
                      <a:rPr lang="en-US" sz="2400" b="0" i="1" baseline="-2500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 smtClean="0"/>
                  <a:t>(</a:t>
                </a:r>
                <a:r>
                  <a:rPr lang="en-US" sz="2400" dirty="0"/>
                  <a:t>2,d</a:t>
                </a:r>
                <a:r>
                  <a:rPr lang="en-US" sz="2400" dirty="0" smtClean="0"/>
                  <a:t>)=min(A(2),B(d))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=min(0.8,0.5)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=0.5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219" y="3508292"/>
                <a:ext cx="32766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559" t="-3571" r="-1490" b="-11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1350" y="4953000"/>
                <a:ext cx="27813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𝑅</m:t>
                    </m:r>
                    <m:r>
                      <a:rPr lang="en-US" sz="2400" b="0" i="1" baseline="-25000" smtClean="0">
                        <a:latin typeface="Cambria Math"/>
                      </a:rPr>
                      <m:t>𝑐𝑝</m:t>
                    </m:r>
                  </m:oMath>
                </a14:m>
                <a:r>
                  <a:rPr lang="en-US" sz="2400" dirty="0" smtClean="0"/>
                  <a:t>(</a:t>
                </a:r>
                <a:r>
                  <a:rPr lang="en-US" sz="2400" dirty="0"/>
                  <a:t>2,d</a:t>
                </a:r>
                <a:r>
                  <a:rPr lang="en-US" sz="2400" dirty="0" smtClean="0"/>
                  <a:t>)=A(2)*B(d)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=0.8*0.5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 =0.4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4953000"/>
                <a:ext cx="27813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58" t="-3571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3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This can  be done for all of the values to visualize the results</a:t>
            </a:r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962400"/>
                <a:ext cx="8839200" cy="127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</a:t>
                </a:r>
                <a:r>
                  <a:rPr lang="en-US" sz="2000" baseline="-25000" dirty="0" err="1" smtClean="0"/>
                  <a:t>z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.0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1.0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0.7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1.0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1.0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1.0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/>
                                            </a:rPr>
                                            <m:t>1.0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8839200" cy="12756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Mathematical theory of how things are grouped together</a:t>
            </a:r>
          </a:p>
          <a:p>
            <a:endParaRPr lang="en-US" dirty="0"/>
          </a:p>
          <a:p>
            <a:r>
              <a:rPr lang="en-US" dirty="0" smtClean="0"/>
              <a:t>Uses a fair amount of real analysis notation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962400"/>
                <a:ext cx="8839200" cy="127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</a:t>
                </a:r>
                <a:r>
                  <a:rPr lang="en-US" sz="2000" baseline="-25000" dirty="0" err="1" smtClean="0"/>
                  <a:t>cp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.0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1.0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8839200" cy="12756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2143676"/>
                <a:ext cx="8839200" cy="127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</a:t>
                </a:r>
                <a:r>
                  <a:rPr lang="en-US" sz="2000" baseline="-25000" dirty="0" err="1" smtClean="0"/>
                  <a:t>cm</a:t>
                </a:r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.0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1.0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.0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.8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0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.0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43676"/>
                <a:ext cx="8839200" cy="12756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7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</a:t>
            </a:r>
            <a:r>
              <a:rPr lang="en-US" sz="4000" dirty="0" smtClean="0"/>
              <a:t>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Keep in mind, this is for visualization, if there were more than one relation then dimensionality becomes cumbersome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sz="2400" dirty="0" smtClean="0"/>
              <a:t>If U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is SMALL and U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is LARGE Then V is MEDIUM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 smtClean="0"/>
          </a:p>
          <a:p>
            <a:pPr marL="0" indent="0">
              <a:buNone/>
            </a:pPr>
            <a:r>
              <a:rPr lang="en-US" baseline="-25000" dirty="0" smtClean="0"/>
              <a:t>Creates a 4X3X5 matrix…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2151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Fuzzy implications propositions are just fuzzy rules</a:t>
            </a:r>
          </a:p>
          <a:p>
            <a:endParaRPr lang="en-US" sz="2800" dirty="0"/>
          </a:p>
          <a:p>
            <a:r>
              <a:rPr lang="en-US" sz="2800" dirty="0" smtClean="0"/>
              <a:t>Now we need to combine the fuzzy rule and linguistic proposition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12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Rule:  		If U is A then V is 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Fact:			U is Aꞌ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Conclusion:	V is Bꞌ</a:t>
            </a:r>
          </a:p>
        </p:txBody>
      </p:sp>
    </p:spTree>
    <p:extLst>
      <p:ext uri="{BB962C8B-B14F-4D97-AF65-F5344CB8AC3E}">
        <p14:creationId xmlns:p14="http://schemas.microsoft.com/office/powerpoint/2010/main" val="35364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This requires a composition operation:</a:t>
            </a:r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Then the composition operator is: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3048000"/>
                <a:ext cx="3276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)°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048000"/>
                <a:ext cx="327660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4953000"/>
                <a:ext cx="7696200" cy="653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baseline="-10000" smtClean="0">
                        <a:latin typeface="Cambria Math"/>
                        <a:ea typeface="Cambria Math"/>
                      </a:rPr>
                      <m:t>°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𝑢𝑝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mr>
                        </m:m>
                      </m:fName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𝑚𝑖𝑛</m:t>
                        </m:r>
                      </m:e>
                    </m:func>
                    <m:r>
                      <a:rPr lang="en-US" sz="2400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 smtClean="0"/>
                  <a:t>}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53000"/>
                <a:ext cx="7696200" cy="653897"/>
              </a:xfrm>
              <a:prstGeom prst="rect">
                <a:avLst/>
              </a:prstGeom>
              <a:blipFill>
                <a:blip r:embed="rId3"/>
                <a:stretch>
                  <a:fillRect b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96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Most rules will have more than one attendant clause. </a:t>
                </a:r>
                <a:r>
                  <a:rPr lang="en-US" sz="2400" dirty="0" err="1" smtClean="0"/>
                  <a:t>Eg</a:t>
                </a:r>
                <a:r>
                  <a:rPr lang="en-US" sz="2400" dirty="0" smtClean="0"/>
                  <a:t>.: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Rule</a:t>
                </a:r>
                <a:r>
                  <a:rPr lang="en-US" sz="2400" dirty="0"/>
                  <a:t>: 	If </a:t>
                </a:r>
                <a:r>
                  <a:rPr lang="en-US" sz="2400" dirty="0" smtClean="0"/>
                  <a:t>U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is </a:t>
                </a:r>
                <a:r>
                  <a:rPr lang="en-US" sz="2400" dirty="0" smtClean="0"/>
                  <a:t>A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and U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is A</a:t>
                </a:r>
                <a:r>
                  <a:rPr lang="en-US" sz="2400" baseline="-25000" dirty="0" smtClean="0"/>
                  <a:t>2</a:t>
                </a:r>
                <a:r>
                  <a:rPr lang="en-US" sz="2400" dirty="0" smtClean="0"/>
                  <a:t> and … U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 	is A</a:t>
                </a:r>
                <a:r>
                  <a:rPr lang="en-US" sz="2400" baseline="-25000" dirty="0" smtClean="0"/>
                  <a:t>n</a:t>
                </a:r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smtClean="0"/>
                  <a:t>then </a:t>
                </a:r>
                <a:r>
                  <a:rPr lang="en-US" sz="2400" dirty="0"/>
                  <a:t>V is B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Fact:	</a:t>
                </a:r>
                <a:r>
                  <a:rPr lang="en-US" sz="2400" dirty="0" smtClean="0"/>
                  <a:t>If </a:t>
                </a:r>
                <a:r>
                  <a:rPr lang="en-US" sz="2400" dirty="0"/>
                  <a:t>U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is </a:t>
                </a:r>
                <a:r>
                  <a:rPr lang="en-US" sz="2400" dirty="0" smtClean="0"/>
                  <a:t>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ꞌ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and U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ꞌ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aseline="-25000" dirty="0"/>
                  <a:t>2</a:t>
                </a:r>
                <a:r>
                  <a:rPr lang="en-US" sz="2400" dirty="0"/>
                  <a:t> and … U</a:t>
                </a:r>
                <a:r>
                  <a:rPr lang="en-US" sz="2400" baseline="-25000" dirty="0"/>
                  <a:t>n</a:t>
                </a:r>
                <a:r>
                  <a:rPr lang="en-US" sz="2400" dirty="0"/>
                  <a:t> 	is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ꞌ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aseline="-25000" dirty="0"/>
                  <a:t>n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err="1" smtClean="0"/>
                  <a:t>Conc</a:t>
                </a:r>
                <a:r>
                  <a:rPr lang="en-US" sz="2400" dirty="0" smtClean="0"/>
                  <a:t>:</a:t>
                </a:r>
                <a:r>
                  <a:rPr lang="en-US" sz="2400" dirty="0"/>
                  <a:t>	V is Bꞌ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255" t="-1037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6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solve this, you would fist find the cylindrical closure of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x…</a:t>
            </a:r>
            <a:r>
              <a:rPr lang="en-US" sz="2400" dirty="0" err="1" smtClean="0"/>
              <a:t>xA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for all n clauses</a:t>
            </a:r>
          </a:p>
          <a:p>
            <a:endParaRPr lang="en-US" sz="2400" dirty="0"/>
          </a:p>
          <a:p>
            <a:r>
              <a:rPr lang="en-US" sz="2400" dirty="0" smtClean="0"/>
              <a:t>This gives a fuzzy relation R between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x…</a:t>
            </a:r>
            <a:r>
              <a:rPr lang="en-US" sz="2400" dirty="0" err="1" smtClean="0"/>
              <a:t>xX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and Y</a:t>
            </a:r>
          </a:p>
          <a:p>
            <a:endParaRPr lang="en-US" sz="2400" dirty="0"/>
          </a:p>
          <a:p>
            <a:r>
              <a:rPr lang="en-US" sz="2400" dirty="0" smtClean="0"/>
              <a:t>And so the conclusion can be drawn from the inference: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486400"/>
                <a:ext cx="7898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…</m:t>
                      </m:r>
                      <m:r>
                        <a:rPr lang="en-US" sz="2400" b="0" i="1" smtClean="0">
                          <a:latin typeface="Cambria Math"/>
                        </a:rPr>
                        <m:t>𝑥𝐴</m:t>
                      </m:r>
                      <m:r>
                        <a:rPr lang="en-US" sz="2400" i="1">
                          <a:latin typeface="Cambria Math"/>
                        </a:rPr>
                        <m:t>ꞌ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,…,</m:t>
                      </m:r>
                      <m:r>
                        <a:rPr lang="en-US" sz="2400" b="0" i="1" smtClean="0">
                          <a:latin typeface="Cambria Math"/>
                        </a:rPr>
                        <m:t>𝑥𝑛</m:t>
                      </m:r>
                      <m:r>
                        <a:rPr lang="en-US" sz="2400" b="0" i="1" smtClean="0">
                          <a:latin typeface="Cambria Math"/>
                        </a:rPr>
                        <m:t>)°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 baseline="-2500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,…,</m:t>
                      </m:r>
                      <m:r>
                        <a:rPr lang="en-US" sz="2400" i="1">
                          <a:latin typeface="Cambria Math"/>
                        </a:rPr>
                        <m:t>𝑥𝑛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789835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8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solve this, you would fist find the cylindrical closure of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x…</a:t>
            </a:r>
            <a:r>
              <a:rPr lang="en-US" sz="2400" dirty="0" err="1" smtClean="0"/>
              <a:t>xA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for all n clauses</a:t>
            </a:r>
          </a:p>
          <a:p>
            <a:endParaRPr lang="en-US" sz="2400" dirty="0"/>
          </a:p>
          <a:p>
            <a:r>
              <a:rPr lang="en-US" sz="2400" dirty="0" smtClean="0"/>
              <a:t>This gives a fuzzy relation R between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xX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x…</a:t>
            </a:r>
            <a:r>
              <a:rPr lang="en-US" sz="2400" dirty="0" err="1" smtClean="0"/>
              <a:t>xX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 and Y</a:t>
            </a:r>
          </a:p>
          <a:p>
            <a:endParaRPr lang="en-US" sz="2400" dirty="0"/>
          </a:p>
          <a:p>
            <a:r>
              <a:rPr lang="en-US" sz="2400" dirty="0" smtClean="0"/>
              <a:t>And so the conclusion can be drawn from the inference: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5486400"/>
                <a:ext cx="7898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…</m:t>
                      </m:r>
                      <m:r>
                        <a:rPr lang="en-US" sz="2400" b="0" i="1" smtClean="0">
                          <a:latin typeface="Cambria Math"/>
                        </a:rPr>
                        <m:t>𝑥𝐴</m:t>
                      </m:r>
                      <m:r>
                        <a:rPr lang="en-US" sz="2400" i="1">
                          <a:latin typeface="Cambria Math"/>
                        </a:rPr>
                        <m:t>ꞌ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,…,</m:t>
                      </m:r>
                      <m:r>
                        <a:rPr lang="en-US" sz="2400" b="0" i="1" smtClean="0">
                          <a:latin typeface="Cambria Math"/>
                        </a:rPr>
                        <m:t>𝑥𝑛</m:t>
                      </m:r>
                      <m:r>
                        <a:rPr lang="en-US" sz="2400" b="0" i="1" smtClean="0">
                          <a:latin typeface="Cambria Math"/>
                        </a:rPr>
                        <m:t>)°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 baseline="-2500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,…,</m:t>
                      </m:r>
                      <m:r>
                        <a:rPr lang="en-US" sz="2400" i="1">
                          <a:latin typeface="Cambria Math"/>
                        </a:rPr>
                        <m:t>𝑥𝑛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789835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39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So the compositional rule of inference for several rules would be: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Rule1: If U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is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11</a:t>
                </a:r>
                <a:r>
                  <a:rPr lang="en-US" sz="1800" dirty="0" smtClean="0"/>
                  <a:t> and … and U</a:t>
                </a:r>
                <a:r>
                  <a:rPr lang="en-US" sz="1800" baseline="-25000" dirty="0" smtClean="0"/>
                  <a:t>n</a:t>
                </a:r>
                <a:r>
                  <a:rPr lang="en-US" sz="1800" dirty="0" smtClean="0"/>
                  <a:t> is A</a:t>
                </a:r>
                <a:r>
                  <a:rPr lang="en-US" sz="1800" baseline="-25000" dirty="0" smtClean="0"/>
                  <a:t>1n</a:t>
                </a:r>
                <a:r>
                  <a:rPr lang="en-US" sz="1800" dirty="0" smtClean="0"/>
                  <a:t> then </a:t>
                </a:r>
                <a:r>
                  <a:rPr lang="en-US" sz="1800" dirty="0"/>
                  <a:t>V is </a:t>
                </a:r>
                <a:r>
                  <a:rPr lang="en-US" sz="1800" dirty="0" smtClean="0"/>
                  <a:t>B</a:t>
                </a:r>
                <a:r>
                  <a:rPr lang="en-US" sz="1800" baseline="-25000" dirty="0" smtClean="0"/>
                  <a:t>1</a:t>
                </a:r>
                <a:endParaRPr lang="en-US" sz="1800" baseline="-25000" dirty="0"/>
              </a:p>
              <a:p>
                <a:pPr marL="0" indent="0">
                  <a:buNone/>
                </a:pPr>
                <a:r>
                  <a:rPr lang="en-US" sz="1800" dirty="0"/>
                  <a:t>Rule1: If U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is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21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and </a:t>
                </a:r>
                <a:r>
                  <a:rPr lang="en-US" sz="1800" dirty="0" smtClean="0"/>
                  <a:t>… and U</a:t>
                </a:r>
                <a:r>
                  <a:rPr lang="en-US" sz="1800" baseline="-25000" dirty="0" smtClean="0"/>
                  <a:t>n</a:t>
                </a:r>
                <a:r>
                  <a:rPr lang="en-US" sz="1800" dirty="0" smtClean="0"/>
                  <a:t> is A</a:t>
                </a:r>
                <a:r>
                  <a:rPr lang="en-US" sz="1800" baseline="-25000" dirty="0" smtClean="0"/>
                  <a:t>2n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then V is </a:t>
                </a:r>
                <a:r>
                  <a:rPr lang="en-US" sz="1800" dirty="0" smtClean="0"/>
                  <a:t>B</a:t>
                </a:r>
                <a:r>
                  <a:rPr lang="en-US" sz="1800" baseline="-25000" dirty="0" smtClean="0"/>
                  <a:t>2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Rule1: If U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is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k1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and </a:t>
                </a:r>
                <a:r>
                  <a:rPr lang="en-US" sz="1800" dirty="0" smtClean="0"/>
                  <a:t> … and U</a:t>
                </a:r>
                <a:r>
                  <a:rPr lang="en-US" sz="1800" baseline="-25000" dirty="0" smtClean="0"/>
                  <a:t>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	is </a:t>
                </a:r>
                <a:r>
                  <a:rPr lang="en-US" sz="1800" dirty="0" err="1" smtClean="0"/>
                  <a:t>A</a:t>
                </a:r>
                <a:r>
                  <a:rPr lang="en-US" sz="1800" baseline="-25000" dirty="0" err="1" smtClean="0"/>
                  <a:t>kn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then V is </a:t>
                </a:r>
                <a:r>
                  <a:rPr lang="en-US" sz="1800" dirty="0" smtClean="0"/>
                  <a:t>B</a:t>
                </a:r>
                <a:r>
                  <a:rPr lang="en-US" sz="1800" baseline="-25000" dirty="0" smtClean="0"/>
                  <a:t>k</a:t>
                </a:r>
                <a:endParaRPr lang="en-US" sz="1800" baseline="-25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Fact:	</a:t>
                </a:r>
                <a:r>
                  <a:rPr lang="en-US" sz="1800" dirty="0" smtClean="0"/>
                  <a:t>If </a:t>
                </a:r>
                <a:r>
                  <a:rPr lang="en-US" sz="1800" dirty="0"/>
                  <a:t>U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is </a:t>
                </a:r>
                <a:r>
                  <a:rPr lang="en-US" sz="1800" dirty="0" smtClean="0"/>
                  <a:t>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ꞌ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and U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 is 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ꞌ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aseline="-25000" dirty="0"/>
                  <a:t>2</a:t>
                </a:r>
                <a:r>
                  <a:rPr lang="en-US" sz="1800" dirty="0"/>
                  <a:t> and … U</a:t>
                </a:r>
                <a:r>
                  <a:rPr lang="en-US" sz="1800" baseline="-25000" dirty="0"/>
                  <a:t>n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is </a:t>
                </a:r>
                <a:r>
                  <a:rPr lang="en-US" sz="1800" dirty="0"/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ꞌ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aseline="-25000" dirty="0"/>
                  <a:t>n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err="1" smtClean="0"/>
                  <a:t>Conc</a:t>
                </a:r>
                <a:r>
                  <a:rPr lang="en-US" sz="1800" dirty="0" smtClean="0"/>
                  <a:t>:</a:t>
                </a:r>
                <a:r>
                  <a:rPr lang="en-US" sz="1800" dirty="0"/>
                  <a:t>	V is Bꞌ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037" b="-13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962400" y="3886200"/>
            <a:ext cx="248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8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Each of these rules is translated to form R(x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n</a:t>
            </a:r>
            <a:r>
              <a:rPr lang="en-US" sz="2400" dirty="0" err="1" smtClean="0"/>
              <a:t>,y</a:t>
            </a:r>
            <a:r>
              <a:rPr lang="en-US" sz="2400" dirty="0" smtClean="0"/>
              <a:t>), and then apply the compositional rule of inference: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This provides a group of partial solutions</a:t>
            </a:r>
          </a:p>
          <a:p>
            <a:pPr marL="0" indent="0">
              <a:buNone/>
            </a:pPr>
            <a:r>
              <a:rPr lang="en-US" sz="2400" dirty="0" smtClean="0"/>
              <a:t>				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126432"/>
                <a:ext cx="78983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𝑖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𝑖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…</m:t>
                      </m:r>
                      <m:r>
                        <a:rPr lang="en-US" sz="2400" b="0" i="1" smtClean="0">
                          <a:latin typeface="Cambria Math"/>
                        </a:rPr>
                        <m:t>𝑥𝐴</m:t>
                      </m:r>
                      <m:r>
                        <a:rPr lang="en-US" sz="2400" i="1">
                          <a:latin typeface="Cambria Math"/>
                        </a:rPr>
                        <m:t>ꞌ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𝑖𝑛</m:t>
                      </m:r>
                      <m:r>
                        <a:rPr lang="en-US" sz="2400" i="1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baseline="-25000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,…,</m:t>
                      </m:r>
                      <m:r>
                        <a:rPr lang="en-US" sz="2400" b="0" i="1" smtClean="0">
                          <a:latin typeface="Cambria Math"/>
                        </a:rPr>
                        <m:t>𝑥𝑛</m:t>
                      </m:r>
                      <m:r>
                        <a:rPr lang="en-US" sz="2400" b="0" i="1" smtClean="0">
                          <a:latin typeface="Cambria Math"/>
                        </a:rPr>
                        <m:t>)°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</m:t>
                      </m:r>
                      <m:r>
                        <a:rPr lang="en-US" sz="2400" b="0" i="1" baseline="-2500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 baseline="-2500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,…,</m:t>
                      </m:r>
                      <m:r>
                        <a:rPr lang="en-US" sz="2400" i="1">
                          <a:latin typeface="Cambria Math"/>
                        </a:rPr>
                        <m:t>𝑥𝑛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6432"/>
                <a:ext cx="7898350" cy="461665"/>
              </a:xfrm>
              <a:prstGeom prst="rect">
                <a:avLst/>
              </a:prstGeom>
              <a:blipFill rotWithShape="1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7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Theory </a:t>
            </a:r>
            <a:r>
              <a:rPr lang="en-US" dirty="0" err="1" smtClean="0"/>
              <a:t>Symbology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from www.rapidtables.com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∩ </a:t>
            </a:r>
            <a:r>
              <a:rPr lang="en-US" dirty="0" smtClean="0"/>
              <a:t>B – A intersection with B</a:t>
            </a:r>
          </a:p>
          <a:p>
            <a:pPr lvl="1"/>
            <a:r>
              <a:rPr lang="en-US" dirty="0"/>
              <a:t>Items belonging to set A </a:t>
            </a:r>
            <a:r>
              <a:rPr lang="en-US" u="sng" dirty="0"/>
              <a:t>and</a:t>
            </a:r>
            <a:r>
              <a:rPr lang="en-US" dirty="0"/>
              <a:t> set </a:t>
            </a:r>
            <a:r>
              <a:rPr lang="en-US" dirty="0" smtClean="0"/>
              <a:t>B</a:t>
            </a:r>
          </a:p>
          <a:p>
            <a:r>
              <a:rPr lang="en-US" dirty="0" smtClean="0"/>
              <a:t>A ∪ B – A Union with B</a:t>
            </a:r>
          </a:p>
          <a:p>
            <a:pPr lvl="1"/>
            <a:r>
              <a:rPr lang="en-US" dirty="0"/>
              <a:t>Items belonging to set A </a:t>
            </a:r>
            <a:r>
              <a:rPr lang="en-US" u="sng" dirty="0"/>
              <a:t>or</a:t>
            </a:r>
            <a:r>
              <a:rPr lang="en-US" dirty="0"/>
              <a:t> set B (or both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compliment of a set</a:t>
            </a:r>
          </a:p>
          <a:p>
            <a:pPr lvl="1"/>
            <a:r>
              <a:rPr lang="en-US" dirty="0" smtClean="0"/>
              <a:t>all elements not in that set</a:t>
            </a:r>
          </a:p>
          <a:p>
            <a:r>
              <a:rPr lang="en-US" dirty="0" smtClean="0">
                <a:latin typeface="Brush Script MT" panose="03060802040406070304" pitchFamily="66" charset="0"/>
              </a:rPr>
              <a:t>P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– Power set of A</a:t>
            </a:r>
          </a:p>
          <a:p>
            <a:pPr lvl="1"/>
            <a:r>
              <a:rPr lang="en-US" dirty="0" smtClean="0"/>
              <a:t>All possible subsets of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Fuzzy Logic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partial solutions can be aggregated into a single output fuzzy set using either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Or				       </a:t>
            </a:r>
            <a:r>
              <a:rPr lang="en-US" sz="2400" baseline="-100000" dirty="0" smtClean="0"/>
              <a:t>k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		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126432"/>
                <a:ext cx="7898350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</a:rPr>
                            <m:t>ꞌ</m:t>
                          </m:r>
                          <m:r>
                            <a:rPr lang="en-US" sz="2400" i="1" baseline="-25000">
                              <a:latin typeface="Cambria Math"/>
                            </a:rPr>
                            <m:t>𝑖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126432"/>
                <a:ext cx="7898350" cy="11698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105400"/>
                <a:ext cx="7755396" cy="58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</a:rPr>
                        <m:t>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ꞌ</m:t>
                              </m:r>
                              <m:r>
                                <a:rPr lang="en-US" sz="2400" i="1" baseline="-25000">
                                  <a:latin typeface="Cambria Math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05400"/>
                <a:ext cx="7755396" cy="582019"/>
              </a:xfrm>
              <a:prstGeom prst="rect">
                <a:avLst/>
              </a:prstGeom>
              <a:blipFill rotWithShape="1">
                <a:blip r:embed="rId3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3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Defuzzification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many instances, this output fuzzy set needs to be converted into a single numeric value</a:t>
            </a:r>
          </a:p>
          <a:p>
            <a:endParaRPr lang="en-US" sz="2400" dirty="0"/>
          </a:p>
          <a:p>
            <a:r>
              <a:rPr lang="en-US" sz="2400" dirty="0" smtClean="0"/>
              <a:t>This is done through a </a:t>
            </a:r>
            <a:r>
              <a:rPr lang="en-US" sz="2400" dirty="0" err="1" smtClean="0"/>
              <a:t>defuzzification</a:t>
            </a:r>
            <a:r>
              <a:rPr lang="en-US" sz="2400" dirty="0" smtClean="0"/>
              <a:t> process.</a:t>
            </a:r>
          </a:p>
          <a:p>
            <a:endParaRPr lang="en-US" sz="2400" dirty="0"/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. Centroid method:</a:t>
            </a:r>
          </a:p>
          <a:p>
            <a:pPr marL="0" indent="0">
              <a:buNone/>
            </a:pPr>
            <a:r>
              <a:rPr lang="en-US" sz="2400" dirty="0" smtClean="0"/>
              <a:t>				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1400" y="4897598"/>
                <a:ext cx="2026324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897598"/>
                <a:ext cx="2026324" cy="7317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88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Defuzzification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Graphically, this looks like…				</a:t>
            </a: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639050" cy="3426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81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Fuzzy for Real-valued inputs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In most cases, inputs are not fuzzy sets but real values from within an application domain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This is done through </a:t>
                </a:r>
                <a:r>
                  <a:rPr lang="en-US" sz="2400" dirty="0" err="1" smtClean="0"/>
                  <a:t>fuzzification</a:t>
                </a:r>
                <a:r>
                  <a:rPr lang="en-US" sz="2400" dirty="0" smtClean="0"/>
                  <a:t>, normally by setting the feature value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400" b="0" i="1" baseline="-2500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) to one and everything else to zero in that domain (X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This can then be used to create a corresponding linguistic variable for that input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98" t="-1037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0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“Standard” Fuzzy Logic Controller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505450" cy="45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19200" y="6553200"/>
            <a:ext cx="22765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From Keller, Liu, and Fogel, 2016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163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Where do the rules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Rules usually come from expert input</a:t>
            </a:r>
          </a:p>
          <a:p>
            <a:endParaRPr lang="en-US" sz="2400" dirty="0"/>
          </a:p>
          <a:p>
            <a:r>
              <a:rPr lang="en-US" sz="2400" dirty="0" smtClean="0"/>
              <a:t>Fuzzy rules can also be learned if there is sufficient training data </a:t>
            </a:r>
          </a:p>
          <a:p>
            <a:pPr lvl="1"/>
            <a:r>
              <a:rPr lang="en-US" sz="2000" dirty="0" smtClean="0"/>
              <a:t>Supervised learning</a:t>
            </a:r>
            <a:endParaRPr lang="en-US" sz="20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73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the answer 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700" dirty="0" smtClean="0">
                <a:solidFill>
                  <a:srgbClr val="FFC000"/>
                </a:solidFill>
              </a:rPr>
              <a:t>42</a:t>
            </a:r>
            <a:endParaRPr lang="en-US" sz="287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6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72400" cy="762000"/>
          </a:xfrm>
        </p:spPr>
        <p:txBody>
          <a:bodyPr/>
          <a:lstStyle/>
          <a:p>
            <a:r>
              <a:rPr lang="en-US" dirty="0" smtClean="0"/>
              <a:t>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dirty="0" smtClean="0"/>
              <a:t>Next week:</a:t>
            </a:r>
          </a:p>
          <a:p>
            <a:pPr lvl="1"/>
            <a:r>
              <a:rPr lang="en-US" dirty="0"/>
              <a:t>Neural networks</a:t>
            </a:r>
          </a:p>
          <a:p>
            <a:pPr lvl="2"/>
            <a:r>
              <a:rPr lang="en-US" dirty="0" smtClean="0"/>
              <a:t>Maybe a video presentation of </a:t>
            </a:r>
            <a:r>
              <a:rPr lang="en-US" dirty="0"/>
              <a:t>Paul </a:t>
            </a:r>
            <a:r>
              <a:rPr lang="en-US" dirty="0" err="1"/>
              <a:t>Werbos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And then:</a:t>
            </a:r>
          </a:p>
          <a:p>
            <a:pPr lvl="1"/>
            <a:r>
              <a:rPr lang="en-US" dirty="0" smtClean="0"/>
              <a:t>Applications in Numerical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i="1" smtClean="0">
                <a:ea typeface="ＭＳ Ｐゴシック" pitchFamily="34" charset="-128"/>
              </a:rPr>
              <a:t>Program Completed</a:t>
            </a:r>
            <a:endParaRPr lang="en-US" smtClean="0">
              <a:ea typeface="ＭＳ Ｐゴシック" pitchFamily="34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Missouri University of Science &amp; Technology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47BCCC-7BAE-4ABB-96BE-95CD2A49CA1F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1981200" y="5257800"/>
            <a:ext cx="571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ctr" eaLnBrk="1" hangingPunct="1"/>
            <a:r>
              <a:rPr lang="en-US" sz="1800" b="1">
                <a:solidFill>
                  <a:schemeClr val="bg1"/>
                </a:solidFill>
              </a:rPr>
              <a:t>© 2003 Curators of University of Missouri</a:t>
            </a:r>
          </a:p>
        </p:txBody>
      </p:sp>
    </p:spTree>
    <p:extLst>
      <p:ext uri="{BB962C8B-B14F-4D97-AF65-F5344CB8AC3E}">
        <p14:creationId xmlns:p14="http://schemas.microsoft.com/office/powerpoint/2010/main" val="4293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Set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a modified set theory for fuzzy systems</a:t>
            </a:r>
          </a:p>
          <a:p>
            <a:pPr marL="457200" lvl="1" indent="0">
              <a:buNone/>
            </a:pPr>
            <a:r>
              <a:rPr lang="en-US" dirty="0" smtClean="0"/>
              <a:t>Membership is either true or not in set theory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 Fuzzy Sets it varies (large integers):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29000" y="3802695"/>
                <a:ext cx="2065502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ea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∉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𝐴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02695"/>
                <a:ext cx="2065502" cy="624210"/>
              </a:xfrm>
              <a:prstGeom prst="rect">
                <a:avLst/>
              </a:prstGeom>
              <a:blipFill rotWithShape="1">
                <a:blip r:embed="rId2"/>
                <a:stretch>
                  <a:fillRect l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47691" y="5410200"/>
                <a:ext cx="2631041" cy="772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&gt;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ea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          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𝑒𝑙𝑠𝑒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91" y="5410200"/>
                <a:ext cx="2631041" cy="772776"/>
              </a:xfrm>
              <a:prstGeom prst="rect">
                <a:avLst/>
              </a:prstGeom>
              <a:blipFill rotWithShape="1">
                <a:blip r:embed="rId3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31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see that this describes a membership to a set of large integers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As x increases, so does it’s membership amount, but never exceeds 1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71800" y="3276600"/>
                <a:ext cx="2631041" cy="772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A(x)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&gt;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ea typeface="Cambria Math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                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𝑒𝑙𝑠𝑒</m:t>
                              </m:r>
                            </m:e>
                          </m:mr>
                        </m:m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276600"/>
                <a:ext cx="2631041" cy="772776"/>
              </a:xfrm>
              <a:prstGeom prst="rect">
                <a:avLst/>
              </a:prstGeom>
              <a:blipFill rotWithShape="1"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1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Membership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4114800"/>
          </a:xfrm>
        </p:spPr>
        <p:txBody>
          <a:bodyPr/>
          <a:lstStyle/>
          <a:p>
            <a:r>
              <a:rPr lang="en-US" sz="2800" dirty="0" smtClean="0"/>
              <a:t>The shape of the membership function should represent how the items fit into the overall system. Common functions are:</a:t>
            </a:r>
          </a:p>
          <a:p>
            <a:pPr lvl="1"/>
            <a:r>
              <a:rPr lang="en-US" dirty="0" smtClean="0"/>
              <a:t>Triangular function</a:t>
            </a:r>
          </a:p>
          <a:p>
            <a:pPr lvl="1"/>
            <a:r>
              <a:rPr lang="en-US" dirty="0" smtClean="0"/>
              <a:t>Trapezoidal functions</a:t>
            </a:r>
          </a:p>
          <a:p>
            <a:pPr lvl="1"/>
            <a:r>
              <a:rPr lang="en-US" dirty="0" smtClean="0">
                <a:sym typeface="Symbol"/>
              </a:rPr>
              <a:t>-membership functions</a:t>
            </a:r>
          </a:p>
          <a:p>
            <a:pPr lvl="1"/>
            <a:r>
              <a:rPr lang="en-US" dirty="0" smtClean="0">
                <a:sym typeface="Symbol"/>
              </a:rPr>
              <a:t>S-membership functions</a:t>
            </a:r>
          </a:p>
          <a:p>
            <a:pPr lvl="1"/>
            <a:r>
              <a:rPr lang="en-US" dirty="0" smtClean="0">
                <a:sym typeface="Symbol"/>
              </a:rPr>
              <a:t>Logistics Functions</a:t>
            </a:r>
          </a:p>
          <a:p>
            <a:pPr lvl="1"/>
            <a:r>
              <a:rPr lang="en-US" dirty="0" smtClean="0">
                <a:sym typeface="Symbol"/>
              </a:rPr>
              <a:t>Exponential, Gaussian, etc.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Set Theory</a:t>
            </a:r>
            <a:endParaRPr lang="en-US" dirty="0"/>
          </a:p>
        </p:txBody>
      </p:sp>
      <p:pic>
        <p:nvPicPr>
          <p:cNvPr id="2050" name="Picture 2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762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5791200"/>
            <a:ext cx="910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</a:t>
            </a:r>
            <a:r>
              <a:rPr lang="en-US" sz="1200" dirty="0" smtClean="0"/>
              <a:t>Lee, Kim, Kim, and Park, “An </a:t>
            </a:r>
            <a:r>
              <a:rPr lang="en-US" sz="1200" dirty="0"/>
              <a:t>Agent-Based Competitive Product Diffusion Model for the Estimation and Sensitivity </a:t>
            </a:r>
            <a:r>
              <a:rPr lang="en-US" sz="1200" dirty="0" smtClean="0"/>
              <a:t>Analysis </a:t>
            </a:r>
            <a:r>
              <a:rPr lang="en-US" sz="1200" dirty="0"/>
              <a:t>of </a:t>
            </a:r>
            <a:endParaRPr lang="en-US" sz="1200" dirty="0" smtClean="0"/>
          </a:p>
          <a:p>
            <a:r>
              <a:rPr lang="en-US" sz="1200" dirty="0" smtClean="0"/>
              <a:t>Social Network </a:t>
            </a:r>
            <a:r>
              <a:rPr lang="en-US" sz="1200" dirty="0"/>
              <a:t>Structure and Purchase Time </a:t>
            </a:r>
            <a:r>
              <a:rPr lang="en-US" sz="1200" dirty="0" smtClean="0"/>
              <a:t>Distribution,” Journal of Artificial Societies and Social Simulation, </a:t>
            </a:r>
            <a:r>
              <a:rPr lang="en-US" sz="1200" b="1" dirty="0" smtClean="0"/>
              <a:t>16</a:t>
            </a:r>
            <a:r>
              <a:rPr lang="en-US" sz="1200" dirty="0" smtClean="0"/>
              <a:t>(1), 3, 2013.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573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Generating Alternatives</Template>
  <TotalTime>6581</TotalTime>
  <Words>1834</Words>
  <Application>Microsoft Office PowerPoint</Application>
  <PresentationFormat>On-screen Show (4:3)</PresentationFormat>
  <Paragraphs>423</Paragraphs>
  <Slides>58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ＭＳ Ｐゴシック</vt:lpstr>
      <vt:lpstr>Arial</vt:lpstr>
      <vt:lpstr>Brush Script MT</vt:lpstr>
      <vt:lpstr>Calibri</vt:lpstr>
      <vt:lpstr>Cambria Math</vt:lpstr>
      <vt:lpstr>Symbol</vt:lpstr>
      <vt:lpstr>Tahoma</vt:lpstr>
      <vt:lpstr>Blank Presentation</vt:lpstr>
      <vt:lpstr>SysEng 5211 Computational Intelligence </vt:lpstr>
      <vt:lpstr>Fuzzy Set Theory</vt:lpstr>
      <vt:lpstr>Fuzzy Sets</vt:lpstr>
      <vt:lpstr>Set Theory</vt:lpstr>
      <vt:lpstr>Set Theory Symbology from www.rapidtables.com</vt:lpstr>
      <vt:lpstr>Fuzzy Set Theory</vt:lpstr>
      <vt:lpstr>Membership functions</vt:lpstr>
      <vt:lpstr>Membership functions</vt:lpstr>
      <vt:lpstr>Fuzzy Set Theory</vt:lpstr>
      <vt:lpstr>Fuzzy Set Theory</vt:lpstr>
      <vt:lpstr>Fuzzy Set Theory</vt:lpstr>
      <vt:lpstr>Fuzzy Set Theory Goals</vt:lpstr>
      <vt:lpstr>Basic Fuzzy Set Operators (Zadeh, 1965)</vt:lpstr>
      <vt:lpstr>Basic Fuzzy Set Operators (Zadeh, 1965)</vt:lpstr>
      <vt:lpstr>Other operators can also used</vt:lpstr>
      <vt:lpstr>Operators control output results</vt:lpstr>
      <vt:lpstr>Fuzzy Decision Trees</vt:lpstr>
      <vt:lpstr>Fuzzy Decision Trees</vt:lpstr>
      <vt:lpstr>Fuzzy Decision Trees</vt:lpstr>
      <vt:lpstr>Fuzzy Decision Trees</vt:lpstr>
      <vt:lpstr>Fuzzy Decision Trees</vt:lpstr>
      <vt:lpstr>Fuzzy Decision Trees</vt:lpstr>
      <vt:lpstr>Fuzzy Relations and Fuzzy Logic Inference</vt:lpstr>
      <vt:lpstr>Fuzzy Relations and Fuzzy Logic Inference</vt:lpstr>
      <vt:lpstr>Linguistic variables</vt:lpstr>
      <vt:lpstr>Fuzzy Relations and Propositions</vt:lpstr>
      <vt:lpstr>Fuzzy Relations and Propositions - Hedges</vt:lpstr>
      <vt:lpstr>Hedges</vt:lpstr>
      <vt:lpstr>Hedges</vt:lpstr>
      <vt:lpstr>Fuzzy Relations and Propositions</vt:lpstr>
      <vt:lpstr>Fuzzy Relations and Propositions</vt:lpstr>
      <vt:lpstr>Cylindrical Closure</vt:lpstr>
      <vt:lpstr>Cylindrical Closure</vt:lpstr>
      <vt:lpstr>Fuzzy Relations and Propositions</vt:lpstr>
      <vt:lpstr>Fuzzy Relations</vt:lpstr>
      <vt:lpstr>Example Definitions (Klir and Yuan, 1995)</vt:lpstr>
      <vt:lpstr>Fuzzy Relations</vt:lpstr>
      <vt:lpstr>Fuzzy Relations</vt:lpstr>
      <vt:lpstr>Fuzzy Relations</vt:lpstr>
      <vt:lpstr>Fuzzy Relations</vt:lpstr>
      <vt:lpstr>Fuzzy Relations</vt:lpstr>
      <vt:lpstr>Fuzzy Logic Inference</vt:lpstr>
      <vt:lpstr>Fuzzy Logic Inference</vt:lpstr>
      <vt:lpstr>Fuzzy Logic Inference</vt:lpstr>
      <vt:lpstr>Fuzzy Logic Inference</vt:lpstr>
      <vt:lpstr>Fuzzy Logic Inference</vt:lpstr>
      <vt:lpstr>Fuzzy Logic Inference</vt:lpstr>
      <vt:lpstr>Fuzzy Logic Inference</vt:lpstr>
      <vt:lpstr>Fuzzy Logic Inference</vt:lpstr>
      <vt:lpstr>Fuzzy Logic Inference</vt:lpstr>
      <vt:lpstr>Defuzzification</vt:lpstr>
      <vt:lpstr>Defuzzification</vt:lpstr>
      <vt:lpstr>Fuzzy for Real-valued inputs</vt:lpstr>
      <vt:lpstr>“Standard” Fuzzy Logic Controller</vt:lpstr>
      <vt:lpstr>Where do the rules come from?</vt:lpstr>
      <vt:lpstr>And the answer is…</vt:lpstr>
      <vt:lpstr>Moving Forward</vt:lpstr>
      <vt:lpstr>Program Completed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SysEng 5211 Computational Intelligence</dc:title>
  <dc:creator>Corns, Steven</dc:creator>
  <cp:lastModifiedBy>Patton, Ryan</cp:lastModifiedBy>
  <cp:revision>145</cp:revision>
  <dcterms:created xsi:type="dcterms:W3CDTF">2016-08-16T17:28:48Z</dcterms:created>
  <dcterms:modified xsi:type="dcterms:W3CDTF">2020-09-02T18:27:35Z</dcterms:modified>
</cp:coreProperties>
</file>