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8" r:id="rId2"/>
    <p:sldId id="276" r:id="rId3"/>
    <p:sldId id="277" r:id="rId4"/>
    <p:sldId id="279" r:id="rId5"/>
    <p:sldId id="281" r:id="rId6"/>
    <p:sldId id="278" r:id="rId7"/>
    <p:sldId id="283" r:id="rId8"/>
    <p:sldId id="284" r:id="rId9"/>
    <p:sldId id="285" r:id="rId10"/>
    <p:sldId id="288" r:id="rId11"/>
    <p:sldId id="280" r:id="rId12"/>
    <p:sldId id="282" r:id="rId13"/>
    <p:sldId id="286" r:id="rId14"/>
    <p:sldId id="289" r:id="rId15"/>
    <p:sldId id="292" r:id="rId16"/>
    <p:sldId id="287" r:id="rId17"/>
    <p:sldId id="290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04" r:id="rId42"/>
    <p:sldId id="306" r:id="rId43"/>
    <p:sldId id="305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03" r:id="rId61"/>
    <p:sldId id="272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3C719-5720-4F9D-9A42-87FEAF35EFF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8C5E5-37D5-4AB0-AB3A-B4FF5F1C3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2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3892B-A629-4E8E-BC65-6F2B1A51648A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013"/>
            <a:ext cx="5029200" cy="4115574"/>
          </a:xfrm>
          <a:noFill/>
          <a:ln/>
        </p:spPr>
        <p:txBody>
          <a:bodyPr lIns="91426" tIns="45714" rIns="91426" bIns="45714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61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7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1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24000"/>
            <a:ext cx="8077200" cy="2193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SysEng</a:t>
            </a:r>
            <a:r>
              <a:rPr lang="en-US" dirty="0" smtClean="0">
                <a:ea typeface="ＭＳ Ｐゴシック" pitchFamily="34" charset="-128"/>
              </a:rPr>
              <a:t> 5211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Computational Intelligence</a:t>
            </a:r>
            <a:r>
              <a:rPr lang="en-US" sz="2800" b="1" dirty="0" smtClean="0">
                <a:latin typeface="Tahoma" pitchFamily="34" charset="0"/>
                <a:ea typeface="ＭＳ Ｐゴシック" pitchFamily="34" charset="-128"/>
              </a:rPr>
              <a:t/>
            </a:r>
            <a:br>
              <a:rPr lang="en-US" sz="2800" b="1" dirty="0" smtClean="0">
                <a:latin typeface="Tahoma" pitchFamily="34" charset="0"/>
                <a:ea typeface="ＭＳ Ｐゴシック" pitchFamily="34" charset="-128"/>
              </a:rPr>
            </a:br>
            <a:endParaRPr lang="en-US" sz="2800" b="1" dirty="0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629400" cy="17526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/>
              <a:t>Steven Corns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2"/>
                </a:solidFill>
                <a:latin typeface="Tahoma" pitchFamily="34" charset="0"/>
              </a:rPr>
              <a:t>Neural Networks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697AFD-6837-4F98-B5F8-273A3A83C6F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Rosenblatt’s Perceptron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020888"/>
            <a:ext cx="8382000" cy="4379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Looking at Rosenblatt’s Perceptron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dirty="0" smtClean="0"/>
          </a:p>
        </p:txBody>
      </p:sp>
      <p:sp>
        <p:nvSpPr>
          <p:cNvPr id="2" name="Oval 1"/>
          <p:cNvSpPr/>
          <p:nvPr/>
        </p:nvSpPr>
        <p:spPr bwMode="auto">
          <a:xfrm>
            <a:off x="5562600" y="4038600"/>
            <a:ext cx="1600200" cy="152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971800" y="3581400"/>
            <a:ext cx="28194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2895600" y="4038600"/>
            <a:ext cx="2743994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V="1">
            <a:off x="2895600" y="4785486"/>
            <a:ext cx="2667000" cy="151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2895600" y="5029200"/>
            <a:ext cx="2667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V="1">
            <a:off x="2971800" y="5234500"/>
            <a:ext cx="2743200" cy="63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7162800" y="4800600"/>
            <a:ext cx="1066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41466" y="325000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29000" y="437566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81400" y="379692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06101" y="48651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97649" y="57912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5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" idx="0"/>
          </p:cNvCxnSpPr>
          <p:nvPr/>
        </p:nvCxnSpPr>
        <p:spPr bwMode="auto">
          <a:xfrm>
            <a:off x="6362700" y="2819400"/>
            <a:ext cx="0" cy="1219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0128" y="288067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6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/>
              <a:t>Rosenblatt’s Neuron</a:t>
            </a:r>
            <a:endParaRPr lang="en-US" altLang="en-US" dirty="0" smtClean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Maps an input </a:t>
            </a:r>
            <a:r>
              <a:rPr lang="en-US" altLang="en-US" i="1" dirty="0" smtClean="0">
                <a:latin typeface="Tahoma" pitchFamily="34" charset="0"/>
              </a:rPr>
              <a:t>x</a:t>
            </a:r>
            <a:r>
              <a:rPr lang="en-US" altLang="en-US" dirty="0" smtClean="0">
                <a:latin typeface="Tahoma" pitchFamily="34" charset="0"/>
              </a:rPr>
              <a:t> to a binary via an f(</a:t>
            </a:r>
            <a:r>
              <a:rPr lang="en-US" altLang="en-US" i="1" dirty="0" smtClean="0">
                <a:latin typeface="Tahoma" pitchFamily="34" charset="0"/>
              </a:rPr>
              <a:t>x</a:t>
            </a:r>
            <a:r>
              <a:rPr lang="en-US" altLang="en-US" dirty="0" smtClean="0">
                <a:latin typeface="Tahoma" pitchFamily="34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>
                <a:latin typeface="Tahoma" pitchFamily="34" charset="0"/>
              </a:rPr>
              <a:t>Decides which side of the y axis (positive or negative)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43200" y="3733800"/>
                <a:ext cx="3447995" cy="598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    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0,               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3447995" cy="5987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824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Rosenblatt’s Neuron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020888"/>
            <a:ext cx="8382000" cy="4379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Looking at Rosenblatt’s Perceptron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dirty="0" smtClean="0"/>
          </a:p>
        </p:txBody>
      </p:sp>
      <p:sp>
        <p:nvSpPr>
          <p:cNvPr id="2" name="Oval 1"/>
          <p:cNvSpPr/>
          <p:nvPr/>
        </p:nvSpPr>
        <p:spPr bwMode="auto">
          <a:xfrm>
            <a:off x="3795043" y="3899583"/>
            <a:ext cx="1600200" cy="152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128043" y="3899583"/>
            <a:ext cx="2743994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V="1">
            <a:off x="1051843" y="5095483"/>
            <a:ext cx="2895600" cy="3164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5395243" y="4661583"/>
            <a:ext cx="1066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25981" y="3530251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62200" y="489430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" idx="0"/>
          </p:cNvCxnSpPr>
          <p:nvPr/>
        </p:nvCxnSpPr>
        <p:spPr bwMode="auto">
          <a:xfrm>
            <a:off x="4595143" y="2680383"/>
            <a:ext cx="0" cy="1219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82571" y="27416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6443858" y="4402637"/>
            <a:ext cx="472157" cy="4805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6916015" y="4661583"/>
            <a:ext cx="1066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0192" y="397723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 Limiter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22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/>
              <a:t>Rosenblatt’s Neuron</a:t>
            </a:r>
            <a:endParaRPr lang="en-US" altLang="en-US" dirty="0" smtClean="0"/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dirty="0" smtClean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191000" y="1905000"/>
            <a:ext cx="0" cy="434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752600" y="3962400"/>
            <a:ext cx="541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819400" y="1905000"/>
            <a:ext cx="3429000" cy="3962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5883215"/>
                <a:ext cx="2405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83215"/>
                <a:ext cx="240540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 bwMode="auto">
          <a:xfrm flipV="1">
            <a:off x="4191000" y="1905000"/>
            <a:ext cx="0" cy="434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1752600" y="3962400"/>
            <a:ext cx="54102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26806" y="4076700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06" y="4076700"/>
                <a:ext cx="47198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48397" y="183622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97" y="1836222"/>
                <a:ext cx="47731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181600" y="2819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50292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74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Training the Perceptron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Training is done by presenting correct data to the algorithm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Where p</a:t>
            </a:r>
            <a:r>
              <a:rPr lang="en-US" altLang="en-US" baseline="-25000" dirty="0" smtClean="0">
                <a:latin typeface="Tahoma" pitchFamily="34" charset="0"/>
              </a:rPr>
              <a:t>i</a:t>
            </a:r>
            <a:r>
              <a:rPr lang="en-US" altLang="en-US" dirty="0" smtClean="0">
                <a:latin typeface="Tahoma" pitchFamily="34" charset="0"/>
              </a:rPr>
              <a:t> is the input and </a:t>
            </a:r>
            <a:r>
              <a:rPr lang="en-US" altLang="en-US" dirty="0" err="1" smtClean="0">
                <a:latin typeface="Tahoma" pitchFamily="34" charset="0"/>
              </a:rPr>
              <a:t>t</a:t>
            </a:r>
            <a:r>
              <a:rPr lang="en-US" altLang="en-US" baseline="-25000" dirty="0" err="1" smtClean="0">
                <a:latin typeface="Tahoma" pitchFamily="34" charset="0"/>
              </a:rPr>
              <a:t>i</a:t>
            </a:r>
            <a:r>
              <a:rPr lang="en-US" altLang="en-US" dirty="0" smtClean="0">
                <a:latin typeface="Tahoma" pitchFamily="34" charset="0"/>
              </a:rPr>
              <a:t> is the matching output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43200" y="3733800"/>
                <a:ext cx="3932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,…,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3932038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765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939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Using the data: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>
                <a:latin typeface="Tahoma" pitchFamily="34" charset="0"/>
              </a:rPr>
              <a:t>Using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3352799"/>
                <a:ext cx="9109417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=0</m:t>
                          </m:r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352799"/>
                <a:ext cx="9109417" cy="810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62200" y="5105400"/>
                <a:ext cx="5245090" cy="888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,    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0,               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05400"/>
                <a:ext cx="5245090" cy="8886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48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dirty="0" smtClean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191000" y="1905000"/>
            <a:ext cx="0" cy="434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752600" y="3962400"/>
            <a:ext cx="541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Oval 1"/>
          <p:cNvSpPr/>
          <p:nvPr/>
        </p:nvSpPr>
        <p:spPr bwMode="auto">
          <a:xfrm>
            <a:off x="5105400" y="2590800"/>
            <a:ext cx="3048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573588" y="3124200"/>
            <a:ext cx="3048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431875" y="38100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667000" y="1905000"/>
            <a:ext cx="3200400" cy="381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4040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Let </a:t>
            </a:r>
            <a:r>
              <a:rPr lang="en-US" altLang="en-US" baseline="-25000" dirty="0" smtClean="0">
                <a:latin typeface="Tahoma" pitchFamily="34" charset="0"/>
              </a:rPr>
              <a:t>1</a:t>
            </a:r>
            <a:r>
              <a:rPr lang="en-US" altLang="en-US" dirty="0" smtClean="0">
                <a:latin typeface="Tahoma" pitchFamily="34" charset="0"/>
              </a:rPr>
              <a:t>w</a:t>
            </a:r>
            <a:r>
              <a:rPr lang="en-US" altLang="en-US" baseline="30000" dirty="0" smtClean="0">
                <a:latin typeface="Tahoma" pitchFamily="34" charset="0"/>
              </a:rPr>
              <a:t>T</a:t>
            </a:r>
            <a:r>
              <a:rPr lang="en-US" altLang="en-US" dirty="0" smtClean="0">
                <a:latin typeface="Tahoma" pitchFamily="34" charset="0"/>
              </a:rPr>
              <a:t>= [0.5,-0.7]: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29314" y="3200400"/>
                <a:ext cx="2776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𝜗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h𝑎𝑟𝑑𝑙𝑖𝑚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2800" baseline="-25000" dirty="0">
                          <a:latin typeface="Tahoma" pitchFamily="34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Tahoma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en-US" sz="2800" baseline="30000" dirty="0" smtClean="0">
                          <a:latin typeface="Tahoma" pitchFamily="34" charset="0"/>
                        </a:rPr>
                        <m:t>T</m:t>
                      </m:r>
                      <m:r>
                        <a:rPr lang="en-US" sz="24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314" y="3200400"/>
                <a:ext cx="277691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33600" y="4114800"/>
                <a:ext cx="4161332" cy="70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𝜗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h𝑎𝑟𝑑𝑙𝑖𝑚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0.5,−0.7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14800"/>
                <a:ext cx="4161332" cy="7057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00329" y="5181600"/>
                <a:ext cx="3568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𝜗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h𝑎𝑟𝑑𝑙𝑖𝑚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−1.1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9" y="5181600"/>
                <a:ext cx="356879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599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2588" y="2286000"/>
                <a:ext cx="8382000" cy="4114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This isn’t correct, so we apply a rule: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dirty="0" smtClean="0">
                    <a:latin typeface="Tahoma" pitchFamily="34" charset="0"/>
                  </a:rPr>
                  <a:t>If t=1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𝜗</m:t>
                    </m:r>
                  </m:oMath>
                </a14:m>
                <a:r>
                  <a:rPr lang="en-US" altLang="en-US" dirty="0" smtClean="0">
                    <a:latin typeface="Tahoma" pitchFamily="34" charset="0"/>
                  </a:rPr>
                  <a:t>=0, then </a:t>
                </a:r>
                <a:r>
                  <a:rPr lang="en-US" altLang="en-US" baseline="-25000" dirty="0" smtClean="0">
                    <a:latin typeface="Tahoma" pitchFamily="34" charset="0"/>
                  </a:rPr>
                  <a:t>1</a:t>
                </a:r>
                <a:r>
                  <a:rPr lang="en-US" altLang="en-US" dirty="0" smtClean="0">
                    <a:latin typeface="Tahoma" pitchFamily="34" charset="0"/>
                  </a:rPr>
                  <a:t>w</a:t>
                </a:r>
                <a:r>
                  <a:rPr lang="en-US" altLang="en-US" baseline="30000" dirty="0" smtClean="0">
                    <a:latin typeface="Tahoma" pitchFamily="34" charset="0"/>
                  </a:rPr>
                  <a:t>new</a:t>
                </a:r>
                <a:r>
                  <a:rPr lang="en-US" altLang="en-US" dirty="0" smtClean="0">
                    <a:latin typeface="Tahoma" pitchFamily="34" charset="0"/>
                  </a:rPr>
                  <a:t>=</a:t>
                </a:r>
                <a:r>
                  <a:rPr lang="en-US" altLang="en-US" baseline="-25000" dirty="0" smtClean="0">
                    <a:latin typeface="Tahoma" pitchFamily="34" charset="0"/>
                  </a:rPr>
                  <a:t>1</a:t>
                </a:r>
                <a:r>
                  <a:rPr lang="en-US" altLang="en-US" dirty="0" smtClean="0">
                    <a:latin typeface="Tahoma" pitchFamily="34" charset="0"/>
                  </a:rPr>
                  <a:t>w</a:t>
                </a:r>
                <a:r>
                  <a:rPr lang="en-US" altLang="en-US" baseline="30000" dirty="0" smtClean="0">
                    <a:latin typeface="Tahoma" pitchFamily="34" charset="0"/>
                  </a:rPr>
                  <a:t>old</a:t>
                </a:r>
                <a:r>
                  <a:rPr lang="en-US" altLang="en-US" dirty="0" smtClean="0">
                    <a:latin typeface="Tahoma" pitchFamily="34" charset="0"/>
                  </a:rPr>
                  <a:t> + p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dirty="0">
                  <a:latin typeface="Tahoma" pitchFamily="34" charset="0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baseline="-25000" dirty="0">
                    <a:latin typeface="Tahoma" pitchFamily="34" charset="0"/>
                  </a:rPr>
                  <a:t>1</a:t>
                </a:r>
                <a:r>
                  <a:rPr lang="en-US" altLang="en-US" dirty="0">
                    <a:latin typeface="Tahoma" pitchFamily="34" charset="0"/>
                  </a:rPr>
                  <a:t>w</a:t>
                </a:r>
                <a:r>
                  <a:rPr lang="en-US" altLang="en-US" baseline="30000" dirty="0">
                    <a:latin typeface="Tahoma" pitchFamily="34" charset="0"/>
                  </a:rPr>
                  <a:t>new</a:t>
                </a:r>
                <a:r>
                  <a:rPr lang="en-US" altLang="en-US" dirty="0">
                    <a:latin typeface="Tahoma" pitchFamily="34" charset="0"/>
                  </a:rPr>
                  <a:t>=</a:t>
                </a:r>
                <a:r>
                  <a:rPr lang="en-US" altLang="en-US" baseline="-25000" dirty="0">
                    <a:latin typeface="Tahoma" pitchFamily="34" charset="0"/>
                  </a:rPr>
                  <a:t>1</a:t>
                </a:r>
                <a:r>
                  <a:rPr lang="en-US" altLang="en-US" dirty="0">
                    <a:latin typeface="Tahoma" pitchFamily="34" charset="0"/>
                  </a:rPr>
                  <a:t>w</a:t>
                </a:r>
                <a:r>
                  <a:rPr lang="en-US" altLang="en-US" baseline="30000" dirty="0">
                    <a:latin typeface="Tahoma" pitchFamily="34" charset="0"/>
                  </a:rPr>
                  <a:t>old</a:t>
                </a:r>
                <a:r>
                  <a:rPr lang="en-US" altLang="en-US" dirty="0">
                    <a:latin typeface="Tahoma" pitchFamily="34" charset="0"/>
                  </a:rPr>
                  <a:t> + </a:t>
                </a:r>
                <a:r>
                  <a:rPr lang="en-US" altLang="en-US" dirty="0" smtClean="0">
                    <a:latin typeface="Tahoma" pitchFamily="34" charset="0"/>
                  </a:rPr>
                  <a:t>p</a:t>
                </a:r>
                <a:r>
                  <a:rPr lang="en-US" altLang="en-US" baseline="-25000" dirty="0" smtClean="0">
                    <a:latin typeface="Tahoma" pitchFamily="34" charset="0"/>
                  </a:rPr>
                  <a:t>1</a:t>
                </a:r>
                <a:r>
                  <a:rPr lang="en-US" altLang="en-US" dirty="0" smtClean="0">
                    <a:latin typeface="Tahoma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en-US" b="0" i="1" smtClean="0">
                                  <a:latin typeface="Cambria Math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−0.7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en-US" b="0" i="1" smtClean="0">
                                  <a:latin typeface="Cambria Math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2.3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dirty="0">
                  <a:latin typeface="Tahoma" pitchFamily="34" charset="0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2286000"/>
                <a:ext cx="8382000" cy="4114800"/>
              </a:xfrm>
              <a:blipFill rotWithShape="1">
                <a:blip r:embed="rId3"/>
                <a:stretch>
                  <a:fillRect l="-1891" t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732201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Now </a:t>
            </a:r>
            <a:r>
              <a:rPr lang="en-US" altLang="en-US" baseline="-25000" dirty="0" smtClean="0">
                <a:latin typeface="Tahoma" pitchFamily="34" charset="0"/>
              </a:rPr>
              <a:t>1</a:t>
            </a:r>
            <a:r>
              <a:rPr lang="en-US" altLang="en-US" dirty="0" smtClean="0">
                <a:latin typeface="Tahoma" pitchFamily="34" charset="0"/>
              </a:rPr>
              <a:t>w</a:t>
            </a:r>
            <a:r>
              <a:rPr lang="en-US" altLang="en-US" baseline="30000" dirty="0" smtClean="0">
                <a:latin typeface="Tahoma" pitchFamily="34" charset="0"/>
              </a:rPr>
              <a:t>T</a:t>
            </a:r>
            <a:r>
              <a:rPr lang="en-US" altLang="en-US" dirty="0" smtClean="0">
                <a:latin typeface="Tahoma" pitchFamily="34" charset="0"/>
              </a:rPr>
              <a:t>= {2.5,2.3]: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29314" y="3200400"/>
                <a:ext cx="2776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𝜗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h𝑎𝑟𝑑𝑙𝑖𝑚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2800" baseline="-25000" dirty="0">
                          <a:latin typeface="Tahoma" pitchFamily="34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Tahoma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en-US" sz="2800" baseline="30000" dirty="0" smtClean="0">
                          <a:latin typeface="Tahoma" pitchFamily="34" charset="0"/>
                        </a:rPr>
                        <m:t>T</m:t>
                      </m:r>
                      <m:r>
                        <a:rPr lang="en-US" sz="24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314" y="3200400"/>
                <a:ext cx="277691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33600" y="4114800"/>
                <a:ext cx="3768596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𝜗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h𝑎𝑟𝑑𝑙𝑖𝑚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2.5,2.3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14800"/>
                <a:ext cx="3768596" cy="7081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00329" y="5181600"/>
                <a:ext cx="33812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𝜗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h𝑎𝑟𝑑𝑙𝑖𝑚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11.9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9" y="5181600"/>
                <a:ext cx="338124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618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Neural Networks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Mimics neurons in the brain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Creates a parallel architecture of simple computational devices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89635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9812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For the second input: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29314" y="3200400"/>
                <a:ext cx="2776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𝜗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h𝑎𝑟𝑑𝑙𝑖𝑚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2800" baseline="-25000" dirty="0">
                          <a:latin typeface="Tahoma" pitchFamily="34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en-US" sz="2800" dirty="0" smtClean="0">
                          <a:latin typeface="Tahoma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en-US" sz="2800" baseline="30000" dirty="0" smtClean="0">
                          <a:latin typeface="Tahoma" pitchFamily="34" charset="0"/>
                        </a:rPr>
                        <m:t>T</m:t>
                      </m:r>
                      <m:r>
                        <a:rPr lang="en-US" sz="24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314" y="3200400"/>
                <a:ext cx="277691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33600" y="4114800"/>
                <a:ext cx="3997826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𝜗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h𝑎𝑟𝑑𝑙𝑖𝑚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2.5,2.3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14800"/>
                <a:ext cx="3997826" cy="7081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00329" y="5181600"/>
                <a:ext cx="3440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𝜗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h𝑎𝑟𝑑𝑙𝑖𝑚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−2.5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9" y="5181600"/>
                <a:ext cx="344055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705600" y="52739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61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Unified Learning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Say we developed three rules: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400" dirty="0" smtClean="0">
                    <a:latin typeface="Tahoma" pitchFamily="34" charset="0"/>
                  </a:rPr>
                  <a:t> 	If </a:t>
                </a:r>
                <a:r>
                  <a:rPr lang="en-US" altLang="en-US" sz="2400" dirty="0">
                    <a:latin typeface="Tahoma" pitchFamily="34" charset="0"/>
                  </a:rPr>
                  <a:t>t=1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𝜗</m:t>
                    </m:r>
                  </m:oMath>
                </a14:m>
                <a:r>
                  <a:rPr lang="en-US" altLang="en-US" sz="2400" dirty="0">
                    <a:latin typeface="Tahoma" pitchFamily="34" charset="0"/>
                  </a:rPr>
                  <a:t>=0, then </a:t>
                </a:r>
                <a:r>
                  <a:rPr lang="en-US" altLang="en-US" sz="2400" baseline="-25000" dirty="0">
                    <a:latin typeface="Tahoma" pitchFamily="34" charset="0"/>
                  </a:rPr>
                  <a:t>1</a:t>
                </a:r>
                <a:r>
                  <a:rPr lang="en-US" altLang="en-US" sz="2400" dirty="0">
                    <a:latin typeface="Tahoma" pitchFamily="34" charset="0"/>
                  </a:rPr>
                  <a:t>w</a:t>
                </a:r>
                <a:r>
                  <a:rPr lang="en-US" altLang="en-US" sz="2400" baseline="30000" dirty="0">
                    <a:latin typeface="Tahoma" pitchFamily="34" charset="0"/>
                  </a:rPr>
                  <a:t>new</a:t>
                </a:r>
                <a:r>
                  <a:rPr lang="en-US" altLang="en-US" sz="2400" dirty="0">
                    <a:latin typeface="Tahoma" pitchFamily="34" charset="0"/>
                  </a:rPr>
                  <a:t>=</a:t>
                </a:r>
                <a:r>
                  <a:rPr lang="en-US" altLang="en-US" sz="2400" baseline="-25000" dirty="0">
                    <a:latin typeface="Tahoma" pitchFamily="34" charset="0"/>
                  </a:rPr>
                  <a:t>1</a:t>
                </a:r>
                <a:r>
                  <a:rPr lang="en-US" altLang="en-US" sz="2400" dirty="0">
                    <a:latin typeface="Tahoma" pitchFamily="34" charset="0"/>
                  </a:rPr>
                  <a:t>w</a:t>
                </a:r>
                <a:r>
                  <a:rPr lang="en-US" altLang="en-US" sz="2400" baseline="30000" dirty="0">
                    <a:latin typeface="Tahoma" pitchFamily="34" charset="0"/>
                  </a:rPr>
                  <a:t>old</a:t>
                </a:r>
                <a:r>
                  <a:rPr lang="en-US" altLang="en-US" sz="2400" dirty="0">
                    <a:latin typeface="Tahoma" pitchFamily="34" charset="0"/>
                  </a:rPr>
                  <a:t> + p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400" dirty="0" smtClean="0">
                    <a:latin typeface="Tahoma" pitchFamily="34" charset="0"/>
                  </a:rPr>
                  <a:t>	If t=0 </a:t>
                </a:r>
                <a:r>
                  <a:rPr lang="en-US" altLang="en-US" sz="2400" dirty="0">
                    <a:latin typeface="Tahoma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𝜗</m:t>
                    </m:r>
                  </m:oMath>
                </a14:m>
                <a:r>
                  <a:rPr lang="en-US" altLang="en-US" sz="2400" dirty="0" smtClean="0">
                    <a:latin typeface="Tahoma" pitchFamily="34" charset="0"/>
                  </a:rPr>
                  <a:t>=1, </a:t>
                </a:r>
                <a:r>
                  <a:rPr lang="en-US" altLang="en-US" sz="2400" dirty="0">
                    <a:latin typeface="Tahoma" pitchFamily="34" charset="0"/>
                  </a:rPr>
                  <a:t>then </a:t>
                </a:r>
                <a:r>
                  <a:rPr lang="en-US" altLang="en-US" sz="2400" baseline="-25000" dirty="0">
                    <a:latin typeface="Tahoma" pitchFamily="34" charset="0"/>
                  </a:rPr>
                  <a:t>1</a:t>
                </a:r>
                <a:r>
                  <a:rPr lang="en-US" altLang="en-US" sz="2400" dirty="0">
                    <a:latin typeface="Tahoma" pitchFamily="34" charset="0"/>
                  </a:rPr>
                  <a:t>w</a:t>
                </a:r>
                <a:r>
                  <a:rPr lang="en-US" altLang="en-US" sz="2400" baseline="30000" dirty="0">
                    <a:latin typeface="Tahoma" pitchFamily="34" charset="0"/>
                  </a:rPr>
                  <a:t>new</a:t>
                </a:r>
                <a:r>
                  <a:rPr lang="en-US" altLang="en-US" sz="2400" dirty="0">
                    <a:latin typeface="Tahoma" pitchFamily="34" charset="0"/>
                  </a:rPr>
                  <a:t>=</a:t>
                </a:r>
                <a:r>
                  <a:rPr lang="en-US" altLang="en-US" sz="2400" baseline="-25000" dirty="0">
                    <a:latin typeface="Tahoma" pitchFamily="34" charset="0"/>
                  </a:rPr>
                  <a:t>1</a:t>
                </a:r>
                <a:r>
                  <a:rPr lang="en-US" altLang="en-US" sz="2400" dirty="0">
                    <a:latin typeface="Tahoma" pitchFamily="34" charset="0"/>
                  </a:rPr>
                  <a:t>w</a:t>
                </a:r>
                <a:r>
                  <a:rPr lang="en-US" altLang="en-US" sz="2400" baseline="30000" dirty="0">
                    <a:latin typeface="Tahoma" pitchFamily="34" charset="0"/>
                  </a:rPr>
                  <a:t>old</a:t>
                </a:r>
                <a:r>
                  <a:rPr lang="en-US" altLang="en-US" sz="2400" dirty="0">
                    <a:latin typeface="Tahoma" pitchFamily="34" charset="0"/>
                  </a:rPr>
                  <a:t> </a:t>
                </a:r>
                <a:r>
                  <a:rPr lang="en-US" altLang="en-US" sz="2400" dirty="0" smtClean="0">
                    <a:latin typeface="Tahoma" pitchFamily="34" charset="0"/>
                  </a:rPr>
                  <a:t>- </a:t>
                </a:r>
                <a:r>
                  <a:rPr lang="en-US" altLang="en-US" sz="2400" dirty="0">
                    <a:latin typeface="Tahoma" pitchFamily="34" charset="0"/>
                  </a:rPr>
                  <a:t>p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400" dirty="0" smtClean="0">
                    <a:latin typeface="Tahoma" pitchFamily="34" charset="0"/>
                  </a:rPr>
                  <a:t>	If t=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𝜗</m:t>
                    </m:r>
                  </m:oMath>
                </a14:m>
                <a:r>
                  <a:rPr lang="en-US" altLang="en-US" sz="2400" dirty="0">
                    <a:latin typeface="Tahoma" pitchFamily="34" charset="0"/>
                  </a:rPr>
                  <a:t>, then </a:t>
                </a:r>
                <a:r>
                  <a:rPr lang="en-US" altLang="en-US" sz="2400" baseline="-25000" dirty="0">
                    <a:latin typeface="Tahoma" pitchFamily="34" charset="0"/>
                  </a:rPr>
                  <a:t>1</a:t>
                </a:r>
                <a:r>
                  <a:rPr lang="en-US" altLang="en-US" sz="2400" dirty="0">
                    <a:latin typeface="Tahoma" pitchFamily="34" charset="0"/>
                  </a:rPr>
                  <a:t>w</a:t>
                </a:r>
                <a:r>
                  <a:rPr lang="en-US" altLang="en-US" sz="2400" baseline="30000" dirty="0">
                    <a:latin typeface="Tahoma" pitchFamily="34" charset="0"/>
                  </a:rPr>
                  <a:t>new</a:t>
                </a:r>
                <a:r>
                  <a:rPr lang="en-US" altLang="en-US" sz="2400" dirty="0">
                    <a:latin typeface="Tahoma" pitchFamily="34" charset="0"/>
                  </a:rPr>
                  <a:t>=</a:t>
                </a:r>
                <a:r>
                  <a:rPr lang="en-US" altLang="en-US" sz="2400" baseline="-25000" dirty="0">
                    <a:latin typeface="Tahoma" pitchFamily="34" charset="0"/>
                  </a:rPr>
                  <a:t>1</a:t>
                </a:r>
                <a:r>
                  <a:rPr lang="en-US" altLang="en-US" sz="2400" dirty="0">
                    <a:latin typeface="Tahoma" pitchFamily="34" charset="0"/>
                  </a:rPr>
                  <a:t>w</a:t>
                </a:r>
                <a:r>
                  <a:rPr lang="en-US" altLang="en-US" sz="2400" baseline="30000" dirty="0">
                    <a:latin typeface="Tahoma" pitchFamily="34" charset="0"/>
                  </a:rPr>
                  <a:t>old</a:t>
                </a:r>
                <a:r>
                  <a:rPr lang="en-US" altLang="en-US" sz="2400" dirty="0">
                    <a:latin typeface="Tahoma" pitchFamily="34" charset="0"/>
                  </a:rPr>
                  <a:t> 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sz="2400" dirty="0" smtClean="0">
                  <a:latin typeface="Tahoma" pitchFamily="34" charset="0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400" dirty="0" smtClean="0">
                    <a:latin typeface="Tahoma" pitchFamily="34" charset="0"/>
                  </a:rPr>
                  <a:t>We can combine them into one rule using an error function: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400" dirty="0">
                    <a:latin typeface="Tahoma" pitchFamily="34" charset="0"/>
                  </a:rPr>
                  <a:t>	</a:t>
                </a:r>
                <a:r>
                  <a:rPr lang="en-US" altLang="en-US" sz="2400" dirty="0" smtClean="0">
                    <a:latin typeface="Tahoma" pitchFamily="34" charset="0"/>
                  </a:rPr>
                  <a:t>			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400" dirty="0">
                    <a:latin typeface="Tahoma" pitchFamily="34" charset="0"/>
                  </a:rPr>
                  <a:t>	</a:t>
                </a:r>
                <a:r>
                  <a:rPr lang="en-US" altLang="en-US" sz="2400" dirty="0" smtClean="0">
                    <a:latin typeface="Tahoma" pitchFamily="34" charset="0"/>
                  </a:rPr>
                  <a:t>			e = t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𝜗</m:t>
                    </m:r>
                  </m:oMath>
                </a14:m>
                <a:endParaRPr lang="en-US" altLang="en-US" sz="2400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  <a:blipFill rotWithShape="1">
                <a:blip r:embed="rId3"/>
                <a:stretch>
                  <a:fillRect l="-1891" t="-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29558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Unified Learning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This simplifies, so long as the logic holds: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400" dirty="0" smtClean="0">
                    <a:latin typeface="Tahoma" pitchFamily="34" charset="0"/>
                  </a:rPr>
                  <a:t> 	If e=1, </a:t>
                </a:r>
                <a:r>
                  <a:rPr lang="en-US" altLang="en-US" sz="2400" dirty="0">
                    <a:latin typeface="Tahoma" pitchFamily="34" charset="0"/>
                  </a:rPr>
                  <a:t>then </a:t>
                </a:r>
                <a:r>
                  <a:rPr lang="en-US" altLang="en-US" sz="2400" baseline="-25000" dirty="0">
                    <a:latin typeface="Tahoma" pitchFamily="34" charset="0"/>
                  </a:rPr>
                  <a:t>1</a:t>
                </a:r>
                <a:r>
                  <a:rPr lang="en-US" altLang="en-US" sz="2400" dirty="0">
                    <a:latin typeface="Tahoma" pitchFamily="34" charset="0"/>
                  </a:rPr>
                  <a:t>w</a:t>
                </a:r>
                <a:r>
                  <a:rPr lang="en-US" altLang="en-US" sz="2400" baseline="30000" dirty="0">
                    <a:latin typeface="Tahoma" pitchFamily="34" charset="0"/>
                  </a:rPr>
                  <a:t>new</a:t>
                </a:r>
                <a:r>
                  <a:rPr lang="en-US" altLang="en-US" sz="2400" dirty="0">
                    <a:latin typeface="Tahoma" pitchFamily="34" charset="0"/>
                  </a:rPr>
                  <a:t>=</a:t>
                </a:r>
                <a:r>
                  <a:rPr lang="en-US" altLang="en-US" sz="2400" baseline="-25000" dirty="0">
                    <a:latin typeface="Tahoma" pitchFamily="34" charset="0"/>
                  </a:rPr>
                  <a:t>1</a:t>
                </a:r>
                <a:r>
                  <a:rPr lang="en-US" altLang="en-US" sz="2400" dirty="0">
                    <a:latin typeface="Tahoma" pitchFamily="34" charset="0"/>
                  </a:rPr>
                  <a:t>w</a:t>
                </a:r>
                <a:r>
                  <a:rPr lang="en-US" altLang="en-US" sz="2400" baseline="30000" dirty="0">
                    <a:latin typeface="Tahoma" pitchFamily="34" charset="0"/>
                  </a:rPr>
                  <a:t>old</a:t>
                </a:r>
                <a:r>
                  <a:rPr lang="en-US" altLang="en-US" sz="2400" dirty="0">
                    <a:latin typeface="Tahoma" pitchFamily="34" charset="0"/>
                  </a:rPr>
                  <a:t> + p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400" dirty="0" smtClean="0">
                    <a:latin typeface="Tahoma" pitchFamily="34" charset="0"/>
                  </a:rPr>
                  <a:t>	If e=-1, </a:t>
                </a:r>
                <a:r>
                  <a:rPr lang="en-US" altLang="en-US" sz="2400" dirty="0">
                    <a:latin typeface="Tahoma" pitchFamily="34" charset="0"/>
                  </a:rPr>
                  <a:t>then </a:t>
                </a:r>
                <a:r>
                  <a:rPr lang="en-US" altLang="en-US" sz="2400" baseline="-25000" dirty="0">
                    <a:latin typeface="Tahoma" pitchFamily="34" charset="0"/>
                  </a:rPr>
                  <a:t>1</a:t>
                </a:r>
                <a:r>
                  <a:rPr lang="en-US" altLang="en-US" sz="2400" dirty="0">
                    <a:latin typeface="Tahoma" pitchFamily="34" charset="0"/>
                  </a:rPr>
                  <a:t>w</a:t>
                </a:r>
                <a:r>
                  <a:rPr lang="en-US" altLang="en-US" sz="2400" baseline="30000" dirty="0">
                    <a:latin typeface="Tahoma" pitchFamily="34" charset="0"/>
                  </a:rPr>
                  <a:t>new</a:t>
                </a:r>
                <a:r>
                  <a:rPr lang="en-US" altLang="en-US" sz="2400" dirty="0">
                    <a:latin typeface="Tahoma" pitchFamily="34" charset="0"/>
                  </a:rPr>
                  <a:t>=</a:t>
                </a:r>
                <a:r>
                  <a:rPr lang="en-US" altLang="en-US" sz="2400" baseline="-25000" dirty="0">
                    <a:latin typeface="Tahoma" pitchFamily="34" charset="0"/>
                  </a:rPr>
                  <a:t>1</a:t>
                </a:r>
                <a:r>
                  <a:rPr lang="en-US" altLang="en-US" sz="2400" dirty="0">
                    <a:latin typeface="Tahoma" pitchFamily="34" charset="0"/>
                  </a:rPr>
                  <a:t>w</a:t>
                </a:r>
                <a:r>
                  <a:rPr lang="en-US" altLang="en-US" sz="2400" baseline="30000" dirty="0">
                    <a:latin typeface="Tahoma" pitchFamily="34" charset="0"/>
                  </a:rPr>
                  <a:t>old</a:t>
                </a:r>
                <a:r>
                  <a:rPr lang="en-US" altLang="en-US" sz="2400" dirty="0">
                    <a:latin typeface="Tahoma" pitchFamily="34" charset="0"/>
                  </a:rPr>
                  <a:t> </a:t>
                </a:r>
                <a:r>
                  <a:rPr lang="en-US" altLang="en-US" sz="2400" dirty="0" smtClean="0">
                    <a:latin typeface="Tahoma" pitchFamily="34" charset="0"/>
                  </a:rPr>
                  <a:t>- </a:t>
                </a:r>
                <a:r>
                  <a:rPr lang="en-US" altLang="en-US" sz="2400" dirty="0">
                    <a:latin typeface="Tahoma" pitchFamily="34" charset="0"/>
                  </a:rPr>
                  <a:t>p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400" dirty="0" smtClean="0">
                    <a:latin typeface="Tahoma" pitchFamily="34" charset="0"/>
                  </a:rPr>
                  <a:t>	If e=0, </a:t>
                </a:r>
                <a:r>
                  <a:rPr lang="en-US" altLang="en-US" sz="2400" dirty="0">
                    <a:latin typeface="Tahoma" pitchFamily="34" charset="0"/>
                  </a:rPr>
                  <a:t>then </a:t>
                </a:r>
                <a:r>
                  <a:rPr lang="en-US" altLang="en-US" sz="2400" baseline="-25000" dirty="0">
                    <a:latin typeface="Tahoma" pitchFamily="34" charset="0"/>
                  </a:rPr>
                  <a:t>1</a:t>
                </a:r>
                <a:r>
                  <a:rPr lang="en-US" altLang="en-US" sz="2400" dirty="0">
                    <a:latin typeface="Tahoma" pitchFamily="34" charset="0"/>
                  </a:rPr>
                  <a:t>w</a:t>
                </a:r>
                <a:r>
                  <a:rPr lang="en-US" altLang="en-US" sz="2400" baseline="30000" dirty="0">
                    <a:latin typeface="Tahoma" pitchFamily="34" charset="0"/>
                  </a:rPr>
                  <a:t>new</a:t>
                </a:r>
                <a:r>
                  <a:rPr lang="en-US" altLang="en-US" sz="2400" dirty="0">
                    <a:latin typeface="Tahoma" pitchFamily="34" charset="0"/>
                  </a:rPr>
                  <a:t>=</a:t>
                </a:r>
                <a:r>
                  <a:rPr lang="en-US" altLang="en-US" sz="2400" baseline="-25000" dirty="0">
                    <a:latin typeface="Tahoma" pitchFamily="34" charset="0"/>
                  </a:rPr>
                  <a:t>1</a:t>
                </a:r>
                <a:r>
                  <a:rPr lang="en-US" altLang="en-US" sz="2400" dirty="0">
                    <a:latin typeface="Tahoma" pitchFamily="34" charset="0"/>
                  </a:rPr>
                  <a:t>w</a:t>
                </a:r>
                <a:r>
                  <a:rPr lang="en-US" altLang="en-US" sz="2400" baseline="30000" dirty="0">
                    <a:latin typeface="Tahoma" pitchFamily="34" charset="0"/>
                  </a:rPr>
                  <a:t>old</a:t>
                </a:r>
                <a:r>
                  <a:rPr lang="en-US" altLang="en-US" sz="2400" dirty="0">
                    <a:latin typeface="Tahoma" pitchFamily="34" charset="0"/>
                  </a:rPr>
                  <a:t> 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US" altLang="en-US" sz="2400" dirty="0" smtClean="0">
                  <a:latin typeface="Tahoma" pitchFamily="34" charset="0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400" dirty="0" smtClean="0">
                    <a:latin typeface="Tahoma" pitchFamily="34" charset="0"/>
                  </a:rPr>
                  <a:t>We can combine them into one rule: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400" dirty="0">
                    <a:latin typeface="Tahoma" pitchFamily="34" charset="0"/>
                  </a:rPr>
                  <a:t>	</a:t>
                </a:r>
                <a:r>
                  <a:rPr lang="en-US" altLang="en-US" sz="2400" dirty="0" smtClean="0">
                    <a:latin typeface="Tahoma" pitchFamily="34" charset="0"/>
                  </a:rPr>
                  <a:t>			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sz="2400" dirty="0">
                    <a:latin typeface="Tahoma" pitchFamily="34" charset="0"/>
                  </a:rPr>
                  <a:t>	</a:t>
                </a:r>
                <a:r>
                  <a:rPr lang="en-US" altLang="en-US" sz="2400" dirty="0" smtClean="0">
                    <a:latin typeface="Tahoma" pitchFamily="34" charset="0"/>
                  </a:rPr>
                  <a:t>	</a:t>
                </a:r>
                <a:r>
                  <a:rPr lang="en-US" altLang="en-US" sz="2400" baseline="-25000" dirty="0" smtClean="0">
                    <a:latin typeface="Tahoma" pitchFamily="34" charset="0"/>
                  </a:rPr>
                  <a:t>1</a:t>
                </a:r>
                <a:r>
                  <a:rPr lang="en-US" altLang="en-US" sz="2400" dirty="0" smtClean="0">
                    <a:latin typeface="Tahoma" pitchFamily="34" charset="0"/>
                  </a:rPr>
                  <a:t>w</a:t>
                </a:r>
                <a:r>
                  <a:rPr lang="en-US" altLang="en-US" sz="2400" baseline="30000" dirty="0" smtClean="0">
                    <a:latin typeface="Tahoma" pitchFamily="34" charset="0"/>
                  </a:rPr>
                  <a:t>new</a:t>
                </a:r>
                <a:r>
                  <a:rPr lang="en-US" altLang="en-US" sz="2400" dirty="0" smtClean="0">
                    <a:latin typeface="Tahoma" pitchFamily="34" charset="0"/>
                  </a:rPr>
                  <a:t>=</a:t>
                </a:r>
                <a:r>
                  <a:rPr lang="en-US" altLang="en-US" sz="2400" baseline="-25000" dirty="0" smtClean="0">
                    <a:latin typeface="Tahoma" pitchFamily="34" charset="0"/>
                  </a:rPr>
                  <a:t>1</a:t>
                </a:r>
                <a:r>
                  <a:rPr lang="en-US" altLang="en-US" sz="2400" dirty="0" smtClean="0">
                    <a:latin typeface="Tahoma" pitchFamily="34" charset="0"/>
                  </a:rPr>
                  <a:t>w</a:t>
                </a:r>
                <a:r>
                  <a:rPr lang="en-US" altLang="en-US" sz="2400" baseline="30000" dirty="0" smtClean="0">
                    <a:latin typeface="Tahoma" pitchFamily="34" charset="0"/>
                  </a:rPr>
                  <a:t>old</a:t>
                </a:r>
                <a:r>
                  <a:rPr lang="en-US" altLang="en-US" sz="2400" dirty="0" smtClean="0">
                    <a:latin typeface="Tahoma" pitchFamily="34" charset="0"/>
                  </a:rPr>
                  <a:t> </a:t>
                </a:r>
                <a:r>
                  <a:rPr lang="en-US" altLang="en-US" sz="2400" dirty="0">
                    <a:latin typeface="Tahoma" pitchFamily="34" charset="0"/>
                  </a:rPr>
                  <a:t>+ </a:t>
                </a:r>
                <a:r>
                  <a:rPr lang="en-US" altLang="en-US" sz="2400" dirty="0" smtClean="0">
                    <a:latin typeface="Tahoma" pitchFamily="34" charset="0"/>
                  </a:rPr>
                  <a:t>ep=</a:t>
                </a:r>
                <a:r>
                  <a:rPr lang="en-US" altLang="en-US" sz="2400" baseline="-25000" dirty="0" smtClean="0">
                    <a:latin typeface="Tahoma" pitchFamily="34" charset="0"/>
                  </a:rPr>
                  <a:t>1</a:t>
                </a:r>
                <a:r>
                  <a:rPr lang="en-US" altLang="en-US" sz="2400" dirty="0" smtClean="0">
                    <a:latin typeface="Tahoma" pitchFamily="34" charset="0"/>
                  </a:rPr>
                  <a:t>w</a:t>
                </a:r>
                <a:r>
                  <a:rPr lang="en-US" altLang="en-US" sz="2400" baseline="30000" dirty="0" smtClean="0">
                    <a:latin typeface="Tahoma" pitchFamily="34" charset="0"/>
                  </a:rPr>
                  <a:t>old</a:t>
                </a:r>
                <a:r>
                  <a:rPr lang="en-US" altLang="en-US" sz="2400" dirty="0" smtClean="0">
                    <a:latin typeface="Tahoma" pitchFamily="34" charset="0"/>
                  </a:rPr>
                  <a:t>+(t-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𝜗</m:t>
                    </m:r>
                  </m:oMath>
                </a14:m>
                <a:r>
                  <a:rPr lang="en-US" altLang="en-US" sz="2400" dirty="0" smtClean="0">
                    <a:latin typeface="Tahoma" pitchFamily="34" charset="0"/>
                  </a:rPr>
                  <a:t>)p</a:t>
                </a:r>
                <a:endParaRPr lang="en-US" altLang="en-US" sz="2400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  <a:blipFill rotWithShape="1">
                <a:blip r:embed="rId3"/>
                <a:stretch>
                  <a:fillRect l="-1891" t="-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137406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Unified Learning Rule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9812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This can be applied to multiple </a:t>
            </a:r>
            <a:r>
              <a:rPr lang="en-US" altLang="en-US" dirty="0" err="1" smtClean="0">
                <a:latin typeface="Tahoma" pitchFamily="34" charset="0"/>
              </a:rPr>
              <a:t>perceptrons</a:t>
            </a:r>
            <a:r>
              <a:rPr lang="en-US" altLang="en-US" dirty="0" smtClean="0">
                <a:latin typeface="Tahoma" pitchFamily="34" charset="0"/>
              </a:rPr>
              <a:t> by using matrix notation: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400" dirty="0" smtClean="0">
                <a:latin typeface="Tahoma" pitchFamily="34" charset="0"/>
              </a:rPr>
              <a:t> 			</a:t>
            </a:r>
            <a:r>
              <a:rPr lang="en-US" altLang="en-US" sz="2400" baseline="-25000" dirty="0" smtClean="0">
                <a:latin typeface="Tahoma" pitchFamily="34" charset="0"/>
              </a:rPr>
              <a:t>1</a:t>
            </a:r>
            <a:r>
              <a:rPr lang="en-US" altLang="en-US" sz="2400" dirty="0" smtClean="0">
                <a:latin typeface="Tahoma" pitchFamily="34" charset="0"/>
              </a:rPr>
              <a:t>w</a:t>
            </a:r>
            <a:r>
              <a:rPr lang="en-US" altLang="en-US" sz="2400" baseline="30000" dirty="0" smtClean="0">
                <a:latin typeface="Tahoma" pitchFamily="34" charset="0"/>
              </a:rPr>
              <a:t>new</a:t>
            </a:r>
            <a:r>
              <a:rPr lang="en-US" altLang="en-US" sz="2400" dirty="0" smtClean="0">
                <a:latin typeface="Tahoma" pitchFamily="34" charset="0"/>
              </a:rPr>
              <a:t>=</a:t>
            </a:r>
            <a:r>
              <a:rPr lang="en-US" altLang="en-US" sz="2400" baseline="-25000" dirty="0" smtClean="0">
                <a:latin typeface="Tahoma" pitchFamily="34" charset="0"/>
              </a:rPr>
              <a:t>1</a:t>
            </a:r>
            <a:r>
              <a:rPr lang="en-US" altLang="en-US" sz="2400" dirty="0" smtClean="0">
                <a:latin typeface="Tahoma" pitchFamily="34" charset="0"/>
              </a:rPr>
              <a:t>w</a:t>
            </a:r>
            <a:r>
              <a:rPr lang="en-US" altLang="en-US" sz="2400" baseline="30000" dirty="0" smtClean="0">
                <a:latin typeface="Tahoma" pitchFamily="34" charset="0"/>
              </a:rPr>
              <a:t>old</a:t>
            </a:r>
            <a:r>
              <a:rPr lang="en-US" altLang="en-US" sz="2400" dirty="0" smtClean="0">
                <a:latin typeface="Tahoma" pitchFamily="34" charset="0"/>
              </a:rPr>
              <a:t> </a:t>
            </a:r>
            <a:r>
              <a:rPr lang="en-US" altLang="en-US" sz="2400" dirty="0">
                <a:latin typeface="Tahoma" pitchFamily="34" charset="0"/>
              </a:rPr>
              <a:t>+ </a:t>
            </a:r>
            <a:r>
              <a:rPr lang="en-US" altLang="en-US" sz="2400" dirty="0" err="1" smtClean="0">
                <a:latin typeface="Tahoma" pitchFamily="34" charset="0"/>
              </a:rPr>
              <a:t>ep</a:t>
            </a:r>
            <a:r>
              <a:rPr lang="en-US" altLang="en-US" sz="2400" baseline="30000" dirty="0" err="1" smtClean="0">
                <a:latin typeface="Tahoma" pitchFamily="34" charset="0"/>
              </a:rPr>
              <a:t>T</a:t>
            </a:r>
            <a:endParaRPr lang="en-US" altLang="en-US" sz="2400" baseline="30000" dirty="0" smtClean="0">
              <a:latin typeface="Tahoma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>
              <a:latin typeface="Tahoma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400" dirty="0" smtClean="0">
                <a:latin typeface="Tahoma" pitchFamily="34" charset="0"/>
              </a:rPr>
              <a:t>These unified rules also apply to bias: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 smtClean="0">
              <a:latin typeface="Tahoma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400" dirty="0">
                <a:latin typeface="Tahoma" pitchFamily="34" charset="0"/>
              </a:rPr>
              <a:t>	</a:t>
            </a:r>
            <a:r>
              <a:rPr lang="en-US" altLang="en-US" sz="2400" dirty="0" smtClean="0">
                <a:latin typeface="Tahoma" pitchFamily="34" charset="0"/>
              </a:rPr>
              <a:t>		      </a:t>
            </a:r>
            <a:r>
              <a:rPr lang="en-US" altLang="en-US" sz="2400" dirty="0" err="1" smtClean="0">
                <a:latin typeface="Tahoma" pitchFamily="34" charset="0"/>
              </a:rPr>
              <a:t>b</a:t>
            </a:r>
            <a:r>
              <a:rPr lang="en-US" altLang="en-US" sz="2400" baseline="30000" dirty="0" err="1" smtClean="0">
                <a:latin typeface="Tahoma" pitchFamily="34" charset="0"/>
              </a:rPr>
              <a:t>new</a:t>
            </a:r>
            <a:r>
              <a:rPr lang="en-US" altLang="en-US" sz="2400" dirty="0" smtClean="0">
                <a:latin typeface="Tahoma" pitchFamily="34" charset="0"/>
              </a:rPr>
              <a:t>=</a:t>
            </a:r>
            <a:r>
              <a:rPr lang="en-US" altLang="en-US" sz="2400" dirty="0" err="1" smtClean="0">
                <a:latin typeface="Tahoma" pitchFamily="34" charset="0"/>
              </a:rPr>
              <a:t>b</a:t>
            </a:r>
            <a:r>
              <a:rPr lang="en-US" altLang="en-US" sz="2400" baseline="30000" dirty="0" err="1" smtClean="0">
                <a:latin typeface="Tahoma" pitchFamily="34" charset="0"/>
              </a:rPr>
              <a:t>old</a:t>
            </a:r>
            <a:r>
              <a:rPr lang="en-US" altLang="en-US" sz="2400" dirty="0" err="1" smtClean="0">
                <a:latin typeface="Tahoma" pitchFamily="34" charset="0"/>
              </a:rPr>
              <a:t>+e</a:t>
            </a: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745337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Activation Functions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9812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Activation functions drive the output of the neuron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There are two common activation functions:	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Threshold function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Sigmoid function</a:t>
            </a: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7149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Threshold Function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981200"/>
            <a:ext cx="8382000" cy="4419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Converts inputs into a binary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Matches biological neuron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Step function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>
                <a:latin typeface="Tahoma" pitchFamily="34" charset="0"/>
              </a:rPr>
              <a:t>This output is based on the evaluation of the computation neuron:</a:t>
            </a:r>
            <a:endParaRPr lang="en-US" altLang="en-US" sz="2400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3733800"/>
                <a:ext cx="2789353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ϕ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    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0,     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2789353" cy="6242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18892" y="5257800"/>
                <a:ext cx="1864869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92" y="5257800"/>
                <a:ext cx="1864869" cy="8487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89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Sigmoid Function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981200"/>
            <a:ext cx="8382000" cy="4419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More common form of activation function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Is an increasing function, such as logistic function: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>
                <a:latin typeface="Tahoma" pitchFamily="34" charset="0"/>
              </a:rPr>
              <a:t>This can be modified to address different situations, such as allowing negative values</a:t>
            </a:r>
            <a:endParaRPr lang="en-US" altLang="en-US" sz="2400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19400" y="3421695"/>
                <a:ext cx="2193421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/>
                      </a:rPr>
                      <m:t>ϕ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𝑎𝑣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1695"/>
                <a:ext cx="2193421" cy="615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200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Multilayer Neural Networks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792288"/>
            <a:ext cx="83820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Single layer neural networks are limited to linearly separable problems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By introducing additional layers, general nonlinear mapping from input to output can be performed</a:t>
            </a: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41029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Multilayer Neural Networks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792288"/>
            <a:ext cx="8382000" cy="4608512"/>
          </a:xfrm>
        </p:spPr>
        <p:txBody>
          <a:bodyPr/>
          <a:lstStyle/>
          <a:p>
            <a:r>
              <a:rPr lang="en-US" sz="2800" dirty="0" smtClean="0"/>
              <a:t>Each </a:t>
            </a:r>
            <a:r>
              <a:rPr lang="en-US" sz="2800" dirty="0"/>
              <a:t>neuron in the network </a:t>
            </a:r>
            <a:r>
              <a:rPr lang="en-US" sz="2800" dirty="0" smtClean="0"/>
              <a:t>has a differentiable and </a:t>
            </a:r>
            <a:r>
              <a:rPr lang="en-US" sz="2800" dirty="0"/>
              <a:t>nonlinear activation </a:t>
            </a:r>
            <a:r>
              <a:rPr lang="en-US" sz="2800" dirty="0" smtClean="0"/>
              <a:t>function. </a:t>
            </a:r>
          </a:p>
          <a:p>
            <a:endParaRPr lang="en-US" sz="2800" dirty="0"/>
          </a:p>
          <a:p>
            <a:r>
              <a:rPr lang="en-US" sz="2800" dirty="0"/>
              <a:t>Network contains one or more hidden </a:t>
            </a:r>
            <a:r>
              <a:rPr lang="en-US" sz="2800" dirty="0" smtClean="0"/>
              <a:t>layers.</a:t>
            </a:r>
          </a:p>
          <a:p>
            <a:pPr lvl="1"/>
            <a:r>
              <a:rPr lang="en-US" sz="2400" dirty="0" smtClean="0"/>
              <a:t>Hidden layers not visible to input or output layers</a:t>
            </a:r>
          </a:p>
          <a:p>
            <a:pPr lvl="1"/>
            <a:endParaRPr lang="en-US" sz="2400" dirty="0"/>
          </a:p>
          <a:p>
            <a:r>
              <a:rPr lang="en-US" sz="2800" dirty="0"/>
              <a:t>Network </a:t>
            </a:r>
            <a:r>
              <a:rPr lang="en-US" sz="2800" dirty="0" smtClean="0"/>
              <a:t>is fully connected between layers. 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altLang="en-US" sz="2800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17289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Multilayer Neural Networks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792288"/>
            <a:ext cx="83820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dirty="0" smtClean="0"/>
          </a:p>
        </p:txBody>
      </p:sp>
      <p:pic>
        <p:nvPicPr>
          <p:cNvPr id="1028" name="Picture 4" descr="http://bashny.net/uploads/images/00/00/01/2014/03/21/fe9b0fae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" y="1811810"/>
            <a:ext cx="913549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49375" y="6400800"/>
            <a:ext cx="2564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http://bashny.net/t/en/155988</a:t>
            </a:r>
          </a:p>
        </p:txBody>
      </p:sp>
    </p:spTree>
    <p:extLst>
      <p:ext uri="{BB962C8B-B14F-4D97-AF65-F5344CB8AC3E}">
        <p14:creationId xmlns:p14="http://schemas.microsoft.com/office/powerpoint/2010/main" val="276276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Neural Networks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905000"/>
            <a:ext cx="8382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Simplest structure is a neuron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61322" y="2667000"/>
            <a:ext cx="4876800" cy="349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9200" y="6553200"/>
            <a:ext cx="2276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From Keller, Liu, and Fogel, 2016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3359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Multilayer Neural Networks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792288"/>
            <a:ext cx="83820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Operates on two pass (propagation) method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Signal is propagated through the network applying weights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Outputs are used to generate an error function to adjust weight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The error function works backward from the output (Backpropagation)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29272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Backpropagation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792288"/>
            <a:ext cx="83820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Error function is analyzed as a gradient optimization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Activation functions are differentiable</a:t>
            </a:r>
          </a:p>
          <a:p>
            <a:pPr lvl="1"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Creating a fitness landscape from the weights would allow to solve using a gradient search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02606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Backpropagation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792288"/>
            <a:ext cx="83820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The output field is a function of the input of the activation functions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latin typeface="Tahoma" pitchFamily="34" charset="0"/>
              </a:rPr>
              <a:t>Where n is the number of inputs applied to neuron j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latin typeface="Tahoma" pitchFamily="34" charset="0"/>
              </a:rPr>
              <a:t>The output is a function of this: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0" y="2743200"/>
                <a:ext cx="2580835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743200"/>
                <a:ext cx="2580835" cy="8487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56317" y="5154530"/>
                <a:ext cx="205017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17" y="5154530"/>
                <a:ext cx="2050177" cy="391646"/>
              </a:xfrm>
              <a:prstGeom prst="rect">
                <a:avLst/>
              </a:prstGeom>
              <a:blipFill rotWithShape="1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244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Backpropagation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792288"/>
            <a:ext cx="83820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Using the desired output an error function can be found:</a:t>
            </a: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>
                <a:latin typeface="Tahoma" pitchFamily="34" charset="0"/>
              </a:rPr>
              <a:t>And define the instantaneous error as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76600" y="2971800"/>
                <a:ext cx="239103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971800"/>
                <a:ext cx="2391039" cy="391646"/>
              </a:xfrm>
              <a:prstGeom prst="rect">
                <a:avLst/>
              </a:prstGeom>
              <a:blipFill rotWithShape="1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29000" y="5029200"/>
                <a:ext cx="186467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b="0" i="1" baseline="30000" smtClean="0">
                              <a:latin typeface="Cambria Math"/>
                            </a:rPr>
                            <m:t>2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029200"/>
                <a:ext cx="1864678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644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2588" y="1792288"/>
                <a:ext cx="8382000" cy="4608512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This allows us to derive a correction factor (</a:t>
                </a:r>
                <a:r>
                  <a:rPr lang="el-GR" altLang="en-US" dirty="0" smtClean="0">
                    <a:latin typeface="Tahoma" pitchFamily="34" charset="0"/>
                  </a:rPr>
                  <a:t>Δ</a:t>
                </a:r>
                <a:r>
                  <a:rPr lang="en-US" altLang="en-US" dirty="0" err="1" smtClean="0">
                    <a:latin typeface="Tahoma" pitchFamily="34" charset="0"/>
                  </a:rPr>
                  <a:t>w</a:t>
                </a:r>
                <a:r>
                  <a:rPr lang="en-US" altLang="en-US" baseline="-25000" dirty="0" err="1" smtClean="0">
                    <a:latin typeface="Tahoma" pitchFamily="34" charset="0"/>
                  </a:rPr>
                  <a:t>ji</a:t>
                </a:r>
                <a:r>
                  <a:rPr lang="en-US" altLang="en-US" dirty="0" smtClean="0">
                    <a:latin typeface="Tahoma" pitchFamily="34" charset="0"/>
                  </a:rPr>
                  <a:t>(k)) to the weight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Found by taking the partial derivative of E(k) w.r.t</a:t>
                </a:r>
                <a:r>
                  <a:rPr lang="en-US" altLang="en-US" dirty="0">
                    <a:latin typeface="Tahoma" pitchFamily="34" charset="0"/>
                  </a:rPr>
                  <a:t>. </a:t>
                </a:r>
                <a:r>
                  <a:rPr lang="en-US" altLang="en-US" dirty="0" err="1">
                    <a:latin typeface="Tahoma" pitchFamily="34" charset="0"/>
                  </a:rPr>
                  <a:t>w</a:t>
                </a:r>
                <a:r>
                  <a:rPr lang="en-US" altLang="en-US" baseline="-25000" dirty="0" err="1">
                    <a:latin typeface="Tahoma" pitchFamily="34" charset="0"/>
                  </a:rPr>
                  <a:t>ji</a:t>
                </a:r>
                <a:r>
                  <a:rPr lang="en-US" altLang="en-US" dirty="0">
                    <a:latin typeface="Tahoma" pitchFamily="34" charset="0"/>
                  </a:rPr>
                  <a:t>(k</a:t>
                </a:r>
                <a:r>
                  <a:rPr lang="en-US" altLang="en-US" dirty="0" smtClean="0">
                    <a:latin typeface="Tahoma" pitchFamily="34" charset="0"/>
                  </a:rPr>
                  <a:t>), which gives: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altLang="en-US" dirty="0" smtClean="0">
                    <a:latin typeface="Tahoma" pitchFamily="34" charset="0"/>
                  </a:rPr>
                  <a:t> is learning rate parameter</a:t>
                </a: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1792288"/>
                <a:ext cx="8382000" cy="4608512"/>
              </a:xfrm>
              <a:blipFill rotWithShape="1">
                <a:blip r:embed="rId3"/>
                <a:stretch>
                  <a:fillRect l="-1891" t="-2910" r="-509" b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67000" y="4648199"/>
                <a:ext cx="3429000" cy="825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l-GR" altLang="en-US" sz="2800" dirty="0" smtClean="0">
                    <a:latin typeface="Tahoma" pitchFamily="34" charset="0"/>
                  </a:rPr>
                  <a:t>Δ</a:t>
                </a:r>
                <a:r>
                  <a:rPr lang="en-US" altLang="en-US" sz="2800" dirty="0" err="1" smtClean="0">
                    <a:latin typeface="Tahoma" pitchFamily="34" charset="0"/>
                  </a:rPr>
                  <a:t>w</a:t>
                </a:r>
                <a:r>
                  <a:rPr lang="en-US" altLang="en-US" sz="2800" baseline="-25000" dirty="0" err="1" smtClean="0">
                    <a:latin typeface="Tahoma" pitchFamily="34" charset="0"/>
                  </a:rPr>
                  <a:t>ji</a:t>
                </a:r>
                <a:r>
                  <a:rPr lang="en-US" altLang="en-US" sz="2800" dirty="0" smtClean="0">
                    <a:latin typeface="Tahoma" pitchFamily="34" charset="0"/>
                  </a:rPr>
                  <a:t>(k)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/>
                      </a:rPr>
                      <m:t>=−</m:t>
                    </m:r>
                    <m:r>
                      <a:rPr lang="en-US" altLang="en-US" sz="2800" b="0" i="1" smtClean="0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altLang="en-US" sz="28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altLang="en-US" sz="2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2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en-US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en-US" sz="28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/>
                                <a:ea typeface="Cambria Math"/>
                              </a:rPr>
                              <m:t>𝑗𝑖</m:t>
                            </m:r>
                          </m:sub>
                        </m:sSub>
                        <m:r>
                          <a:rPr lang="en-US" altLang="en-US" sz="2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2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en-US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648199"/>
                <a:ext cx="3429000" cy="825291"/>
              </a:xfrm>
              <a:prstGeom prst="rect">
                <a:avLst/>
              </a:prstGeom>
              <a:blipFill rotWithShape="1">
                <a:blip r:embed="rId4"/>
                <a:stretch>
                  <a:fillRect l="-3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020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Backpropagation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The correction factor varies depending on the node:</a:t>
            </a: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26" y="3626973"/>
                <a:ext cx="8777403" cy="999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dirty="0" smtClean="0">
                          <a:latin typeface="Tahoma" pitchFamily="34" charset="0"/>
                        </a:rPr>
                        <m:t>Δ</m:t>
                      </m:r>
                      <m:r>
                        <m:rPr>
                          <m:nor/>
                        </m:rPr>
                        <a:rPr lang="en-US" altLang="en-US" dirty="0" smtClean="0">
                          <a:latin typeface="Tahoma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en-US" baseline="-25000" dirty="0" smtClean="0">
                          <a:latin typeface="Tahoma" pitchFamily="34" charset="0"/>
                        </a:rPr>
                        <m:t>ji</m:t>
                      </m:r>
                      <m:r>
                        <m:rPr>
                          <m:nor/>
                        </m:rPr>
                        <a:rPr lang="en-US" altLang="en-US" dirty="0" smtClean="0">
                          <a:latin typeface="Tahoma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dirty="0" smtClean="0">
                          <a:latin typeface="Tahoma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en-US" dirty="0" smtClean="0">
                          <a:latin typeface="Tahoma" pitchFamily="34" charset="0"/>
                        </a:rPr>
                        <m:t>)</m:t>
                      </m:r>
                      <m:r>
                        <a:rPr lang="en-US" alt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l-GR" i="1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,                                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𝑛𝑒𝑢𝑟𝑜𝑛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𝑜𝑢𝑡𝑝𝑢𝑡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𝑛𝑜𝑑𝑒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l-GR" i="1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l-GR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𝑖𝑓𝑛𝑒𝑢𝑟𝑜𝑛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h𝑖𝑑𝑑𝑒𝑛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𝑛𝑜𝑑𝑒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" y="3626973"/>
                <a:ext cx="8777403" cy="9992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948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Backpropagation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ahoma" pitchFamily="34" charset="0"/>
              </a:rPr>
              <a:t>Note that the </a:t>
            </a:r>
            <a:r>
              <a:rPr lang="en-US" altLang="en-US" dirty="0" smtClean="0">
                <a:latin typeface="Tahoma" pitchFamily="34" charset="0"/>
              </a:rPr>
              <a:t>local gradient for these functions is necessary:</a:t>
            </a: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Tahoma" pitchFamily="34" charset="0"/>
              </a:rPr>
              <a:t>	</a:t>
            </a:r>
            <a:r>
              <a:rPr lang="en-US" altLang="en-US" sz="2400" dirty="0" smtClean="0">
                <a:latin typeface="Tahoma" pitchFamily="34" charset="0"/>
              </a:rPr>
              <a:t>so the correction can  </a:t>
            </a:r>
            <a:r>
              <a:rPr lang="en-US" altLang="en-US" sz="2400" smtClean="0">
                <a:latin typeface="Tahoma" pitchFamily="34" charset="0"/>
              </a:rPr>
              <a:t>be written:</a:t>
            </a:r>
            <a:endParaRPr lang="en-US" altLang="en-US" sz="2400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85850" y="3334307"/>
                <a:ext cx="4448269" cy="448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 dirty="0" smtClean="0">
                        <a:latin typeface="Cambria Math"/>
                        <a:ea typeface="Cambria Math"/>
                      </a:rPr>
                      <m:t>δ</m:t>
                    </m:r>
                    <m:r>
                      <m:rPr>
                        <m:nor/>
                      </m:rPr>
                      <a:rPr lang="en-US" altLang="en-US" baseline="-25000" dirty="0" smtClean="0">
                        <a:latin typeface="Tahoma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en-US" dirty="0" smtClean="0">
                        <a:latin typeface="Tahoma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dirty="0" smtClean="0">
                        <a:latin typeface="Tahoma" pitchFamily="34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en-US" dirty="0" smtClean="0">
                        <a:latin typeface="Tahoma" pitchFamily="34" charset="0"/>
                      </a:rPr>
                      <m:t>)</m:t>
                    </m:r>
                    <m:r>
                      <a:rPr lang="en-US" alt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𝑓𝑜𝑟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𝑜𝑢𝑡𝑝𝑢𝑡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𝑛𝑜𝑑𝑒𝑠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3334307"/>
                <a:ext cx="4448269" cy="448841"/>
              </a:xfrm>
              <a:prstGeom prst="rect">
                <a:avLst/>
              </a:prstGeom>
              <a:blipFill rotWithShape="1"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5080" y="3986675"/>
                <a:ext cx="5408532" cy="448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 dirty="0" smtClean="0">
                        <a:latin typeface="Cambria Math"/>
                        <a:ea typeface="Cambria Math"/>
                      </a:rPr>
                      <m:t>δ</m:t>
                    </m:r>
                    <m:r>
                      <m:rPr>
                        <m:nor/>
                      </m:rPr>
                      <a:rPr lang="en-US" altLang="en-US" baseline="-25000" dirty="0" smtClean="0">
                        <a:latin typeface="Tahoma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en-US" dirty="0" smtClean="0">
                        <a:latin typeface="Tahoma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dirty="0" smtClean="0">
                        <a:latin typeface="Tahoma" pitchFamily="34" charset="0"/>
                      </a:rPr>
                      <m:t>k</m:t>
                    </m:r>
                    <m:r>
                      <m:rPr>
                        <m:nor/>
                      </m:rPr>
                      <a:rPr lang="en-US" altLang="en-US" dirty="0" smtClean="0">
                        <a:latin typeface="Tahoma" pitchFamily="34" charset="0"/>
                      </a:rPr>
                      <m:t>)</m:t>
                    </m:r>
                    <m:r>
                      <a:rPr lang="en-US" alt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d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h𝑖𝑑𝑑𝑒𝑛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𝑛𝑜𝑑𝑒𝑠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80" y="3986675"/>
                <a:ext cx="5408532" cy="448841"/>
              </a:xfrm>
              <a:prstGeom prst="rect">
                <a:avLst/>
              </a:prstGeom>
              <a:blipFill rotWithShape="1">
                <a:blip r:embed="rId4"/>
                <a:stretch>
                  <a:fillRect t="-93243" b="-139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19400" y="5562600"/>
                <a:ext cx="23577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dirty="0" smtClean="0">
                          <a:latin typeface="Tahoma" pitchFamily="34" charset="0"/>
                        </a:rPr>
                        <m:t>Δ</m:t>
                      </m:r>
                      <m:r>
                        <m:rPr>
                          <m:nor/>
                        </m:rPr>
                        <a:rPr lang="en-US" altLang="en-US" dirty="0" smtClean="0">
                          <a:latin typeface="Tahoma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en-US" baseline="-25000" dirty="0" smtClean="0">
                          <a:latin typeface="Tahoma" pitchFamily="34" charset="0"/>
                        </a:rPr>
                        <m:t>ji</m:t>
                      </m:r>
                      <m:r>
                        <m:rPr>
                          <m:nor/>
                        </m:rPr>
                        <a:rPr lang="en-US" altLang="en-US" dirty="0" smtClean="0">
                          <a:latin typeface="Tahoma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latin typeface="Tahoma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en-US" dirty="0" smtClean="0">
                          <a:latin typeface="Tahoma" pitchFamily="34" charset="0"/>
                        </a:rPr>
                        <m:t>)</m:t>
                      </m:r>
                      <m:r>
                        <a:rPr lang="en-US" altLang="en-US" i="1">
                          <a:latin typeface="Cambria Math"/>
                        </a:rPr>
                        <m:t>=</m:t>
                      </m:r>
                      <m:r>
                        <a:rPr lang="en-US" altLang="en-US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l-GR" altLang="en-US" i="1" dirty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m:rPr>
                          <m:nor/>
                        </m:rPr>
                        <a:rPr lang="en-US" altLang="en-US" baseline="-25000" dirty="0">
                          <a:latin typeface="Tahoma" pitchFamily="34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Tahoma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Tahoma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Tahoma" pitchFamily="34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562600"/>
                <a:ext cx="2357761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86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 anchor="t"/>
          <a:lstStyle/>
          <a:p>
            <a:r>
              <a:rPr lang="en-US" altLang="en-US" dirty="0"/>
              <a:t>Learning Rate Parameter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The </a:t>
                </a:r>
                <a:r>
                  <a:rPr lang="en-US" altLang="en-US" dirty="0">
                    <a:latin typeface="Tahoma" pitchFamily="34" charset="0"/>
                  </a:rPr>
                  <a:t>learning rate parameter </a:t>
                </a:r>
                <a:r>
                  <a:rPr lang="en-US" altLang="en-US" dirty="0" smtClean="0">
                    <a:latin typeface="Tahoma" pitchFamily="34" charset="0"/>
                  </a:rPr>
                  <a:t>drives the delta w function</a:t>
                </a: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Care should be taken in selecting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altLang="en-US" dirty="0" smtClean="0">
                    <a:latin typeface="Tahoma" pitchFamily="34" charset="0"/>
                  </a:rPr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Too small, learning is too slow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Too large, network becomes unstable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039" t="-3259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808" y="3276600"/>
                <a:ext cx="8777403" cy="999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dirty="0" smtClean="0">
                          <a:latin typeface="Tahoma" pitchFamily="34" charset="0"/>
                        </a:rPr>
                        <m:t>Δ</m:t>
                      </m:r>
                      <m:r>
                        <m:rPr>
                          <m:nor/>
                        </m:rPr>
                        <a:rPr lang="en-US" altLang="en-US" dirty="0" smtClean="0">
                          <a:latin typeface="Tahoma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en-US" baseline="-25000" dirty="0" smtClean="0">
                          <a:latin typeface="Tahoma" pitchFamily="34" charset="0"/>
                        </a:rPr>
                        <m:t>ji</m:t>
                      </m:r>
                      <m:r>
                        <m:rPr>
                          <m:nor/>
                        </m:rPr>
                        <a:rPr lang="en-US" altLang="en-US" dirty="0" smtClean="0">
                          <a:latin typeface="Tahoma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dirty="0" smtClean="0">
                          <a:latin typeface="Tahoma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en-US" dirty="0" smtClean="0">
                          <a:latin typeface="Tahoma" pitchFamily="34" charset="0"/>
                        </a:rPr>
                        <m:t>)</m:t>
                      </m:r>
                      <m:r>
                        <a:rPr lang="en-US" alt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l-GR" i="1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,                                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𝑛𝑒𝑢𝑟𝑜𝑛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𝑜𝑢𝑡𝑝𝑢𝑡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𝑛𝑜𝑑𝑒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l-GR" i="1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l-GR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US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𝑖𝑓𝑛𝑒𝑢𝑟𝑜𝑛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h𝑖𝑑𝑑𝑒𝑛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𝑛𝑜𝑑𝑒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8" y="3276600"/>
                <a:ext cx="8777403" cy="9992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452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Learning Rate Parameter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Methods have been introduced to adjust this algorithm, such as a momentum term (</a:t>
            </a:r>
            <a:r>
              <a:rPr lang="el-GR" altLang="en-US" dirty="0" smtClean="0">
                <a:latin typeface="Tahoma" pitchFamily="34" charset="0"/>
              </a:rPr>
              <a:t>β</a:t>
            </a:r>
            <a:r>
              <a:rPr lang="en-US" altLang="en-US" dirty="0" smtClean="0">
                <a:latin typeface="Tahoma" pitchFamily="34" charset="0"/>
              </a:rPr>
              <a:t>):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7800" y="4038600"/>
                <a:ext cx="6377964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en-US" sz="3200" dirty="0" smtClean="0">
                          <a:latin typeface="Tahoma" pitchFamily="34" charset="0"/>
                        </a:rPr>
                        <m:t>Δ</m:t>
                      </m:r>
                      <m:r>
                        <m:rPr>
                          <m:nor/>
                        </m:rPr>
                        <a:rPr lang="en-US" altLang="en-US" sz="3200" dirty="0" smtClean="0">
                          <a:latin typeface="Tahoma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en-US" sz="3200" baseline="-25000" dirty="0" smtClean="0">
                          <a:latin typeface="Tahoma" pitchFamily="34" charset="0"/>
                        </a:rPr>
                        <m:t>ji</m:t>
                      </m:r>
                      <m:r>
                        <m:rPr>
                          <m:nor/>
                        </m:rPr>
                        <a:rPr lang="en-US" altLang="en-US" sz="3200" dirty="0" smtClean="0">
                          <a:latin typeface="Tahoma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3200" b="0" i="0" dirty="0" smtClean="0">
                          <a:latin typeface="Tahoma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en-US" sz="3200" dirty="0" smtClean="0">
                          <a:latin typeface="Tahoma" pitchFamily="34" charset="0"/>
                        </a:rPr>
                        <m:t>)</m:t>
                      </m:r>
                      <m:r>
                        <a:rPr lang="en-US" altLang="en-US" sz="3200" i="1">
                          <a:latin typeface="Cambria Math"/>
                        </a:rPr>
                        <m:t>=</m:t>
                      </m:r>
                      <m:r>
                        <a:rPr lang="en-US" altLang="en-US" sz="320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m:rPr>
                          <m:nor/>
                        </m:rPr>
                        <a:rPr lang="el-GR" altLang="en-US" sz="3200" dirty="0">
                          <a:latin typeface="Tahoma" pitchFamily="34" charset="0"/>
                        </a:rPr>
                        <m:t>Δ</m:t>
                      </m:r>
                      <m:r>
                        <m:rPr>
                          <m:nor/>
                        </m:rPr>
                        <a:rPr lang="en-US" altLang="en-US" sz="3200" dirty="0">
                          <a:latin typeface="Tahoma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en-US" sz="3200" baseline="-25000" dirty="0">
                          <a:latin typeface="Tahoma" pitchFamily="34" charset="0"/>
                        </a:rPr>
                        <m:t>ji</m:t>
                      </m:r>
                      <m:r>
                        <m:rPr>
                          <m:nor/>
                        </m:rPr>
                        <a:rPr lang="en-US" altLang="en-US" sz="3200" dirty="0">
                          <a:latin typeface="Tahoma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3200" dirty="0">
                          <a:latin typeface="Tahoma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en-US" sz="3200" b="0" i="0" dirty="0" smtClean="0">
                          <a:latin typeface="Tahoma" pitchFamily="34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en-US" altLang="en-US" sz="3200" dirty="0">
                          <a:latin typeface="Tahoma" pitchFamily="34" charset="0"/>
                        </a:rPr>
                        <m:t>)</m:t>
                      </m:r>
                      <m:r>
                        <a:rPr lang="en-US" altLang="en-US" sz="3200" b="0" i="1" smtClean="0">
                          <a:latin typeface="Cambria Math"/>
                        </a:rPr>
                        <m:t>+</m:t>
                      </m:r>
                      <m:r>
                        <a:rPr lang="en-US" altLang="en-US" sz="320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l-GR" altLang="en-US" sz="3200" i="1" dirty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m:rPr>
                          <m:nor/>
                        </m:rPr>
                        <a:rPr lang="en-US" altLang="en-US" sz="3200" baseline="-25000" dirty="0">
                          <a:latin typeface="Tahoma" pitchFamily="34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altLang="en-US" sz="3200" dirty="0">
                          <a:latin typeface="Tahoma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3200" dirty="0">
                          <a:latin typeface="Tahoma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en-US" sz="3200" dirty="0">
                          <a:latin typeface="Tahoma" pitchFamily="34" charset="0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6377964" cy="6243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998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Backpropagation Procedure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>
                <a:latin typeface="Tahoma" pitchFamily="34" charset="0"/>
              </a:rPr>
              <a:t>Initialize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altLang="en-US" sz="2800" dirty="0">
              <a:latin typeface="Tahoma" pitchFamily="34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>
                <a:latin typeface="Tahoma" pitchFamily="34" charset="0"/>
              </a:rPr>
              <a:t>Process training sample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altLang="en-US" sz="2800" dirty="0" smtClean="0">
              <a:latin typeface="Tahoma" pitchFamily="34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>
                <a:latin typeface="Tahoma" pitchFamily="34" charset="0"/>
              </a:rPr>
              <a:t>Compute forward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altLang="en-US" sz="2800" dirty="0" smtClean="0">
              <a:latin typeface="Tahoma" pitchFamily="34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>
                <a:latin typeface="Tahoma" pitchFamily="34" charset="0"/>
              </a:rPr>
              <a:t>Compute backward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altLang="en-US" sz="2800" dirty="0" smtClean="0">
              <a:latin typeface="Tahoma" pitchFamily="34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>
                <a:latin typeface="Tahoma" pitchFamily="34" charset="0"/>
              </a:rPr>
              <a:t>Iterate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21920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Artificial Neuron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Information processing unit of a neural network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Takes inputs and provides an output based on weights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92839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Neural Network Comments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Function </a:t>
            </a:r>
            <a:r>
              <a:rPr lang="en-US" altLang="en-US" sz="2800" dirty="0" err="1" smtClean="0">
                <a:latin typeface="Tahoma" pitchFamily="34" charset="0"/>
              </a:rPr>
              <a:t>approximaters</a:t>
            </a:r>
            <a:endParaRPr lang="en-US" altLang="en-US" sz="2800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More training data is not necessarily a good thing 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400" dirty="0" smtClean="0">
                <a:latin typeface="Tahoma" pitchFamily="34" charset="0"/>
              </a:rPr>
              <a:t>Overfitting</a:t>
            </a:r>
            <a:endParaRPr lang="en-US" altLang="en-US" sz="2400" dirty="0">
              <a:latin typeface="Tahoma" pitchFamily="34" charset="0"/>
            </a:endParaRPr>
          </a:p>
          <a:p>
            <a:pPr marL="914400" lvl="1" indent="-514350">
              <a:lnSpc>
                <a:spcPct val="90000"/>
              </a:lnSpc>
            </a:pPr>
            <a:endParaRPr lang="en-US" altLang="en-US" sz="2400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Cross validation can help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altLang="en-US" sz="2400" dirty="0" smtClean="0">
                <a:latin typeface="Tahoma" pitchFamily="34" charset="0"/>
              </a:rPr>
              <a:t>Training set and validation set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83363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Radial Basis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Real valued function based on distance to a center point:	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  <a:sym typeface="Symbol"/>
                        </a:rPr>
                        <m:t>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altLang="en-US" b="0" i="1" smtClean="0">
                          <a:latin typeface="Cambria Math"/>
                        </a:rPr>
                        <m:t>=</m:t>
                      </m:r>
                      <m:r>
                        <a:rPr lang="en-US" altLang="en-US" i="1">
                          <a:latin typeface="Cambria Math"/>
                          <a:sym typeface="Symbol"/>
                        </a:rPr>
                        <m:t></m:t>
                      </m:r>
                      <m:d>
                        <m:d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/>
                                  <a:sym typeface="Symbol"/>
                                </a:rPr>
                                <m:t>𝑥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sym typeface="Symbol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sym typeface="Symbol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The norm is usually calculated using Euclidean distance, but other functions can be used</a:t>
                </a: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  <a:blipFill rotWithShape="1">
                <a:blip r:embed="rId3"/>
                <a:stretch>
                  <a:fillRect l="-1891" t="-3034" r="-3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89061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Radial Basis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Sample functions include: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err="1" smtClean="0">
                    <a:latin typeface="Tahoma" pitchFamily="34" charset="0"/>
                  </a:rPr>
                  <a:t>Multiquadrics</a:t>
                </a:r>
                <a:r>
                  <a:rPr lang="en-US" altLang="en-US" dirty="0" smtClean="0">
                    <a:latin typeface="Tahoma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sup>
                    </m:sSup>
                  </m:oMath>
                </a14:m>
                <a:endParaRPr lang="en-US" altLang="en-US" dirty="0" smtClean="0">
                  <a:latin typeface="Tahoma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Inverse </a:t>
                </a:r>
                <a:r>
                  <a:rPr lang="en-US" altLang="en-US" dirty="0" err="1" smtClean="0">
                    <a:latin typeface="Tahoma" pitchFamily="34" charset="0"/>
                  </a:rPr>
                  <a:t>Multiquadrics</a:t>
                </a:r>
                <a:r>
                  <a:rPr lang="en-US" altLang="en-US" dirty="0" smtClean="0">
                    <a:latin typeface="Tahoma" pitchFamily="34" charset="0"/>
                  </a:rPr>
                  <a:t>	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0.5</m:t>
                            </m:r>
                          </m:sup>
                        </m:sSup>
                      </m:den>
                    </m:f>
                  </m:oMath>
                </a14:m>
                <a:endParaRPr lang="en-US" altLang="en-US" dirty="0" smtClean="0">
                  <a:latin typeface="Tahoma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Gaussian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  <a:blipFill rotWithShape="1">
                <a:blip r:embed="rId3"/>
                <a:stretch>
                  <a:fillRect l="-1891" t="-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286000" y="61722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c&gt;0, </a:t>
            </a:r>
            <a:r>
              <a:rPr lang="en-US" dirty="0" smtClean="0">
                <a:sym typeface="Symbol"/>
              </a:rPr>
              <a:t>&gt;0, and r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15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Radial Basis Functions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9812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When used for neural networks, the approach is similar to curve fitting in hyper-dimensional space.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This is represented by multivariable interpolation in high-dimensional space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79106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Radial Basis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With K points (x</a:t>
                </a:r>
                <a:r>
                  <a:rPr lang="en-US" altLang="en-US" baseline="30000" dirty="0" smtClean="0">
                    <a:latin typeface="Tahoma" pitchFamily="34" charset="0"/>
                  </a:rPr>
                  <a:t>i</a:t>
                </a:r>
                <a:r>
                  <a:rPr lang="en-US" altLang="en-US" dirty="0" smtClean="0">
                    <a:latin typeface="Tahoma" pitchFamily="34" charset="0"/>
                  </a:rPr>
                  <a:t>) and a corresponding set of K real numbers (d</a:t>
                </a:r>
                <a:r>
                  <a:rPr lang="en-US" altLang="en-US" baseline="-25000" dirty="0" smtClean="0">
                    <a:latin typeface="Tahoma" pitchFamily="34" charset="0"/>
                  </a:rPr>
                  <a:t>i</a:t>
                </a:r>
                <a:r>
                  <a:rPr lang="en-US" altLang="en-US" dirty="0" smtClean="0">
                    <a:latin typeface="Tahoma" pitchFamily="34" charset="0"/>
                  </a:rPr>
                  <a:t>) we need a function that maps between the two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Using an RBF: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 smtClean="0">
                    <a:latin typeface="Tahoma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en-US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ϕ</m:t>
                        </m:r>
                        <m:d>
                          <m:d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  <a:blipFill>
                <a:blip r:embed="rId3"/>
                <a:stretch>
                  <a:fillRect l="-1891" t="-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879405" y="3429000"/>
                <a:ext cx="2229419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05" y="3429000"/>
                <a:ext cx="2229419" cy="64819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67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Radial Basis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2588" y="1981200"/>
                <a:ext cx="8382000" cy="1905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Setting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Combining these: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ϕ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ϕ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ϕ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ϕ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en-US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ϕ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ϕ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en-US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en-US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en-US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en-US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ϕ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/>
                                            </a:rPr>
                                            <m:t>ϕ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en-US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</a:rPr>
                                      <m:t>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𝐾𝐾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en-US" b="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1981200"/>
                <a:ext cx="8382000" cy="1905000"/>
              </a:xfrm>
              <a:blipFill rotWithShape="1">
                <a:blip r:embed="rId3"/>
                <a:stretch>
                  <a:fillRect l="-1891" t="-7029" b="-100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62200" y="1792288"/>
                <a:ext cx="5257800" cy="677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200" i="1">
                          <a:latin typeface="Cambria Math"/>
                        </a:rPr>
                        <m:t>ϕ</m:t>
                      </m:r>
                      <m:d>
                        <m:dPr>
                          <m:ctrlPr>
                            <a:rPr lang="el-G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l-G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792288"/>
                <a:ext cx="5257800" cy="6778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91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Radial Basis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This allows us to solve the weight vector using the inverse matrix: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 smtClean="0">
                    <a:latin typeface="Tahoma" pitchFamily="34" charset="0"/>
                  </a:rPr>
                  <a:t>				w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ϕ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  <a:blipFill rotWithShape="1">
                <a:blip r:embed="rId3"/>
                <a:stretch>
                  <a:fillRect l="-1891" t="-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63853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25739" y="1610303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8788" y="617104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RBF Network (K=4)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dirty="0" smtClean="0"/>
          </a:p>
        </p:txBody>
      </p:sp>
      <p:sp>
        <p:nvSpPr>
          <p:cNvPr id="20" name="Oval 19"/>
          <p:cNvSpPr/>
          <p:nvPr/>
        </p:nvSpPr>
        <p:spPr bwMode="auto">
          <a:xfrm>
            <a:off x="976457" y="5486400"/>
            <a:ext cx="396586" cy="4156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989157" y="1651867"/>
            <a:ext cx="396586" cy="4156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976457" y="4341524"/>
            <a:ext cx="396586" cy="4156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977454" y="2962997"/>
            <a:ext cx="396586" cy="4156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489614" y="5172797"/>
            <a:ext cx="396586" cy="4156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489614" y="4286106"/>
            <a:ext cx="396586" cy="4156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489614" y="3337070"/>
            <a:ext cx="396586" cy="4156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489614" y="2346470"/>
            <a:ext cx="396586" cy="4156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4" name="Straight Arrow Connector 3"/>
          <p:cNvCxnSpPr>
            <a:stCxn id="24" idx="6"/>
            <a:endCxn id="33" idx="2"/>
          </p:cNvCxnSpPr>
          <p:nvPr/>
        </p:nvCxnSpPr>
        <p:spPr bwMode="auto">
          <a:xfrm>
            <a:off x="1385743" y="1859685"/>
            <a:ext cx="2103871" cy="694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25" idx="6"/>
            <a:endCxn id="33" idx="2"/>
          </p:cNvCxnSpPr>
          <p:nvPr/>
        </p:nvCxnSpPr>
        <p:spPr bwMode="auto">
          <a:xfrm flipV="1">
            <a:off x="1373043" y="2554288"/>
            <a:ext cx="2116571" cy="1995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24" idx="6"/>
            <a:endCxn id="32" idx="2"/>
          </p:cNvCxnSpPr>
          <p:nvPr/>
        </p:nvCxnSpPr>
        <p:spPr bwMode="auto">
          <a:xfrm>
            <a:off x="1385743" y="1859685"/>
            <a:ext cx="2103871" cy="16852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20" idx="6"/>
            <a:endCxn id="33" idx="2"/>
          </p:cNvCxnSpPr>
          <p:nvPr/>
        </p:nvCxnSpPr>
        <p:spPr bwMode="auto">
          <a:xfrm flipV="1">
            <a:off x="1373043" y="2554288"/>
            <a:ext cx="2116571" cy="3139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29" idx="6"/>
            <a:endCxn id="33" idx="2"/>
          </p:cNvCxnSpPr>
          <p:nvPr/>
        </p:nvCxnSpPr>
        <p:spPr bwMode="auto">
          <a:xfrm flipV="1">
            <a:off x="1374040" y="2554288"/>
            <a:ext cx="2115574" cy="616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29" idx="6"/>
            <a:endCxn id="32" idx="2"/>
          </p:cNvCxnSpPr>
          <p:nvPr/>
        </p:nvCxnSpPr>
        <p:spPr bwMode="auto">
          <a:xfrm>
            <a:off x="1374040" y="3170815"/>
            <a:ext cx="2115574" cy="3740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25" idx="6"/>
            <a:endCxn id="32" idx="2"/>
          </p:cNvCxnSpPr>
          <p:nvPr/>
        </p:nvCxnSpPr>
        <p:spPr bwMode="auto">
          <a:xfrm flipV="1">
            <a:off x="1373043" y="3544888"/>
            <a:ext cx="2116571" cy="1004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24" idx="6"/>
            <a:endCxn id="31" idx="2"/>
          </p:cNvCxnSpPr>
          <p:nvPr/>
        </p:nvCxnSpPr>
        <p:spPr bwMode="auto">
          <a:xfrm>
            <a:off x="1385743" y="1859685"/>
            <a:ext cx="2103871" cy="2634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>
            <a:stCxn id="20" idx="6"/>
            <a:endCxn id="32" idx="2"/>
          </p:cNvCxnSpPr>
          <p:nvPr/>
        </p:nvCxnSpPr>
        <p:spPr bwMode="auto">
          <a:xfrm flipV="1">
            <a:off x="1373043" y="3544888"/>
            <a:ext cx="2116571" cy="2149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endCxn id="31" idx="2"/>
          </p:cNvCxnSpPr>
          <p:nvPr/>
        </p:nvCxnSpPr>
        <p:spPr bwMode="auto">
          <a:xfrm flipV="1">
            <a:off x="1373043" y="4493924"/>
            <a:ext cx="2116571" cy="1182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25" idx="6"/>
            <a:endCxn id="31" idx="2"/>
          </p:cNvCxnSpPr>
          <p:nvPr/>
        </p:nvCxnSpPr>
        <p:spPr bwMode="auto">
          <a:xfrm flipV="1">
            <a:off x="1373043" y="4493924"/>
            <a:ext cx="2116571" cy="554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stCxn id="29" idx="6"/>
            <a:endCxn id="31" idx="2"/>
          </p:cNvCxnSpPr>
          <p:nvPr/>
        </p:nvCxnSpPr>
        <p:spPr bwMode="auto">
          <a:xfrm>
            <a:off x="1374040" y="3170815"/>
            <a:ext cx="2115574" cy="1323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>
            <a:stCxn id="20" idx="6"/>
            <a:endCxn id="30" idx="2"/>
          </p:cNvCxnSpPr>
          <p:nvPr/>
        </p:nvCxnSpPr>
        <p:spPr bwMode="auto">
          <a:xfrm flipV="1">
            <a:off x="1373043" y="5380615"/>
            <a:ext cx="2116571" cy="313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25" idx="6"/>
            <a:endCxn id="30" idx="2"/>
          </p:cNvCxnSpPr>
          <p:nvPr/>
        </p:nvCxnSpPr>
        <p:spPr bwMode="auto">
          <a:xfrm>
            <a:off x="1373043" y="4549342"/>
            <a:ext cx="2116571" cy="831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Straight Arrow Connector 116"/>
          <p:cNvCxnSpPr>
            <a:stCxn id="29" idx="6"/>
            <a:endCxn id="30" idx="2"/>
          </p:cNvCxnSpPr>
          <p:nvPr/>
        </p:nvCxnSpPr>
        <p:spPr bwMode="auto">
          <a:xfrm>
            <a:off x="1374040" y="3170815"/>
            <a:ext cx="2115574" cy="2209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" idx="6"/>
            <a:endCxn id="30" idx="2"/>
          </p:cNvCxnSpPr>
          <p:nvPr/>
        </p:nvCxnSpPr>
        <p:spPr bwMode="auto">
          <a:xfrm>
            <a:off x="1385743" y="1859685"/>
            <a:ext cx="2103871" cy="3520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Straight Arrow Connector 135"/>
          <p:cNvCxnSpPr>
            <a:stCxn id="32" idx="6"/>
            <a:endCxn id="153" idx="2"/>
          </p:cNvCxnSpPr>
          <p:nvPr/>
        </p:nvCxnSpPr>
        <p:spPr bwMode="auto">
          <a:xfrm>
            <a:off x="3886200" y="3544888"/>
            <a:ext cx="2438400" cy="4433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Straight Arrow Connector 138"/>
          <p:cNvCxnSpPr>
            <a:stCxn id="33" idx="6"/>
            <a:endCxn id="153" idx="2"/>
          </p:cNvCxnSpPr>
          <p:nvPr/>
        </p:nvCxnSpPr>
        <p:spPr bwMode="auto">
          <a:xfrm>
            <a:off x="3886200" y="2554288"/>
            <a:ext cx="2438400" cy="1433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3" name="Oval 152"/>
          <p:cNvSpPr/>
          <p:nvPr/>
        </p:nvSpPr>
        <p:spPr bwMode="auto">
          <a:xfrm>
            <a:off x="6324600" y="3780415"/>
            <a:ext cx="396586" cy="41563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158" name="Straight Arrow Connector 157"/>
          <p:cNvCxnSpPr>
            <a:stCxn id="30" idx="6"/>
            <a:endCxn id="153" idx="2"/>
          </p:cNvCxnSpPr>
          <p:nvPr/>
        </p:nvCxnSpPr>
        <p:spPr bwMode="auto">
          <a:xfrm flipV="1">
            <a:off x="3886200" y="3988233"/>
            <a:ext cx="2438400" cy="13923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1" name="Straight Arrow Connector 160"/>
          <p:cNvCxnSpPr>
            <a:stCxn id="31" idx="6"/>
            <a:endCxn id="153" idx="2"/>
          </p:cNvCxnSpPr>
          <p:nvPr/>
        </p:nvCxnSpPr>
        <p:spPr bwMode="auto">
          <a:xfrm flipV="1">
            <a:off x="3886200" y="3988233"/>
            <a:ext cx="2438400" cy="505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1" name="Straight Arrow Connector 180"/>
          <p:cNvCxnSpPr/>
          <p:nvPr/>
        </p:nvCxnSpPr>
        <p:spPr bwMode="auto">
          <a:xfrm>
            <a:off x="513772" y="1859685"/>
            <a:ext cx="4753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3" name="Straight Arrow Connector 182"/>
          <p:cNvCxnSpPr>
            <a:endCxn id="29" idx="2"/>
          </p:cNvCxnSpPr>
          <p:nvPr/>
        </p:nvCxnSpPr>
        <p:spPr bwMode="auto">
          <a:xfrm flipV="1">
            <a:off x="550714" y="3170815"/>
            <a:ext cx="426740" cy="5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7" name="Straight Arrow Connector 186"/>
          <p:cNvCxnSpPr>
            <a:endCxn id="20" idx="2"/>
          </p:cNvCxnSpPr>
          <p:nvPr/>
        </p:nvCxnSpPr>
        <p:spPr bwMode="auto">
          <a:xfrm>
            <a:off x="550714" y="5694218"/>
            <a:ext cx="4257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9" name="Straight Arrow Connector 188"/>
          <p:cNvCxnSpPr>
            <a:endCxn id="25" idx="2"/>
          </p:cNvCxnSpPr>
          <p:nvPr/>
        </p:nvCxnSpPr>
        <p:spPr bwMode="auto">
          <a:xfrm>
            <a:off x="513772" y="4549342"/>
            <a:ext cx="4626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0" name="Straight Arrow Connector 189"/>
          <p:cNvCxnSpPr>
            <a:stCxn id="153" idx="6"/>
          </p:cNvCxnSpPr>
          <p:nvPr/>
        </p:nvCxnSpPr>
        <p:spPr bwMode="auto">
          <a:xfrm>
            <a:off x="6721186" y="3988233"/>
            <a:ext cx="11274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352800" y="594360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 </a:t>
            </a:r>
          </a:p>
          <a:p>
            <a:r>
              <a:rPr lang="en-US" dirty="0" smtClean="0"/>
              <a:t>of size 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6414" y="60960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 </a:t>
            </a:r>
          </a:p>
          <a:p>
            <a:r>
              <a:rPr lang="en-US" dirty="0" smtClean="0"/>
              <a:t>of size n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108825" y="355181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y = F(x)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29200" y="30480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3588" y="336022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963431" y="396337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486400" y="44348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K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038600" y="1859685"/>
            <a:ext cx="3297443" cy="3931515"/>
            <a:chOff x="4038600" y="1859685"/>
            <a:chExt cx="3297443" cy="3931515"/>
          </a:xfrm>
        </p:grpSpPr>
        <p:sp>
          <p:nvSpPr>
            <p:cNvPr id="54" name="TextBox 53"/>
            <p:cNvSpPr txBox="1"/>
            <p:nvPr/>
          </p:nvSpPr>
          <p:spPr>
            <a:xfrm>
              <a:off x="4791757" y="1859685"/>
              <a:ext cx="25442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Each of these is a RBF</a:t>
              </a:r>
              <a:endParaRPr lang="en-US" dirty="0"/>
            </a:p>
          </p:txBody>
        </p:sp>
        <p:cxnSp>
          <p:nvCxnSpPr>
            <p:cNvPr id="56" name="Straight Arrow Connector 55"/>
            <p:cNvCxnSpPr>
              <a:stCxn id="54" idx="1"/>
              <a:endCxn id="57" idx="1"/>
            </p:cNvCxnSpPr>
            <p:nvPr/>
          </p:nvCxnSpPr>
          <p:spPr bwMode="auto">
            <a:xfrm flipH="1">
              <a:off x="4191000" y="2044351"/>
              <a:ext cx="600757" cy="18734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Right Brace 56"/>
            <p:cNvSpPr/>
            <p:nvPr/>
          </p:nvSpPr>
          <p:spPr bwMode="auto">
            <a:xfrm>
              <a:off x="4038600" y="2044351"/>
              <a:ext cx="152400" cy="3746849"/>
            </a:xfrm>
            <a:prstGeom prst="rightBrace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638800" y="5172797"/>
            <a:ext cx="3128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Tahoma" pitchFamily="34" charset="0"/>
              </a:rPr>
              <a:t>In practice, the hidden layer </a:t>
            </a:r>
            <a:endParaRPr lang="en-US" altLang="en-US" dirty="0" smtClean="0">
              <a:latin typeface="Tahoma" pitchFamily="34" charset="0"/>
            </a:endParaRPr>
          </a:p>
          <a:p>
            <a:r>
              <a:rPr lang="en-US" altLang="en-US" dirty="0" smtClean="0">
                <a:latin typeface="Tahoma" pitchFamily="34" charset="0"/>
              </a:rPr>
              <a:t>size </a:t>
            </a:r>
            <a:r>
              <a:rPr lang="en-US" altLang="en-US" dirty="0">
                <a:latin typeface="Tahoma" pitchFamily="34" charset="0"/>
              </a:rPr>
              <a:t>is </a:t>
            </a:r>
            <a:r>
              <a:rPr lang="en-US" altLang="en-US" dirty="0" smtClean="0">
                <a:latin typeface="Tahoma" pitchFamily="34" charset="0"/>
              </a:rPr>
              <a:t>based </a:t>
            </a:r>
            <a:r>
              <a:rPr lang="en-US" altLang="en-US" dirty="0">
                <a:latin typeface="Tahoma" pitchFamily="34" charset="0"/>
              </a:rPr>
              <a:t>on the training </a:t>
            </a:r>
            <a:endParaRPr lang="en-US" altLang="en-US" dirty="0" smtClean="0">
              <a:latin typeface="Tahoma" pitchFamily="34" charset="0"/>
            </a:endParaRPr>
          </a:p>
          <a:p>
            <a:r>
              <a:rPr lang="en-US" altLang="en-US" dirty="0" smtClean="0">
                <a:latin typeface="Tahoma" pitchFamily="34" charset="0"/>
              </a:rPr>
              <a:t>data </a:t>
            </a:r>
            <a:r>
              <a:rPr lang="en-US" altLang="en-US" dirty="0">
                <a:latin typeface="Tahoma" pitchFamily="34" charset="0"/>
              </a:rPr>
              <a:t>and less than </a:t>
            </a:r>
            <a:r>
              <a:rPr lang="en-US" altLang="en-US" dirty="0" smtClean="0">
                <a:latin typeface="Tahoma" pitchFamily="34" charset="0"/>
              </a:rPr>
              <a:t>K (S&lt;K)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70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Radial Basis Functions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9812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If there is no noise in the training sample ({</a:t>
            </a:r>
            <a:r>
              <a:rPr lang="en-US" altLang="en-US" dirty="0" err="1" smtClean="0">
                <a:latin typeface="Tahoma" pitchFamily="34" charset="0"/>
              </a:rPr>
              <a:t>x</a:t>
            </a:r>
            <a:r>
              <a:rPr lang="en-US" altLang="en-US" baseline="30000" dirty="0" err="1" smtClean="0">
                <a:latin typeface="Tahoma" pitchFamily="34" charset="0"/>
              </a:rPr>
              <a:t>i</a:t>
            </a:r>
            <a:r>
              <a:rPr lang="en-US" altLang="en-US" dirty="0" err="1" smtClean="0">
                <a:latin typeface="Tahoma" pitchFamily="34" charset="0"/>
              </a:rPr>
              <a:t>,d</a:t>
            </a:r>
            <a:r>
              <a:rPr lang="en-US" altLang="en-US" baseline="-25000" dirty="0" err="1" smtClean="0">
                <a:latin typeface="Tahoma" pitchFamily="34" charset="0"/>
              </a:rPr>
              <a:t>i</a:t>
            </a:r>
            <a:r>
              <a:rPr lang="en-US" altLang="en-US" dirty="0" smtClean="0">
                <a:latin typeface="Tahoma" pitchFamily="34" charset="0"/>
              </a:rPr>
              <a:t>} from 1 to K), the input vector can be used to find the center of the RBFs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 Hybrid Learning Process is necessary in the presence of noise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27668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Hybrid Learning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Partition the data into clusters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Use S clusters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en-US" b="0" i="1" smtClean="0">
                            <a:latin typeface="Cambria Math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altLang="en-US" dirty="0" smtClean="0">
                    <a:latin typeface="Tahoma" pitchFamily="34" charset="0"/>
                  </a:rPr>
                  <a:t> be the centers of the RBFs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>
                    <a:latin typeface="Tahoma" pitchFamily="34" charset="0"/>
                  </a:rPr>
                  <a:t>Iterate to find true centers (can use k-means)</a:t>
                </a: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  <a:blipFill rotWithShape="1">
                <a:blip r:embed="rId3"/>
                <a:stretch>
                  <a:fillRect l="-1891" t="-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72879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Artificial Neuron Elements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792288"/>
            <a:ext cx="83820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Set of synapses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Connecting links to inputs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Adder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Sums the weighted synaptic strengths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Activation function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Limits the amplitude of the neuron output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Bias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Increases or decreases the net input of the activation function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63149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Hybrid Learning Process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9812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Initialization – set initial center to random value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Sampling – select a sample vector from the data and input to network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Similarity matching – for the input vector, calculate center as minimum distance from center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Updating – adjust centers using a learning rate parameter to gradually move center away from previous center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Continuation – iterate until updates become negligible</a:t>
            </a:r>
            <a:endParaRPr lang="en-US" altLang="en-US" sz="2800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640256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Hybrid Learning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dirty="0" smtClean="0">
                    <a:latin typeface="Tahoma" pitchFamily="34" charset="0"/>
                  </a:rPr>
                  <a:t>An error function is then used to determine the weights of the RBF network: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800" dirty="0">
                  <a:latin typeface="Tahoma" pitchFamily="34" charset="0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en-US" sz="18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en-US" sz="1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1800" b="0" i="1" smtClean="0">
                              <a:latin typeface="Cambria Math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sz="2400" dirty="0" smtClean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 smtClean="0">
                    <a:latin typeface="Tahoma" pitchFamily="34" charset="0"/>
                  </a:rPr>
                  <a:t>Using a gradient calculated from the instantaneous error, we get the update rule: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800" dirty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altLang="en-US" sz="2000" b="0" i="1" smtClean="0">
                          <a:latin typeface="Cambria Math"/>
                          <a:ea typeface="Cambria Math"/>
                        </a:rPr>
                        <m:t>∝</m:t>
                      </m:r>
                      <m:nary>
                        <m:naryPr>
                          <m:chr m:val="∑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0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en-US" sz="20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20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sz="2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latin typeface="Cambria Math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en-US" sz="14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sz="2800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8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  <a:blipFill rotWithShape="1">
                <a:blip r:embed="rId3"/>
                <a:stretch>
                  <a:fillRect l="-1527" t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549392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Support Vector Machines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9812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Used in classification and regression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Created a hyperplane in multi-dimensional space to separate data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Non-linear classification can be done by mapping inputs into higher dimensional spaces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ahoma" pitchFamily="34" charset="0"/>
              </a:rPr>
              <a:t>Typically uses kernels</a:t>
            </a:r>
            <a:endParaRPr lang="en-US" altLang="en-US" sz="2400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68755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Kernels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9812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A kernel (k(x)) is continuous, bounded, and a real function of x that is symmetric about the origin (where it has it’s maximum value)</a:t>
            </a:r>
          </a:p>
          <a:p>
            <a:pPr>
              <a:lnSpc>
                <a:spcPct val="90000"/>
              </a:lnSpc>
            </a:pPr>
            <a:endParaRPr lang="en-US" altLang="en-US" sz="2800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The volume underneath a kernel is unity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These kernels are used as mapping functions into feature space to add higher dimensions</a:t>
            </a:r>
            <a:endParaRPr lang="en-US" altLang="en-US" sz="2800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72852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Support Vector Machines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9812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Kernels are selected to match the problem being solved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ahoma" pitchFamily="34" charset="0"/>
              </a:rPr>
              <a:t>Distance metrics similar to RBFs are used to create a separation (margin) between a hyperplane described by the created points and the data clusters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41133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Linear Support Vector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dirty="0" smtClean="0">
                    <a:latin typeface="Tahoma" pitchFamily="34" charset="0"/>
                  </a:rPr>
                  <a:t>Given a set of n points in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800" b="0" i="1" smtClean="0">
                        <a:latin typeface="Cambria Math"/>
                      </a:rPr>
                      <m:t>,…,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800" dirty="0" smtClean="0">
                    <a:latin typeface="Tahoma" pitchFamily="34" charset="0"/>
                  </a:rPr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2800" dirty="0" smtClean="0">
                    <a:latin typeface="Tahoma" pitchFamily="34" charset="0"/>
                  </a:rPr>
                  <a:t> is a vector of real points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800" dirty="0" smtClean="0">
                    <a:latin typeface="Tahoma" pitchFamily="34" charset="0"/>
                  </a:rPr>
                  <a:t> is a classification (say either 1 or -1)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800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 smtClean="0">
                    <a:latin typeface="Tahoma" pitchFamily="34" charset="0"/>
                  </a:rPr>
                  <a:t>Create a hyperplane that separates the data points with the greatest margin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800" dirty="0">
                  <a:latin typeface="Tahoma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28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  <a:blipFill rotWithShape="1">
                <a:blip r:embed="rId3"/>
                <a:stretch>
                  <a:fillRect l="-1527" t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73203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 dirty="0" smtClean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191000" y="1905000"/>
            <a:ext cx="0" cy="434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752600" y="3962400"/>
            <a:ext cx="541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Oval 1"/>
          <p:cNvSpPr/>
          <p:nvPr/>
        </p:nvSpPr>
        <p:spPr bwMode="auto">
          <a:xfrm>
            <a:off x="5105400" y="2590800"/>
            <a:ext cx="3048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57800" y="4267200"/>
            <a:ext cx="3048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431875" y="38100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667000" y="1905000"/>
            <a:ext cx="3200400" cy="381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127075" y="29718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573588" y="47244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114800" y="2667000"/>
            <a:ext cx="3048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6749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 dirty="0" smtClean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191000" y="1905000"/>
            <a:ext cx="0" cy="434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752600" y="3962400"/>
            <a:ext cx="541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Oval 1"/>
          <p:cNvSpPr/>
          <p:nvPr/>
        </p:nvSpPr>
        <p:spPr bwMode="auto">
          <a:xfrm>
            <a:off x="5105400" y="2590800"/>
            <a:ext cx="3048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57800" y="4267200"/>
            <a:ext cx="3048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431875" y="38100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895600" y="1792288"/>
            <a:ext cx="2971800" cy="39227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127075" y="29718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573588" y="47244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105354" y="2667000"/>
            <a:ext cx="304800" cy="3048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428954" y="1848644"/>
            <a:ext cx="2971800" cy="39227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392488" y="1792288"/>
            <a:ext cx="2971800" cy="39227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06878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Support Vector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dirty="0" smtClean="0">
                    <a:latin typeface="Tahoma" pitchFamily="34" charset="0"/>
                  </a:rPr>
                  <a:t>This is satisfied by identifying a set of points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2800" dirty="0" smtClean="0">
                    <a:latin typeface="Tahoma" pitchFamily="34" charset="0"/>
                  </a:rPr>
                  <a:t>) where: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800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800" dirty="0" smtClean="0"/>
                  <a:t>  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en-US" sz="28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en-US" sz="2800" b="0" i="1" smtClean="0">
                        <a:latin typeface="Cambria Math"/>
                        <a:ea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altLang="en-US" sz="2800" b="0" i="1" smtClean="0">
                        <a:latin typeface="Cambria Math"/>
                      </a:rPr>
                      <m:t>−</m:t>
                    </m:r>
                    <m:r>
                      <a:rPr lang="en-US" altLang="en-US" sz="2800" b="0" i="1" smtClean="0">
                        <a:latin typeface="Cambria Math"/>
                      </a:rPr>
                      <m:t>𝑏</m:t>
                    </m:r>
                    <m:r>
                      <a:rPr lang="en-US" alt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en-US" sz="2800" dirty="0" smtClean="0">
                    <a:latin typeface="Tahoma" pitchFamily="34" charset="0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800" dirty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800" dirty="0" smtClean="0">
                    <a:latin typeface="Tahoma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en-US" sz="2800" dirty="0" smtClean="0">
                    <a:latin typeface="Tahoma" pitchFamily="34" charset="0"/>
                  </a:rPr>
                  <a:t> is the normal vector to the hyperplane and b is the offset from the origin</a:t>
                </a:r>
                <a:endParaRPr lang="en-US" altLang="en-US" sz="2800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  <a:blipFill rotWithShape="1">
                <a:blip r:embed="rId3"/>
                <a:stretch>
                  <a:fillRect l="-1527" t="-2483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994943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r>
              <a:rPr lang="en-US" altLang="en-US" dirty="0" smtClean="0"/>
              <a:t>Support Vector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dirty="0" smtClean="0">
                    <a:latin typeface="Tahoma" pitchFamily="34" charset="0"/>
                  </a:rPr>
                  <a:t>Margins can also be enforced by modifying this equation: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800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800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altLang="en-US" sz="28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altLang="en-US" sz="2800" b="0" i="1" smtClean="0">
                          <a:latin typeface="Cambria Math"/>
                        </a:rPr>
                        <m:t>𝑏</m:t>
                      </m:r>
                      <m:r>
                        <a:rPr lang="en-US" altLang="en-US" sz="2800" b="0" i="1" smtClean="0">
                          <a:latin typeface="Cambria Math"/>
                        </a:rPr>
                        <m:t>=1 </m:t>
                      </m:r>
                      <m:r>
                        <a:rPr lang="en-US" altLang="en-US" sz="2800" b="0" i="1" smtClean="0">
                          <a:latin typeface="Cambria Math"/>
                        </a:rPr>
                        <m:t>𝑎𝑛𝑑</m:t>
                      </m:r>
                      <m:r>
                        <a:rPr lang="en-US" altLang="en-US" sz="28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800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altLang="en-US" sz="2800" i="1">
                          <a:latin typeface="Cambria Math"/>
                          <a:ea typeface="Cambria Math"/>
                        </a:rPr>
                        <m:t>∙ </m:t>
                      </m:r>
                      <m:acc>
                        <m:accPr>
                          <m:chr m:val="⃗"/>
                          <m:ctrlPr>
                            <a:rPr lang="en-US" alt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en-US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en-US" sz="2800" i="1">
                          <a:latin typeface="Cambria Math"/>
                        </a:rPr>
                        <m:t>−</m:t>
                      </m:r>
                      <m:r>
                        <a:rPr lang="en-US" altLang="en-US" sz="2800" i="1">
                          <a:latin typeface="Cambria Math"/>
                        </a:rPr>
                        <m:t>𝑏</m:t>
                      </m:r>
                      <m:r>
                        <a:rPr lang="en-US" altLang="en-US" sz="2800" i="1">
                          <a:latin typeface="Cambria Math"/>
                        </a:rPr>
                        <m:t>=−1</m:t>
                      </m:r>
                      <m:r>
                        <m:rPr>
                          <m:nor/>
                        </m:rPr>
                        <a:rPr lang="en-US" altLang="en-US" sz="2800" dirty="0">
                          <a:latin typeface="Tahoma" pitchFamily="34" charset="0"/>
                        </a:rPr>
                        <m:t> </m:t>
                      </m:r>
                    </m:oMath>
                  </m:oMathPara>
                </a14:m>
                <a:endParaRPr lang="en-US" altLang="en-US" sz="2800" dirty="0" smtClean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800" dirty="0">
                  <a:latin typeface="Tahoma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800" dirty="0" smtClean="0">
                    <a:latin typeface="Tahoma" pitchFamily="34" charset="0"/>
                  </a:rPr>
                  <a:t>For linearly separable data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800" dirty="0" smtClean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582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588" y="1981200"/>
                <a:ext cx="8382000" cy="4419600"/>
              </a:xfrm>
              <a:blipFill rotWithShape="1">
                <a:blip r:embed="rId3"/>
                <a:stretch>
                  <a:fillRect l="-1527" t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78043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Artificial Neural Networks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020888"/>
            <a:ext cx="8382000" cy="4379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Artificial neurons are used to create the network (ANN)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dirty="0" smtClean="0"/>
          </a:p>
        </p:txBody>
      </p:sp>
      <p:sp>
        <p:nvSpPr>
          <p:cNvPr id="2" name="Oval 1"/>
          <p:cNvSpPr/>
          <p:nvPr/>
        </p:nvSpPr>
        <p:spPr bwMode="auto">
          <a:xfrm>
            <a:off x="5562600" y="4038600"/>
            <a:ext cx="1600200" cy="152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971800" y="3581400"/>
            <a:ext cx="28194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2895600" y="4038600"/>
            <a:ext cx="2743994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V="1">
            <a:off x="2895600" y="4785486"/>
            <a:ext cx="2667000" cy="151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2895600" y="5029200"/>
            <a:ext cx="2667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V="1">
            <a:off x="2971800" y="5234500"/>
            <a:ext cx="2743200" cy="63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7162800" y="4800600"/>
            <a:ext cx="1066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41466" y="325000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29000" y="437566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81400" y="379692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06101" y="48651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97649" y="57912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5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" idx="0"/>
          </p:cNvCxnSpPr>
          <p:nvPr/>
        </p:nvCxnSpPr>
        <p:spPr bwMode="auto">
          <a:xfrm>
            <a:off x="6362700" y="2819400"/>
            <a:ext cx="0" cy="12192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0128" y="288067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27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762000"/>
          </a:xfrm>
        </p:spPr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n-US" dirty="0" smtClean="0"/>
              <a:t>Next week: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in Numerical </a:t>
            </a:r>
            <a:r>
              <a:rPr lang="en-US" dirty="0" smtClean="0"/>
              <a:t>Analysis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And then:</a:t>
            </a:r>
          </a:p>
          <a:p>
            <a:pPr lvl="1"/>
            <a:r>
              <a:rPr lang="en-US" dirty="0" smtClean="0"/>
              <a:t>Supervised and unsupervised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i="1" smtClean="0">
                <a:ea typeface="ＭＳ Ｐゴシック" pitchFamily="34" charset="-128"/>
              </a:rPr>
              <a:t>Program Completed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Missouri University of Science &amp; Technology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47BCCC-7BAE-4ABB-96BE-95CD2A49CA1F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981200" y="5257800"/>
            <a:ext cx="571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© 2003 Curators of University of Missouri</a:t>
            </a:r>
          </a:p>
        </p:txBody>
      </p:sp>
    </p:spTree>
    <p:extLst>
      <p:ext uri="{BB962C8B-B14F-4D97-AF65-F5344CB8AC3E}">
        <p14:creationId xmlns:p14="http://schemas.microsoft.com/office/powerpoint/2010/main" val="42932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Signal Flow Rules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792288"/>
            <a:ext cx="83820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Signals flow only in the direction of the arrows in a link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 node signal is the algebraic sum of all incoming signals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The node signal is transmitted </a:t>
            </a:r>
            <a:r>
              <a:rPr lang="en-US" altLang="en-US" smtClean="0">
                <a:latin typeface="Tahoma" pitchFamily="34" charset="0"/>
              </a:rPr>
              <a:t>to </a:t>
            </a:r>
            <a:r>
              <a:rPr lang="en-US" altLang="en-US">
                <a:latin typeface="Tahoma" pitchFamily="34" charset="0"/>
              </a:rPr>
              <a:t>e</a:t>
            </a:r>
            <a:r>
              <a:rPr lang="en-US" altLang="en-US" smtClean="0">
                <a:latin typeface="Tahoma" pitchFamily="34" charset="0"/>
              </a:rPr>
              <a:t>ach </a:t>
            </a:r>
            <a:r>
              <a:rPr lang="en-US" altLang="en-US" dirty="0" smtClean="0">
                <a:latin typeface="Tahoma" pitchFamily="34" charset="0"/>
              </a:rPr>
              <a:t>outgoing link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417930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Link types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792288"/>
            <a:ext cx="83820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Synaptic – linear input-output relation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Activation – nonlinear input-output relation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20721" y="4911181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ϕ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721" y="4911181"/>
                <a:ext cx="66236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 bwMode="auto">
          <a:xfrm>
            <a:off x="2719713" y="3269993"/>
            <a:ext cx="26670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20721" y="2682524"/>
                <a:ext cx="60747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721" y="2682524"/>
                <a:ext cx="607474" cy="391646"/>
              </a:xfrm>
              <a:prstGeom prst="rect">
                <a:avLst/>
              </a:prstGeom>
              <a:blipFill rotWithShape="1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86713" y="3034204"/>
                <a:ext cx="134331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713" y="3034204"/>
                <a:ext cx="1343316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13599" y="3074170"/>
                <a:ext cx="44332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99" y="3074170"/>
                <a:ext cx="443326" cy="391646"/>
              </a:xfrm>
              <a:prstGeom prst="rect">
                <a:avLst/>
              </a:prstGeom>
              <a:blipFill rotWithShape="1"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 bwMode="auto">
          <a:xfrm>
            <a:off x="2866362" y="5486400"/>
            <a:ext cx="26670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76387" y="5290577"/>
                <a:ext cx="44332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387" y="5290577"/>
                <a:ext cx="443326" cy="391646"/>
              </a:xfrm>
              <a:prstGeom prst="rect">
                <a:avLst/>
              </a:prstGeom>
              <a:blipFill rotWithShape="1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38800" y="5290577"/>
                <a:ext cx="134049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ϕ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290577"/>
                <a:ext cx="1340495" cy="391646"/>
              </a:xfrm>
              <a:prstGeom prst="rect">
                <a:avLst/>
              </a:prstGeom>
              <a:blipFill rotWithShape="1"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068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Architecture Graph Rules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1792288"/>
            <a:ext cx="83820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Source nodes provide input signal to the graph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Each neuron represented by a computation node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No weights associated with links (value comes from source)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441220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Generating Alternatives</Template>
  <TotalTime>4397</TotalTime>
  <Words>1511</Words>
  <Application>Microsoft Office PowerPoint</Application>
  <PresentationFormat>On-screen Show (4:3)</PresentationFormat>
  <Paragraphs>568</Paragraphs>
  <Slides>61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ＭＳ Ｐゴシック</vt:lpstr>
      <vt:lpstr>Arial</vt:lpstr>
      <vt:lpstr>Calibri</vt:lpstr>
      <vt:lpstr>Cambria Math</vt:lpstr>
      <vt:lpstr>Symbol</vt:lpstr>
      <vt:lpstr>Tahoma</vt:lpstr>
      <vt:lpstr>Blank Presentation</vt:lpstr>
      <vt:lpstr>SysEng 5211 Computational Intelligence </vt:lpstr>
      <vt:lpstr>Neural Networks</vt:lpstr>
      <vt:lpstr>Neural Networks</vt:lpstr>
      <vt:lpstr>Artificial Neuron</vt:lpstr>
      <vt:lpstr>Artificial Neuron Elements</vt:lpstr>
      <vt:lpstr>Artificial Neural Networks</vt:lpstr>
      <vt:lpstr>Signal Flow Rules</vt:lpstr>
      <vt:lpstr>Link types</vt:lpstr>
      <vt:lpstr>Architecture Graph Rules</vt:lpstr>
      <vt:lpstr>Rosenblatt’s Perceptron</vt:lpstr>
      <vt:lpstr>Rosenblatt’s Neuron</vt:lpstr>
      <vt:lpstr>Rosenblatt’s Neuron</vt:lpstr>
      <vt:lpstr>Rosenblatt’s Neuron</vt:lpstr>
      <vt:lpstr>Training the Perceptron</vt:lpstr>
      <vt:lpstr>Example</vt:lpstr>
      <vt:lpstr>Example</vt:lpstr>
      <vt:lpstr>Example</vt:lpstr>
      <vt:lpstr>Example</vt:lpstr>
      <vt:lpstr>Example</vt:lpstr>
      <vt:lpstr>Example</vt:lpstr>
      <vt:lpstr>Unified Learning Rule</vt:lpstr>
      <vt:lpstr>Unified Learning Rule</vt:lpstr>
      <vt:lpstr>Unified Learning Rule</vt:lpstr>
      <vt:lpstr>Activation Functions</vt:lpstr>
      <vt:lpstr>Threshold Function</vt:lpstr>
      <vt:lpstr>Sigmoid Function</vt:lpstr>
      <vt:lpstr>Multilayer Neural Networks</vt:lpstr>
      <vt:lpstr>Multilayer Neural Networks</vt:lpstr>
      <vt:lpstr>Multilayer Neural Networks</vt:lpstr>
      <vt:lpstr>Multilayer Neural Networks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Learning Rate Parameter</vt:lpstr>
      <vt:lpstr>Learning Rate Parameter</vt:lpstr>
      <vt:lpstr>Backpropagation Procedure</vt:lpstr>
      <vt:lpstr>Neural Network Comments</vt:lpstr>
      <vt:lpstr>Radial Basis Functions</vt:lpstr>
      <vt:lpstr>Radial Basis Functions</vt:lpstr>
      <vt:lpstr>Radial Basis Functions</vt:lpstr>
      <vt:lpstr>Radial Basis Functions</vt:lpstr>
      <vt:lpstr>Radial Basis Functions</vt:lpstr>
      <vt:lpstr>Radial Basis Functions</vt:lpstr>
      <vt:lpstr>RBF Network (K=4)</vt:lpstr>
      <vt:lpstr>Radial Basis Functions</vt:lpstr>
      <vt:lpstr>Hybrid Learning Process</vt:lpstr>
      <vt:lpstr>Hybrid Learning Process</vt:lpstr>
      <vt:lpstr>Hybrid Learning Process</vt:lpstr>
      <vt:lpstr>Support Vector Machines</vt:lpstr>
      <vt:lpstr>Kernels</vt:lpstr>
      <vt:lpstr>Support Vector Machines</vt:lpstr>
      <vt:lpstr>Linear Support Vector Machine</vt:lpstr>
      <vt:lpstr>Example</vt:lpstr>
      <vt:lpstr>Example</vt:lpstr>
      <vt:lpstr>Support Vector Machines</vt:lpstr>
      <vt:lpstr>Support Vector Machines</vt:lpstr>
      <vt:lpstr>Moving Forward</vt:lpstr>
      <vt:lpstr>Program Completed</vt:lpstr>
    </vt:vector>
  </TitlesOfParts>
  <Company>Missouri University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SysEng 5211 Computational Intelligence</dc:title>
  <dc:creator>Corns, Steven</dc:creator>
  <cp:lastModifiedBy>Patton, Ryan</cp:lastModifiedBy>
  <cp:revision>80</cp:revision>
  <dcterms:created xsi:type="dcterms:W3CDTF">2016-08-16T17:28:48Z</dcterms:created>
  <dcterms:modified xsi:type="dcterms:W3CDTF">2020-09-02T18:28:03Z</dcterms:modified>
</cp:coreProperties>
</file>