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8" r:id="rId2"/>
    <p:sldId id="343" r:id="rId3"/>
    <p:sldId id="344" r:id="rId4"/>
    <p:sldId id="342" r:id="rId5"/>
    <p:sldId id="276" r:id="rId6"/>
    <p:sldId id="318" r:id="rId7"/>
    <p:sldId id="306" r:id="rId8"/>
    <p:sldId id="321" r:id="rId9"/>
    <p:sldId id="323" r:id="rId10"/>
    <p:sldId id="324" r:id="rId11"/>
    <p:sldId id="322" r:id="rId12"/>
    <p:sldId id="325" r:id="rId13"/>
    <p:sldId id="326" r:id="rId14"/>
    <p:sldId id="327" r:id="rId15"/>
    <p:sldId id="328" r:id="rId16"/>
    <p:sldId id="329" r:id="rId17"/>
    <p:sldId id="331" r:id="rId18"/>
    <p:sldId id="335" r:id="rId19"/>
    <p:sldId id="330" r:id="rId20"/>
    <p:sldId id="332" r:id="rId21"/>
    <p:sldId id="333" r:id="rId22"/>
    <p:sldId id="334" r:id="rId23"/>
    <p:sldId id="336" r:id="rId24"/>
    <p:sldId id="337" r:id="rId25"/>
    <p:sldId id="338" r:id="rId26"/>
    <p:sldId id="339" r:id="rId27"/>
    <p:sldId id="340" r:id="rId28"/>
    <p:sldId id="341" r:id="rId29"/>
    <p:sldId id="303" r:id="rId30"/>
    <p:sldId id="27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3C719-5720-4F9D-9A42-87FEAF35EFF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8C5E5-37D5-4AB0-AB3A-B4FF5F1C3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2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03892B-A629-4E8E-BC65-6F2B1A51648A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013"/>
            <a:ext cx="5029200" cy="4115574"/>
          </a:xfrm>
          <a:noFill/>
          <a:ln/>
        </p:spPr>
        <p:txBody>
          <a:bodyPr lIns="91426" tIns="45714" rIns="91426" bIns="45714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096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55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6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7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3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2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8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3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0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2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1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5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524000"/>
            <a:ext cx="8077200" cy="21939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>
                <a:ea typeface="ＭＳ Ｐゴシック" pitchFamily="34" charset="-128"/>
              </a:rPr>
              <a:t>SysEng</a:t>
            </a:r>
            <a:r>
              <a:rPr lang="en-US" dirty="0" smtClean="0">
                <a:ea typeface="ＭＳ Ｐゴシック" pitchFamily="34" charset="-128"/>
              </a:rPr>
              <a:t> 5211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Computational Intelligence</a:t>
            </a:r>
            <a:r>
              <a:rPr lang="en-US" sz="2800" b="1" dirty="0" smtClean="0">
                <a:latin typeface="Tahoma" pitchFamily="34" charset="0"/>
                <a:ea typeface="ＭＳ Ｐゴシック" pitchFamily="34" charset="-128"/>
              </a:rPr>
              <a:t/>
            </a:r>
            <a:br>
              <a:rPr lang="en-US" sz="2800" b="1" dirty="0" smtClean="0">
                <a:latin typeface="Tahoma" pitchFamily="34" charset="0"/>
                <a:ea typeface="ＭＳ Ｐゴシック" pitchFamily="34" charset="-128"/>
              </a:rPr>
            </a:br>
            <a:endParaRPr lang="en-US" sz="2800" b="1" dirty="0" smtClean="0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86200"/>
            <a:ext cx="6629400" cy="1752600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en-US" dirty="0" smtClean="0"/>
              <a:t>Steven Corns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tx2"/>
                </a:solidFill>
                <a:latin typeface="Tahoma" pitchFamily="34" charset="0"/>
              </a:rPr>
              <a:t>Numerical Optimization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7697AFD-6837-4F98-B5F8-273A3A83C6FF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44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en-US" dirty="0" smtClean="0"/>
              <a:t>Problems representation often involve selection of indivisible units</a:t>
            </a:r>
          </a:p>
          <a:p>
            <a:endParaRPr lang="en-US" dirty="0"/>
          </a:p>
          <a:p>
            <a:r>
              <a:rPr lang="en-US" sz="2800" dirty="0" smtClean="0"/>
              <a:t>Evolutionary Computation – integer encoding, use of ‘mod’ function</a:t>
            </a:r>
          </a:p>
          <a:p>
            <a:r>
              <a:rPr lang="en-US" sz="2800" dirty="0" smtClean="0"/>
              <a:t>Fuzzy Systems – </a:t>
            </a:r>
            <a:r>
              <a:rPr lang="en-US" sz="2800" dirty="0" err="1" smtClean="0"/>
              <a:t>defuzzification</a:t>
            </a:r>
            <a:r>
              <a:rPr lang="en-US" sz="2800" dirty="0" smtClean="0"/>
              <a:t> to integer</a:t>
            </a:r>
          </a:p>
          <a:p>
            <a:r>
              <a:rPr lang="en-US" sz="2800" dirty="0" smtClean="0"/>
              <a:t>Neural Network – rounded or concatenated values from real activation function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740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sz="3600" dirty="0" smtClean="0"/>
              <a:t>Problem representation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1792288"/>
            <a:ext cx="8382000" cy="4608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Genetic Algorithm with gray coding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Successive values differ by one bit:</a:t>
            </a:r>
          </a:p>
          <a:p>
            <a:pPr lvl="1"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8228"/>
              </p:ext>
            </p:extLst>
          </p:nvPr>
        </p:nvGraphicFramePr>
        <p:xfrm>
          <a:off x="822323" y="2819400"/>
          <a:ext cx="7102476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7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37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37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37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374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8374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Gray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Gray code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740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Valued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en-US" dirty="0" smtClean="0"/>
              <a:t>Problems representation often involve optimization of systems such as engineering designs</a:t>
            </a:r>
          </a:p>
          <a:p>
            <a:endParaRPr lang="en-US" dirty="0"/>
          </a:p>
          <a:p>
            <a:r>
              <a:rPr lang="en-US" sz="2800" dirty="0" smtClean="0"/>
              <a:t>Evolutionary Computation – real value encoding, use of continuous value mutation</a:t>
            </a:r>
          </a:p>
          <a:p>
            <a:r>
              <a:rPr lang="en-US" sz="2800" dirty="0" smtClean="0"/>
              <a:t>Fuzzy Systems – </a:t>
            </a:r>
            <a:r>
              <a:rPr lang="en-US" sz="2800" dirty="0" err="1" smtClean="0"/>
              <a:t>defuzzification</a:t>
            </a:r>
            <a:r>
              <a:rPr lang="en-US" sz="2800" dirty="0" smtClean="0"/>
              <a:t> to integer</a:t>
            </a:r>
          </a:p>
          <a:p>
            <a:r>
              <a:rPr lang="en-US" sz="2800" dirty="0" smtClean="0"/>
              <a:t>Neural Network – direct values from real activation function (e.g. sigmoid function)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5542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Valued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en-US" dirty="0" smtClean="0"/>
              <a:t>Evolutionary Optimization is often selected for real valued functions</a:t>
            </a:r>
          </a:p>
          <a:p>
            <a:pPr lvl="1"/>
            <a:r>
              <a:rPr lang="en-US" dirty="0" smtClean="0"/>
              <a:t>No Free Lunch Theorem</a:t>
            </a:r>
          </a:p>
          <a:p>
            <a:endParaRPr lang="en-US" sz="2800" dirty="0"/>
          </a:p>
          <a:p>
            <a:r>
              <a:rPr lang="en-US" sz="2800" dirty="0" smtClean="0"/>
              <a:t>Shares most of the standard operators, but mutation is normally done differently</a:t>
            </a:r>
          </a:p>
          <a:p>
            <a:pPr lvl="1"/>
            <a:r>
              <a:rPr lang="en-US" sz="2400" dirty="0" smtClean="0"/>
              <a:t>E.G. Sample from a Gaussian</a:t>
            </a:r>
          </a:p>
          <a:p>
            <a:pPr lvl="1"/>
            <a:r>
              <a:rPr lang="en-US" sz="2400" dirty="0" smtClean="0"/>
              <a:t>Uniform (highly disruptive)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158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Distribution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724025"/>
            <a:ext cx="6381750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186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values make it nearly impossible to ‘find’ the optima</a:t>
            </a:r>
          </a:p>
          <a:p>
            <a:pPr lvl="1"/>
            <a:r>
              <a:rPr lang="en-US" dirty="0" smtClean="0"/>
              <a:t>Stopping criteria usually includes a tolerance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8941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a fitness function</a:t>
            </a:r>
          </a:p>
          <a:p>
            <a:r>
              <a:rPr lang="en-US" dirty="0" smtClean="0"/>
              <a:t>Create a population (select size)</a:t>
            </a:r>
          </a:p>
          <a:p>
            <a:r>
              <a:rPr lang="en-US" dirty="0" smtClean="0"/>
              <a:t>Select crossover and mutation operators</a:t>
            </a:r>
          </a:p>
          <a:p>
            <a:r>
              <a:rPr lang="en-US" dirty="0" smtClean="0"/>
              <a:t>Model the system</a:t>
            </a:r>
          </a:p>
          <a:p>
            <a:r>
              <a:rPr lang="en-US" dirty="0" smtClean="0"/>
              <a:t>Set stopping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53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24199"/>
            <a:ext cx="5363745" cy="3733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990600"/>
          </a:xfrm>
        </p:spPr>
        <p:txBody>
          <a:bodyPr/>
          <a:lstStyle/>
          <a:p>
            <a:r>
              <a:rPr lang="en-US" sz="2800" dirty="0" smtClean="0"/>
              <a:t>We will examine a multi-dimensional ‘sombrero’.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0" y="2409516"/>
                <a:ext cx="3759298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𝑐𝑜𝑠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+ …+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409516"/>
                <a:ext cx="3759298" cy="71468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291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r>
              <a:rPr lang="en-US" dirty="0"/>
              <a:t>How are you representing the population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Binary (e.g. -2048 ≤ x ≤ 2048 for l = 12)</a:t>
            </a:r>
          </a:p>
          <a:p>
            <a:pPr marL="914400" lvl="2" indent="0">
              <a:buNone/>
            </a:pPr>
            <a:r>
              <a:rPr lang="en-US" dirty="0"/>
              <a:t>-2.048 ≤ x ≤ 2.048?</a:t>
            </a:r>
          </a:p>
          <a:p>
            <a:pPr marL="914400" lvl="2" indent="0">
              <a:buNone/>
            </a:pPr>
            <a:r>
              <a:rPr lang="en-US" dirty="0"/>
              <a:t>-20.48 ≤ x ≤ 20.48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Real-value </a:t>
            </a:r>
          </a:p>
          <a:p>
            <a:pPr marL="914400" lvl="2" indent="0">
              <a:buNone/>
            </a:pPr>
            <a:r>
              <a:rPr lang="en-US" dirty="0"/>
              <a:t>How many decimal places?</a:t>
            </a:r>
          </a:p>
          <a:p>
            <a:pPr marL="914400" lvl="2" indent="0">
              <a:buNone/>
            </a:pPr>
            <a:r>
              <a:rPr lang="en-US" dirty="0"/>
              <a:t>Range</a:t>
            </a:r>
            <a:r>
              <a:rPr lang="en-US" dirty="0" smtClean="0"/>
              <a:t>?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30862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a fitness function</a:t>
            </a:r>
          </a:p>
          <a:p>
            <a:pPr lvl="1"/>
            <a:r>
              <a:rPr lang="en-US" dirty="0" smtClean="0"/>
              <a:t>Fitness landscape</a:t>
            </a:r>
          </a:p>
          <a:p>
            <a:pPr lvl="1"/>
            <a:r>
              <a:rPr lang="en-US" dirty="0" smtClean="0"/>
              <a:t>Fitness space transformation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43080" y="3810000"/>
                <a:ext cx="3759298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𝑐𝑜𝑠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+ …+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080" y="3810000"/>
                <a:ext cx="3759298" cy="7146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62200" y="5181600"/>
                <a:ext cx="3759298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𝑐𝑜𝑠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+ …+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181600"/>
                <a:ext cx="3759298" cy="71468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81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Evolutionary Computation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22860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Mimics natural selection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Solutions represented as chromosomes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Best solutions are kept and bad ones are disposed of</a:t>
            </a: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734545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Sombrero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a fitness transformation to maximize:</a:t>
            </a:r>
          </a:p>
          <a:p>
            <a:endParaRPr lang="en-US" dirty="0"/>
          </a:p>
          <a:p>
            <a:pPr lvl="1"/>
            <a:r>
              <a:rPr lang="en-US" dirty="0" smtClean="0"/>
              <a:t>Since cos(0)=cos(2</a:t>
            </a:r>
            <a:r>
              <a:rPr lang="el-GR" dirty="0" smtClean="0"/>
              <a:t>π</a:t>
            </a:r>
            <a:r>
              <a:rPr lang="en-US" dirty="0" smtClean="0"/>
              <a:t>)=cos(4</a:t>
            </a:r>
            <a:r>
              <a:rPr lang="el-GR" dirty="0" smtClean="0"/>
              <a:t>π</a:t>
            </a:r>
            <a:r>
              <a:rPr lang="en-US" dirty="0" smtClean="0"/>
              <a:t>)…</a:t>
            </a:r>
          </a:p>
          <a:p>
            <a:pPr lvl="1"/>
            <a:r>
              <a:rPr lang="en-US" dirty="0" smtClean="0"/>
              <a:t>Minimize g(x)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14600" y="2895600"/>
                <a:ext cx="3759298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𝑐𝑜𝑠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+ …+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895600"/>
                <a:ext cx="3759298" cy="7146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62200" y="5029200"/>
                <a:ext cx="3690497" cy="763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/>
                                    </a:rPr>
                                    <m:t>+ …+ 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029200"/>
                <a:ext cx="3690497" cy="76399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791200" y="632460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removes the origin!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08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Sombrero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Or, if we just need one answer,</a:t>
            </a:r>
          </a:p>
          <a:p>
            <a:pPr lvl="1"/>
            <a:r>
              <a:rPr lang="en-US" dirty="0" smtClean="0"/>
              <a:t>Minimize g(x)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What if population ranges from:</a:t>
            </a:r>
          </a:p>
          <a:p>
            <a:pPr marL="914400" lvl="2" indent="0">
              <a:buNone/>
            </a:pPr>
            <a:r>
              <a:rPr lang="en-US" dirty="0" smtClean="0"/>
              <a:t> 0 ≤ x ≤ 2</a:t>
            </a:r>
            <a:r>
              <a:rPr lang="el-GR" dirty="0" smtClean="0"/>
              <a:t> π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73536" y="3733800"/>
                <a:ext cx="2944781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+ …+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536" y="3733800"/>
                <a:ext cx="2944781" cy="427746"/>
              </a:xfrm>
              <a:prstGeom prst="rect">
                <a:avLst/>
              </a:prstGeom>
              <a:blipFill rotWithShape="1">
                <a:blip r:embed="rId2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386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population (select size)</a:t>
            </a:r>
          </a:p>
          <a:p>
            <a:pPr lvl="1"/>
            <a:r>
              <a:rPr lang="en-US" dirty="0" smtClean="0"/>
              <a:t>How large does the population need to be?</a:t>
            </a:r>
          </a:p>
          <a:p>
            <a:pPr lvl="1"/>
            <a:r>
              <a:rPr lang="en-US" dirty="0" smtClean="0"/>
              <a:t>-6.4 </a:t>
            </a:r>
            <a:r>
              <a:rPr lang="en-US" dirty="0"/>
              <a:t>≤ x ≤ </a:t>
            </a:r>
            <a:r>
              <a:rPr lang="en-US" dirty="0" smtClean="0"/>
              <a:t>6.4</a:t>
            </a:r>
          </a:p>
          <a:p>
            <a:pPr lvl="2"/>
            <a:r>
              <a:rPr lang="en-US" dirty="0" smtClean="0"/>
              <a:t>If binary, there are 2</a:t>
            </a:r>
            <a:r>
              <a:rPr lang="en-US" baseline="30000" dirty="0" smtClean="0"/>
              <a:t>7</a:t>
            </a:r>
            <a:r>
              <a:rPr lang="en-US" dirty="0" smtClean="0"/>
              <a:t> (128) possible population members</a:t>
            </a:r>
            <a:endParaRPr lang="en-US" dirty="0"/>
          </a:p>
          <a:p>
            <a:pPr lvl="1"/>
            <a:r>
              <a:rPr lang="en-US" dirty="0" smtClean="0"/>
              <a:t>Is there any benefit to having a population size of more than 128?</a:t>
            </a:r>
          </a:p>
        </p:txBody>
      </p:sp>
    </p:spTree>
    <p:extLst>
      <p:ext uri="{BB962C8B-B14F-4D97-AF65-F5344CB8AC3E}">
        <p14:creationId xmlns:p14="http://schemas.microsoft.com/office/powerpoint/2010/main" val="705630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crossover and mutation operators</a:t>
            </a:r>
          </a:p>
          <a:p>
            <a:pPr lvl="1"/>
            <a:r>
              <a:rPr lang="en-US" dirty="0" smtClean="0"/>
              <a:t>Choice of representation will impact disruptiveness of operators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9697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the system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Create the system in the desired platform</a:t>
            </a:r>
          </a:p>
          <a:p>
            <a:pPr lvl="1"/>
            <a:r>
              <a:rPr lang="en-US" dirty="0" smtClean="0"/>
              <a:t>Integrate the different parameters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7892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stopping criteria</a:t>
            </a:r>
          </a:p>
          <a:p>
            <a:pPr lvl="1"/>
            <a:r>
              <a:rPr lang="en-US" dirty="0" smtClean="0"/>
              <a:t>When the ‘right’ answer is found</a:t>
            </a:r>
          </a:p>
          <a:p>
            <a:pPr lvl="1"/>
            <a:r>
              <a:rPr lang="en-US" dirty="0" smtClean="0"/>
              <a:t>When a solution is found within tolerance</a:t>
            </a:r>
          </a:p>
          <a:p>
            <a:pPr lvl="1"/>
            <a:r>
              <a:rPr lang="en-US" dirty="0" smtClean="0"/>
              <a:t>When the population has converged to a solution</a:t>
            </a:r>
          </a:p>
          <a:p>
            <a:pPr lvl="1"/>
            <a:r>
              <a:rPr lang="en-US" dirty="0" smtClean="0"/>
              <a:t>When no change has occurred in the population for ‘x’ number of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76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Doing a postmortem</a:t>
            </a:r>
          </a:p>
          <a:p>
            <a:pPr lvl="1"/>
            <a:r>
              <a:rPr lang="en-US" dirty="0" smtClean="0"/>
              <a:t>Did you find a solution?</a:t>
            </a:r>
          </a:p>
          <a:p>
            <a:pPr lvl="1"/>
            <a:r>
              <a:rPr lang="en-US" dirty="0" smtClean="0"/>
              <a:t>Was the performance what you expected?</a:t>
            </a:r>
          </a:p>
          <a:p>
            <a:pPr lvl="1"/>
            <a:r>
              <a:rPr lang="en-US" dirty="0" smtClean="0"/>
              <a:t>Why did it act like …?</a:t>
            </a:r>
          </a:p>
          <a:p>
            <a:pPr lvl="1"/>
            <a:r>
              <a:rPr lang="en-US" dirty="0" smtClean="0"/>
              <a:t>What are your options?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06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752600"/>
            <a:ext cx="593407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Deceptiveness and problem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78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 dirty="0" smtClean="0"/>
              <a:t>Deceptiveness and problem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962400"/>
          </a:xfrm>
        </p:spPr>
        <p:txBody>
          <a:bodyPr/>
          <a:lstStyle/>
          <a:p>
            <a:r>
              <a:rPr lang="en-US" dirty="0" smtClean="0"/>
              <a:t>Can a binary representation find the actual optimal solution?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long will a real-valued optimizer take to find the answer?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762000"/>
          </a:xfrm>
        </p:spPr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38400"/>
            <a:ext cx="7772400" cy="3657600"/>
          </a:xfrm>
        </p:spPr>
        <p:txBody>
          <a:bodyPr/>
          <a:lstStyle/>
          <a:p>
            <a:r>
              <a:rPr lang="en-US" dirty="0" smtClean="0"/>
              <a:t>Next week:</a:t>
            </a:r>
          </a:p>
          <a:p>
            <a:pPr lvl="1"/>
            <a:r>
              <a:rPr lang="en-US" dirty="0"/>
              <a:t>Supervised and unsupervised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9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Mid-Term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22860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Three questions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ahoma" pitchFamily="34" charset="0"/>
              </a:rPr>
              <a:t>One hour in class</a:t>
            </a:r>
          </a:p>
          <a:p>
            <a:pPr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Distance students can check out the exam any time after class until an hour before the next </a:t>
            </a:r>
            <a:r>
              <a:rPr lang="en-US" altLang="en-US" smtClean="0">
                <a:latin typeface="Tahoma" pitchFamily="34" charset="0"/>
              </a:rPr>
              <a:t>class starts</a:t>
            </a:r>
            <a:endParaRPr lang="en-US" altLang="en-US" dirty="0" smtClean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141242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i="1" smtClean="0">
                <a:ea typeface="ＭＳ Ｐゴシック" pitchFamily="34" charset="-128"/>
              </a:rPr>
              <a:t>Program Completed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Missouri University of Science &amp; Technology</a:t>
            </a:r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747BCCC-7BAE-4ABB-96BE-95CD2A49CA1F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1981200" y="5257800"/>
            <a:ext cx="571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>
            <a:spAutoFit/>
          </a:bodyPr>
          <a:lstStyle/>
          <a:p>
            <a:pPr algn="ctr" eaLnBrk="1" hangingPunct="1"/>
            <a:r>
              <a:rPr lang="en-US" sz="1800" b="1">
                <a:solidFill>
                  <a:schemeClr val="bg1"/>
                </a:solidFill>
              </a:rPr>
              <a:t>© 2003 Curators of University of Missouri</a:t>
            </a:r>
          </a:p>
        </p:txBody>
      </p:sp>
    </p:spTree>
    <p:extLst>
      <p:ext uri="{BB962C8B-B14F-4D97-AF65-F5344CB8AC3E}">
        <p14:creationId xmlns:p14="http://schemas.microsoft.com/office/powerpoint/2010/main" val="429327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Fuzzy Set Theory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22860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Focuses on </a:t>
            </a:r>
            <a:r>
              <a:rPr lang="en-US" altLang="en-US" i="1" dirty="0" err="1">
                <a:latin typeface="Tahoma" pitchFamily="34" charset="0"/>
              </a:rPr>
              <a:t>nonstatistical</a:t>
            </a:r>
            <a:r>
              <a:rPr lang="en-US" altLang="en-US" dirty="0">
                <a:latin typeface="Tahoma" pitchFamily="34" charset="0"/>
              </a:rPr>
              <a:t> uncertainty, not to be confused with </a:t>
            </a:r>
            <a:r>
              <a:rPr lang="en-US" altLang="en-US" i="1" dirty="0">
                <a:latin typeface="Tahoma" pitchFamily="34" charset="0"/>
              </a:rPr>
              <a:t>statistical</a:t>
            </a:r>
            <a:r>
              <a:rPr lang="en-US" altLang="en-US" dirty="0">
                <a:latin typeface="Tahoma" pitchFamily="34" charset="0"/>
              </a:rPr>
              <a:t> uncertainty</a:t>
            </a:r>
            <a:endParaRPr lang="en-US" altLang="en-US" dirty="0" smtClean="0">
              <a:latin typeface="Tahoma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Based on set theory and partial memberships</a:t>
            </a: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737404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Neural Networks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22860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Mimics neurons in the brain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Creates a parallel architecture of simple computational devices</a:t>
            </a: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89635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Bioinformatics/Biomedical</a:t>
            </a:r>
          </a:p>
          <a:p>
            <a:r>
              <a:rPr lang="en-US" dirty="0" smtClean="0"/>
              <a:t>Manufacturing</a:t>
            </a:r>
          </a:p>
          <a:p>
            <a:r>
              <a:rPr lang="en-US" dirty="0" smtClean="0"/>
              <a:t>Logistics</a:t>
            </a:r>
          </a:p>
          <a:p>
            <a:r>
              <a:rPr lang="en-US" dirty="0" smtClean="0"/>
              <a:t>Power/Electrical/Utilities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Games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3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problems involve numerical ‘optimization’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Minimization vs. Maximization</a:t>
            </a:r>
          </a:p>
          <a:p>
            <a:pPr lvl="2"/>
            <a:r>
              <a:rPr lang="en-US" dirty="0" smtClean="0"/>
              <a:t>Can this be done with a sign change?</a:t>
            </a:r>
          </a:p>
          <a:p>
            <a:pPr lvl="1"/>
            <a:r>
              <a:rPr lang="en-US" dirty="0" smtClean="0"/>
              <a:t>Local vs. global</a:t>
            </a:r>
          </a:p>
          <a:p>
            <a:pPr lvl="2"/>
            <a:r>
              <a:rPr lang="en-US" dirty="0" smtClean="0"/>
              <a:t>Bounded or unbounded problem</a:t>
            </a:r>
          </a:p>
          <a:p>
            <a:pPr lvl="1"/>
            <a:r>
              <a:rPr lang="en-US" dirty="0" smtClean="0"/>
              <a:t>Multiple Objectives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4086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can be: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Binary</a:t>
            </a:r>
          </a:p>
          <a:p>
            <a:pPr lvl="1"/>
            <a:r>
              <a:rPr lang="en-US" dirty="0" smtClean="0"/>
              <a:t>Discrete</a:t>
            </a:r>
          </a:p>
          <a:p>
            <a:pPr lvl="1"/>
            <a:r>
              <a:rPr lang="en-US" dirty="0" smtClean="0"/>
              <a:t>Real-valued</a:t>
            </a:r>
          </a:p>
          <a:p>
            <a:pPr lvl="1"/>
            <a:r>
              <a:rPr lang="en-US" dirty="0" smtClean="0"/>
              <a:t>Mixture</a:t>
            </a:r>
          </a:p>
        </p:txBody>
      </p:sp>
    </p:spTree>
    <p:extLst>
      <p:ext uri="{BB962C8B-B14F-4D97-AF65-F5344CB8AC3E}">
        <p14:creationId xmlns:p14="http://schemas.microsoft.com/office/powerpoint/2010/main" val="761714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en-US" dirty="0" smtClean="0"/>
              <a:t>Problems representation often involve selection of components/options</a:t>
            </a:r>
          </a:p>
          <a:p>
            <a:endParaRPr lang="en-US" dirty="0"/>
          </a:p>
          <a:p>
            <a:r>
              <a:rPr lang="en-US" sz="2800" dirty="0" smtClean="0"/>
              <a:t>Evolutionary Computation – binary encoding</a:t>
            </a:r>
          </a:p>
          <a:p>
            <a:r>
              <a:rPr lang="en-US" sz="2800" dirty="0" smtClean="0"/>
              <a:t>Fuzzy Systems – </a:t>
            </a:r>
            <a:r>
              <a:rPr lang="en-US" sz="2800" dirty="0" err="1" smtClean="0"/>
              <a:t>defuzzification</a:t>
            </a:r>
            <a:r>
              <a:rPr lang="en-US" sz="2800" dirty="0" smtClean="0"/>
              <a:t> to binary</a:t>
            </a:r>
          </a:p>
          <a:p>
            <a:r>
              <a:rPr lang="en-US" sz="2800" dirty="0" smtClean="0"/>
              <a:t>Neural Network – threshold activation function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885219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4 - Generating Alternatives</Template>
  <TotalTime>4903</TotalTime>
  <Words>746</Words>
  <Application>Microsoft Office PowerPoint</Application>
  <PresentationFormat>On-screen Show (4:3)</PresentationFormat>
  <Paragraphs>224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ＭＳ Ｐゴシック</vt:lpstr>
      <vt:lpstr>Arial</vt:lpstr>
      <vt:lpstr>Calibri</vt:lpstr>
      <vt:lpstr>Cambria Math</vt:lpstr>
      <vt:lpstr>Tahoma</vt:lpstr>
      <vt:lpstr>Blank Presentation</vt:lpstr>
      <vt:lpstr>SysEng 5211 Computational Intelligence </vt:lpstr>
      <vt:lpstr>Evolutionary Computation</vt:lpstr>
      <vt:lpstr>Mid-Term</vt:lpstr>
      <vt:lpstr>Fuzzy Set Theory</vt:lpstr>
      <vt:lpstr>Neural Networks</vt:lpstr>
      <vt:lpstr>Applications of CI</vt:lpstr>
      <vt:lpstr>Numerical Optimization</vt:lpstr>
      <vt:lpstr>Numerical Optimization</vt:lpstr>
      <vt:lpstr>Binary Optimization</vt:lpstr>
      <vt:lpstr>Discrete Optimization</vt:lpstr>
      <vt:lpstr>Problem representation</vt:lpstr>
      <vt:lpstr>Real Valued Optimization</vt:lpstr>
      <vt:lpstr>Real Valued Optimization</vt:lpstr>
      <vt:lpstr>Gaussian Distribution</vt:lpstr>
      <vt:lpstr>Stopping Criteria</vt:lpstr>
      <vt:lpstr>Approach</vt:lpstr>
      <vt:lpstr>Example</vt:lpstr>
      <vt:lpstr>Approach</vt:lpstr>
      <vt:lpstr>Approach</vt:lpstr>
      <vt:lpstr>Sombrero Function</vt:lpstr>
      <vt:lpstr>Sombrero Function</vt:lpstr>
      <vt:lpstr>Population</vt:lpstr>
      <vt:lpstr>Operators</vt:lpstr>
      <vt:lpstr>Modeling</vt:lpstr>
      <vt:lpstr>Stopping Criteria</vt:lpstr>
      <vt:lpstr>Approach</vt:lpstr>
      <vt:lpstr>Deceptiveness and problem representation</vt:lpstr>
      <vt:lpstr>Deceptiveness and problem representation</vt:lpstr>
      <vt:lpstr>Moving Forward</vt:lpstr>
      <vt:lpstr>Program Completed</vt:lpstr>
    </vt:vector>
  </TitlesOfParts>
  <Company>Missouri University of Science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SysEng 5211 Computational Intelligence</dc:title>
  <dc:creator>Corns, Steven</dc:creator>
  <cp:lastModifiedBy>Patton, Ryan</cp:lastModifiedBy>
  <cp:revision>110</cp:revision>
  <dcterms:created xsi:type="dcterms:W3CDTF">2016-08-16T17:28:48Z</dcterms:created>
  <dcterms:modified xsi:type="dcterms:W3CDTF">2020-09-02T18:28:24Z</dcterms:modified>
</cp:coreProperties>
</file>