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71" r:id="rId1"/>
  </p:sldMasterIdLst>
  <p:notesMasterIdLst>
    <p:notesMasterId r:id="rId28"/>
  </p:notesMasterIdLst>
  <p:sldIdLst>
    <p:sldId id="256" r:id="rId2"/>
    <p:sldId id="319" r:id="rId3"/>
    <p:sldId id="344" r:id="rId4"/>
    <p:sldId id="346" r:id="rId5"/>
    <p:sldId id="348" r:id="rId6"/>
    <p:sldId id="345" r:id="rId7"/>
    <p:sldId id="347" r:id="rId8"/>
    <p:sldId id="338" r:id="rId9"/>
    <p:sldId id="334" r:id="rId10"/>
    <p:sldId id="261" r:id="rId11"/>
    <p:sldId id="322" r:id="rId12"/>
    <p:sldId id="339" r:id="rId13"/>
    <p:sldId id="340" r:id="rId14"/>
    <p:sldId id="356" r:id="rId15"/>
    <p:sldId id="341" r:id="rId16"/>
    <p:sldId id="349" r:id="rId17"/>
    <p:sldId id="350" r:id="rId18"/>
    <p:sldId id="351" r:id="rId19"/>
    <p:sldId id="352" r:id="rId20"/>
    <p:sldId id="353" r:id="rId21"/>
    <p:sldId id="358" r:id="rId22"/>
    <p:sldId id="354" r:id="rId23"/>
    <p:sldId id="357" r:id="rId24"/>
    <p:sldId id="355" r:id="rId25"/>
    <p:sldId id="343" r:id="rId26"/>
    <p:sldId id="337" r:id="rId27"/>
  </p:sldIdLst>
  <p:sldSz cx="9144000" cy="6858000" type="screen4x3"/>
  <p:notesSz cx="6858000" cy="9144000"/>
  <p:embeddedFontLst>
    <p:embeddedFont>
      <p:font typeface="MS PGothic" panose="020B0600070205080204" pitchFamily="34" charset="-128"/>
      <p:regular r:id="rId29"/>
    </p:embeddedFont>
    <p:embeddedFont>
      <p:font typeface="Times" panose="02020603050405020304" pitchFamily="18" charset="0"/>
      <p:regular r:id="rId30"/>
      <p:bold r:id="rId31"/>
      <p:italic r:id="rId32"/>
      <p:boldItalic r:id="rId33"/>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D0"/>
    <a:srgbClr val="FF9933"/>
    <a:srgbClr val="00FF00"/>
    <a:srgbClr val="E9E7A3"/>
    <a:srgbClr val="D5D93F"/>
    <a:srgbClr val="59BE0E"/>
    <a:srgbClr val="68DE10"/>
    <a:srgbClr val="33CC33"/>
    <a:srgbClr val="FFFFF7"/>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1193" autoAdjust="0"/>
  </p:normalViewPr>
  <p:slideViewPr>
    <p:cSldViewPr>
      <p:cViewPr varScale="1">
        <p:scale>
          <a:sx n="77" d="100"/>
          <a:sy n="77" d="100"/>
        </p:scale>
        <p:origin x="162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34"/>
    </p:cViewPr>
  </p:sorterViewPr>
  <p:notesViewPr>
    <p:cSldViewPr>
      <p:cViewPr varScale="1">
        <p:scale>
          <a:sx n="49" d="100"/>
          <a:sy n="49" d="100"/>
        </p:scale>
        <p:origin x="-16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dirty="0"/>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dirty="0"/>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fld id="{A00A4768-99A6-45FB-8740-813093FE4671}" type="slidenum">
              <a:rPr lang="en-US"/>
              <a:pPr>
                <a:defRPr/>
              </a:pPr>
              <a:t>‹#›</a:t>
            </a:fld>
            <a:endParaRPr lang="en-US" dirty="0"/>
          </a:p>
        </p:txBody>
      </p:sp>
    </p:spTree>
    <p:extLst>
      <p:ext uri="{BB962C8B-B14F-4D97-AF65-F5344CB8AC3E}">
        <p14:creationId xmlns:p14="http://schemas.microsoft.com/office/powerpoint/2010/main" val="3242004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56C72708-A023-48BE-8BC1-B4284AB572AD}" type="slidenum">
              <a:rPr lang="en-US" smtClean="0">
                <a:latin typeface="Times" pitchFamily="18" charset="0"/>
                <a:ea typeface="ＭＳ Ｐゴシック"/>
                <a:cs typeface="ＭＳ Ｐゴシック"/>
              </a:rPr>
              <a:pPr/>
              <a:t>1</a:t>
            </a:fld>
            <a:endParaRPr lang="en-US" dirty="0">
              <a:latin typeface="Times" pitchFamily="18" charset="0"/>
              <a:ea typeface="ＭＳ Ｐゴシック"/>
              <a:cs typeface="ＭＳ Ｐゴシック"/>
            </a:endParaRPr>
          </a:p>
        </p:txBody>
      </p:sp>
      <p:sp>
        <p:nvSpPr>
          <p:cNvPr id="17410" name="Rectangle 2"/>
          <p:cNvSpPr>
            <a:spLocks noGrp="1" noRot="1" noChangeAspect="1" noChangeArrowheads="1" noTextEdit="1"/>
          </p:cNvSpPr>
          <p:nvPr>
            <p:ph type="sldImg"/>
            <p:custDataLst>
              <p:tags r:id="rId1"/>
            </p:custDataLst>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161853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07F6875-B6DC-40CD-ADD2-D1D3DBA89DE1}" type="slidenum">
              <a:rPr lang="en-US" smtClean="0">
                <a:latin typeface="Times" pitchFamily="18" charset="0"/>
                <a:ea typeface="ＭＳ Ｐゴシック"/>
                <a:cs typeface="ＭＳ Ｐゴシック"/>
              </a:rPr>
              <a:pPr/>
              <a:t>2</a:t>
            </a:fld>
            <a:endParaRPr lang="en-US" dirty="0">
              <a:latin typeface="Times" pitchFamily="18" charset="0"/>
              <a:ea typeface="ＭＳ Ｐゴシック"/>
              <a:cs typeface="ＭＳ Ｐゴシック"/>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p:spPr>
        <p:txBody>
          <a:bodyPr/>
          <a:lstStyle/>
          <a:p>
            <a:pPr eaLnBrk="1" hangingPunct="1"/>
            <a:r>
              <a:rPr lang="en-US" dirty="0">
                <a:latin typeface="Times" pitchFamily="18" charset="0"/>
                <a:cs typeface="Times New Roman" pitchFamily="18" charset="0"/>
              </a:rPr>
              <a:t> </a:t>
            </a:r>
          </a:p>
        </p:txBody>
      </p:sp>
    </p:spTree>
    <p:extLst>
      <p:ext uri="{BB962C8B-B14F-4D97-AF65-F5344CB8AC3E}">
        <p14:creationId xmlns:p14="http://schemas.microsoft.com/office/powerpoint/2010/main" val="26656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084217A-78B0-4858-AA80-D71DF9CFFC22}" type="slidenum">
              <a:rPr lang="en-US" smtClean="0">
                <a:latin typeface="Times" pitchFamily="18" charset="0"/>
                <a:ea typeface="ＭＳ Ｐゴシック"/>
                <a:cs typeface="ＭＳ Ｐゴシック"/>
              </a:rPr>
              <a:pPr/>
              <a:t>9</a:t>
            </a:fld>
            <a:endParaRPr lang="en-US" dirty="0">
              <a:latin typeface="Times" pitchFamily="18" charset="0"/>
              <a:ea typeface="ＭＳ Ｐゴシック"/>
              <a:cs typeface="ＭＳ Ｐゴシック"/>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57730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D165B135-AB04-4C30-9913-03F793975787}" type="slidenum">
              <a:rPr lang="en-US" smtClean="0">
                <a:latin typeface="Times" pitchFamily="18" charset="0"/>
                <a:ea typeface="ＭＳ Ｐゴシック"/>
                <a:cs typeface="ＭＳ Ｐゴシック"/>
              </a:rPr>
              <a:pPr/>
              <a:t>10</a:t>
            </a:fld>
            <a:endParaRPr lang="en-US" dirty="0">
              <a:latin typeface="Times" pitchFamily="18" charset="0"/>
              <a:ea typeface="ＭＳ Ｐゴシック"/>
              <a:cs typeface="ＭＳ Ｐゴシック"/>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43182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11</a:t>
            </a:fld>
            <a:endParaRPr lang="en-US" dirty="0">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252100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sz="half" idx="10"/>
          </p:nvPr>
        </p:nvSpPr>
        <p:spPr/>
        <p:txBody>
          <a:bodyPr/>
          <a:lstStyle>
            <a:lvl1pPr>
              <a:defRPr/>
            </a:lvl1pPr>
          </a:lstStyle>
          <a:p>
            <a:pPr>
              <a:defRPr/>
            </a:pPr>
            <a:r>
              <a:rPr lang="en-US" dirty="0"/>
              <a:t>Week 1</a:t>
            </a:r>
          </a:p>
        </p:txBody>
      </p:sp>
      <p:sp>
        <p:nvSpPr>
          <p:cNvPr id="5" name="Rectangle 4"/>
          <p:cNvSpPr>
            <a:spLocks noGrp="1" noChangeArrowheads="1"/>
          </p:cNvSpPr>
          <p:nvPr>
            <p:ph type="ftr" sz="quarter" idx="11"/>
          </p:nvPr>
        </p:nvSpPr>
        <p:spPr/>
        <p:txBody>
          <a:bodyPr/>
          <a:lstStyle>
            <a:lvl1pPr>
              <a:defRPr/>
            </a:lvl1pPr>
          </a:lstStyle>
          <a:p>
            <a:pPr>
              <a:defRPr/>
            </a:pPr>
            <a:r>
              <a:rPr lang="en-US" dirty="0"/>
              <a:t>Dr. Lou Pape SysEng6196</a:t>
            </a:r>
          </a:p>
        </p:txBody>
      </p:sp>
      <p:sp>
        <p:nvSpPr>
          <p:cNvPr id="6" name="Rectangle 5"/>
          <p:cNvSpPr>
            <a:spLocks noGrp="1" noChangeArrowheads="1"/>
          </p:cNvSpPr>
          <p:nvPr>
            <p:ph type="sldNum" sz="quarter" idx="12"/>
          </p:nvPr>
        </p:nvSpPr>
        <p:spPr>
          <a:xfrm>
            <a:off x="7162800" y="6553200"/>
            <a:ext cx="1905000" cy="457200"/>
          </a:xfrm>
        </p:spPr>
        <p:txBody>
          <a:bodyPr/>
          <a:lstStyle>
            <a:lvl1pPr>
              <a:defRPr/>
            </a:lvl1pPr>
          </a:lstStyle>
          <a:p>
            <a:pPr>
              <a:defRPr/>
            </a:pPr>
            <a:fld id="{08AEFD11-03D6-425F-B92A-A2824DC5C28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F9644D2E-33BE-4BAB-81E2-159F75A2F78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02E49768-D5B1-4281-90D9-D62ED0D26229}"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858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9" name="Rectangle 6"/>
          <p:cNvSpPr>
            <a:spLocks noGrp="1" noChangeArrowheads="1"/>
          </p:cNvSpPr>
          <p:nvPr>
            <p:ph type="sldNum" sz="quarter" idx="12"/>
          </p:nvPr>
        </p:nvSpPr>
        <p:spPr>
          <a:ln/>
        </p:spPr>
        <p:txBody>
          <a:bodyPr/>
          <a:lstStyle>
            <a:lvl1pPr>
              <a:defRPr/>
            </a:lvl1pPr>
          </a:lstStyle>
          <a:p>
            <a:pPr>
              <a:defRPr/>
            </a:pPr>
            <a:fld id="{20F02944-AAC3-4F63-A7AF-BDCDE6AC53D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B26B7229-5116-4B4A-8972-6B2313545C4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D5CEF182-9AC6-49A8-A247-1F80E323FA06}"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C85EB8E1-0434-4CE6-8646-C960C5F36A6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5DD13534-81B4-42DF-AD8C-2032BC91D99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9" name="Rectangle 6"/>
          <p:cNvSpPr>
            <a:spLocks noGrp="1" noChangeArrowheads="1"/>
          </p:cNvSpPr>
          <p:nvPr>
            <p:ph type="sldNum" sz="quarter" idx="12"/>
          </p:nvPr>
        </p:nvSpPr>
        <p:spPr>
          <a:ln/>
        </p:spPr>
        <p:txBody>
          <a:bodyPr/>
          <a:lstStyle>
            <a:lvl1pPr>
              <a:defRPr/>
            </a:lvl1pPr>
          </a:lstStyle>
          <a:p>
            <a:pPr>
              <a:defRPr/>
            </a:pPr>
            <a:fld id="{2F208F6A-4627-412D-A1F9-5CA33520DFD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5" name="Rectangle 6"/>
          <p:cNvSpPr>
            <a:spLocks noGrp="1" noChangeArrowheads="1"/>
          </p:cNvSpPr>
          <p:nvPr>
            <p:ph type="sldNum" sz="quarter" idx="12"/>
          </p:nvPr>
        </p:nvSpPr>
        <p:spPr>
          <a:ln/>
        </p:spPr>
        <p:txBody>
          <a:bodyPr/>
          <a:lstStyle>
            <a:lvl1pPr>
              <a:defRPr/>
            </a:lvl1pPr>
          </a:lstStyle>
          <a:p>
            <a:pPr>
              <a:defRPr/>
            </a:pPr>
            <a:fld id="{D8D96DB8-77BB-4E39-B040-1DFAB2A3E1E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4" name="Rectangle 6"/>
          <p:cNvSpPr>
            <a:spLocks noGrp="1" noChangeArrowheads="1"/>
          </p:cNvSpPr>
          <p:nvPr>
            <p:ph type="sldNum" sz="quarter" idx="12"/>
          </p:nvPr>
        </p:nvSpPr>
        <p:spPr>
          <a:ln/>
        </p:spPr>
        <p:txBody>
          <a:bodyPr/>
          <a:lstStyle>
            <a:lvl1pPr>
              <a:defRPr/>
            </a:lvl1pPr>
          </a:lstStyle>
          <a:p>
            <a:pPr>
              <a:defRPr/>
            </a:pPr>
            <a:fld id="{B85D0927-28C2-4D7E-94C1-4D7EDBEF3FB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1AF00272-A76C-4D7B-9C65-20D5B30F882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AABC2262-01C7-4E3F-96F9-EE16D1F925E6}"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71015" name="Rectangle 7"/>
          <p:cNvSpPr>
            <a:spLocks noChangeArrowheads="1"/>
          </p:cNvSpPr>
          <p:nvPr userDrawn="1"/>
        </p:nvSpPr>
        <p:spPr bwMode="auto">
          <a:xfrm>
            <a:off x="0" y="762000"/>
            <a:ext cx="9144000" cy="6096000"/>
          </a:xfrm>
          <a:prstGeom prst="rect">
            <a:avLst/>
          </a:prstGeom>
          <a:solidFill>
            <a:srgbClr val="EAD7A2"/>
          </a:solidFill>
          <a:ln w="9525">
            <a:noFill/>
            <a:miter lim="800000"/>
            <a:headEnd/>
            <a:tailEnd/>
          </a:ln>
          <a:effectLst/>
        </p:spPr>
        <p:txBody>
          <a:bodyPr wrap="none" anchor="ctr"/>
          <a:lstStyle/>
          <a:p>
            <a:pPr eaLnBrk="0" hangingPunct="0">
              <a:defRPr/>
            </a:pPr>
            <a:endParaRPr lang="en-US" dirty="0">
              <a:ea typeface="ＭＳ Ｐゴシック" pitchFamily="16" charset="-128"/>
              <a:cs typeface="+mn-cs"/>
            </a:endParaRPr>
          </a:p>
        </p:txBody>
      </p:sp>
      <p:sp>
        <p:nvSpPr>
          <p:cNvPr id="57347" name="Rectangle 2"/>
          <p:cNvSpPr>
            <a:spLocks noGrp="1" noChangeArrowheads="1"/>
          </p:cNvSpPr>
          <p:nvPr>
            <p:ph type="title"/>
          </p:nvPr>
        </p:nvSpPr>
        <p:spPr bwMode="auto">
          <a:xfrm>
            <a:off x="685800" y="6858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8" name="Rectangle 3"/>
          <p:cNvSpPr>
            <a:spLocks noGrp="1" noChangeArrowheads="1"/>
          </p:cNvSpPr>
          <p:nvPr>
            <p:ph type="body" idx="1"/>
          </p:nvPr>
        </p:nvSpPr>
        <p:spPr bwMode="auto">
          <a:xfrm>
            <a:off x="685800" y="15240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1012" name="Rectangle 4"/>
          <p:cNvSpPr>
            <a:spLocks noGrp="1" noChangeArrowheads="1"/>
          </p:cNvSpPr>
          <p:nvPr>
            <p:ph type="dt" sz="half" idx="2"/>
          </p:nvPr>
        </p:nvSpPr>
        <p:spPr bwMode="auto">
          <a:xfrm>
            <a:off x="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16" charset="-128"/>
                <a:cs typeface="+mn-cs"/>
              </a:defRPr>
            </a:lvl1pPr>
          </a:lstStyle>
          <a:p>
            <a:pPr>
              <a:defRPr/>
            </a:pPr>
            <a:r>
              <a:rPr lang="en-US" dirty="0"/>
              <a:t>Week 1</a:t>
            </a:r>
          </a:p>
        </p:txBody>
      </p:sp>
      <p:sp>
        <p:nvSpPr>
          <p:cNvPr id="171013"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ea typeface="ＭＳ Ｐゴシック" pitchFamily="16" charset="-128"/>
                <a:cs typeface="+mn-cs"/>
              </a:defRPr>
            </a:lvl1pPr>
          </a:lstStyle>
          <a:p>
            <a:pPr>
              <a:defRPr/>
            </a:pPr>
            <a:r>
              <a:rPr lang="en-US" dirty="0"/>
              <a:t>Dr. Lou Pape SysEng6196</a:t>
            </a:r>
          </a:p>
        </p:txBody>
      </p:sp>
      <p:sp>
        <p:nvSpPr>
          <p:cNvPr id="171014"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ea typeface="ＭＳ Ｐゴシック" pitchFamily="16" charset="-128"/>
                <a:cs typeface="+mn-cs"/>
              </a:defRPr>
            </a:lvl1pPr>
          </a:lstStyle>
          <a:p>
            <a:pPr>
              <a:defRPr/>
            </a:pPr>
            <a:fld id="{193ED066-8C9D-438E-994D-F09B4E44440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 id="214748367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ctr" rtl="0" eaLnBrk="0" fontAlgn="base" hangingPunct="0">
        <a:spcBef>
          <a:spcPct val="0"/>
        </a:spcBef>
        <a:spcAft>
          <a:spcPct val="0"/>
        </a:spcAft>
        <a:defRPr sz="3600" b="1">
          <a:solidFill>
            <a:schemeClr val="tx2"/>
          </a:solidFill>
          <a:latin typeface="+mj-lt"/>
          <a:ea typeface="+mj-ea"/>
          <a:cs typeface="ＭＳ Ｐゴシック"/>
        </a:defRPr>
      </a:lvl1pPr>
      <a:lvl2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2pPr>
      <a:lvl3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3pPr>
      <a:lvl4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4pPr>
      <a:lvl5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5pPr>
      <a:lvl6pPr marL="457200" algn="ctr" rtl="0" fontAlgn="base">
        <a:spcBef>
          <a:spcPct val="0"/>
        </a:spcBef>
        <a:spcAft>
          <a:spcPct val="0"/>
        </a:spcAft>
        <a:defRPr sz="3600" b="1">
          <a:solidFill>
            <a:schemeClr val="tx2"/>
          </a:solidFill>
          <a:latin typeface="Arial" charset="0"/>
          <a:ea typeface="ＭＳ Ｐゴシック" pitchFamily="16" charset="-128"/>
        </a:defRPr>
      </a:lvl6pPr>
      <a:lvl7pPr marL="914400" algn="ctr" rtl="0" fontAlgn="base">
        <a:spcBef>
          <a:spcPct val="0"/>
        </a:spcBef>
        <a:spcAft>
          <a:spcPct val="0"/>
        </a:spcAft>
        <a:defRPr sz="3600" b="1">
          <a:solidFill>
            <a:schemeClr val="tx2"/>
          </a:solidFill>
          <a:latin typeface="Arial" charset="0"/>
          <a:ea typeface="ＭＳ Ｐゴシック" pitchFamily="16" charset="-128"/>
        </a:defRPr>
      </a:lvl7pPr>
      <a:lvl8pPr marL="1371600" algn="ctr" rtl="0" fontAlgn="base">
        <a:spcBef>
          <a:spcPct val="0"/>
        </a:spcBef>
        <a:spcAft>
          <a:spcPct val="0"/>
        </a:spcAft>
        <a:defRPr sz="3600" b="1">
          <a:solidFill>
            <a:schemeClr val="tx2"/>
          </a:solidFill>
          <a:latin typeface="Arial" charset="0"/>
          <a:ea typeface="ＭＳ Ｐゴシック" pitchFamily="16" charset="-128"/>
        </a:defRPr>
      </a:lvl8pPr>
      <a:lvl9pPr marL="1828800" algn="ctr" rtl="0" fontAlgn="base">
        <a:spcBef>
          <a:spcPct val="0"/>
        </a:spcBef>
        <a:spcAft>
          <a:spcPct val="0"/>
        </a:spcAft>
        <a:defRPr sz="3600" b="1">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b="1">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b="1">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b="1">
          <a:solidFill>
            <a:schemeClr val="tx1"/>
          </a:solidFill>
          <a:latin typeface="+mn-lt"/>
          <a:ea typeface="+mn-ea"/>
          <a:cs typeface="ＭＳ Ｐゴシック"/>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FFEAB04F-7DB0-48C2-8F74-4155754E69AF}" type="slidenum">
              <a:rPr lang="en-US" smtClean="0">
                <a:ea typeface="ＭＳ Ｐゴシック"/>
                <a:cs typeface="ＭＳ Ｐゴシック"/>
              </a:rPr>
              <a:pPr/>
              <a:t>1</a:t>
            </a:fld>
            <a:endParaRPr lang="en-US" dirty="0">
              <a:ea typeface="ＭＳ Ｐゴシック"/>
              <a:cs typeface="ＭＳ Ｐゴシック"/>
            </a:endParaRPr>
          </a:p>
        </p:txBody>
      </p:sp>
      <p:sp>
        <p:nvSpPr>
          <p:cNvPr id="16388" name="Rectangle 2"/>
          <p:cNvSpPr>
            <a:spLocks noGrp="1" noChangeArrowheads="1"/>
          </p:cNvSpPr>
          <p:nvPr>
            <p:ph type="ctrTitle"/>
          </p:nvPr>
        </p:nvSpPr>
        <p:spPr>
          <a:xfrm>
            <a:off x="533400" y="914400"/>
            <a:ext cx="8229600" cy="1904999"/>
          </a:xfrm>
        </p:spPr>
        <p:txBody>
          <a:bodyPr/>
          <a:lstStyle/>
          <a:p>
            <a:pPr eaLnBrk="1" hangingPunct="1"/>
            <a:r>
              <a:rPr lang="en-US"/>
              <a:t/>
            </a:r>
            <a:br>
              <a:rPr lang="en-US"/>
            </a:br>
            <a:r>
              <a:rPr lang="en-US" smtClean="0"/>
              <a:t>HW 2 </a:t>
            </a:r>
            <a:r>
              <a:rPr lang="en-US" dirty="0" smtClean="0"/>
              <a:t>Presentation – Stock Market Forecasting Using Computational Intelligence: A Survey</a:t>
            </a:r>
            <a:endParaRPr lang="en-US" dirty="0"/>
          </a:p>
        </p:txBody>
      </p:sp>
      <p:sp>
        <p:nvSpPr>
          <p:cNvPr id="16389" name="Rectangle 3"/>
          <p:cNvSpPr>
            <a:spLocks noGrp="1" noChangeArrowheads="1"/>
          </p:cNvSpPr>
          <p:nvPr>
            <p:ph type="subTitle" idx="1"/>
          </p:nvPr>
        </p:nvSpPr>
        <p:spPr>
          <a:xfrm>
            <a:off x="381000" y="3581400"/>
            <a:ext cx="8534400" cy="2057400"/>
          </a:xfrm>
        </p:spPr>
        <p:txBody>
          <a:bodyPr/>
          <a:lstStyle/>
          <a:p>
            <a:pPr eaLnBrk="1" hangingPunct="1">
              <a:lnSpc>
                <a:spcPct val="80000"/>
              </a:lnSpc>
            </a:pPr>
            <a:r>
              <a:rPr lang="en-US" sz="3600" dirty="0" smtClean="0"/>
              <a:t>Ryan </a:t>
            </a:r>
            <a:r>
              <a:rPr lang="en-US" sz="3600" dirty="0" smtClean="0"/>
              <a:t>Patton</a:t>
            </a:r>
            <a:endParaRPr lang="en-US" sz="3600" dirty="0"/>
          </a:p>
        </p:txBody>
      </p:sp>
      <p:sp>
        <p:nvSpPr>
          <p:cNvPr id="6"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fld id="{64F187E9-CA4D-4B69-8DA1-40BFD80F1A9B}" type="slidenum">
              <a:rPr lang="en-US" smtClean="0">
                <a:ea typeface="ＭＳ Ｐゴシック"/>
                <a:cs typeface="ＭＳ Ｐゴシック"/>
              </a:rPr>
              <a:pPr/>
              <a:t>10</a:t>
            </a:fld>
            <a:endParaRPr lang="en-US" dirty="0">
              <a:ea typeface="ＭＳ Ｐゴシック"/>
              <a:cs typeface="ＭＳ Ｐゴシック"/>
            </a:endParaRPr>
          </a:p>
        </p:txBody>
      </p:sp>
      <p:sp>
        <p:nvSpPr>
          <p:cNvPr id="20484" name="Rectangle 2"/>
          <p:cNvSpPr>
            <a:spLocks noGrp="1" noChangeArrowheads="1"/>
          </p:cNvSpPr>
          <p:nvPr>
            <p:ph type="title"/>
          </p:nvPr>
        </p:nvSpPr>
        <p:spPr>
          <a:xfrm>
            <a:off x="228600" y="838200"/>
            <a:ext cx="8686800" cy="762000"/>
          </a:xfrm>
        </p:spPr>
        <p:txBody>
          <a:bodyPr/>
          <a:lstStyle/>
          <a:p>
            <a:pPr eaLnBrk="1" hangingPunct="1"/>
            <a:r>
              <a:rPr lang="en-US" sz="2800" dirty="0" smtClean="0"/>
              <a:t>Feature Selection &amp; Extraction</a:t>
            </a:r>
            <a:endParaRPr lang="en-US" sz="2800" dirty="0"/>
          </a:p>
        </p:txBody>
      </p:sp>
      <p:sp>
        <p:nvSpPr>
          <p:cNvPr id="20485" name="Rectangle 3"/>
          <p:cNvSpPr>
            <a:spLocks noGrp="1" noChangeArrowheads="1"/>
          </p:cNvSpPr>
          <p:nvPr>
            <p:ph type="body" idx="1"/>
          </p:nvPr>
        </p:nvSpPr>
        <p:spPr>
          <a:xfrm>
            <a:off x="685800" y="1524000"/>
            <a:ext cx="7772400" cy="4724400"/>
          </a:xfrm>
        </p:spPr>
        <p:txBody>
          <a:bodyPr/>
          <a:lstStyle/>
          <a:p>
            <a:r>
              <a:rPr lang="en-US" sz="1200" dirty="0" smtClean="0">
                <a:solidFill>
                  <a:srgbClr val="FF0000"/>
                </a:solidFill>
              </a:rPr>
              <a:t>Feature selection</a:t>
            </a:r>
            <a:r>
              <a:rPr lang="en-US" sz="1200" dirty="0" smtClean="0"/>
              <a:t>: choosing important features and discarding irrelevant ones</a:t>
            </a:r>
          </a:p>
          <a:p>
            <a:r>
              <a:rPr lang="en-US" sz="1200" dirty="0" smtClean="0">
                <a:solidFill>
                  <a:srgbClr val="FF0000"/>
                </a:solidFill>
              </a:rPr>
              <a:t>Feature extraction</a:t>
            </a:r>
            <a:r>
              <a:rPr lang="en-US" sz="1200" dirty="0" smtClean="0"/>
              <a:t>: involves mapping from original higher dimensional feature space to lower dimensional feature set, which is more informative with respect to the task performed</a:t>
            </a:r>
          </a:p>
          <a:p>
            <a:r>
              <a:rPr lang="en-US" sz="1200" dirty="0" smtClean="0"/>
              <a:t>Unique approach: hybrid feature selection combining both filter and wrapper methods to forecast stock market trend in two stages</a:t>
            </a:r>
          </a:p>
          <a:p>
            <a:pPr lvl="1"/>
            <a:r>
              <a:rPr lang="en-US" sz="1200" dirty="0" smtClean="0"/>
              <a:t>First stage: F-score statistics as filter to determine optimum subset from given set of features</a:t>
            </a:r>
          </a:p>
          <a:p>
            <a:pPr lvl="1"/>
            <a:r>
              <a:rPr lang="en-US" sz="1200" dirty="0" smtClean="0"/>
              <a:t>Second stage: applied SVM as wrapper prediction to generate set of key features</a:t>
            </a:r>
          </a:p>
          <a:p>
            <a:r>
              <a:rPr lang="en-US" sz="1200" dirty="0" smtClean="0"/>
              <a:t>Other methods aiding feature selection/extraction:</a:t>
            </a:r>
          </a:p>
          <a:p>
            <a:pPr lvl="1"/>
            <a:r>
              <a:rPr lang="en-US" sz="1200" dirty="0" smtClean="0"/>
              <a:t>Non-linear independent component analysis (NLICA)</a:t>
            </a:r>
          </a:p>
          <a:p>
            <a:pPr lvl="1"/>
            <a:r>
              <a:rPr lang="en-US" sz="1200" dirty="0" smtClean="0"/>
              <a:t>Cross correlation feature selection</a:t>
            </a:r>
          </a:p>
          <a:p>
            <a:pPr lvl="1"/>
            <a:r>
              <a:rPr lang="en-US" sz="1200" dirty="0" smtClean="0"/>
              <a:t>Linear correlation</a:t>
            </a:r>
          </a:p>
          <a:p>
            <a:pPr lvl="1"/>
            <a:r>
              <a:rPr lang="en-US" sz="1200" dirty="0" smtClean="0"/>
              <a:t>Regression relief</a:t>
            </a:r>
          </a:p>
          <a:p>
            <a:pPr lvl="1"/>
            <a:r>
              <a:rPr lang="en-US" sz="1200" dirty="0" smtClean="0"/>
              <a:t>Rank correlation</a:t>
            </a:r>
          </a:p>
          <a:p>
            <a:pPr lvl="1"/>
            <a:r>
              <a:rPr lang="en-US" sz="1200" dirty="0" smtClean="0"/>
              <a:t>Random forest</a:t>
            </a:r>
          </a:p>
          <a:p>
            <a:pPr lvl="1"/>
            <a:r>
              <a:rPr lang="en-US" sz="1200" dirty="0" smtClean="0"/>
              <a:t>Proximal support vector machine (PSVM) classifier</a:t>
            </a:r>
          </a:p>
          <a:p>
            <a:pPr lvl="1"/>
            <a:r>
              <a:rPr lang="en-US" sz="1200" dirty="0" smtClean="0"/>
              <a:t>Stepwise regression analysis (SRA)</a:t>
            </a:r>
          </a:p>
          <a:p>
            <a:pPr lvl="1"/>
            <a:r>
              <a:rPr lang="en-US" sz="1200" dirty="0" smtClean="0"/>
              <a:t>K-means clustering</a:t>
            </a:r>
          </a:p>
          <a:p>
            <a:pPr lvl="1"/>
            <a:r>
              <a:rPr lang="en-US" sz="1200" dirty="0" smtClean="0"/>
              <a:t>Nonlinear independent component analysis (NLICA)</a:t>
            </a:r>
          </a:p>
          <a:p>
            <a:pPr lvl="1"/>
            <a:r>
              <a:rPr lang="en-US" sz="1200" dirty="0" smtClean="0"/>
              <a:t>Principal component analysis (PCA)</a:t>
            </a:r>
          </a:p>
          <a:p>
            <a:pPr lvl="1"/>
            <a:r>
              <a:rPr lang="en-US" sz="1200" dirty="0" smtClean="0"/>
              <a:t>Feeds into wavelet neural network (WNN)</a:t>
            </a:r>
          </a:p>
          <a:p>
            <a:pPr lvl="1"/>
            <a:endParaRPr lang="en-US" sz="1200" dirty="0" smtClean="0"/>
          </a:p>
          <a:p>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11</a:t>
            </a:fld>
            <a:endParaRPr lang="en-US" dirty="0">
              <a:ea typeface="ＭＳ Ｐゴシック"/>
              <a:cs typeface="ＭＳ Ｐゴシック"/>
            </a:endParaRPr>
          </a:p>
        </p:txBody>
      </p:sp>
      <p:sp>
        <p:nvSpPr>
          <p:cNvPr id="24580" name="Rectangle 2"/>
          <p:cNvSpPr>
            <a:spLocks noGrp="1" noChangeArrowheads="1"/>
          </p:cNvSpPr>
          <p:nvPr>
            <p:ph type="title"/>
          </p:nvPr>
        </p:nvSpPr>
        <p:spPr>
          <a:xfrm>
            <a:off x="685800" y="914662"/>
            <a:ext cx="7772400" cy="473075"/>
          </a:xfrm>
        </p:spPr>
        <p:txBody>
          <a:bodyPr/>
          <a:lstStyle/>
          <a:p>
            <a:pPr eaLnBrk="1" hangingPunct="1"/>
            <a:r>
              <a:rPr lang="en-US" sz="3200" dirty="0" smtClean="0"/>
              <a:t>Forecasting Models</a:t>
            </a:r>
            <a:endParaRPr lang="en-US" sz="3200" dirty="0"/>
          </a:p>
        </p:txBody>
      </p:sp>
      <p:sp>
        <p:nvSpPr>
          <p:cNvPr id="24581" name="Rectangle 3"/>
          <p:cNvSpPr>
            <a:spLocks noGrp="1" noChangeArrowheads="1"/>
          </p:cNvSpPr>
          <p:nvPr>
            <p:ph type="body" idx="1"/>
          </p:nvPr>
        </p:nvSpPr>
        <p:spPr>
          <a:xfrm>
            <a:off x="457200" y="1565275"/>
            <a:ext cx="8229600" cy="4149725"/>
          </a:xfrm>
        </p:spPr>
        <p:txBody>
          <a:bodyPr/>
          <a:lstStyle/>
          <a:p>
            <a:r>
              <a:rPr lang="en-US" sz="1400" dirty="0" smtClean="0"/>
              <a:t>Challenging task in time series and CI domain</a:t>
            </a:r>
          </a:p>
          <a:p>
            <a:r>
              <a:rPr lang="en-US" sz="1400" dirty="0" smtClean="0"/>
              <a:t>Depends on the choice of task performed by authors, i.e. whether they want to forecast trend (up or dow</a:t>
            </a:r>
            <a:r>
              <a:rPr lang="en-US" sz="1400" dirty="0" smtClean="0"/>
              <a:t>n) in the stock market</a:t>
            </a:r>
          </a:p>
          <a:p>
            <a:pPr lvl="1"/>
            <a:r>
              <a:rPr lang="en-US" sz="1600" dirty="0" smtClean="0"/>
              <a:t>Modeled as classification task or prediction of numeric value</a:t>
            </a:r>
          </a:p>
          <a:p>
            <a:r>
              <a:rPr lang="en-US" sz="1400" dirty="0" smtClean="0"/>
              <a:t>Paper focused on core CI approaches (described on following slides)</a:t>
            </a:r>
          </a:p>
          <a:p>
            <a:pPr lvl="1"/>
            <a:r>
              <a:rPr lang="en-US" sz="1600" dirty="0" smtClean="0"/>
              <a:t>Neural networks</a:t>
            </a:r>
          </a:p>
          <a:p>
            <a:pPr lvl="1"/>
            <a:r>
              <a:rPr lang="en-US" sz="1600" dirty="0" smtClean="0"/>
              <a:t>Genetic algorithms</a:t>
            </a:r>
          </a:p>
          <a:p>
            <a:pPr lvl="1"/>
            <a:r>
              <a:rPr lang="en-US" sz="1600" dirty="0" smtClean="0"/>
              <a:t>Fuzzy logic</a:t>
            </a:r>
          </a:p>
          <a:p>
            <a:pPr lvl="1"/>
            <a:r>
              <a:rPr lang="en-US" sz="1600" dirty="0" smtClean="0"/>
              <a:t>Other evolutionary computing approaches</a:t>
            </a:r>
            <a:endParaRPr lang="en-US" sz="1600" dirty="0"/>
          </a:p>
        </p:txBody>
      </p:sp>
      <p:sp>
        <p:nvSpPr>
          <p:cNvPr id="6"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Networks (ANNs)</a:t>
            </a:r>
            <a:endParaRPr lang="en-US" dirty="0"/>
          </a:p>
        </p:txBody>
      </p:sp>
      <p:sp>
        <p:nvSpPr>
          <p:cNvPr id="3" name="Content Placeholder 2"/>
          <p:cNvSpPr>
            <a:spLocks noGrp="1"/>
          </p:cNvSpPr>
          <p:nvPr>
            <p:ph idx="1"/>
          </p:nvPr>
        </p:nvSpPr>
        <p:spPr>
          <a:xfrm>
            <a:off x="685800" y="1295400"/>
            <a:ext cx="7772400" cy="5105400"/>
          </a:xfrm>
        </p:spPr>
        <p:txBody>
          <a:bodyPr/>
          <a:lstStyle/>
          <a:p>
            <a:r>
              <a:rPr lang="en-US" sz="1400" dirty="0" smtClean="0"/>
              <a:t>One of the most efficient techniques to forecast stock market as it does not comprise complex formulas compared to traditional linear and non-linear models</a:t>
            </a:r>
          </a:p>
          <a:p>
            <a:r>
              <a:rPr lang="en-US" sz="1400" dirty="0" smtClean="0"/>
              <a:t>Grown in popularity in the last decade</a:t>
            </a:r>
          </a:p>
          <a:p>
            <a:r>
              <a:rPr lang="en-US" sz="1400" dirty="0" smtClean="0"/>
              <a:t>Able to handle data that are characterized by nonlinearity, high-frequency polynomial components, and discontinuity</a:t>
            </a:r>
          </a:p>
          <a:p>
            <a:r>
              <a:rPr lang="en-US" sz="1400" dirty="0" smtClean="0"/>
              <a:t>Methods used by authors:</a:t>
            </a:r>
          </a:p>
          <a:p>
            <a:pPr lvl="1"/>
            <a:r>
              <a:rPr lang="en-US" sz="1200" dirty="0" smtClean="0"/>
              <a:t>ISE National 100 predicted by upward/downward trend using ANNs and SVMs (ANN wins)</a:t>
            </a:r>
          </a:p>
          <a:p>
            <a:pPr lvl="1"/>
            <a:r>
              <a:rPr lang="en-US" sz="1200" dirty="0" smtClean="0"/>
              <a:t>Feed-forward NN predicts next day DJIA index close price</a:t>
            </a:r>
          </a:p>
          <a:p>
            <a:pPr lvl="1"/>
            <a:r>
              <a:rPr lang="en-US" sz="1200" dirty="0" smtClean="0"/>
              <a:t>ANN foresees 1 day ahead of closing stock price of Indian stock market</a:t>
            </a:r>
          </a:p>
          <a:p>
            <a:pPr lvl="1"/>
            <a:r>
              <a:rPr lang="en-US" sz="1200" dirty="0" smtClean="0"/>
              <a:t>Backpropagation algorithm trains three layer neural networks</a:t>
            </a:r>
          </a:p>
          <a:p>
            <a:pPr lvl="1"/>
            <a:r>
              <a:rPr lang="en-US" sz="1200" dirty="0" smtClean="0"/>
              <a:t>Multilayer perceptron (MLP) develops automatic trading system for Australian stock market</a:t>
            </a:r>
          </a:p>
          <a:p>
            <a:pPr lvl="2"/>
            <a:r>
              <a:rPr lang="en-US" sz="1200" dirty="0" smtClean="0"/>
              <a:t>Uses 4 fundamental indicators: return on equity (ROE), book value, dividend payout ratio, and price to earnings ratio (P/E)</a:t>
            </a:r>
          </a:p>
          <a:p>
            <a:pPr lvl="1"/>
            <a:r>
              <a:rPr lang="en-US" sz="1200" dirty="0" smtClean="0"/>
              <a:t>Feedforward neural network (FFNN) combined with Bayesian regularization to foresee movement in stock market</a:t>
            </a:r>
          </a:p>
          <a:p>
            <a:pPr lvl="1"/>
            <a:r>
              <a:rPr lang="en-US" sz="1200" dirty="0" smtClean="0"/>
              <a:t>Ensemble learning to combine a rule based evolutionary technique and ANN to take buy or sell decisions in stock trading</a:t>
            </a:r>
          </a:p>
          <a:p>
            <a:pPr lvl="1"/>
            <a:r>
              <a:rPr lang="en-US" sz="1200" dirty="0" smtClean="0"/>
              <a:t>Performance assessment of different NN models for stock market index prediction</a:t>
            </a:r>
          </a:p>
          <a:p>
            <a:pPr lvl="2"/>
            <a:r>
              <a:rPr lang="en-US" sz="1200" dirty="0" smtClean="0"/>
              <a:t>Used MLP, DAN2, hybrid NN combining GARCH and EGARCH with MLP</a:t>
            </a:r>
          </a:p>
          <a:p>
            <a:pPr lvl="1"/>
            <a:r>
              <a:rPr lang="en-US" sz="1200" dirty="0" smtClean="0"/>
              <a:t>Computational efficient functional link artificial neural network (CEFLANN) – sets rules</a:t>
            </a:r>
          </a:p>
          <a:p>
            <a:pPr lvl="1"/>
            <a:r>
              <a:rPr lang="en-US" sz="1200" dirty="0" smtClean="0"/>
              <a:t>MANY MORE</a:t>
            </a:r>
            <a:endParaRPr lang="en-US" sz="12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12</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351536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Logic</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13</a:t>
            </a:fld>
            <a:endParaRPr lang="en-US" dirty="0"/>
          </a:p>
        </p:txBody>
      </p:sp>
      <p:sp>
        <p:nvSpPr>
          <p:cNvPr id="13"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
        <p:nvSpPr>
          <p:cNvPr id="3" name="Content Placeholder 2"/>
          <p:cNvSpPr>
            <a:spLocks noGrp="1"/>
          </p:cNvSpPr>
          <p:nvPr>
            <p:ph idx="1"/>
          </p:nvPr>
        </p:nvSpPr>
        <p:spPr>
          <a:xfrm>
            <a:off x="685800" y="1371600"/>
            <a:ext cx="7772400" cy="4953000"/>
          </a:xfrm>
        </p:spPr>
        <p:txBody>
          <a:bodyPr/>
          <a:lstStyle/>
          <a:p>
            <a:r>
              <a:rPr lang="en-US" sz="1200" dirty="0" smtClean="0"/>
              <a:t>Used for modeling and forecasting stock price time series</a:t>
            </a:r>
          </a:p>
          <a:p>
            <a:r>
              <a:rPr lang="en-US" sz="1200" dirty="0" smtClean="0"/>
              <a:t>Interesting approach: integrating genetic fuzzy system (GFS) and ANNs to create an intelligent system for stock price prediction</a:t>
            </a:r>
          </a:p>
          <a:p>
            <a:r>
              <a:rPr lang="en-US" sz="1200" dirty="0" smtClean="0"/>
              <a:t>Other methods used by authors:</a:t>
            </a:r>
          </a:p>
          <a:p>
            <a:pPr lvl="1"/>
            <a:r>
              <a:rPr lang="en-US" sz="1100" dirty="0" smtClean="0"/>
              <a:t>Takagi-Sugeno-Kang (TSK) for stock market forecasting</a:t>
            </a:r>
          </a:p>
          <a:p>
            <a:pPr lvl="1"/>
            <a:r>
              <a:rPr lang="en-US" sz="1100" dirty="0" smtClean="0"/>
              <a:t>Neuro-Fuzzy inference system applying fuzzy C-mean clustering used for stock market forecasting</a:t>
            </a:r>
          </a:p>
          <a:p>
            <a:pPr lvl="1"/>
            <a:r>
              <a:rPr lang="en-US" sz="1100" dirty="0" smtClean="0"/>
              <a:t>Adaptive network based fuzzy inference system (ANFIS) for predicting stock market return</a:t>
            </a:r>
          </a:p>
          <a:p>
            <a:pPr lvl="1"/>
            <a:r>
              <a:rPr lang="en-US" sz="1100" dirty="0" smtClean="0"/>
              <a:t>Fuzzy rule bases for forecasting stock faith (high or low) – strength for buying or selling</a:t>
            </a:r>
          </a:p>
          <a:p>
            <a:pPr lvl="1"/>
            <a:r>
              <a:rPr lang="en-US" sz="1100" dirty="0" smtClean="0"/>
              <a:t>Type-2 fuzzy system for stock price prediction by using fundamental and technical indicators</a:t>
            </a:r>
          </a:p>
          <a:p>
            <a:pPr lvl="1"/>
            <a:r>
              <a:rPr lang="en-US" sz="1100" dirty="0" smtClean="0"/>
              <a:t>Type-2 neuro-fuzzy system to model stock price predictions</a:t>
            </a:r>
          </a:p>
          <a:p>
            <a:pPr lvl="1"/>
            <a:r>
              <a:rPr lang="en-US" sz="1100" dirty="0" smtClean="0"/>
              <a:t>Four-layer fuzzy multiagent system (FMAS) to create a hybrid intelligent system that combines the multiple intelligent agents to predict the next day stock price</a:t>
            </a:r>
          </a:p>
          <a:p>
            <a:pPr lvl="1"/>
            <a:r>
              <a:rPr lang="en-US" sz="1100" dirty="0" smtClean="0"/>
              <a:t>Adaptive neuro-fuzzy inference system (ANFIS) for predicting close price of stock market 5 days in advance, individually for each day</a:t>
            </a:r>
          </a:p>
          <a:p>
            <a:pPr lvl="1"/>
            <a:r>
              <a:rPr lang="en-US" sz="1100" dirty="0" smtClean="0"/>
              <a:t>Self-evolving recurrent fuzzy inference system (SERFIS) for enhancing the prediction power of traditional neuro-fuzzy systems</a:t>
            </a:r>
          </a:p>
          <a:p>
            <a:pPr lvl="1"/>
            <a:r>
              <a:rPr lang="en-US" sz="1100" dirty="0" smtClean="0"/>
              <a:t>Neuro fuzzy inference system (ANFIS) and integrated non-linear feature selection (INFS) to predict stock prices</a:t>
            </a:r>
          </a:p>
          <a:p>
            <a:pPr lvl="1"/>
            <a:r>
              <a:rPr lang="en-US" sz="1100" dirty="0" smtClean="0"/>
              <a:t>Differential fuzzy time series logic to forecast trends in stock market data</a:t>
            </a:r>
          </a:p>
          <a:p>
            <a:pPr lvl="1"/>
            <a:r>
              <a:rPr lang="en-US" sz="1100" dirty="0" smtClean="0"/>
              <a:t>Mamdani fuzzy system and technical indicators for generating trading signals</a:t>
            </a:r>
          </a:p>
          <a:p>
            <a:pPr lvl="1"/>
            <a:r>
              <a:rPr lang="en-US" sz="1100" dirty="0" smtClean="0"/>
              <a:t>Interval type-2 fuzzy logic system (IT2FLS) to forecast stock indices</a:t>
            </a:r>
          </a:p>
          <a:p>
            <a:pPr lvl="1"/>
            <a:r>
              <a:rPr lang="en-US" sz="1100" dirty="0" smtClean="0"/>
              <a:t>Fuzzy logic and combination of visibility graphs to link predictions to accuracy</a:t>
            </a:r>
          </a:p>
          <a:p>
            <a:pPr lvl="1"/>
            <a:r>
              <a:rPr lang="en-US" sz="1100" dirty="0" smtClean="0"/>
              <a:t>Fuzzy time series models and rough set rule induction to forecast stock indices</a:t>
            </a:r>
          </a:p>
          <a:p>
            <a:pPr lvl="1"/>
            <a:r>
              <a:rPr lang="en-US" sz="1100" dirty="0" smtClean="0"/>
              <a:t>Stock price time series prediction models based on WT with ANFIS</a:t>
            </a:r>
          </a:p>
          <a:p>
            <a:pPr lvl="1"/>
            <a:r>
              <a:rPr lang="en-US" sz="1100" dirty="0" smtClean="0"/>
              <a:t>MANY MORE</a:t>
            </a:r>
          </a:p>
          <a:p>
            <a:pPr lvl="1"/>
            <a:endParaRPr lang="en-US" sz="1200" dirty="0" smtClean="0"/>
          </a:p>
          <a:p>
            <a:endParaRPr lang="en-US" dirty="0"/>
          </a:p>
        </p:txBody>
      </p:sp>
    </p:spTree>
    <p:extLst>
      <p:ext uri="{BB962C8B-B14F-4D97-AF65-F5344CB8AC3E}">
        <p14:creationId xmlns:p14="http://schemas.microsoft.com/office/powerpoint/2010/main" val="318774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Algorithms (GAs)</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14</a:t>
            </a:fld>
            <a:endParaRPr lang="en-US" dirty="0"/>
          </a:p>
        </p:txBody>
      </p:sp>
      <p:sp>
        <p:nvSpPr>
          <p:cNvPr id="13"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
        <p:nvSpPr>
          <p:cNvPr id="3" name="Content Placeholder 2"/>
          <p:cNvSpPr>
            <a:spLocks noGrp="1"/>
          </p:cNvSpPr>
          <p:nvPr>
            <p:ph idx="1"/>
          </p:nvPr>
        </p:nvSpPr>
        <p:spPr>
          <a:xfrm>
            <a:off x="685800" y="1524000"/>
            <a:ext cx="7772400" cy="4800600"/>
          </a:xfrm>
        </p:spPr>
        <p:txBody>
          <a:bodyPr/>
          <a:lstStyle/>
          <a:p>
            <a:r>
              <a:rPr lang="en-US" sz="1200" dirty="0"/>
              <a:t>Used </a:t>
            </a:r>
            <a:r>
              <a:rPr lang="en-US" sz="1200" dirty="0" smtClean="0"/>
              <a:t>in literature to enhance the forecasting accuracy of prediction models</a:t>
            </a:r>
            <a:endParaRPr lang="en-US" sz="1200" dirty="0"/>
          </a:p>
          <a:p>
            <a:r>
              <a:rPr lang="en-US" sz="1200" dirty="0"/>
              <a:t>M</a:t>
            </a:r>
            <a:r>
              <a:rPr lang="en-US" sz="1200" dirty="0" smtClean="0"/>
              <a:t>ethods </a:t>
            </a:r>
            <a:r>
              <a:rPr lang="en-US" sz="1200" dirty="0"/>
              <a:t>used by authors:</a:t>
            </a:r>
          </a:p>
          <a:p>
            <a:pPr lvl="1"/>
            <a:r>
              <a:rPr lang="en-US" sz="1100" dirty="0" smtClean="0"/>
              <a:t>GA based paradigm to construct classification model that finds trading rules from technical indicators</a:t>
            </a:r>
          </a:p>
          <a:p>
            <a:pPr lvl="1"/>
            <a:r>
              <a:rPr lang="en-US" sz="1100" dirty="0" smtClean="0"/>
              <a:t>Associative classifier by proposing GA approach for generating sell and buy signals</a:t>
            </a:r>
          </a:p>
          <a:p>
            <a:pPr lvl="1"/>
            <a:r>
              <a:rPr lang="en-US" sz="1100" dirty="0" smtClean="0"/>
              <a:t>Hybrid forecasting model combining autoregressive integrated moving average (ARIMA) with genetic programming (GP) to foresee non-linear time series</a:t>
            </a:r>
          </a:p>
          <a:p>
            <a:pPr lvl="1"/>
            <a:r>
              <a:rPr lang="en-US" sz="1100" dirty="0" smtClean="0"/>
              <a:t>GAs to tune connection weights of partially connected NNs to forecast trends in stock market</a:t>
            </a:r>
          </a:p>
          <a:p>
            <a:pPr lvl="1"/>
            <a:r>
              <a:rPr lang="en-US" sz="1100" dirty="0" smtClean="0"/>
              <a:t>Paradigm for stock selection problem using support vector regression (SVR) and GAs</a:t>
            </a:r>
          </a:p>
          <a:p>
            <a:pPr lvl="1"/>
            <a:r>
              <a:rPr lang="en-US" sz="1100" dirty="0" smtClean="0"/>
              <a:t>GA-based associative classification rules (ACRs) for discovering trading rules from technical indicators which generate buy or sell signals</a:t>
            </a:r>
          </a:p>
          <a:p>
            <a:pPr lvl="1"/>
            <a:r>
              <a:rPr lang="en-US" sz="1100" dirty="0" smtClean="0"/>
              <a:t>Markov decision processes and GAs to create a decision support system for best stock investment strategy</a:t>
            </a:r>
          </a:p>
          <a:p>
            <a:pPr lvl="1"/>
            <a:r>
              <a:rPr lang="en-US" sz="1100" dirty="0" smtClean="0"/>
              <a:t>Graph-based evolutionary algorithm, namely genetic network programming (GNP), for extracting significant number of stock trading rules from technical indicators</a:t>
            </a:r>
          </a:p>
          <a:p>
            <a:pPr lvl="1"/>
            <a:r>
              <a:rPr lang="en-US" sz="1100" dirty="0" smtClean="0"/>
              <a:t>Intelligent hybrid trading system to find trading rules by applying rough set analysis and a GA</a:t>
            </a:r>
          </a:p>
          <a:p>
            <a:pPr lvl="1"/>
            <a:r>
              <a:rPr lang="en-US" sz="1100" dirty="0" smtClean="0"/>
              <a:t>Automated investing method based on technical analysis, feature selection, outlier filtering, genetic programming (GP), and ensemble to take three investments decisions such as to buy or to sell or to hold shares of a company</a:t>
            </a:r>
          </a:p>
          <a:p>
            <a:pPr lvl="1"/>
            <a:r>
              <a:rPr lang="en-US" sz="1100" dirty="0" smtClean="0"/>
              <a:t>MANY MORE</a:t>
            </a:r>
            <a:endParaRPr lang="en-US" sz="1200" dirty="0" smtClean="0"/>
          </a:p>
          <a:p>
            <a:endParaRPr lang="en-US" dirty="0"/>
          </a:p>
        </p:txBody>
      </p:sp>
    </p:spTree>
    <p:extLst>
      <p:ext uri="{BB962C8B-B14F-4D97-AF65-F5344CB8AC3E}">
        <p14:creationId xmlns:p14="http://schemas.microsoft.com/office/powerpoint/2010/main" val="294352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Prediction Model</a:t>
            </a:r>
            <a:endParaRPr lang="en-US" dirty="0"/>
          </a:p>
        </p:txBody>
      </p:sp>
      <p:sp>
        <p:nvSpPr>
          <p:cNvPr id="3" name="Content Placeholder 2"/>
          <p:cNvSpPr>
            <a:spLocks noGrp="1"/>
          </p:cNvSpPr>
          <p:nvPr>
            <p:ph idx="1"/>
          </p:nvPr>
        </p:nvSpPr>
        <p:spPr/>
        <p:txBody>
          <a:bodyPr/>
          <a:lstStyle/>
          <a:p>
            <a:r>
              <a:rPr lang="en-US" dirty="0" smtClean="0"/>
              <a:t>Combine core CI approaches to enhance the accuracy of prediction models by combining advantages of individual approaches and avoiding drawbacks of certain individual techniques</a:t>
            </a:r>
          </a:p>
          <a:p>
            <a:r>
              <a:rPr lang="en-US" dirty="0" smtClean="0"/>
              <a:t>Recommended to be more efficient in improving the accuracy of individual based learners</a:t>
            </a:r>
          </a:p>
          <a:p>
            <a:r>
              <a:rPr lang="en-US" dirty="0" smtClean="0"/>
              <a:t>Next 4 slides cover various hybrid prediction models</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15</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269310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ANN</a:t>
            </a:r>
            <a:endParaRPr lang="en-US" dirty="0"/>
          </a:p>
        </p:txBody>
      </p:sp>
      <p:sp>
        <p:nvSpPr>
          <p:cNvPr id="3" name="Content Placeholder 2"/>
          <p:cNvSpPr>
            <a:spLocks noGrp="1"/>
          </p:cNvSpPr>
          <p:nvPr>
            <p:ph idx="1"/>
          </p:nvPr>
        </p:nvSpPr>
        <p:spPr/>
        <p:txBody>
          <a:bodyPr/>
          <a:lstStyle/>
          <a:p>
            <a:r>
              <a:rPr lang="en-US" sz="1200" dirty="0" smtClean="0"/>
              <a:t>Methods used:</a:t>
            </a:r>
          </a:p>
          <a:p>
            <a:pPr lvl="1"/>
            <a:r>
              <a:rPr lang="en-US" sz="1200" dirty="0" smtClean="0"/>
              <a:t>Hybrid bat neural network multi agent system (BNNMAS) to forecast stock price</a:t>
            </a:r>
          </a:p>
          <a:p>
            <a:pPr lvl="1"/>
            <a:r>
              <a:rPr lang="en-US" sz="1200" dirty="0" smtClean="0"/>
              <a:t>Two stage fusion approaches using Support Vector Regression (SVR) in initial stage and SVR/Random Forest (RF) used in the last stage of fusion</a:t>
            </a:r>
          </a:p>
          <a:p>
            <a:pPr lvl="1"/>
            <a:r>
              <a:rPr lang="en-US" sz="1200" dirty="0" smtClean="0"/>
              <a:t>Infinite impulse response (IIR) based dynamic neural network to forecast stock price index from 1 day before to 30 days in advance of distinct stocks</a:t>
            </a:r>
          </a:p>
          <a:p>
            <a:pPr lvl="1"/>
            <a:r>
              <a:rPr lang="en-US" sz="1200" dirty="0" smtClean="0"/>
              <a:t>Radial basis functional neural network (RBFNN) for training the stock market historical data of stock exchange</a:t>
            </a:r>
          </a:p>
          <a:p>
            <a:pPr lvl="1"/>
            <a:r>
              <a:rPr lang="en-US" sz="1200" dirty="0" smtClean="0"/>
              <a:t>Hybrid method of particle swarm optimization (PSO) and ensemble neural network with fuzzy aggregation from complex time series forecasting</a:t>
            </a:r>
          </a:p>
          <a:p>
            <a:pPr lvl="1"/>
            <a:r>
              <a:rPr lang="en-US" sz="1200" dirty="0" smtClean="0"/>
              <a:t>Comparisons of differential evolution algorithm (DE) and particle swarm optimization (PSO) in optimizing the parameters of feedforward neural network (FFNN) utilized to predict daily stock prices</a:t>
            </a:r>
          </a:p>
          <a:p>
            <a:pPr lvl="1"/>
            <a:r>
              <a:rPr lang="en-US" sz="1200" dirty="0" smtClean="0"/>
              <a:t>Backpropagation neural network (BPNN) and improved bacterial chemotaxis optimization (IBCO) to establish a forecasting model than can predict stock index</a:t>
            </a:r>
          </a:p>
          <a:p>
            <a:pPr lvl="1"/>
            <a:r>
              <a:rPr lang="en-US" sz="1200" dirty="0" smtClean="0"/>
              <a:t>Artificial neural prediction approach by combining stepwise regression analysis (SRA), radial basis functional network (RBFNN) and recursive based particle swarm optimization (RPSO)</a:t>
            </a:r>
          </a:p>
          <a:p>
            <a:pPr lvl="1"/>
            <a:r>
              <a:rPr lang="en-US" sz="1200" dirty="0" smtClean="0"/>
              <a:t>Combining wavelet transform (WT), recurrent neural network (RNN), and artificial bee colony (ABC) algorithm to tune RNN weights and biases</a:t>
            </a:r>
          </a:p>
          <a:p>
            <a:pPr lvl="1"/>
            <a:r>
              <a:rPr lang="en-US" sz="1200" dirty="0" smtClean="0"/>
              <a:t>Improved sine cosine algorithm (ISCA) to tune parameters of back-propagation neural network (BPNN) for forecasting the direction of opening stock price</a:t>
            </a:r>
          </a:p>
          <a:p>
            <a:pPr lvl="1"/>
            <a:r>
              <a:rPr lang="en-US" sz="1200" dirty="0"/>
              <a:t>7</a:t>
            </a:r>
            <a:r>
              <a:rPr lang="en-US" sz="1200" dirty="0" smtClean="0"/>
              <a:t> MORE METHODS DESCRIBED</a:t>
            </a:r>
          </a:p>
          <a:p>
            <a:pPr lvl="1"/>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16</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74798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Genetic Algorithm (GA)</a:t>
            </a:r>
            <a:endParaRPr lang="en-US" dirty="0"/>
          </a:p>
        </p:txBody>
      </p:sp>
      <p:sp>
        <p:nvSpPr>
          <p:cNvPr id="3" name="Content Placeholder 2"/>
          <p:cNvSpPr>
            <a:spLocks noGrp="1"/>
          </p:cNvSpPr>
          <p:nvPr>
            <p:ph idx="1"/>
          </p:nvPr>
        </p:nvSpPr>
        <p:spPr/>
        <p:txBody>
          <a:bodyPr/>
          <a:lstStyle/>
          <a:p>
            <a:r>
              <a:rPr lang="en-US" sz="1200" dirty="0" smtClean="0"/>
              <a:t>Methods used:</a:t>
            </a:r>
          </a:p>
          <a:p>
            <a:pPr lvl="1"/>
            <a:r>
              <a:rPr lang="en-US" sz="1200" dirty="0" smtClean="0"/>
              <a:t>Three population based stochastic optimization techniques such as bat algorithm (BA), genetic algorithm (GA), particle swarm optimization (PSO), and two gradient-based algorithm viz</a:t>
            </a:r>
          </a:p>
          <a:p>
            <a:pPr lvl="1"/>
            <a:r>
              <a:rPr lang="en-US" sz="1200" dirty="0" smtClean="0"/>
              <a:t>Combining Hidden Markov Model (HMM), genetic algorithm (GA), and ANN for forecasting stock market behavior</a:t>
            </a:r>
          </a:p>
          <a:p>
            <a:pPr lvl="1"/>
            <a:r>
              <a:rPr lang="en-US" sz="1200" dirty="0" smtClean="0"/>
              <a:t>Hybrid intelligent model combining standard NN with modified GA to deal with stock price time series forecasting</a:t>
            </a:r>
          </a:p>
          <a:p>
            <a:pPr lvl="1"/>
            <a:r>
              <a:rPr lang="en-US" sz="1200" dirty="0" smtClean="0"/>
              <a:t>Evolutionary NN incorporating GA with feedforward NN for stock exchange forecasting</a:t>
            </a:r>
          </a:p>
          <a:p>
            <a:pPr lvl="1"/>
            <a:r>
              <a:rPr lang="en-US" sz="1200" dirty="0" smtClean="0"/>
              <a:t>Integrating self-organized map (SOM) NN and genetic programming (GP) to forecast stock price</a:t>
            </a:r>
          </a:p>
          <a:p>
            <a:pPr lvl="1"/>
            <a:r>
              <a:rPr lang="en-US" sz="1200" dirty="0" smtClean="0"/>
              <a:t>Hybrid model GA-BPNN by applying GA to obtain optimized parameters for BPNN for prediction of stock indices</a:t>
            </a:r>
          </a:p>
          <a:p>
            <a:pPr lvl="1"/>
            <a:r>
              <a:rPr lang="en-US" sz="1200" dirty="0" smtClean="0"/>
              <a:t>Combining ANN and GA for trend prediction of stock index</a:t>
            </a:r>
          </a:p>
          <a:p>
            <a:pPr lvl="1"/>
            <a:r>
              <a:rPr lang="en-US" sz="1200" dirty="0" smtClean="0"/>
              <a:t>Correlation examination between technical indicators and stock market by proposing a hybrid model which combines capabilities of harmony search (HS) and genetic algorithm (GA) with ANN</a:t>
            </a:r>
          </a:p>
          <a:p>
            <a:pPr lvl="1"/>
            <a:r>
              <a:rPr lang="en-US" sz="1200" dirty="0" smtClean="0"/>
              <a:t>Hybrid model composed of 2 linear models viz. autoregressive moving average (ARMA) model and exponential smoothing (ES) and one non-linear model, namely recurrent neural network (RNN)</a:t>
            </a:r>
          </a:p>
          <a:p>
            <a:pPr lvl="1"/>
            <a:r>
              <a:rPr lang="en-US" sz="1200" dirty="0" smtClean="0"/>
              <a:t>Hybrid ANN based on metaheuristic optimization algorithms namely cuckoo search (CS), improved cuckoo search (ICS), GA, improved cuckoo search GA (ICSGA), and PSO to predict stock indices and model comparisons</a:t>
            </a:r>
          </a:p>
          <a:p>
            <a:pPr lvl="1"/>
            <a:r>
              <a:rPr lang="en-US" sz="1200" dirty="0" smtClean="0"/>
              <a:t>3 MORE METHODS DESCRIBED</a:t>
            </a:r>
            <a:endParaRPr lang="en-US" sz="12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17</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180939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Fuzzy Logic</a:t>
            </a:r>
            <a:endParaRPr lang="en-US" dirty="0"/>
          </a:p>
        </p:txBody>
      </p:sp>
      <p:sp>
        <p:nvSpPr>
          <p:cNvPr id="3" name="Content Placeholder 2"/>
          <p:cNvSpPr>
            <a:spLocks noGrp="1"/>
          </p:cNvSpPr>
          <p:nvPr>
            <p:ph idx="1"/>
          </p:nvPr>
        </p:nvSpPr>
        <p:spPr/>
        <p:txBody>
          <a:bodyPr/>
          <a:lstStyle/>
          <a:p>
            <a:r>
              <a:rPr lang="en-US" sz="1400" dirty="0" smtClean="0"/>
              <a:t>Methods used:</a:t>
            </a:r>
          </a:p>
          <a:p>
            <a:pPr lvl="1"/>
            <a:r>
              <a:rPr lang="en-US" sz="1400" dirty="0" smtClean="0"/>
              <a:t>Hybrid approach by assembling fuzzy C-means (FCM), ANN, and data envelopment analysis (DEA) for forecasting financial performance of various corporations</a:t>
            </a:r>
          </a:p>
          <a:p>
            <a:pPr lvl="1"/>
            <a:r>
              <a:rPr lang="en-US" sz="1400" dirty="0" smtClean="0"/>
              <a:t>Fuzzy time series prediction model based on integration of single multiplicative neuron model (SMNN), PSO, and M-estimators to improve prediction accuracy of stock price time series affected by outliers</a:t>
            </a:r>
          </a:p>
          <a:p>
            <a:pPr lvl="1"/>
            <a:r>
              <a:rPr lang="en-US" sz="1400" dirty="0" smtClean="0"/>
              <a:t>Novel hybrid method by aggregating Takagi-Sugeno (TS) fuzzy rule-based technique with SVR technique for identifying turning points of trading signals in stock market</a:t>
            </a:r>
          </a:p>
          <a:p>
            <a:pPr lvl="1"/>
            <a:r>
              <a:rPr lang="en-US" sz="1400" dirty="0" smtClean="0"/>
              <a:t>Hybrid fuzzy time series combining the capability of fuzzy c-means clustering (FCM), single multiplicative neuron model (SMNM), and PSO to predict stock market index</a:t>
            </a:r>
          </a:p>
          <a:p>
            <a:pPr lvl="1"/>
            <a:r>
              <a:rPr lang="en-US" sz="1400" dirty="0" smtClean="0"/>
              <a:t>Integration of fuzzy time series (FTS) and GA to forecast stock market</a:t>
            </a:r>
          </a:p>
          <a:p>
            <a:pPr lvl="1"/>
            <a:r>
              <a:rPr lang="en-US" sz="1400" dirty="0" smtClean="0"/>
              <a:t>Hybrid model using adaptive network-based fuzzy inference system (ANFIS) and swarm intelligence optimization technique, namely fruit fly optimization algorithm (FOA) to predict stock market volatility</a:t>
            </a:r>
          </a:p>
          <a:p>
            <a:pPr lvl="1"/>
            <a:r>
              <a:rPr lang="en-US" sz="1400" dirty="0" smtClean="0"/>
              <a:t>Interpretable neuro-fuzzy approach based on Pearson’s correlation coefficient, subtractive clustering, constrained optimization and rule based reduction techniques to predict stock price with an aim to deal with interpretable-accuracy trade-off</a:t>
            </a:r>
          </a:p>
          <a:p>
            <a:pPr marL="457200" lvl="1" indent="0">
              <a:buNone/>
            </a:pPr>
            <a:endParaRPr lang="en-US" sz="12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18</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319282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Evolutionary Hybrid Models</a:t>
            </a:r>
            <a:endParaRPr lang="en-US" dirty="0"/>
          </a:p>
        </p:txBody>
      </p:sp>
      <p:sp>
        <p:nvSpPr>
          <p:cNvPr id="3" name="Content Placeholder 2"/>
          <p:cNvSpPr>
            <a:spLocks noGrp="1"/>
          </p:cNvSpPr>
          <p:nvPr>
            <p:ph idx="1"/>
          </p:nvPr>
        </p:nvSpPr>
        <p:spPr/>
        <p:txBody>
          <a:bodyPr/>
          <a:lstStyle/>
          <a:p>
            <a:r>
              <a:rPr lang="en-US" sz="1600" dirty="0" smtClean="0"/>
              <a:t>Methods used:</a:t>
            </a:r>
          </a:p>
          <a:p>
            <a:pPr lvl="1"/>
            <a:r>
              <a:rPr lang="en-US" sz="1600" dirty="0" smtClean="0"/>
              <a:t>Hybrid intelligent system by combining a nature-inspired optimization technique, namely artificial bee colony (ABC) with K-nearest neighbor (KNN) algorithm and its variant called adaptive classification and nearest neighbor (A-k-NN)</a:t>
            </a:r>
          </a:p>
          <a:p>
            <a:pPr lvl="1"/>
            <a:r>
              <a:rPr lang="en-US" sz="1600" dirty="0" smtClean="0"/>
              <a:t>Model based on chaotic mapping, SVR, and firefly algorithm to predict share prices</a:t>
            </a:r>
          </a:p>
          <a:p>
            <a:pPr lvl="1"/>
            <a:r>
              <a:rPr lang="en-US" sz="1600" dirty="0" smtClean="0"/>
              <a:t>Hybrid technique based on SVR and modified firefly algorithm (MFA) to solve stock market forecasting</a:t>
            </a:r>
          </a:p>
          <a:p>
            <a:pPr marL="457200" lvl="1" indent="0">
              <a:buNone/>
            </a:pPr>
            <a:endParaRPr lang="en-US" sz="12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19</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960294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16124C6F-5BE9-4A80-92FC-50A87301F106}" type="slidenum">
              <a:rPr lang="en-US" smtClean="0">
                <a:ea typeface="ＭＳ Ｐゴシック"/>
                <a:cs typeface="ＭＳ Ｐゴシック"/>
              </a:rPr>
              <a:pPr/>
              <a:t>2</a:t>
            </a:fld>
            <a:endParaRPr lang="en-US" dirty="0">
              <a:ea typeface="ＭＳ Ｐゴシック"/>
              <a:cs typeface="ＭＳ Ｐゴシック"/>
            </a:endParaRPr>
          </a:p>
        </p:txBody>
      </p:sp>
      <p:sp>
        <p:nvSpPr>
          <p:cNvPr id="18436" name="Rectangle 2"/>
          <p:cNvSpPr>
            <a:spLocks noGrp="1" noChangeArrowheads="1"/>
          </p:cNvSpPr>
          <p:nvPr>
            <p:ph type="title"/>
          </p:nvPr>
        </p:nvSpPr>
        <p:spPr>
          <a:xfrm>
            <a:off x="685800" y="762000"/>
            <a:ext cx="7772400" cy="611188"/>
          </a:xfrm>
        </p:spPr>
        <p:txBody>
          <a:bodyPr/>
          <a:lstStyle/>
          <a:p>
            <a:pPr eaLnBrk="1" hangingPunct="1"/>
            <a:r>
              <a:rPr lang="en-US" sz="3200" dirty="0" smtClean="0">
                <a:cs typeface="Times New Roman" pitchFamily="18" charset="0"/>
              </a:rPr>
              <a:t>Introduction</a:t>
            </a:r>
            <a:endParaRPr lang="en-US" sz="3200" dirty="0">
              <a:cs typeface="Times New Roman" pitchFamily="18" charset="0"/>
            </a:endParaRPr>
          </a:p>
        </p:txBody>
      </p:sp>
      <p:sp>
        <p:nvSpPr>
          <p:cNvPr id="18437" name="Rectangle 3"/>
          <p:cNvSpPr>
            <a:spLocks noGrp="1" noChangeArrowheads="1"/>
          </p:cNvSpPr>
          <p:nvPr>
            <p:ph type="body" idx="1"/>
          </p:nvPr>
        </p:nvSpPr>
        <p:spPr>
          <a:xfrm>
            <a:off x="152400" y="1447800"/>
            <a:ext cx="7162800" cy="5064125"/>
          </a:xfrm>
        </p:spPr>
        <p:txBody>
          <a:bodyPr/>
          <a:lstStyle/>
          <a:p>
            <a:pPr eaLnBrk="1" hangingPunct="1">
              <a:lnSpc>
                <a:spcPct val="80000"/>
              </a:lnSpc>
            </a:pPr>
            <a:r>
              <a:rPr lang="en-US" sz="1600" dirty="0" smtClean="0">
                <a:solidFill>
                  <a:srgbClr val="FF0000"/>
                </a:solidFill>
                <a:cs typeface="Times New Roman" pitchFamily="18" charset="0"/>
              </a:rPr>
              <a:t>Stock market</a:t>
            </a:r>
            <a:r>
              <a:rPr lang="en-US" sz="1600" dirty="0" smtClean="0">
                <a:cs typeface="Times New Roman" pitchFamily="18" charset="0"/>
              </a:rPr>
              <a:t>: an open market in which equity securities or shares of company are traded publically to raise money for research and development, introducing new products, entry into new markets, financial growth, acquiring competitors, etc…</a:t>
            </a:r>
          </a:p>
          <a:p>
            <a:pPr eaLnBrk="1" hangingPunct="1">
              <a:lnSpc>
                <a:spcPct val="80000"/>
              </a:lnSpc>
            </a:pPr>
            <a:r>
              <a:rPr lang="en-US" sz="1600" dirty="0" smtClean="0">
                <a:solidFill>
                  <a:srgbClr val="FF0000"/>
                </a:solidFill>
                <a:cs typeface="Times New Roman" pitchFamily="18" charset="0"/>
              </a:rPr>
              <a:t>Share</a:t>
            </a:r>
            <a:r>
              <a:rPr lang="en-US" sz="1600" dirty="0" smtClean="0">
                <a:cs typeface="Times New Roman" pitchFamily="18" charset="0"/>
              </a:rPr>
              <a:t>: part ownership of a company</a:t>
            </a:r>
          </a:p>
          <a:p>
            <a:pPr eaLnBrk="1" hangingPunct="1">
              <a:lnSpc>
                <a:spcPct val="80000"/>
              </a:lnSpc>
            </a:pPr>
            <a:r>
              <a:rPr lang="en-US" sz="1600" dirty="0" smtClean="0">
                <a:cs typeface="Times New Roman" pitchFamily="18" charset="0"/>
              </a:rPr>
              <a:t>Stock market approaches for forecasting:</a:t>
            </a:r>
          </a:p>
          <a:p>
            <a:pPr lvl="1" eaLnBrk="1" hangingPunct="1">
              <a:lnSpc>
                <a:spcPct val="80000"/>
              </a:lnSpc>
            </a:pPr>
            <a:r>
              <a:rPr lang="en-US" sz="1400" dirty="0" smtClean="0">
                <a:solidFill>
                  <a:srgbClr val="FF0000"/>
                </a:solidFill>
                <a:cs typeface="Times New Roman" pitchFamily="18" charset="0"/>
              </a:rPr>
              <a:t>Fundamental analysis (most common)</a:t>
            </a:r>
            <a:r>
              <a:rPr lang="en-US" sz="1400" dirty="0" smtClean="0">
                <a:cs typeface="Times New Roman" pitchFamily="18" charset="0"/>
              </a:rPr>
              <a:t>: investors focus on various metrics that reflect the health of the company before purchasing its stock (favored by long-term investors)</a:t>
            </a:r>
          </a:p>
          <a:p>
            <a:pPr lvl="1" eaLnBrk="1" hangingPunct="1">
              <a:lnSpc>
                <a:spcPct val="80000"/>
              </a:lnSpc>
            </a:pPr>
            <a:r>
              <a:rPr lang="en-US" sz="1400" dirty="0" smtClean="0">
                <a:solidFill>
                  <a:srgbClr val="FF0000"/>
                </a:solidFill>
                <a:cs typeface="Times New Roman" pitchFamily="18" charset="0"/>
              </a:rPr>
              <a:t>Technical analysis (second most common)</a:t>
            </a:r>
            <a:r>
              <a:rPr lang="en-US" sz="1400" dirty="0" smtClean="0">
                <a:cs typeface="Times New Roman" pitchFamily="18" charset="0"/>
              </a:rPr>
              <a:t>: investors study various metrics like turnover, expenses, annual and quarterly reports, profit and loss, income statements, assets and liabilities, balance-sheet, etc… (favored by short-term investors)</a:t>
            </a:r>
          </a:p>
          <a:p>
            <a:pPr lvl="1" eaLnBrk="1" hangingPunct="1">
              <a:lnSpc>
                <a:spcPct val="80000"/>
              </a:lnSpc>
            </a:pPr>
            <a:r>
              <a:rPr lang="en-US" sz="1400" dirty="0" smtClean="0">
                <a:solidFill>
                  <a:srgbClr val="FF0000"/>
                </a:solidFill>
                <a:cs typeface="Times New Roman" pitchFamily="18" charset="0"/>
              </a:rPr>
              <a:t>Traditional statistical methods</a:t>
            </a:r>
            <a:r>
              <a:rPr lang="en-US" sz="1400" dirty="0" smtClean="0">
                <a:cs typeface="Times New Roman" pitchFamily="18" charset="0"/>
              </a:rPr>
              <a:t>:  autoregressive moving average (ARMA), exponential smoothing (ES), autoregressive integrated moving average (ARIMA), autoregressive conditional hetereoskedasticity (ARCH), and generalized autoregressive conditional heteroskedasticity (GARCH) – predict future stock prices on the basis of past stock prices</a:t>
            </a:r>
          </a:p>
          <a:p>
            <a:pPr lvl="1" eaLnBrk="1" hangingPunct="1">
              <a:lnSpc>
                <a:spcPct val="80000"/>
              </a:lnSpc>
            </a:pPr>
            <a:r>
              <a:rPr lang="en-US" sz="1400" dirty="0" smtClean="0">
                <a:solidFill>
                  <a:srgbClr val="FF0000"/>
                </a:solidFill>
                <a:cs typeface="Times New Roman" pitchFamily="18" charset="0"/>
              </a:rPr>
              <a:t>Soft computing methods</a:t>
            </a:r>
            <a:r>
              <a:rPr lang="en-US" sz="1400" dirty="0" smtClean="0">
                <a:cs typeface="Times New Roman" pitchFamily="18" charset="0"/>
              </a:rPr>
              <a:t>: Artificial Neural Networks (ANNs) and Support Vector Machines (SVMs) – improves on traditional statistical methods to deal with highly noisy, non-linear, complex, dynamic, nonparametric, and chaotic data.</a:t>
            </a:r>
            <a:endParaRPr lang="en-US" sz="1400" dirty="0">
              <a:cs typeface="Times New Roman" pitchFamily="18" charset="0"/>
            </a:endParaRPr>
          </a:p>
        </p:txBody>
      </p:sp>
      <p:sp>
        <p:nvSpPr>
          <p:cNvPr id="6"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a:t>
            </a:r>
            <a:r>
              <a:rPr lang="en-US" dirty="0" smtClean="0"/>
              <a:t> Computational Intelligence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sz="1400" dirty="0" smtClean="0"/>
              <a:t>Evaluation metrics to be used depend upon the type of problem being modeled (i.e. whether it’s a model classification problem or regression problem)</a:t>
            </a:r>
          </a:p>
          <a:p>
            <a:r>
              <a:rPr lang="en-US" sz="1400" dirty="0" smtClean="0"/>
              <a:t>In Tokyo and Shanghai, ANNs are most frequently used for forecasting share market indices</a:t>
            </a:r>
          </a:p>
          <a:p>
            <a:endParaRPr lang="en-US" dirty="0" smtClean="0"/>
          </a:p>
          <a:p>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20</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234128"/>
            <a:ext cx="5943600" cy="2938072"/>
          </a:xfrm>
          <a:prstGeom prst="rect">
            <a:avLst/>
          </a:prstGeom>
        </p:spPr>
      </p:pic>
    </p:spTree>
    <p:extLst>
      <p:ext uri="{BB962C8B-B14F-4D97-AF65-F5344CB8AC3E}">
        <p14:creationId xmlns:p14="http://schemas.microsoft.com/office/powerpoint/2010/main" val="257761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44172"/>
            <a:ext cx="7772400" cy="685800"/>
          </a:xfrm>
        </p:spPr>
        <p:txBody>
          <a:bodyPr/>
          <a:lstStyle/>
          <a:p>
            <a:r>
              <a:rPr lang="en-US" dirty="0" smtClean="0"/>
              <a:t>Taxonomy of Most Frequently Used Evaluation Metrics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21</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12" y="1896672"/>
            <a:ext cx="7241176" cy="3894528"/>
          </a:xfrm>
          <a:prstGeom prst="rect">
            <a:avLst/>
          </a:prstGeom>
        </p:spPr>
      </p:pic>
    </p:spTree>
    <p:extLst>
      <p:ext uri="{BB962C8B-B14F-4D97-AF65-F5344CB8AC3E}">
        <p14:creationId xmlns:p14="http://schemas.microsoft.com/office/powerpoint/2010/main" val="246616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Content Placeholder 2"/>
          <p:cNvSpPr>
            <a:spLocks noGrp="1"/>
          </p:cNvSpPr>
          <p:nvPr>
            <p:ph idx="1"/>
          </p:nvPr>
        </p:nvSpPr>
        <p:spPr/>
        <p:txBody>
          <a:bodyPr/>
          <a:lstStyle/>
          <a:p>
            <a:r>
              <a:rPr lang="en-US" sz="1600" dirty="0" smtClean="0"/>
              <a:t>Hybrid models are more accurate than traditional approaches</a:t>
            </a:r>
          </a:p>
          <a:p>
            <a:r>
              <a:rPr lang="en-US" sz="1600" dirty="0" smtClean="0"/>
              <a:t>Stages of proposed work:</a:t>
            </a:r>
          </a:p>
          <a:p>
            <a:pPr lvl="1">
              <a:buFont typeface="+mj-lt"/>
              <a:buAutoNum type="arabicPeriod"/>
            </a:pPr>
            <a:r>
              <a:rPr lang="en-US" sz="1600" dirty="0" smtClean="0"/>
              <a:t>Obtain historical stock market data.</a:t>
            </a:r>
          </a:p>
          <a:p>
            <a:pPr lvl="1">
              <a:buFont typeface="+mj-lt"/>
              <a:buAutoNum type="arabicPeriod"/>
            </a:pPr>
            <a:r>
              <a:rPr lang="en-US" sz="1600" dirty="0" smtClean="0"/>
              <a:t>Compute technical indicators using real stock market data</a:t>
            </a:r>
          </a:p>
          <a:p>
            <a:pPr lvl="1">
              <a:buFont typeface="+mj-lt"/>
              <a:buAutoNum type="arabicPeriod"/>
            </a:pPr>
            <a:r>
              <a:rPr lang="en-US" sz="1600" dirty="0" smtClean="0"/>
              <a:t>Pre-process the dataset to normalize the data in the [0, 1] range</a:t>
            </a:r>
          </a:p>
          <a:p>
            <a:pPr lvl="1">
              <a:buFont typeface="+mj-lt"/>
              <a:buAutoNum type="arabicPeriod"/>
            </a:pPr>
            <a:r>
              <a:rPr lang="en-US" sz="1600" dirty="0" smtClean="0"/>
              <a:t>Apply feature extraction techniques to determine the technical indicators that most influence stock price and reduce dimensionality</a:t>
            </a:r>
          </a:p>
          <a:p>
            <a:pPr lvl="1">
              <a:buFont typeface="+mj-lt"/>
              <a:buAutoNum type="arabicPeriod"/>
            </a:pPr>
            <a:r>
              <a:rPr lang="en-US" sz="1600" dirty="0" smtClean="0"/>
              <a:t>Develop a hybrid forecasting model to forecast stock market by utilizing ANNs</a:t>
            </a:r>
          </a:p>
          <a:p>
            <a:pPr lvl="1">
              <a:buFont typeface="+mj-lt"/>
              <a:buAutoNum type="arabicPeriod"/>
            </a:pPr>
            <a:r>
              <a:rPr lang="en-US" sz="1600" dirty="0" smtClean="0"/>
              <a:t>Apply evolutionary optimization techniques to tune parameters of proposed model for improving accuracy</a:t>
            </a:r>
          </a:p>
          <a:p>
            <a:pPr lvl="1">
              <a:buFont typeface="+mj-lt"/>
              <a:buAutoNum type="arabicPeriod"/>
            </a:pPr>
            <a:r>
              <a:rPr lang="en-US" sz="1600" dirty="0" smtClean="0"/>
              <a:t>Evaluate the prediction capability of proposed model using various performanc</a:t>
            </a:r>
            <a:r>
              <a:rPr lang="en-US" sz="1600" dirty="0" smtClean="0"/>
              <a:t>e metrics</a:t>
            </a:r>
          </a:p>
          <a:p>
            <a:pPr lvl="1">
              <a:buFont typeface="+mj-lt"/>
              <a:buAutoNum type="arabicPeriod"/>
            </a:pPr>
            <a:r>
              <a:rPr lang="en-US" sz="1600" dirty="0" smtClean="0"/>
              <a:t>Presenting the trading signal or stock price predicted value</a:t>
            </a:r>
          </a:p>
          <a:p>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22</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4036053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 Flow</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23</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371600"/>
            <a:ext cx="7543800" cy="4848665"/>
          </a:xfrm>
          <a:prstGeom prst="rect">
            <a:avLst/>
          </a:prstGeom>
        </p:spPr>
      </p:pic>
    </p:spTree>
    <p:extLst>
      <p:ext uri="{BB962C8B-B14F-4D97-AF65-F5344CB8AC3E}">
        <p14:creationId xmlns:p14="http://schemas.microsoft.com/office/powerpoint/2010/main" val="208799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1600" dirty="0" smtClean="0"/>
              <a:t>Four major findings:</a:t>
            </a:r>
          </a:p>
          <a:p>
            <a:pPr marL="914400" lvl="1" indent="-457200">
              <a:buFont typeface="+mj-lt"/>
              <a:buAutoNum type="arabicPeriod"/>
            </a:pPr>
            <a:r>
              <a:rPr lang="en-US" sz="1600" dirty="0" smtClean="0"/>
              <a:t>Technical indicators play a prominent role in stock market forecasting</a:t>
            </a:r>
          </a:p>
          <a:p>
            <a:pPr marL="914400" lvl="1" indent="-457200">
              <a:buFont typeface="+mj-lt"/>
              <a:buAutoNum type="arabicPeriod"/>
            </a:pPr>
            <a:r>
              <a:rPr lang="en-US" sz="1600" dirty="0" smtClean="0"/>
              <a:t>Identifying pre-processing and feature selection techniques help improve accuracy</a:t>
            </a:r>
          </a:p>
          <a:p>
            <a:pPr marL="914400" lvl="1" indent="-457200">
              <a:buFont typeface="+mj-lt"/>
              <a:buAutoNum type="arabicPeriod"/>
            </a:pPr>
            <a:r>
              <a:rPr lang="en-US" sz="1600" dirty="0" smtClean="0"/>
              <a:t>CI approaches can be effectively used to solve stock market forecasting problems with high accuracy, with hybrids being the most effective</a:t>
            </a:r>
          </a:p>
          <a:p>
            <a:pPr marL="914400" lvl="1" indent="-457200">
              <a:buFont typeface="+mj-lt"/>
              <a:buAutoNum type="arabicPeriod"/>
            </a:pPr>
            <a:r>
              <a:rPr lang="en-US" sz="1600" dirty="0" smtClean="0"/>
              <a:t>Performance metrics are not unique, supporting the use of different combinations of metrics by different authors from their data sources</a:t>
            </a:r>
          </a:p>
          <a:p>
            <a:pPr marL="457200" lvl="1" indent="0">
              <a:buNone/>
            </a:pPr>
            <a:endParaRPr lang="en-US" sz="1600" dirty="0" smtClean="0"/>
          </a:p>
          <a:p>
            <a:pPr lvl="1">
              <a:buFont typeface="Arial" panose="020B0604020202020204" pitchFamily="34" charset="0"/>
              <a:buChar char="•"/>
            </a:pPr>
            <a:r>
              <a:rPr lang="en-US" sz="1600" dirty="0" smtClean="0"/>
              <a:t>Authors assert that to their knowledge, they are the first survey to present these sources of data in the stock market, covering a wide variety of international markets</a:t>
            </a:r>
            <a:endParaRPr lang="en-US" sz="16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24</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763338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1524000"/>
            <a:ext cx="7772400" cy="914400"/>
          </a:xfrm>
        </p:spPr>
        <p:txBody>
          <a:bodyPr/>
          <a:lstStyle/>
          <a:p>
            <a:pPr marL="0" indent="0">
              <a:buNone/>
            </a:pPr>
            <a:r>
              <a:rPr lang="en-US" sz="1400" dirty="0" smtClean="0"/>
              <a:t>[1]   Kumar</a:t>
            </a:r>
            <a:r>
              <a:rPr lang="en-US" sz="1400" dirty="0"/>
              <a:t>, G., Jain, S., &amp; Singh, U. P. (2020). Stock Market Forecasting Using Computational Intelligence: A Survey. </a:t>
            </a:r>
            <a:r>
              <a:rPr lang="en-US" sz="1400" i="1" dirty="0"/>
              <a:t>Archives of Computational Methods in Engineering,</a:t>
            </a:r>
            <a:r>
              <a:rPr lang="en-US" sz="1400" dirty="0"/>
              <a:t> 1-34. doi:10.1007/s11831-020-09413-5</a:t>
            </a:r>
          </a:p>
          <a:p>
            <a:pPr marL="0" indent="0">
              <a:buNone/>
            </a:pPr>
            <a:endParaRPr lang="en-US" sz="1400" dirty="0" smtClean="0"/>
          </a:p>
          <a:p>
            <a:pPr marL="0" indent="0">
              <a:buNone/>
            </a:pPr>
            <a:endParaRPr lang="en-US" sz="18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25</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30964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8000" dirty="0" smtClean="0"/>
              <a:t>Questions?</a:t>
            </a:r>
            <a:endParaRPr lang="en-US" sz="80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26</a:t>
            </a:fld>
            <a:endParaRPr lang="en-US" dirty="0"/>
          </a:p>
        </p:txBody>
      </p:sp>
      <p:sp>
        <p:nvSpPr>
          <p:cNvPr id="5" name="Footer Placeholder 4"/>
          <p:cNvSpPr>
            <a:spLocks noGrp="1"/>
          </p:cNvSpPr>
          <p:nvPr>
            <p:ph type="ftr" sz="quarter" idx="11"/>
          </p:nvPr>
        </p:nvSpPr>
        <p:spPr>
          <a:xfrm>
            <a:off x="3124200" y="6324600"/>
            <a:ext cx="2895600" cy="457200"/>
          </a:xfrm>
        </p:spPr>
        <p:txBody>
          <a:bodyPr/>
          <a:lstStyle/>
          <a:p>
            <a:pPr>
              <a:defRPr/>
            </a:pPr>
            <a:r>
              <a:rPr lang="en-US" dirty="0" smtClean="0"/>
              <a:t>SysEng 6216 Advanced Topics in Data Mining</a:t>
            </a:r>
            <a:endParaRPr lang="en-US" dirty="0"/>
          </a:p>
        </p:txBody>
      </p:sp>
    </p:spTree>
    <p:extLst>
      <p:ext uri="{BB962C8B-B14F-4D97-AF65-F5344CB8AC3E}">
        <p14:creationId xmlns:p14="http://schemas.microsoft.com/office/powerpoint/2010/main" val="17116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52377"/>
            <a:ext cx="7772400" cy="685800"/>
          </a:xfrm>
        </p:spPr>
        <p:txBody>
          <a:bodyPr/>
          <a:lstStyle/>
          <a:p>
            <a:r>
              <a:rPr lang="en-US" dirty="0" smtClean="0"/>
              <a:t>Previous Related Work</a:t>
            </a:r>
            <a:endParaRPr lang="en-US" dirty="0"/>
          </a:p>
        </p:txBody>
      </p:sp>
      <p:sp>
        <p:nvSpPr>
          <p:cNvPr id="3" name="Content Placeholder 2"/>
          <p:cNvSpPr>
            <a:spLocks noGrp="1"/>
          </p:cNvSpPr>
          <p:nvPr>
            <p:ph idx="1"/>
          </p:nvPr>
        </p:nvSpPr>
        <p:spPr>
          <a:xfrm>
            <a:off x="685800" y="1538177"/>
            <a:ext cx="7772400" cy="4862623"/>
          </a:xfrm>
        </p:spPr>
        <p:txBody>
          <a:bodyPr/>
          <a:lstStyle/>
          <a:p>
            <a:r>
              <a:rPr lang="en-US" sz="1400" dirty="0" smtClean="0"/>
              <a:t>Neural and Neuro-Fuzzy Techniques utilize five key perspectives:</a:t>
            </a:r>
          </a:p>
          <a:p>
            <a:pPr lvl="1">
              <a:buFont typeface="+mj-lt"/>
              <a:buAutoNum type="arabicPeriod"/>
            </a:pPr>
            <a:r>
              <a:rPr lang="en-US" sz="1000" dirty="0" smtClean="0"/>
              <a:t>The stock market surveyed</a:t>
            </a:r>
          </a:p>
          <a:p>
            <a:pPr lvl="1">
              <a:buFont typeface="+mj-lt"/>
              <a:buAutoNum type="arabicPeriod"/>
            </a:pPr>
            <a:r>
              <a:rPr lang="en-US" sz="1000" dirty="0" smtClean="0"/>
              <a:t>The input variables investigated in each model</a:t>
            </a:r>
          </a:p>
          <a:p>
            <a:pPr lvl="1">
              <a:buFont typeface="+mj-lt"/>
              <a:buAutoNum type="arabicPeriod"/>
            </a:pPr>
            <a:r>
              <a:rPr lang="en-US" sz="1000" dirty="0" smtClean="0"/>
              <a:t>Techniques and parameters utilized to build the prediction model</a:t>
            </a:r>
          </a:p>
          <a:p>
            <a:pPr lvl="1">
              <a:buFont typeface="+mj-lt"/>
              <a:buAutoNum type="arabicPeriod"/>
            </a:pPr>
            <a:r>
              <a:rPr lang="en-US" sz="1000" dirty="0" smtClean="0"/>
              <a:t>Different model comparisons</a:t>
            </a:r>
          </a:p>
          <a:p>
            <a:pPr lvl="1">
              <a:buFont typeface="+mj-lt"/>
              <a:buAutoNum type="arabicPeriod"/>
            </a:pPr>
            <a:r>
              <a:rPr lang="en-US" sz="1000" dirty="0" smtClean="0"/>
              <a:t>The performance measures used to measure accuracy of each model</a:t>
            </a:r>
            <a:endParaRPr lang="en-US" sz="1000" dirty="0"/>
          </a:p>
          <a:p>
            <a:r>
              <a:rPr lang="en-US" sz="1400" dirty="0" smtClean="0"/>
              <a:t>Proposal of various text mining approaches (more modern than 2016 techniques):</a:t>
            </a:r>
          </a:p>
          <a:p>
            <a:pPr lvl="1">
              <a:buFont typeface="+mj-lt"/>
              <a:buAutoNum type="arabicPeriod"/>
            </a:pPr>
            <a:r>
              <a:rPr lang="en-US" sz="1000" dirty="0" smtClean="0"/>
              <a:t>Feature selection methods</a:t>
            </a:r>
          </a:p>
          <a:p>
            <a:pPr lvl="1">
              <a:buFont typeface="+mj-lt"/>
              <a:buAutoNum type="arabicPeriod"/>
            </a:pPr>
            <a:r>
              <a:rPr lang="en-US" sz="1000" dirty="0" smtClean="0"/>
              <a:t>Feature representation approach</a:t>
            </a:r>
          </a:p>
          <a:p>
            <a:pPr lvl="1">
              <a:buFont typeface="+mj-lt"/>
              <a:buAutoNum type="arabicPeriod"/>
            </a:pPr>
            <a:r>
              <a:rPr lang="en-US" sz="1000" dirty="0" smtClean="0"/>
              <a:t>News source utilized</a:t>
            </a:r>
          </a:p>
          <a:p>
            <a:pPr lvl="1">
              <a:buFont typeface="+mj-lt"/>
              <a:buAutoNum type="arabicPeriod"/>
            </a:pPr>
            <a:r>
              <a:rPr lang="en-US" sz="1000" dirty="0" smtClean="0"/>
              <a:t>Classification techniques applied</a:t>
            </a:r>
          </a:p>
          <a:p>
            <a:pPr lvl="1">
              <a:buFont typeface="+mj-lt"/>
              <a:buAutoNum type="arabicPeriod"/>
            </a:pPr>
            <a:r>
              <a:rPr lang="en-US" sz="1000" dirty="0" smtClean="0"/>
              <a:t>The number of categories or target classes</a:t>
            </a:r>
          </a:p>
          <a:p>
            <a:pPr lvl="1">
              <a:buFont typeface="+mj-lt"/>
              <a:buAutoNum type="arabicPeriod"/>
            </a:pPr>
            <a:r>
              <a:rPr lang="en-US" sz="1000" dirty="0" smtClean="0"/>
              <a:t>The directional accuracy</a:t>
            </a:r>
          </a:p>
          <a:p>
            <a:r>
              <a:rPr lang="en-US" sz="1400" dirty="0" smtClean="0"/>
              <a:t>Evolutionary Computation approaches proposed for solving financial problems:</a:t>
            </a:r>
          </a:p>
          <a:p>
            <a:pPr lvl="1"/>
            <a:r>
              <a:rPr lang="en-US" sz="1000" dirty="0" smtClean="0"/>
              <a:t>Genetic Programming (GP)</a:t>
            </a:r>
          </a:p>
          <a:p>
            <a:pPr lvl="1"/>
            <a:r>
              <a:rPr lang="en-US" sz="1000" dirty="0" smtClean="0"/>
              <a:t>Learning Classifier Systems (LCSs)</a:t>
            </a:r>
          </a:p>
          <a:p>
            <a:pPr lvl="1"/>
            <a:r>
              <a:rPr lang="en-US" sz="1000" dirty="0" smtClean="0"/>
              <a:t>Genetic Algorithm (GA)</a:t>
            </a:r>
          </a:p>
          <a:p>
            <a:pPr lvl="1"/>
            <a:r>
              <a:rPr lang="en-US" sz="1000" dirty="0" smtClean="0"/>
              <a:t>Multi-Objective Evolutionary Algorithms (MOEAs)</a:t>
            </a:r>
          </a:p>
          <a:p>
            <a:pPr lvl="1"/>
            <a:r>
              <a:rPr lang="en-US" sz="1000" dirty="0" smtClean="0"/>
              <a:t>Co-evolutionary optimization scheme</a:t>
            </a:r>
          </a:p>
          <a:p>
            <a:pPr lvl="1"/>
            <a:r>
              <a:rPr lang="en-US" sz="1000" dirty="0" smtClean="0"/>
              <a:t>Competent evolutionary algorithm</a:t>
            </a:r>
          </a:p>
          <a:p>
            <a:r>
              <a:rPr lang="en-US" sz="1400" dirty="0" smtClean="0"/>
              <a:t>ANNs previewed in stock market prediction, for text mining, in both international and US markets.</a:t>
            </a:r>
            <a:endParaRPr lang="en-US" sz="10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3</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extLst>
      <p:ext uri="{BB962C8B-B14F-4D97-AF65-F5344CB8AC3E}">
        <p14:creationId xmlns:p14="http://schemas.microsoft.com/office/powerpoint/2010/main" val="175569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&amp; Concepts</a:t>
            </a:r>
            <a:endParaRPr lang="en-US" dirty="0"/>
          </a:p>
        </p:txBody>
      </p:sp>
      <p:sp>
        <p:nvSpPr>
          <p:cNvPr id="5"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4</a:t>
            </a:fld>
            <a:endParaRPr lang="en-US" dirty="0"/>
          </a:p>
        </p:txBody>
      </p:sp>
      <p:sp>
        <p:nvSpPr>
          <p:cNvPr id="3" name="Content Placeholder 2"/>
          <p:cNvSpPr>
            <a:spLocks noGrp="1"/>
          </p:cNvSpPr>
          <p:nvPr>
            <p:ph idx="1"/>
          </p:nvPr>
        </p:nvSpPr>
        <p:spPr>
          <a:xfrm>
            <a:off x="685800" y="1447800"/>
            <a:ext cx="7772400" cy="4572000"/>
          </a:xfrm>
        </p:spPr>
        <p:txBody>
          <a:bodyPr/>
          <a:lstStyle/>
          <a:p>
            <a:r>
              <a:rPr lang="en-US" sz="1400" dirty="0" smtClean="0">
                <a:solidFill>
                  <a:srgbClr val="FF0000"/>
                </a:solidFill>
              </a:rPr>
              <a:t>Stock market (explained earlier): </a:t>
            </a:r>
            <a:r>
              <a:rPr lang="en-US" sz="1400" dirty="0" smtClean="0"/>
              <a:t>publicly owned market for selling and buying the shares of a company that issues them at an agreed price</a:t>
            </a:r>
            <a:endParaRPr lang="en-US" sz="1400" dirty="0" smtClean="0">
              <a:solidFill>
                <a:srgbClr val="FF0000"/>
              </a:solidFill>
            </a:endParaRPr>
          </a:p>
          <a:p>
            <a:r>
              <a:rPr lang="en-US" sz="1400" dirty="0" smtClean="0">
                <a:solidFill>
                  <a:srgbClr val="FF0000"/>
                </a:solidFill>
              </a:rPr>
              <a:t>Trading: </a:t>
            </a:r>
            <a:r>
              <a:rPr lang="en-US" sz="1400" dirty="0" smtClean="0"/>
              <a:t>selling and buying shares</a:t>
            </a:r>
            <a:endParaRPr lang="en-US" sz="1400" dirty="0" smtClean="0">
              <a:solidFill>
                <a:srgbClr val="FF0000"/>
              </a:solidFill>
            </a:endParaRPr>
          </a:p>
          <a:p>
            <a:r>
              <a:rPr lang="en-US" sz="1400" dirty="0" smtClean="0">
                <a:solidFill>
                  <a:srgbClr val="FF0000"/>
                </a:solidFill>
              </a:rPr>
              <a:t>Stock (explained earlier): </a:t>
            </a:r>
            <a:r>
              <a:rPr lang="en-US" sz="1400" dirty="0" smtClean="0"/>
              <a:t>type of security which is a financial instrument that has some monetary value and can be purchased or traded, collection of shares</a:t>
            </a:r>
            <a:endParaRPr lang="en-US" sz="1400" dirty="0" smtClean="0">
              <a:solidFill>
                <a:srgbClr val="FF0000"/>
              </a:solidFill>
            </a:endParaRPr>
          </a:p>
          <a:p>
            <a:r>
              <a:rPr lang="en-US" sz="1400" dirty="0" smtClean="0">
                <a:solidFill>
                  <a:srgbClr val="FF0000"/>
                </a:solidFill>
              </a:rPr>
              <a:t>Share: </a:t>
            </a:r>
            <a:r>
              <a:rPr lang="en-US" sz="1400" dirty="0" smtClean="0"/>
              <a:t>portion of ownership of a company</a:t>
            </a:r>
            <a:endParaRPr lang="en-US" sz="1400" dirty="0" smtClean="0">
              <a:solidFill>
                <a:srgbClr val="FF0000"/>
              </a:solidFill>
            </a:endParaRPr>
          </a:p>
          <a:p>
            <a:r>
              <a:rPr lang="en-US" sz="1400" dirty="0" smtClean="0">
                <a:solidFill>
                  <a:srgbClr val="FF0000"/>
                </a:solidFill>
              </a:rPr>
              <a:t>Private securities: </a:t>
            </a:r>
            <a:r>
              <a:rPr lang="en-US" sz="1400" dirty="0" smtClean="0"/>
              <a:t>only selected individuals can invest in this stock</a:t>
            </a:r>
            <a:endParaRPr lang="en-US" sz="1400" dirty="0" smtClean="0">
              <a:solidFill>
                <a:srgbClr val="FF0000"/>
              </a:solidFill>
            </a:endParaRPr>
          </a:p>
          <a:p>
            <a:r>
              <a:rPr lang="en-US" sz="1400" dirty="0" smtClean="0">
                <a:solidFill>
                  <a:srgbClr val="FF0000"/>
                </a:solidFill>
              </a:rPr>
              <a:t>Public securities: </a:t>
            </a:r>
            <a:r>
              <a:rPr lang="en-US" sz="1400" dirty="0" smtClean="0"/>
              <a:t>anyone can invest in this stock</a:t>
            </a:r>
            <a:endParaRPr lang="en-US" sz="1400" dirty="0" smtClean="0">
              <a:solidFill>
                <a:srgbClr val="FF0000"/>
              </a:solidFill>
            </a:endParaRPr>
          </a:p>
          <a:p>
            <a:r>
              <a:rPr lang="en-US" sz="1400" dirty="0" smtClean="0"/>
              <a:t>Investment rules in India enforced by Securities and Exchange Board of India (SEBI)</a:t>
            </a:r>
          </a:p>
          <a:p>
            <a:r>
              <a:rPr lang="en-US" sz="1400" dirty="0" smtClean="0">
                <a:solidFill>
                  <a:srgbClr val="FF0000"/>
                </a:solidFill>
              </a:rPr>
              <a:t>List companies: </a:t>
            </a:r>
            <a:r>
              <a:rPr lang="en-US" sz="1400" dirty="0" smtClean="0"/>
              <a:t>companies allowed to trade in stock market</a:t>
            </a:r>
            <a:endParaRPr lang="en-US" sz="1400" dirty="0" smtClean="0">
              <a:solidFill>
                <a:srgbClr val="FF0000"/>
              </a:solidFill>
            </a:endParaRPr>
          </a:p>
          <a:p>
            <a:r>
              <a:rPr lang="en-US" sz="1400" dirty="0" smtClean="0">
                <a:solidFill>
                  <a:srgbClr val="FF0000"/>
                </a:solidFill>
              </a:rPr>
              <a:t>Stock exchange: </a:t>
            </a:r>
            <a:r>
              <a:rPr lang="en-US" sz="1400" dirty="0" smtClean="0"/>
              <a:t>place where shares of firm are traded</a:t>
            </a:r>
            <a:endParaRPr lang="en-US" sz="1400" dirty="0" smtClean="0">
              <a:solidFill>
                <a:srgbClr val="FF0000"/>
              </a:solidFill>
            </a:endParaRPr>
          </a:p>
          <a:p>
            <a:r>
              <a:rPr lang="en-US" sz="1400" dirty="0" smtClean="0">
                <a:solidFill>
                  <a:srgbClr val="FF0000"/>
                </a:solidFill>
              </a:rPr>
              <a:t>Initial Public Offering (IPO): </a:t>
            </a:r>
            <a:r>
              <a:rPr lang="en-US" sz="1400" dirty="0" smtClean="0"/>
              <a:t>directly supplies company shares to stock exchange</a:t>
            </a:r>
            <a:endParaRPr lang="en-US" sz="1400" dirty="0" smtClean="0">
              <a:solidFill>
                <a:srgbClr val="FF0000"/>
              </a:solidFill>
            </a:endParaRPr>
          </a:p>
          <a:p>
            <a:r>
              <a:rPr lang="en-US" sz="1400" dirty="0" smtClean="0">
                <a:solidFill>
                  <a:srgbClr val="FF0000"/>
                </a:solidFill>
              </a:rPr>
              <a:t>Stock exchange examples: </a:t>
            </a:r>
            <a:r>
              <a:rPr lang="en-US" sz="1400" dirty="0" smtClean="0"/>
              <a:t>NYSE, NASDAQ, BSE, NSE</a:t>
            </a:r>
          </a:p>
          <a:p>
            <a:r>
              <a:rPr lang="en-US" sz="1400" dirty="0" smtClean="0">
                <a:solidFill>
                  <a:srgbClr val="FF0000"/>
                </a:solidFill>
              </a:rPr>
              <a:t>Stock index: </a:t>
            </a:r>
            <a:r>
              <a:rPr lang="en-US" sz="1400" dirty="0" smtClean="0"/>
              <a:t>a statistical measure of performance of group of companies, representing performance of the market</a:t>
            </a:r>
            <a:endParaRPr lang="en-US" sz="1400" dirty="0" smtClean="0">
              <a:solidFill>
                <a:srgbClr val="FF0000"/>
              </a:solidFill>
            </a:endParaRPr>
          </a:p>
          <a:p>
            <a:r>
              <a:rPr lang="en-US" sz="1400" dirty="0" smtClean="0">
                <a:solidFill>
                  <a:srgbClr val="FF0000"/>
                </a:solidFill>
              </a:rPr>
              <a:t>Stock index examples: </a:t>
            </a:r>
            <a:r>
              <a:rPr lang="en-US" sz="1400" dirty="0" smtClean="0"/>
              <a:t>DJIA, S&amp;P 500, NASDAQ Composite, S&amp;P BSE Sensex, Nifty 50</a:t>
            </a:r>
          </a:p>
          <a:p>
            <a:endParaRPr lang="en-US" sz="1600" dirty="0" smtClean="0"/>
          </a:p>
        </p:txBody>
      </p:sp>
    </p:spTree>
    <p:extLst>
      <p:ext uri="{BB962C8B-B14F-4D97-AF65-F5344CB8AC3E}">
        <p14:creationId xmlns:p14="http://schemas.microsoft.com/office/powerpoint/2010/main" val="298468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685800"/>
          </a:xfrm>
        </p:spPr>
        <p:txBody>
          <a:bodyPr/>
          <a:lstStyle/>
          <a:p>
            <a:r>
              <a:rPr lang="en-US" dirty="0" smtClean="0"/>
              <a:t>Basic Terminology &amp; Concepts (Continued)</a:t>
            </a:r>
            <a:endParaRPr lang="en-US" dirty="0"/>
          </a:p>
        </p:txBody>
      </p:sp>
      <p:sp>
        <p:nvSpPr>
          <p:cNvPr id="5"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5</a:t>
            </a:fld>
            <a:endParaRPr lang="en-US" dirty="0"/>
          </a:p>
        </p:txBody>
      </p:sp>
      <p:sp>
        <p:nvSpPr>
          <p:cNvPr id="3" name="Content Placeholder 2"/>
          <p:cNvSpPr>
            <a:spLocks noGrp="1"/>
          </p:cNvSpPr>
          <p:nvPr>
            <p:ph idx="1"/>
          </p:nvPr>
        </p:nvSpPr>
        <p:spPr>
          <a:xfrm>
            <a:off x="685800" y="1828800"/>
            <a:ext cx="7772400" cy="4572000"/>
          </a:xfrm>
        </p:spPr>
        <p:txBody>
          <a:bodyPr/>
          <a:lstStyle/>
          <a:p>
            <a:r>
              <a:rPr lang="en-US" sz="1400" dirty="0" smtClean="0"/>
              <a:t>Stocks classified by sector (healthcare, IT, telecom, etc…)</a:t>
            </a:r>
          </a:p>
          <a:p>
            <a:r>
              <a:rPr lang="en-US" sz="1400" dirty="0" smtClean="0">
                <a:solidFill>
                  <a:srgbClr val="FF0000"/>
                </a:solidFill>
              </a:rPr>
              <a:t>Stock Market Forecasting: </a:t>
            </a:r>
            <a:r>
              <a:rPr lang="en-US" sz="1400" dirty="0" smtClean="0"/>
              <a:t>process of predicting the future prices of the stock market on the basis of previous historical data</a:t>
            </a:r>
            <a:endParaRPr lang="en-US" sz="1400" dirty="0" smtClean="0">
              <a:solidFill>
                <a:srgbClr val="FF0000"/>
              </a:solidFill>
            </a:endParaRPr>
          </a:p>
          <a:p>
            <a:r>
              <a:rPr lang="en-US" sz="1400" dirty="0" smtClean="0">
                <a:solidFill>
                  <a:srgbClr val="FF0000"/>
                </a:solidFill>
              </a:rPr>
              <a:t>Time Series: </a:t>
            </a:r>
            <a:r>
              <a:rPr lang="en-US" sz="1400" dirty="0" smtClean="0"/>
              <a:t>set of observations generally collected at successive points in time</a:t>
            </a:r>
            <a:endParaRPr lang="en-US" sz="1400" dirty="0" smtClean="0">
              <a:solidFill>
                <a:srgbClr val="FF0000"/>
              </a:solidFill>
            </a:endParaRPr>
          </a:p>
          <a:p>
            <a:r>
              <a:rPr lang="en-US" sz="1400" dirty="0" smtClean="0">
                <a:solidFill>
                  <a:srgbClr val="FF0000"/>
                </a:solidFill>
              </a:rPr>
              <a:t>Fundamental Analysis: </a:t>
            </a:r>
            <a:r>
              <a:rPr lang="en-US" sz="1400" dirty="0" smtClean="0"/>
              <a:t>performed on the basis of economic data of companies and it involves forecasting stock markets using economic data of companies that is published at regular periods of time for example price to earnings ratio (P/E) ratio, turnover of company, profit and loss, annual and quarterly report, assets and liabilities, balance sheets, and income statements</a:t>
            </a:r>
            <a:endParaRPr lang="en-US" sz="1400" dirty="0" smtClean="0">
              <a:solidFill>
                <a:srgbClr val="FF0000"/>
              </a:solidFill>
            </a:endParaRPr>
          </a:p>
          <a:p>
            <a:r>
              <a:rPr lang="en-US" sz="1400" dirty="0" smtClean="0">
                <a:solidFill>
                  <a:srgbClr val="FF0000"/>
                </a:solidFill>
              </a:rPr>
              <a:t>Technical Analysis: </a:t>
            </a:r>
            <a:r>
              <a:rPr lang="en-US" sz="1400" dirty="0" smtClean="0"/>
              <a:t>accords to time series data and it involves forecasting stock markets using charts or other technical indicators</a:t>
            </a:r>
            <a:endParaRPr lang="en-US" sz="1400" dirty="0" smtClean="0">
              <a:solidFill>
                <a:srgbClr val="FF0000"/>
              </a:solidFill>
            </a:endParaRPr>
          </a:p>
          <a:p>
            <a:r>
              <a:rPr lang="en-US" sz="1400" dirty="0" smtClean="0">
                <a:solidFill>
                  <a:srgbClr val="FF0000"/>
                </a:solidFill>
              </a:rPr>
              <a:t>Computational Intelligence: </a:t>
            </a:r>
            <a:r>
              <a:rPr lang="en-US" sz="1400" dirty="0" smtClean="0"/>
              <a:t>collection of techniques that are applied to imitate the human thinking power in order to deal with complex problems of the real world</a:t>
            </a:r>
            <a:endParaRPr lang="en-US" sz="1400" dirty="0" smtClean="0">
              <a:solidFill>
                <a:srgbClr val="FF0000"/>
              </a:solidFill>
            </a:endParaRPr>
          </a:p>
          <a:p>
            <a:r>
              <a:rPr lang="en-US" sz="1400" dirty="0" smtClean="0">
                <a:solidFill>
                  <a:srgbClr val="FF0000"/>
                </a:solidFill>
              </a:rPr>
              <a:t>ANNs: </a:t>
            </a:r>
            <a:r>
              <a:rPr lang="en-US" sz="1400" dirty="0" smtClean="0"/>
              <a:t>massively paralleled distributed systems inspired by the human brain</a:t>
            </a:r>
            <a:endParaRPr lang="en-US" sz="1400" dirty="0" smtClean="0">
              <a:solidFill>
                <a:srgbClr val="FF0000"/>
              </a:solidFill>
            </a:endParaRPr>
          </a:p>
          <a:p>
            <a:r>
              <a:rPr lang="en-US" sz="1400" dirty="0" smtClean="0">
                <a:solidFill>
                  <a:srgbClr val="FF0000"/>
                </a:solidFill>
              </a:rPr>
              <a:t>Fuzzy Logic: </a:t>
            </a:r>
            <a:r>
              <a:rPr lang="en-US" sz="1400" dirty="0" smtClean="0"/>
              <a:t>an expansion of classical set theory; a method of representing human knowledge that is imprecise in nature in a particular area of application and in reasoning with that knowledge to make useful decisions or inferences</a:t>
            </a:r>
            <a:endParaRPr lang="en-US" sz="1400" dirty="0" smtClean="0">
              <a:solidFill>
                <a:srgbClr val="FF0000"/>
              </a:solidFill>
            </a:endParaRPr>
          </a:p>
          <a:p>
            <a:r>
              <a:rPr lang="en-US" sz="1400" dirty="0" smtClean="0">
                <a:solidFill>
                  <a:srgbClr val="FF0000"/>
                </a:solidFill>
              </a:rPr>
              <a:t>Genetic Algorithm: </a:t>
            </a:r>
            <a:r>
              <a:rPr lang="en-US" sz="1400" dirty="0" smtClean="0"/>
              <a:t>derivative-free, parallel, adaptive, and dynamic optimization method inspired by biological evolution</a:t>
            </a:r>
            <a:endParaRPr lang="en-US" sz="1400" dirty="0" smtClean="0">
              <a:solidFill>
                <a:srgbClr val="FF0000"/>
              </a:solidFill>
            </a:endParaRPr>
          </a:p>
        </p:txBody>
      </p:sp>
    </p:spTree>
    <p:extLst>
      <p:ext uri="{BB962C8B-B14F-4D97-AF65-F5344CB8AC3E}">
        <p14:creationId xmlns:p14="http://schemas.microsoft.com/office/powerpoint/2010/main" val="424770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dirty="0" smtClean="0"/>
              <a:t>Forecasting Work Flow</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6</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
        <p:nvSpPr>
          <p:cNvPr id="3" name="Content Placeholder 2"/>
          <p:cNvSpPr>
            <a:spLocks noGrp="1"/>
          </p:cNvSpPr>
          <p:nvPr>
            <p:ph idx="1"/>
          </p:nvPr>
        </p:nvSpPr>
        <p:spPr>
          <a:xfrm>
            <a:off x="685800" y="1295400"/>
            <a:ext cx="7772400" cy="5105400"/>
          </a:xfrm>
        </p:spPr>
        <p:txBody>
          <a:bodyPr/>
          <a:lstStyle/>
          <a:p>
            <a:r>
              <a:rPr lang="en-US" sz="1600" dirty="0" smtClean="0"/>
              <a:t>Systematic approach for forecasting the stock market, operational steps:</a:t>
            </a:r>
          </a:p>
          <a:p>
            <a:pPr lvl="1">
              <a:buFont typeface="+mj-lt"/>
              <a:buAutoNum type="arabicPeriod"/>
            </a:pPr>
            <a:r>
              <a:rPr lang="en-US" sz="1200" dirty="0" smtClean="0"/>
              <a:t>Selection of input variables</a:t>
            </a:r>
          </a:p>
          <a:p>
            <a:pPr lvl="1">
              <a:buFont typeface="+mj-lt"/>
              <a:buAutoNum type="arabicPeriod"/>
            </a:pPr>
            <a:r>
              <a:rPr lang="en-US" sz="1200" dirty="0" smtClean="0"/>
              <a:t>Data pre-processing</a:t>
            </a:r>
          </a:p>
          <a:p>
            <a:pPr lvl="1">
              <a:buFont typeface="+mj-lt"/>
              <a:buAutoNum type="arabicPeriod"/>
            </a:pPr>
            <a:r>
              <a:rPr lang="en-US" sz="1200" dirty="0" smtClean="0"/>
              <a:t>Feature selection and extraction</a:t>
            </a:r>
          </a:p>
          <a:p>
            <a:pPr lvl="1">
              <a:buFont typeface="+mj-lt"/>
              <a:buAutoNum type="arabicPeriod"/>
            </a:pPr>
            <a:r>
              <a:rPr lang="en-US" sz="1200" dirty="0" smtClean="0"/>
              <a:t>Training using prediction/classification model</a:t>
            </a:r>
          </a:p>
          <a:p>
            <a:pPr lvl="1">
              <a:buFont typeface="+mj-lt"/>
              <a:buAutoNum type="arabicPeriod"/>
            </a:pPr>
            <a:r>
              <a:rPr lang="en-US" sz="1200" dirty="0" smtClean="0"/>
              <a:t>Evaluating proposed model performance</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770031"/>
            <a:ext cx="6251825" cy="3249769"/>
          </a:xfrm>
          <a:prstGeom prst="rect">
            <a:avLst/>
          </a:prstGeom>
        </p:spPr>
      </p:pic>
    </p:spTree>
    <p:extLst>
      <p:ext uri="{BB962C8B-B14F-4D97-AF65-F5344CB8AC3E}">
        <p14:creationId xmlns:p14="http://schemas.microsoft.com/office/powerpoint/2010/main" val="268089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Markets Surveyed</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7</a:t>
            </a:fld>
            <a:endParaRPr lang="en-US" dirty="0"/>
          </a:p>
        </p:txBody>
      </p:sp>
      <p:sp>
        <p:nvSpPr>
          <p:cNvPr id="8"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
        <p:nvSpPr>
          <p:cNvPr id="3" name="Content Placeholder 2"/>
          <p:cNvSpPr>
            <a:spLocks noGrp="1"/>
          </p:cNvSpPr>
          <p:nvPr>
            <p:ph idx="1"/>
          </p:nvPr>
        </p:nvSpPr>
        <p:spPr>
          <a:xfrm>
            <a:off x="685800" y="1371600"/>
            <a:ext cx="7772400" cy="5029200"/>
          </a:xfrm>
        </p:spPr>
        <p:txBody>
          <a:bodyPr/>
          <a:lstStyle/>
          <a:p>
            <a:r>
              <a:rPr lang="en-US" sz="1100" dirty="0" smtClean="0"/>
              <a:t>Model DAX index of German stock market traded in Frankfurt stock exchange</a:t>
            </a:r>
          </a:p>
          <a:p>
            <a:r>
              <a:rPr lang="en-US" sz="1100" dirty="0" smtClean="0"/>
              <a:t>TAIEX stock index of Taiwan for case study</a:t>
            </a:r>
          </a:p>
          <a:p>
            <a:r>
              <a:rPr lang="en-US" sz="1100" dirty="0" smtClean="0"/>
              <a:t>Predicting NIKKEI 225 index of Tokyo stock exchange</a:t>
            </a:r>
          </a:p>
          <a:p>
            <a:r>
              <a:rPr lang="en-US" sz="1100" dirty="0" smtClean="0"/>
              <a:t>ISE national index of Turkey stock exchange</a:t>
            </a:r>
          </a:p>
          <a:p>
            <a:r>
              <a:rPr lang="en-US" sz="1100" dirty="0" smtClean="0"/>
              <a:t>BSE Sensex and Nifty 50 indices of Indian stock market</a:t>
            </a:r>
          </a:p>
          <a:p>
            <a:r>
              <a:rPr lang="en-US" sz="1100" dirty="0" smtClean="0"/>
              <a:t>DJIA S&amp;P 500, IDIX, and SPDR S&amp;P 500 indices of NYSE and NASDAQ for most common studied indices among studies surveyed</a:t>
            </a:r>
          </a:p>
          <a:p>
            <a:r>
              <a:rPr lang="en-US" sz="1100" dirty="0" smtClean="0"/>
              <a:t>Petrobras stock PETR4, traded in BM&amp;FBOVESPA</a:t>
            </a:r>
          </a:p>
          <a:p>
            <a:r>
              <a:rPr lang="en-US" sz="1100" dirty="0" smtClean="0"/>
              <a:t>Tehran stock exchange forecasting</a:t>
            </a:r>
          </a:p>
          <a:p>
            <a:r>
              <a:rPr lang="en-US" sz="1100" dirty="0" smtClean="0"/>
              <a:t>Major indices of China stock market forecasting</a:t>
            </a:r>
          </a:p>
          <a:p>
            <a:r>
              <a:rPr lang="en-US" sz="1100" dirty="0" smtClean="0"/>
              <a:t>ASX200 index of Australian stock market</a:t>
            </a:r>
          </a:p>
          <a:p>
            <a:r>
              <a:rPr lang="en-US" sz="1100" dirty="0" smtClean="0"/>
              <a:t>Mexican stock exchange time series of Mexico stock market</a:t>
            </a:r>
          </a:p>
          <a:p>
            <a:r>
              <a:rPr lang="en-US" sz="1100" dirty="0" smtClean="0"/>
              <a:t>Trends in SET50 index of Thailand stock exchange</a:t>
            </a:r>
          </a:p>
          <a:p>
            <a:r>
              <a:rPr lang="en-US" sz="1100" dirty="0" smtClean="0"/>
              <a:t>Modeling the BIST100 index of Turkish stock market</a:t>
            </a:r>
          </a:p>
          <a:p>
            <a:r>
              <a:rPr lang="en-US" sz="1100" dirty="0" smtClean="0"/>
              <a:t>Forecasting the Korean stock market</a:t>
            </a:r>
          </a:p>
          <a:p>
            <a:r>
              <a:rPr lang="en-US" sz="1100" dirty="0" smtClean="0"/>
              <a:t>FTSE index of London stock market forecasting</a:t>
            </a:r>
          </a:p>
          <a:p>
            <a:r>
              <a:rPr lang="en-US" sz="1100" dirty="0" smtClean="0"/>
              <a:t>South Central European country, Croatia’s Zagreb stock exchange</a:t>
            </a:r>
          </a:p>
          <a:p>
            <a:r>
              <a:rPr lang="en-US" sz="1100" dirty="0" smtClean="0"/>
              <a:t>Athens stock exchange (ASE) general index of Greece</a:t>
            </a:r>
          </a:p>
          <a:p>
            <a:r>
              <a:rPr lang="en-US" sz="1100" dirty="0" smtClean="0"/>
              <a:t>Individual stocks instead of stock markets (showing the ability of networks to predict major stocks of US)</a:t>
            </a:r>
          </a:p>
          <a:p>
            <a:r>
              <a:rPr lang="en-US" sz="1100" dirty="0" smtClean="0"/>
              <a:t>16 companies in Tokyo</a:t>
            </a:r>
          </a:p>
          <a:p>
            <a:r>
              <a:rPr lang="en-US" sz="1100" dirty="0" smtClean="0"/>
              <a:t>IBM, Dell, IT sector, British airways, Ryanair</a:t>
            </a:r>
          </a:p>
          <a:p>
            <a:r>
              <a:rPr lang="en-US" sz="1100" dirty="0" smtClean="0"/>
              <a:t>Petroleum and Chemical Corp. of Chine’s stock market</a:t>
            </a:r>
          </a:p>
          <a:p>
            <a:r>
              <a:rPr lang="en-US" sz="1100" dirty="0" smtClean="0"/>
              <a:t>Predicting stock prices of varying number of companies instead of stock indices in China</a:t>
            </a:r>
          </a:p>
          <a:p>
            <a:endParaRPr lang="en-US" sz="1400" dirty="0"/>
          </a:p>
        </p:txBody>
      </p:sp>
    </p:spTree>
    <p:extLst>
      <p:ext uri="{BB962C8B-B14F-4D97-AF65-F5344CB8AC3E}">
        <p14:creationId xmlns:p14="http://schemas.microsoft.com/office/powerpoint/2010/main" val="262925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609600"/>
          </a:xfrm>
        </p:spPr>
        <p:txBody>
          <a:bodyPr/>
          <a:lstStyle/>
          <a:p>
            <a:r>
              <a:rPr lang="en-US" dirty="0" smtClean="0"/>
              <a:t>Input Variables</a:t>
            </a:r>
            <a:endParaRPr lang="en-US" dirty="0"/>
          </a:p>
        </p:txBody>
      </p:sp>
      <p:sp>
        <p:nvSpPr>
          <p:cNvPr id="3" name="Content Placeholder 2"/>
          <p:cNvSpPr>
            <a:spLocks noGrp="1"/>
          </p:cNvSpPr>
          <p:nvPr>
            <p:ph idx="1"/>
          </p:nvPr>
        </p:nvSpPr>
        <p:spPr>
          <a:xfrm>
            <a:off x="609600" y="1371600"/>
            <a:ext cx="7772400" cy="4953000"/>
          </a:xfrm>
        </p:spPr>
        <p:txBody>
          <a:bodyPr/>
          <a:lstStyle/>
          <a:p>
            <a:r>
              <a:rPr lang="en-US" sz="1400" dirty="0" smtClean="0"/>
              <a:t>Two most common types of features used for predicting stock markets:</a:t>
            </a:r>
          </a:p>
          <a:p>
            <a:pPr lvl="1"/>
            <a:r>
              <a:rPr lang="en-US" sz="1000" dirty="0" smtClean="0"/>
              <a:t>Fundamental indicators</a:t>
            </a:r>
          </a:p>
          <a:p>
            <a:pPr lvl="1"/>
            <a:r>
              <a:rPr lang="en-US" sz="1000" dirty="0" smtClean="0"/>
              <a:t>Technical indicators</a:t>
            </a:r>
            <a:endParaRPr lang="en-US" sz="1000" dirty="0"/>
          </a:p>
          <a:p>
            <a:r>
              <a:rPr lang="en-US" sz="1400" dirty="0" smtClean="0"/>
              <a:t>First stage in stock market forecasting is selecting the input variables</a:t>
            </a:r>
            <a:endParaRPr lang="en-US" sz="14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8</a:t>
            </a:fld>
            <a:endParaRPr lang="en-US" dirty="0"/>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438400"/>
            <a:ext cx="6019800" cy="3635034"/>
          </a:xfrm>
          <a:prstGeom prst="rect">
            <a:avLst/>
          </a:prstGeom>
        </p:spPr>
      </p:pic>
    </p:spTree>
    <p:extLst>
      <p:ext uri="{BB962C8B-B14F-4D97-AF65-F5344CB8AC3E}">
        <p14:creationId xmlns:p14="http://schemas.microsoft.com/office/powerpoint/2010/main" val="66644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C856EFF7-3A56-4FC1-81AF-CC11C51C8117}" type="slidenum">
              <a:rPr lang="en-US" smtClean="0">
                <a:ea typeface="ＭＳ Ｐゴシック"/>
                <a:cs typeface="ＭＳ Ｐゴシック"/>
              </a:rPr>
              <a:pPr/>
              <a:t>9</a:t>
            </a:fld>
            <a:endParaRPr lang="en-US" dirty="0">
              <a:ea typeface="ＭＳ Ｐゴシック"/>
              <a:cs typeface="ＭＳ Ｐゴシック"/>
            </a:endParaRPr>
          </a:p>
        </p:txBody>
      </p:sp>
      <p:sp>
        <p:nvSpPr>
          <p:cNvPr id="22532" name="Rectangle 2"/>
          <p:cNvSpPr>
            <a:spLocks noGrp="1" noChangeArrowheads="1"/>
          </p:cNvSpPr>
          <p:nvPr>
            <p:ph type="title"/>
          </p:nvPr>
        </p:nvSpPr>
        <p:spPr/>
        <p:txBody>
          <a:bodyPr/>
          <a:lstStyle/>
          <a:p>
            <a:pPr eaLnBrk="1" hangingPunct="1"/>
            <a:r>
              <a:rPr lang="en-US" dirty="0" smtClean="0"/>
              <a:t>Data Pre-Processing Methods</a:t>
            </a:r>
            <a:endParaRPr lang="en-US" dirty="0"/>
          </a:p>
        </p:txBody>
      </p:sp>
      <p:sp>
        <p:nvSpPr>
          <p:cNvPr id="22533" name="Rectangle 3"/>
          <p:cNvSpPr>
            <a:spLocks noGrp="1" noChangeArrowheads="1"/>
          </p:cNvSpPr>
          <p:nvPr>
            <p:ph type="body" idx="1"/>
          </p:nvPr>
        </p:nvSpPr>
        <p:spPr>
          <a:xfrm>
            <a:off x="687371" y="1295400"/>
            <a:ext cx="7772400" cy="5181600"/>
          </a:xfrm>
        </p:spPr>
        <p:txBody>
          <a:bodyPr/>
          <a:lstStyle/>
          <a:p>
            <a:pPr eaLnBrk="1" hangingPunct="1">
              <a:lnSpc>
                <a:spcPct val="90000"/>
              </a:lnSpc>
            </a:pPr>
            <a:r>
              <a:rPr lang="en-US" sz="1200" dirty="0" smtClean="0"/>
              <a:t>Quality of data is the main factor because accuracy and reliability of prediction models depend upon the quality of the data – most important step</a:t>
            </a:r>
          </a:p>
          <a:p>
            <a:pPr eaLnBrk="1" hangingPunct="1">
              <a:lnSpc>
                <a:spcPct val="90000"/>
              </a:lnSpc>
            </a:pPr>
            <a:r>
              <a:rPr lang="en-US" sz="1200" dirty="0" smtClean="0"/>
              <a:t>Must account for noise, outliers, and unwanted anomalies</a:t>
            </a:r>
          </a:p>
          <a:p>
            <a:pPr eaLnBrk="1" hangingPunct="1">
              <a:lnSpc>
                <a:spcPct val="90000"/>
              </a:lnSpc>
            </a:pPr>
            <a:r>
              <a:rPr lang="en-US" sz="1200" dirty="0" smtClean="0"/>
              <a:t>Must cover range of inputs that the network will be used for</a:t>
            </a:r>
          </a:p>
          <a:p>
            <a:pPr eaLnBrk="1" hangingPunct="1">
              <a:lnSpc>
                <a:spcPct val="90000"/>
              </a:lnSpc>
            </a:pPr>
            <a:r>
              <a:rPr lang="en-US" sz="1200" dirty="0" smtClean="0"/>
              <a:t>Researchers used various normalization methods for transforming from one scale to another:</a:t>
            </a:r>
          </a:p>
          <a:p>
            <a:pPr lvl="1" eaLnBrk="1" hangingPunct="1">
              <a:lnSpc>
                <a:spcPct val="90000"/>
              </a:lnSpc>
            </a:pPr>
            <a:r>
              <a:rPr lang="en-US" sz="1200" dirty="0" smtClean="0"/>
              <a:t>Min-max normalization</a:t>
            </a:r>
          </a:p>
          <a:p>
            <a:pPr lvl="1" eaLnBrk="1" hangingPunct="1">
              <a:lnSpc>
                <a:spcPct val="90000"/>
              </a:lnSpc>
            </a:pPr>
            <a:r>
              <a:rPr lang="en-US" sz="1200" dirty="0" smtClean="0"/>
              <a:t>Three statistical based information criteria (Bayesion information criteria, Schwarz Bayesian information criteria, and Akaike information criteria) – to account for lags in time</a:t>
            </a:r>
          </a:p>
          <a:p>
            <a:pPr lvl="1" eaLnBrk="1" hangingPunct="1">
              <a:lnSpc>
                <a:spcPct val="90000"/>
              </a:lnSpc>
            </a:pPr>
            <a:r>
              <a:rPr lang="en-US" sz="1200" dirty="0" smtClean="0"/>
              <a:t>Integrated Component Analysis (ICA) used as input of a backpropagation neural network (BPN) to create a forecasting model</a:t>
            </a:r>
            <a:endParaRPr lang="en-US" sz="1200" dirty="0" smtClean="0"/>
          </a:p>
          <a:p>
            <a:pPr lvl="1" eaLnBrk="1" hangingPunct="1">
              <a:lnSpc>
                <a:spcPct val="90000"/>
              </a:lnSpc>
            </a:pPr>
            <a:r>
              <a:rPr lang="en-US" sz="1200" dirty="0" smtClean="0"/>
              <a:t>Some used time series with logarithmic data smoothing to remove noise</a:t>
            </a:r>
          </a:p>
          <a:p>
            <a:pPr lvl="1" eaLnBrk="1" hangingPunct="1">
              <a:lnSpc>
                <a:spcPct val="90000"/>
              </a:lnSpc>
            </a:pPr>
            <a:r>
              <a:rPr lang="en-US" sz="1200" dirty="0" smtClean="0"/>
              <a:t>A hybrid forecasting model, Wavelet De-noising-based Back Propagation (WDBP) was use to remove noise and get better accuracy by using in conjunction with Wavelet Transform (WT)</a:t>
            </a:r>
          </a:p>
          <a:p>
            <a:pPr lvl="1" eaLnBrk="1" hangingPunct="1">
              <a:lnSpc>
                <a:spcPct val="90000"/>
              </a:lnSpc>
            </a:pPr>
            <a:r>
              <a:rPr lang="en-US" sz="1200" dirty="0" smtClean="0"/>
              <a:t>Mutual Information (MI) function was utilized to identify the time delay constant, and false nearest neighbors (FNN) was used to find minimum embedding dimensions so they could then use the best time delay</a:t>
            </a:r>
          </a:p>
          <a:p>
            <a:pPr lvl="1" eaLnBrk="1" hangingPunct="1">
              <a:lnSpc>
                <a:spcPct val="90000"/>
              </a:lnSpc>
            </a:pPr>
            <a:r>
              <a:rPr lang="en-US" sz="1200" dirty="0" smtClean="0"/>
              <a:t>Principal component analysis (PCA), kernel-based principal component analysis (KPCA), and fuzzy robust principal component analysis (FRPCA) with ANNs were used to handle missing values, mismatched samples, and outliers</a:t>
            </a:r>
          </a:p>
          <a:p>
            <a:pPr lvl="1" eaLnBrk="1" hangingPunct="1">
              <a:lnSpc>
                <a:spcPct val="90000"/>
              </a:lnSpc>
            </a:pPr>
            <a:r>
              <a:rPr lang="en-US" sz="1200" dirty="0" smtClean="0"/>
              <a:t>Wavelets helped identify clusters</a:t>
            </a:r>
          </a:p>
          <a:p>
            <a:pPr lvl="1" eaLnBrk="1" hangingPunct="1">
              <a:lnSpc>
                <a:spcPct val="90000"/>
              </a:lnSpc>
            </a:pPr>
            <a:r>
              <a:rPr lang="en-US" sz="1200" dirty="0" smtClean="0"/>
              <a:t>Sigmoid function helped normalize data</a:t>
            </a:r>
          </a:p>
          <a:p>
            <a:pPr lvl="1" eaLnBrk="1" hangingPunct="1">
              <a:lnSpc>
                <a:spcPct val="90000"/>
              </a:lnSpc>
            </a:pPr>
            <a:r>
              <a:rPr lang="en-US" sz="1200" dirty="0" smtClean="0"/>
              <a:t>Locally weighted scatterplot smoothing (LOWESS) detected and removed outliers in time series which show abnormal variations of the stock price</a:t>
            </a:r>
            <a:endParaRPr lang="en-US" sz="1200" dirty="0" smtClean="0"/>
          </a:p>
        </p:txBody>
      </p:sp>
      <p:sp>
        <p:nvSpPr>
          <p:cNvPr id="8" name="Footer Placeholder 4"/>
          <p:cNvSpPr>
            <a:spLocks noGrp="1"/>
          </p:cNvSpPr>
          <p:nvPr>
            <p:ph type="ftr" sz="quarter" idx="11"/>
          </p:nvPr>
        </p:nvSpPr>
        <p:spPr>
          <a:xfrm>
            <a:off x="3124200" y="6324600"/>
            <a:ext cx="2895600" cy="457200"/>
          </a:xfrm>
        </p:spPr>
        <p:txBody>
          <a:bodyPr/>
          <a:lstStyle/>
          <a:p>
            <a:pPr>
              <a:defRPr/>
            </a:pPr>
            <a:r>
              <a:rPr lang="en-US" dirty="0" smtClean="0"/>
              <a:t>SysEng </a:t>
            </a:r>
            <a:r>
              <a:rPr lang="en-US" dirty="0" smtClean="0"/>
              <a:t>5211 Computational Intelligence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6444</TotalTime>
  <Words>3456</Words>
  <Application>Microsoft Office PowerPoint</Application>
  <PresentationFormat>On-screen Show (4:3)</PresentationFormat>
  <Paragraphs>324</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MS PGothic</vt:lpstr>
      <vt:lpstr>Times New Roman</vt:lpstr>
      <vt:lpstr>Times</vt:lpstr>
      <vt:lpstr>Blank Presentation</vt:lpstr>
      <vt:lpstr> HW 2 Presentation – Stock Market Forecasting Using Computational Intelligence: A Survey</vt:lpstr>
      <vt:lpstr>Introduction</vt:lpstr>
      <vt:lpstr>Previous Related Work</vt:lpstr>
      <vt:lpstr>Basic Terminology &amp; Concepts</vt:lpstr>
      <vt:lpstr>Basic Terminology &amp; Concepts (Continued)</vt:lpstr>
      <vt:lpstr>Forecasting Work Flow</vt:lpstr>
      <vt:lpstr>Stock Markets Surveyed</vt:lpstr>
      <vt:lpstr>Input Variables</vt:lpstr>
      <vt:lpstr>Data Pre-Processing Methods</vt:lpstr>
      <vt:lpstr>Feature Selection &amp; Extraction</vt:lpstr>
      <vt:lpstr>Forecasting Models</vt:lpstr>
      <vt:lpstr>Artificial Neural Networks (ANNs)</vt:lpstr>
      <vt:lpstr>Fuzzy Logic</vt:lpstr>
      <vt:lpstr>Genetic Algorithms (GAs)</vt:lpstr>
      <vt:lpstr>Hybrid Prediction Model</vt:lpstr>
      <vt:lpstr>Hybrid ANN</vt:lpstr>
      <vt:lpstr>Hybrid Genetic Algorithm (GA)</vt:lpstr>
      <vt:lpstr>Hybrid Fuzzy Logic</vt:lpstr>
      <vt:lpstr>Other Evolutionary Hybrid Models</vt:lpstr>
      <vt:lpstr>Performance Evaluation</vt:lpstr>
      <vt:lpstr>Taxonomy of Most Frequently Used Evaluation Metrics</vt:lpstr>
      <vt:lpstr>Proposed Work</vt:lpstr>
      <vt:lpstr>Proposed Work Flow</vt:lpstr>
      <vt:lpstr>Conclusion</vt:lpstr>
      <vt:lpstr>References</vt:lpstr>
      <vt:lpstr>PowerPoint Presentation</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SysEng196</dc:title>
  <dc:subject>Systems Engineering Capstone</dc:subject>
  <dc:creator>Dr. Ron Carson</dc:creator>
  <cp:lastModifiedBy>Patton, Ryan</cp:lastModifiedBy>
  <cp:revision>336</cp:revision>
  <dcterms:created xsi:type="dcterms:W3CDTF">2003-03-27T20:00:59Z</dcterms:created>
  <dcterms:modified xsi:type="dcterms:W3CDTF">2020-10-27T17:48:51Z</dcterms:modified>
</cp:coreProperties>
</file>