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71" r:id="rId1"/>
  </p:sldMasterIdLst>
  <p:notesMasterIdLst>
    <p:notesMasterId r:id="rId16"/>
  </p:notesMasterIdLst>
  <p:sldIdLst>
    <p:sldId id="256" r:id="rId2"/>
    <p:sldId id="319" r:id="rId3"/>
    <p:sldId id="338" r:id="rId4"/>
    <p:sldId id="334" r:id="rId5"/>
    <p:sldId id="344" r:id="rId6"/>
    <p:sldId id="261" r:id="rId7"/>
    <p:sldId id="322" r:id="rId8"/>
    <p:sldId id="339" r:id="rId9"/>
    <p:sldId id="340" r:id="rId10"/>
    <p:sldId id="341" r:id="rId11"/>
    <p:sldId id="335" r:id="rId12"/>
    <p:sldId id="342" r:id="rId13"/>
    <p:sldId id="343" r:id="rId14"/>
    <p:sldId id="337" r:id="rId15"/>
  </p:sldIdLst>
  <p:sldSz cx="9144000" cy="6858000" type="screen4x3"/>
  <p:notesSz cx="6858000" cy="9144000"/>
  <p:embeddedFontLst>
    <p:embeddedFont>
      <p:font typeface="MS PGothic" panose="020B0600070205080204" pitchFamily="34" charset="-128"/>
      <p:regular r:id="rId17"/>
    </p:embeddedFont>
    <p:embeddedFont>
      <p:font typeface="Times" panose="02020603050405020304" pitchFamily="18" charset="0"/>
      <p:regular r:id="rId18"/>
      <p:bold r:id="rId19"/>
      <p:italic r:id="rId20"/>
      <p:boldItalic r:id="rId21"/>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D0"/>
    <a:srgbClr val="FF9933"/>
    <a:srgbClr val="00FF00"/>
    <a:srgbClr val="E9E7A3"/>
    <a:srgbClr val="D5D93F"/>
    <a:srgbClr val="59BE0E"/>
    <a:srgbClr val="68DE10"/>
    <a:srgbClr val="33CC33"/>
    <a:srgbClr val="FFFFF7"/>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1193" autoAdjust="0"/>
  </p:normalViewPr>
  <p:slideViewPr>
    <p:cSldViewPr>
      <p:cViewPr varScale="1">
        <p:scale>
          <a:sx n="81" d="100"/>
          <a:sy n="81" d="100"/>
        </p:scale>
        <p:origin x="1502"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34"/>
    </p:cViewPr>
  </p:sorterViewPr>
  <p:notesViewPr>
    <p:cSldViewPr>
      <p:cViewPr varScale="1">
        <p:scale>
          <a:sx n="49" d="100"/>
          <a:sy n="49" d="100"/>
        </p:scale>
        <p:origin x="-16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dirty="0"/>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dirty="0"/>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fld id="{A00A4768-99A6-45FB-8740-813093FE4671}" type="slidenum">
              <a:rPr lang="en-US"/>
              <a:pPr>
                <a:defRPr/>
              </a:pPr>
              <a:t>‹#›</a:t>
            </a:fld>
            <a:endParaRPr lang="en-US" dirty="0"/>
          </a:p>
        </p:txBody>
      </p:sp>
    </p:spTree>
    <p:extLst>
      <p:ext uri="{BB962C8B-B14F-4D97-AF65-F5344CB8AC3E}">
        <p14:creationId xmlns:p14="http://schemas.microsoft.com/office/powerpoint/2010/main" val="3242004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56C72708-A023-48BE-8BC1-B4284AB572AD}" type="slidenum">
              <a:rPr lang="en-US" smtClean="0">
                <a:latin typeface="Times" pitchFamily="18" charset="0"/>
                <a:ea typeface="ＭＳ Ｐゴシック"/>
                <a:cs typeface="ＭＳ Ｐゴシック"/>
              </a:rPr>
              <a:pPr/>
              <a:t>1</a:t>
            </a:fld>
            <a:endParaRPr lang="en-US" dirty="0">
              <a:latin typeface="Times" pitchFamily="18" charset="0"/>
              <a:ea typeface="ＭＳ Ｐゴシック"/>
              <a:cs typeface="ＭＳ Ｐゴシック"/>
            </a:endParaRPr>
          </a:p>
        </p:txBody>
      </p:sp>
      <p:sp>
        <p:nvSpPr>
          <p:cNvPr id="17410" name="Rectangle 2"/>
          <p:cNvSpPr>
            <a:spLocks noGrp="1" noRot="1" noChangeAspect="1" noChangeArrowheads="1" noTextEdit="1"/>
          </p:cNvSpPr>
          <p:nvPr>
            <p:ph type="sldImg"/>
            <p:custDataLst>
              <p:tags r:id="rId1"/>
            </p:custDataLst>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161853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07F6875-B6DC-40CD-ADD2-D1D3DBA89DE1}" type="slidenum">
              <a:rPr lang="en-US" smtClean="0">
                <a:latin typeface="Times" pitchFamily="18" charset="0"/>
                <a:ea typeface="ＭＳ Ｐゴシック"/>
                <a:cs typeface="ＭＳ Ｐゴシック"/>
              </a:rPr>
              <a:pPr/>
              <a:t>2</a:t>
            </a:fld>
            <a:endParaRPr lang="en-US" dirty="0">
              <a:latin typeface="Times" pitchFamily="18"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p:spPr>
        <p:txBody>
          <a:bodyPr/>
          <a:lstStyle/>
          <a:p>
            <a:pPr eaLnBrk="1" hangingPunct="1"/>
            <a:r>
              <a:rPr lang="en-US" dirty="0">
                <a:latin typeface="Times" pitchFamily="18" charset="0"/>
                <a:cs typeface="Times New Roman" pitchFamily="18" charset="0"/>
              </a:rPr>
              <a:t> </a:t>
            </a:r>
          </a:p>
        </p:txBody>
      </p:sp>
    </p:spTree>
    <p:extLst>
      <p:ext uri="{BB962C8B-B14F-4D97-AF65-F5344CB8AC3E}">
        <p14:creationId xmlns:p14="http://schemas.microsoft.com/office/powerpoint/2010/main" val="26656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084217A-78B0-4858-AA80-D71DF9CFFC22}" type="slidenum">
              <a:rPr lang="en-US" smtClean="0">
                <a:latin typeface="Times" pitchFamily="18" charset="0"/>
                <a:ea typeface="ＭＳ Ｐゴシック"/>
                <a:cs typeface="ＭＳ Ｐゴシック"/>
              </a:rPr>
              <a:pPr/>
              <a:t>4</a:t>
            </a:fld>
            <a:endParaRPr lang="en-US" dirty="0">
              <a:latin typeface="Times" pitchFamily="18"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5773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D165B135-AB04-4C30-9913-03F793975787}" type="slidenum">
              <a:rPr lang="en-US" smtClean="0">
                <a:latin typeface="Times" pitchFamily="18" charset="0"/>
                <a:ea typeface="ＭＳ Ｐゴシック"/>
                <a:cs typeface="ＭＳ Ｐゴシック"/>
              </a:rPr>
              <a:pPr/>
              <a:t>6</a:t>
            </a:fld>
            <a:endParaRPr lang="en-US" dirty="0">
              <a:latin typeface="Times" pitchFamily="18"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4318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7</a:t>
            </a:fld>
            <a:endParaRPr lang="en-US" dirty="0">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252100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11</a:t>
            </a:fld>
            <a:endParaRPr lang="en-US" dirty="0">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329666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sz="half" idx="10"/>
          </p:nvPr>
        </p:nvSpPr>
        <p:spPr/>
        <p:txBody>
          <a:bodyPr/>
          <a:lstStyle>
            <a:lvl1pPr>
              <a:defRPr/>
            </a:lvl1pPr>
          </a:lstStyle>
          <a:p>
            <a:pPr>
              <a:defRPr/>
            </a:pPr>
            <a:r>
              <a:rPr lang="en-US" dirty="0"/>
              <a:t>Week 1</a:t>
            </a:r>
          </a:p>
        </p:txBody>
      </p:sp>
      <p:sp>
        <p:nvSpPr>
          <p:cNvPr id="5" name="Rectangle 4"/>
          <p:cNvSpPr>
            <a:spLocks noGrp="1" noChangeArrowheads="1"/>
          </p:cNvSpPr>
          <p:nvPr>
            <p:ph type="ftr" sz="quarter" idx="11"/>
          </p:nvPr>
        </p:nvSpPr>
        <p:spPr/>
        <p:txBody>
          <a:bodyPr/>
          <a:lstStyle>
            <a:lvl1pPr>
              <a:defRPr/>
            </a:lvl1pPr>
          </a:lstStyle>
          <a:p>
            <a:pPr>
              <a:defRPr/>
            </a:pPr>
            <a:r>
              <a:rPr lang="en-US" dirty="0"/>
              <a:t>Dr. Lou Pape SysEng6196</a:t>
            </a:r>
          </a:p>
        </p:txBody>
      </p:sp>
      <p:sp>
        <p:nvSpPr>
          <p:cNvPr id="6" name="Rectangle 5"/>
          <p:cNvSpPr>
            <a:spLocks noGrp="1" noChangeArrowheads="1"/>
          </p:cNvSpPr>
          <p:nvPr>
            <p:ph type="sldNum" sz="quarter" idx="12"/>
          </p:nvPr>
        </p:nvSpPr>
        <p:spPr>
          <a:xfrm>
            <a:off x="7162800" y="6553200"/>
            <a:ext cx="1905000" cy="457200"/>
          </a:xfrm>
        </p:spPr>
        <p:txBody>
          <a:bodyPr/>
          <a:lstStyle>
            <a:lvl1pPr>
              <a:defRPr/>
            </a:lvl1pPr>
          </a:lstStyle>
          <a:p>
            <a:pPr>
              <a:defRPr/>
            </a:pPr>
            <a:fld id="{08AEFD11-03D6-425F-B92A-A2824DC5C28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F9644D2E-33BE-4BAB-81E2-159F75A2F78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02E49768-D5B1-4281-90D9-D62ED0D26229}"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85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9" name="Rectangle 6"/>
          <p:cNvSpPr>
            <a:spLocks noGrp="1" noChangeArrowheads="1"/>
          </p:cNvSpPr>
          <p:nvPr>
            <p:ph type="sldNum" sz="quarter" idx="12"/>
          </p:nvPr>
        </p:nvSpPr>
        <p:spPr>
          <a:ln/>
        </p:spPr>
        <p:txBody>
          <a:bodyPr/>
          <a:lstStyle>
            <a:lvl1pPr>
              <a:defRPr/>
            </a:lvl1pPr>
          </a:lstStyle>
          <a:p>
            <a:pPr>
              <a:defRPr/>
            </a:pPr>
            <a:fld id="{20F02944-AAC3-4F63-A7AF-BDCDE6AC53D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B26B7229-5116-4B4A-8972-6B2313545C4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D5CEF182-9AC6-49A8-A247-1F80E323FA0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6" name="Rectangle 6"/>
          <p:cNvSpPr>
            <a:spLocks noGrp="1" noChangeArrowheads="1"/>
          </p:cNvSpPr>
          <p:nvPr>
            <p:ph type="sldNum" sz="quarter" idx="12"/>
          </p:nvPr>
        </p:nvSpPr>
        <p:spPr>
          <a:ln/>
        </p:spPr>
        <p:txBody>
          <a:bodyPr/>
          <a:lstStyle>
            <a:lvl1pPr>
              <a:defRPr/>
            </a:lvl1pPr>
          </a:lstStyle>
          <a:p>
            <a:pPr>
              <a:defRPr/>
            </a:pPr>
            <a:fld id="{C85EB8E1-0434-4CE6-8646-C960C5F36A6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5DD13534-81B4-42DF-AD8C-2032BC91D99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9" name="Rectangle 6"/>
          <p:cNvSpPr>
            <a:spLocks noGrp="1" noChangeArrowheads="1"/>
          </p:cNvSpPr>
          <p:nvPr>
            <p:ph type="sldNum" sz="quarter" idx="12"/>
          </p:nvPr>
        </p:nvSpPr>
        <p:spPr>
          <a:ln/>
        </p:spPr>
        <p:txBody>
          <a:bodyPr/>
          <a:lstStyle>
            <a:lvl1pPr>
              <a:defRPr/>
            </a:lvl1pPr>
          </a:lstStyle>
          <a:p>
            <a:pPr>
              <a:defRPr/>
            </a:pPr>
            <a:fld id="{2F208F6A-4627-412D-A1F9-5CA33520DFD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5" name="Rectangle 6"/>
          <p:cNvSpPr>
            <a:spLocks noGrp="1" noChangeArrowheads="1"/>
          </p:cNvSpPr>
          <p:nvPr>
            <p:ph type="sldNum" sz="quarter" idx="12"/>
          </p:nvPr>
        </p:nvSpPr>
        <p:spPr>
          <a:ln/>
        </p:spPr>
        <p:txBody>
          <a:bodyPr/>
          <a:lstStyle>
            <a:lvl1pPr>
              <a:defRPr/>
            </a:lvl1pPr>
          </a:lstStyle>
          <a:p>
            <a:pPr>
              <a:defRPr/>
            </a:pPr>
            <a:fld id="{D8D96DB8-77BB-4E39-B040-1DFAB2A3E1E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4" name="Rectangle 6"/>
          <p:cNvSpPr>
            <a:spLocks noGrp="1" noChangeArrowheads="1"/>
          </p:cNvSpPr>
          <p:nvPr>
            <p:ph type="sldNum" sz="quarter" idx="12"/>
          </p:nvPr>
        </p:nvSpPr>
        <p:spPr>
          <a:ln/>
        </p:spPr>
        <p:txBody>
          <a:bodyPr/>
          <a:lstStyle>
            <a:lvl1pPr>
              <a:defRPr/>
            </a:lvl1pPr>
          </a:lstStyle>
          <a:p>
            <a:pPr>
              <a:defRPr/>
            </a:pPr>
            <a:fld id="{B85D0927-28C2-4D7E-94C1-4D7EDBEF3FB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1AF00272-A76C-4D7B-9C65-20D5B30F882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Dr. Lou Pape SysEng6196</a:t>
            </a:r>
          </a:p>
        </p:txBody>
      </p:sp>
      <p:sp>
        <p:nvSpPr>
          <p:cNvPr id="7" name="Rectangle 6"/>
          <p:cNvSpPr>
            <a:spLocks noGrp="1" noChangeArrowheads="1"/>
          </p:cNvSpPr>
          <p:nvPr>
            <p:ph type="sldNum" sz="quarter" idx="12"/>
          </p:nvPr>
        </p:nvSpPr>
        <p:spPr>
          <a:ln/>
        </p:spPr>
        <p:txBody>
          <a:bodyPr/>
          <a:lstStyle>
            <a:lvl1pPr>
              <a:defRPr/>
            </a:lvl1pPr>
          </a:lstStyle>
          <a:p>
            <a:pPr>
              <a:defRPr/>
            </a:pPr>
            <a:fld id="{AABC2262-01C7-4E3F-96F9-EE16D1F925E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eaLnBrk="0" hangingPunct="0">
              <a:defRPr/>
            </a:pPr>
            <a:endParaRPr lang="en-US" dirty="0">
              <a:ea typeface="ＭＳ Ｐゴシック" pitchFamily="16" charset="-128"/>
              <a:cs typeface="+mn-cs"/>
            </a:endParaRPr>
          </a:p>
        </p:txBody>
      </p:sp>
      <p:sp>
        <p:nvSpPr>
          <p:cNvPr id="57347"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8"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16" charset="-128"/>
                <a:cs typeface="+mn-cs"/>
              </a:defRPr>
            </a:lvl1pPr>
          </a:lstStyle>
          <a:p>
            <a:pPr>
              <a:defRPr/>
            </a:pPr>
            <a:r>
              <a:rPr lang="en-US" dirty="0"/>
              <a:t>Week 1</a:t>
            </a:r>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ea typeface="ＭＳ Ｐゴシック" pitchFamily="16" charset="-128"/>
                <a:cs typeface="+mn-cs"/>
              </a:defRPr>
            </a:lvl1pPr>
          </a:lstStyle>
          <a:p>
            <a:pPr>
              <a:defRPr/>
            </a:pPr>
            <a:r>
              <a:rPr lang="en-US" dirty="0"/>
              <a:t>Dr. Lou Pape SysEng6196</a:t>
            </a:r>
          </a:p>
        </p:txBody>
      </p:sp>
      <p:sp>
        <p:nvSpPr>
          <p:cNvPr id="171014"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ea typeface="ＭＳ Ｐゴシック" pitchFamily="16" charset="-128"/>
                <a:cs typeface="+mn-cs"/>
              </a:defRPr>
            </a:lvl1pPr>
          </a:lstStyle>
          <a:p>
            <a:pPr>
              <a:defRPr/>
            </a:pPr>
            <a:fld id="{193ED066-8C9D-438E-994D-F09B4E44440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ctr" rtl="0" eaLnBrk="0" fontAlgn="base" hangingPunct="0">
        <a:spcBef>
          <a:spcPct val="0"/>
        </a:spcBef>
        <a:spcAft>
          <a:spcPct val="0"/>
        </a:spcAft>
        <a:defRPr sz="3600" b="1">
          <a:solidFill>
            <a:schemeClr val="tx2"/>
          </a:solidFill>
          <a:latin typeface="+mj-lt"/>
          <a:ea typeface="+mj-ea"/>
          <a:cs typeface="ＭＳ Ｐゴシック"/>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b="1">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b="1">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b="1">
          <a:solidFill>
            <a:schemeClr val="tx1"/>
          </a:solidFill>
          <a:latin typeface="+mn-lt"/>
          <a:ea typeface="+mn-ea"/>
          <a:cs typeface="ＭＳ Ｐゴシック"/>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ademia.edu/26956620/Using_Machine_Learning_Algorithms_to_Improve_HUMS_Performance" TargetMode="External"/><Relationship Id="rId2" Type="http://schemas.openxmlformats.org/officeDocument/2006/relationships/hyperlink" Target="https://www.mathworks.com/help/predmaint/ug/similarity-based-remaining-useful-life-estimation.html" TargetMode="External"/><Relationship Id="rId1" Type="http://schemas.openxmlformats.org/officeDocument/2006/relationships/slideLayout" Target="../slideLayouts/slideLayout2.xml"/><Relationship Id="rId4" Type="http://schemas.openxmlformats.org/officeDocument/2006/relationships/hyperlink" Target="http://ti.arc.nasa.gov/project/prognostic-data-reposit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16387" name="Slide Number Placeholder 5"/>
          <p:cNvSpPr>
            <a:spLocks noGrp="1"/>
          </p:cNvSpPr>
          <p:nvPr>
            <p:ph type="sldNum" sz="quarter" idx="12"/>
          </p:nvPr>
        </p:nvSpPr>
        <p:spPr>
          <a:noFill/>
        </p:spPr>
        <p:txBody>
          <a:bodyPr/>
          <a:lstStyle/>
          <a:p>
            <a:fld id="{FFEAB04F-7DB0-48C2-8F74-4155754E69AF}" type="slidenum">
              <a:rPr lang="en-US" smtClean="0">
                <a:ea typeface="ＭＳ Ｐゴシック"/>
                <a:cs typeface="ＭＳ Ｐゴシック"/>
              </a:rPr>
              <a:pPr/>
              <a:t>1</a:t>
            </a:fld>
            <a:endParaRPr lang="en-US" dirty="0">
              <a:ea typeface="ＭＳ Ｐゴシック"/>
              <a:cs typeface="ＭＳ Ｐゴシック"/>
            </a:endParaRPr>
          </a:p>
        </p:txBody>
      </p:sp>
      <p:sp>
        <p:nvSpPr>
          <p:cNvPr id="16388" name="Rectangle 2"/>
          <p:cNvSpPr>
            <a:spLocks noGrp="1" noChangeArrowheads="1"/>
          </p:cNvSpPr>
          <p:nvPr>
            <p:ph type="ctrTitle"/>
          </p:nvPr>
        </p:nvSpPr>
        <p:spPr>
          <a:xfrm>
            <a:off x="533400" y="914400"/>
            <a:ext cx="8229600" cy="1904999"/>
          </a:xfrm>
        </p:spPr>
        <p:txBody>
          <a:bodyPr/>
          <a:lstStyle/>
          <a:p>
            <a:pPr eaLnBrk="1" hangingPunct="1"/>
            <a:r>
              <a:rPr lang="en-US" dirty="0"/>
              <a:t/>
            </a:r>
            <a:br>
              <a:rPr lang="en-US" dirty="0"/>
            </a:br>
            <a:r>
              <a:rPr lang="en-US" dirty="0" smtClean="0"/>
              <a:t>Neural Networks Project Progress Update</a:t>
            </a:r>
            <a:endParaRPr lang="en-US" dirty="0"/>
          </a:p>
        </p:txBody>
      </p:sp>
      <p:sp>
        <p:nvSpPr>
          <p:cNvPr id="16389" name="Rectangle 3"/>
          <p:cNvSpPr>
            <a:spLocks noGrp="1" noChangeArrowheads="1"/>
          </p:cNvSpPr>
          <p:nvPr>
            <p:ph type="subTitle" idx="1"/>
          </p:nvPr>
        </p:nvSpPr>
        <p:spPr>
          <a:xfrm>
            <a:off x="381000" y="3581400"/>
            <a:ext cx="8534400" cy="2057400"/>
          </a:xfrm>
        </p:spPr>
        <p:txBody>
          <a:bodyPr/>
          <a:lstStyle/>
          <a:p>
            <a:pPr eaLnBrk="1" hangingPunct="1">
              <a:lnSpc>
                <a:spcPct val="80000"/>
              </a:lnSpc>
            </a:pPr>
            <a:r>
              <a:rPr lang="en-US" sz="3600" dirty="0" smtClean="0"/>
              <a:t>Ryan Patton</a:t>
            </a:r>
            <a:endParaRPr lang="en-US" sz="3600" dirty="0"/>
          </a:p>
          <a:p>
            <a:pPr eaLnBrk="1" hangingPunct="1">
              <a:lnSpc>
                <a:spcPct val="80000"/>
              </a:lnSpc>
            </a:pPr>
            <a:r>
              <a:rPr lang="en-US" sz="3600" dirty="0" smtClean="0"/>
              <a:t>Health and Usage Monitoring Systems (HUMS) - Turbofan Engine Degradation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Regime normalization and sensor fusion process repeated with validation data set</a:t>
            </a:r>
          </a:p>
          <a:p>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286" y="2445671"/>
            <a:ext cx="5395428" cy="4031329"/>
          </a:xfrm>
          <a:prstGeom prst="rect">
            <a:avLst/>
          </a:prstGeom>
        </p:spPr>
      </p:pic>
    </p:spTree>
    <p:extLst>
      <p:ext uri="{BB962C8B-B14F-4D97-AF65-F5344CB8AC3E}">
        <p14:creationId xmlns:p14="http://schemas.microsoft.com/office/powerpoint/2010/main" val="269310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11</a:t>
            </a:fld>
            <a:endParaRPr lang="en-US" dirty="0">
              <a:ea typeface="ＭＳ Ｐゴシック"/>
              <a:cs typeface="ＭＳ Ｐゴシック"/>
            </a:endParaRPr>
          </a:p>
        </p:txBody>
      </p:sp>
      <p:sp>
        <p:nvSpPr>
          <p:cNvPr id="24580" name="Rectangle 2"/>
          <p:cNvSpPr>
            <a:spLocks noGrp="1" noChangeArrowheads="1"/>
          </p:cNvSpPr>
          <p:nvPr>
            <p:ph type="title"/>
          </p:nvPr>
        </p:nvSpPr>
        <p:spPr>
          <a:xfrm>
            <a:off x="685800" y="762000"/>
            <a:ext cx="7772400" cy="473075"/>
          </a:xfrm>
        </p:spPr>
        <p:txBody>
          <a:bodyPr/>
          <a:lstStyle/>
          <a:p>
            <a:pPr eaLnBrk="1" hangingPunct="1"/>
            <a:r>
              <a:rPr lang="en-US" sz="3200" dirty="0" smtClean="0"/>
              <a:t>Network Performance</a:t>
            </a:r>
            <a:endParaRPr lang="en-US" sz="3200" dirty="0"/>
          </a:p>
        </p:txBody>
      </p:sp>
      <p:sp>
        <p:nvSpPr>
          <p:cNvPr id="24581" name="Rectangle 3"/>
          <p:cNvSpPr>
            <a:spLocks noGrp="1" noChangeArrowheads="1"/>
          </p:cNvSpPr>
          <p:nvPr>
            <p:ph type="body" idx="1"/>
          </p:nvPr>
        </p:nvSpPr>
        <p:spPr>
          <a:xfrm>
            <a:off x="457200" y="1565275"/>
            <a:ext cx="8229600" cy="2168525"/>
          </a:xfrm>
        </p:spPr>
        <p:txBody>
          <a:bodyPr/>
          <a:lstStyle/>
          <a:p>
            <a:pPr eaLnBrk="1" hangingPunct="1"/>
            <a:r>
              <a:rPr lang="en-US" sz="1600" dirty="0" smtClean="0"/>
              <a:t>Create RUL model, with 50%, 70%, and 90% of sample validation data to predict its RUL</a:t>
            </a:r>
          </a:p>
          <a:p>
            <a:pPr lvl="1" eaLnBrk="1" hangingPunct="1"/>
            <a:r>
              <a:rPr lang="en-US" sz="1200" dirty="0" smtClean="0"/>
              <a:t>Plots for validation data truncated at 50%, 70%, and 90% and its nearest neighbors</a:t>
            </a:r>
          </a:p>
          <a:p>
            <a:pPr lvl="1" eaLnBrk="1" hangingPunct="1"/>
            <a:r>
              <a:rPr lang="en-US" sz="1200" dirty="0" smtClean="0"/>
              <a:t>Plots for estimated RUL compared to true RUL and the probability distribution of the estimated RUL</a:t>
            </a:r>
          </a:p>
          <a:p>
            <a:pPr eaLnBrk="1" hangingPunct="1"/>
            <a:r>
              <a:rPr lang="en-US" sz="1600" dirty="0" smtClean="0"/>
              <a:t>Repeat same evaluation procedure for the whole validation data set and compute the error between estimated RUL and true RUL for each breakpoint</a:t>
            </a:r>
          </a:p>
          <a:p>
            <a:pPr lvl="1" eaLnBrk="1" hangingPunct="1"/>
            <a:r>
              <a:rPr lang="en-US" sz="1200" dirty="0" smtClean="0"/>
              <a:t>Plots for prediction error</a:t>
            </a:r>
          </a:p>
          <a:p>
            <a:pPr lvl="1" eaLnBrk="1" hangingPunct="1"/>
            <a:r>
              <a:rPr lang="en-US" sz="1200" dirty="0" smtClean="0"/>
              <a:t>Plots for prediction error in a box plot to visualize the median, 25-75 quantile and outliers</a:t>
            </a:r>
          </a:p>
          <a:p>
            <a:pPr lvl="1" eaLnBrk="1" hangingPunct="1"/>
            <a:r>
              <a:rPr lang="en-US" sz="1200" dirty="0" smtClean="0"/>
              <a:t>Plot for standard deviation of the prediction error</a:t>
            </a:r>
          </a:p>
          <a:p>
            <a:pPr marL="0" indent="0" algn="ctr" eaLnBrk="1" hangingPunct="1">
              <a:buNone/>
            </a:pPr>
            <a:endParaRPr lang="en-US" sz="2000" dirty="0"/>
          </a:p>
          <a:p>
            <a:pPr marL="0" indent="0" algn="ctr" eaLnBrk="1" hangingPunct="1">
              <a:buNone/>
            </a:pPr>
            <a:endParaRPr lang="en-US" sz="2000"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799" y="3733800"/>
            <a:ext cx="2143547" cy="15737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0226" y="3733800"/>
            <a:ext cx="2143547" cy="157684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4653" y="3733800"/>
            <a:ext cx="2143547" cy="157684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800" y="5355582"/>
            <a:ext cx="1909883" cy="1399083"/>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5400" y="5355582"/>
            <a:ext cx="1909883" cy="1399083"/>
          </a:xfrm>
          <a:prstGeom prst="rect">
            <a:avLst/>
          </a:prstGeom>
        </p:spPr>
      </p:pic>
    </p:spTree>
    <p:extLst>
      <p:ext uri="{BB962C8B-B14F-4D97-AF65-F5344CB8AC3E}">
        <p14:creationId xmlns:p14="http://schemas.microsoft.com/office/powerpoint/2010/main" val="291024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Work/Conclusions</a:t>
            </a:r>
            <a:endParaRPr lang="en-US" dirty="0"/>
          </a:p>
        </p:txBody>
      </p:sp>
      <p:sp>
        <p:nvSpPr>
          <p:cNvPr id="3" name="Content Placeholder 2"/>
          <p:cNvSpPr>
            <a:spLocks noGrp="1"/>
          </p:cNvSpPr>
          <p:nvPr>
            <p:ph idx="1"/>
          </p:nvPr>
        </p:nvSpPr>
        <p:spPr>
          <a:xfrm>
            <a:off x="685800" y="1524000"/>
            <a:ext cx="7772400" cy="4343400"/>
          </a:xfrm>
        </p:spPr>
        <p:txBody>
          <a:bodyPr/>
          <a:lstStyle/>
          <a:p>
            <a:r>
              <a:rPr lang="en-US" sz="1600" dirty="0" smtClean="0"/>
              <a:t>Participate in the PHM08 Challenge by NASA (continuation of current work)</a:t>
            </a:r>
          </a:p>
          <a:p>
            <a:r>
              <a:rPr lang="en-US" sz="1600" dirty="0" smtClean="0"/>
              <a:t>Model with different algorithms</a:t>
            </a:r>
          </a:p>
          <a:p>
            <a:pPr lvl="1"/>
            <a:r>
              <a:rPr lang="en-US" sz="1100" dirty="0"/>
              <a:t>Atypical Flight Segment Identification with Morning Report</a:t>
            </a:r>
          </a:p>
          <a:p>
            <a:pPr lvl="1"/>
            <a:r>
              <a:rPr lang="en-US" sz="1100" dirty="0"/>
              <a:t>Inductive Health Monitoring with Clustering and Statistical Methods</a:t>
            </a:r>
          </a:p>
          <a:p>
            <a:pPr lvl="1"/>
            <a:r>
              <a:rPr lang="en-US" sz="1100" dirty="0"/>
              <a:t>Anomaly Detection with Density-Based Clustering</a:t>
            </a:r>
          </a:p>
          <a:p>
            <a:pPr lvl="1"/>
            <a:r>
              <a:rPr lang="en-US" sz="1100" dirty="0"/>
              <a:t>Anomaly Detection in Nominal Flight Data Sequences</a:t>
            </a:r>
          </a:p>
          <a:p>
            <a:pPr lvl="1"/>
            <a:r>
              <a:rPr lang="en-US" sz="1100" dirty="0"/>
              <a:t>Anomaly Detection with Multiple Kernel Function</a:t>
            </a:r>
          </a:p>
          <a:p>
            <a:pPr lvl="1"/>
            <a:r>
              <a:rPr lang="en-US" sz="1100" dirty="0"/>
              <a:t>Anomaly Detection with Nearest neighbor and Symbolic Dynamic Filtering</a:t>
            </a:r>
          </a:p>
          <a:p>
            <a:pPr lvl="1"/>
            <a:r>
              <a:rPr lang="en-US" sz="1100" dirty="0"/>
              <a:t>HUMS with Load Cycle Analysis, component failure via sensor network with engine, transmission, vibration sensors, and angular shaft speed indicators</a:t>
            </a:r>
          </a:p>
          <a:p>
            <a:pPr lvl="1"/>
            <a:r>
              <a:rPr lang="en-US" sz="1100" dirty="0"/>
              <a:t>Flight Operational Quality Assurance guidelines</a:t>
            </a:r>
          </a:p>
          <a:p>
            <a:pPr lvl="1"/>
            <a:r>
              <a:rPr lang="en-US" sz="1100" dirty="0"/>
              <a:t>Frequent Pattern Growth </a:t>
            </a:r>
            <a:r>
              <a:rPr lang="en-US" sz="1100" dirty="0" smtClean="0"/>
              <a:t>algorithm</a:t>
            </a:r>
          </a:p>
          <a:p>
            <a:r>
              <a:rPr lang="en-US" sz="1600" dirty="0" smtClean="0"/>
              <a:t>Practice the same implementation of work in Python 3</a:t>
            </a:r>
            <a:endParaRPr lang="en-US" sz="1600" dirty="0"/>
          </a:p>
          <a:p>
            <a:r>
              <a:rPr lang="en-US" sz="1600" dirty="0" smtClean="0"/>
              <a:t>Try with different datasets: with modern focus on HUMS more data may become available</a:t>
            </a:r>
          </a:p>
          <a:p>
            <a:r>
              <a:rPr lang="en-US" sz="1600" dirty="0" smtClean="0"/>
              <a:t>Use lessons learned from neural networks and apply them to my work to train simulated flight data to match real flight condition values</a:t>
            </a:r>
            <a:endParaRPr lang="en-US" sz="1600" dirty="0"/>
          </a:p>
          <a:p>
            <a:pPr marL="457200" lvl="1" indent="0">
              <a:buNone/>
            </a:pPr>
            <a:endParaRPr lang="en-US" sz="11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12</a:t>
            </a:fld>
            <a:endParaRPr lang="en-US" dirty="0"/>
          </a:p>
        </p:txBody>
      </p:sp>
    </p:spTree>
    <p:extLst>
      <p:ext uri="{BB962C8B-B14F-4D97-AF65-F5344CB8AC3E}">
        <p14:creationId xmlns:p14="http://schemas.microsoft.com/office/powerpoint/2010/main" val="128972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1400" dirty="0" smtClean="0"/>
              <a:t>[1]   “residualSimilarityModel,” </a:t>
            </a:r>
            <a:r>
              <a:rPr lang="en-US" sz="1400" i="1" dirty="0" smtClean="0"/>
              <a:t>MATLAB &amp; Simulink. </a:t>
            </a:r>
            <a:r>
              <a:rPr lang="en-US" sz="1400" dirty="0" smtClean="0"/>
              <a:t>[Online]. Available: </a:t>
            </a:r>
            <a:r>
              <a:rPr lang="en-US" sz="1400" dirty="0" smtClean="0">
                <a:hlinkClick r:id="rId2"/>
              </a:rPr>
              <a:t>https://www.mathworks.com/help/predmaint/ug/similarity-based-remaining-useful-life-estimation.html</a:t>
            </a:r>
            <a:r>
              <a:rPr lang="en-US" sz="1400" dirty="0" smtClean="0"/>
              <a:t>. [Accessed: 18-Apr-2020].</a:t>
            </a:r>
          </a:p>
          <a:p>
            <a:pPr marL="0" indent="0">
              <a:buNone/>
            </a:pPr>
            <a:r>
              <a:rPr lang="en-US" sz="1400" dirty="0" smtClean="0"/>
              <a:t>[2]   D. Wade, R. Lugos, and M. Szelistowski, “(PDF) Using Machine Learning Algorithms to Improve HUMS Performance” [Online]. Available: </a:t>
            </a:r>
            <a:r>
              <a:rPr lang="en-US" sz="1400" dirty="0" smtClean="0">
                <a:hlinkClick r:id="rId3"/>
              </a:rPr>
              <a:t>https://www.academia.edu/26956620/Using_Machine_Learning_Algorithms_to_Improve_HUMS_Performance</a:t>
            </a:r>
            <a:r>
              <a:rPr lang="en-US" sz="1400" dirty="0" smtClean="0"/>
              <a:t>. [Accessed: 20-Apr-2020].</a:t>
            </a:r>
          </a:p>
          <a:p>
            <a:pPr marL="0" indent="0">
              <a:buNone/>
            </a:pPr>
            <a:r>
              <a:rPr lang="en-US" sz="1400" dirty="0" smtClean="0"/>
              <a:t>[3]   J.M. Pena, F. Famili, and S. Letourneau, “Data mining to detect abnormal behavior in aerospace data,” </a:t>
            </a:r>
            <a:r>
              <a:rPr lang="en-US" sz="1400" i="1" dirty="0" smtClean="0"/>
              <a:t>Proceedings of the sixth ACM SIGKDD international conference on Knowledge discovery and data mining</a:t>
            </a:r>
            <a:r>
              <a:rPr lang="en-US" sz="1400" i="1" dirty="0"/>
              <a:t> </a:t>
            </a:r>
            <a:r>
              <a:rPr lang="en-US" sz="1400" i="1" dirty="0" smtClean="0"/>
              <a:t>- KDD ’00</a:t>
            </a:r>
            <a:r>
              <a:rPr lang="en-US" sz="1400" dirty="0" smtClean="0"/>
              <a:t>, 2000.</a:t>
            </a:r>
          </a:p>
          <a:p>
            <a:pPr marL="0" indent="0">
              <a:buNone/>
            </a:pPr>
            <a:r>
              <a:rPr lang="en-US" sz="1400" dirty="0" smtClean="0"/>
              <a:t>[4]   A. Saxena and K. Goebel (2008). “Turbofan Engine Degradation Simulation Data Set”, NASA Ames Prognostics Data Repository (</a:t>
            </a:r>
            <a:r>
              <a:rPr lang="en-US" sz="1400" dirty="0" smtClean="0">
                <a:hlinkClick r:id="rId4"/>
              </a:rPr>
              <a:t>http://ti.arc.nasa.gov/project/prognostic-data-repository</a:t>
            </a:r>
            <a:r>
              <a:rPr lang="en-US" sz="1400" dirty="0" smtClean="0"/>
              <a:t>), NASA Ames Research Center, Moffett Field, CA</a:t>
            </a:r>
          </a:p>
          <a:p>
            <a:pPr marL="0" indent="0">
              <a:buNone/>
            </a:pPr>
            <a:r>
              <a:rPr lang="en-US" sz="1400" dirty="0" smtClean="0"/>
              <a:t>[5]   </a:t>
            </a:r>
            <a:r>
              <a:rPr lang="en-US" sz="1400" dirty="0"/>
              <a:t>A. Saxena and K. Goebel (2008). </a:t>
            </a:r>
            <a:r>
              <a:rPr lang="en-US" sz="1400" dirty="0" smtClean="0"/>
              <a:t>“PHM08 Challenge Data Set”, </a:t>
            </a:r>
            <a:r>
              <a:rPr lang="en-US" sz="1400" dirty="0"/>
              <a:t>NASA Ames Prognostics Data Repository (</a:t>
            </a:r>
            <a:r>
              <a:rPr lang="en-US" sz="1400" dirty="0">
                <a:hlinkClick r:id="rId4"/>
              </a:rPr>
              <a:t>http://ti.arc.nasa.gov/project/prognostic-data-repository</a:t>
            </a:r>
            <a:r>
              <a:rPr lang="en-US" sz="1400" dirty="0"/>
              <a:t>), NASA Ames Research Center, Moffett Field, CA</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US" dirty="0" smtClean="0"/>
              <a:t>Week 1</a:t>
            </a:r>
            <a:endParaRPr lang="en-US" dirty="0"/>
          </a:p>
        </p:txBody>
      </p:sp>
      <p:sp>
        <p:nvSpPr>
          <p:cNvPr id="5" name="Footer Placeholder 4"/>
          <p:cNvSpPr>
            <a:spLocks noGrp="1"/>
          </p:cNvSpPr>
          <p:nvPr>
            <p:ph type="ftr" sz="quarter" idx="11"/>
          </p:nvPr>
        </p:nvSpPr>
        <p:spPr/>
        <p:txBody>
          <a:bodyPr/>
          <a:lstStyle/>
          <a:p>
            <a:pPr>
              <a:defRPr/>
            </a:pPr>
            <a:r>
              <a:rPr lang="en-US" dirty="0" smtClean="0"/>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13</a:t>
            </a:fld>
            <a:endParaRPr lang="en-US" dirty="0"/>
          </a:p>
        </p:txBody>
      </p:sp>
    </p:spTree>
    <p:extLst>
      <p:ext uri="{BB962C8B-B14F-4D97-AF65-F5344CB8AC3E}">
        <p14:creationId xmlns:p14="http://schemas.microsoft.com/office/powerpoint/2010/main" val="30964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8000" dirty="0" smtClean="0"/>
              <a:t>Questions?</a:t>
            </a:r>
            <a:endParaRPr lang="en-US" sz="8000"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14</a:t>
            </a:fld>
            <a:endParaRPr lang="en-US" dirty="0"/>
          </a:p>
        </p:txBody>
      </p:sp>
    </p:spTree>
    <p:extLst>
      <p:ext uri="{BB962C8B-B14F-4D97-AF65-F5344CB8AC3E}">
        <p14:creationId xmlns:p14="http://schemas.microsoft.com/office/powerpoint/2010/main" val="1711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18435" name="Slide Number Placeholder 5"/>
          <p:cNvSpPr>
            <a:spLocks noGrp="1"/>
          </p:cNvSpPr>
          <p:nvPr>
            <p:ph type="sldNum" sz="quarter" idx="12"/>
          </p:nvPr>
        </p:nvSpPr>
        <p:spPr>
          <a:noFill/>
        </p:spPr>
        <p:txBody>
          <a:bodyPr/>
          <a:lstStyle/>
          <a:p>
            <a:fld id="{16124C6F-5BE9-4A80-92FC-50A87301F106}" type="slidenum">
              <a:rPr lang="en-US" smtClean="0">
                <a:ea typeface="ＭＳ Ｐゴシック"/>
                <a:cs typeface="ＭＳ Ｐゴシック"/>
              </a:rPr>
              <a:pPr/>
              <a:t>2</a:t>
            </a:fld>
            <a:endParaRPr lang="en-US" dirty="0">
              <a:ea typeface="ＭＳ Ｐゴシック"/>
              <a:cs typeface="ＭＳ Ｐゴシック"/>
            </a:endParaRPr>
          </a:p>
        </p:txBody>
      </p:sp>
      <p:sp>
        <p:nvSpPr>
          <p:cNvPr id="18436" name="Rectangle 2"/>
          <p:cNvSpPr>
            <a:spLocks noGrp="1" noChangeArrowheads="1"/>
          </p:cNvSpPr>
          <p:nvPr>
            <p:ph type="title"/>
          </p:nvPr>
        </p:nvSpPr>
        <p:spPr>
          <a:xfrm>
            <a:off x="685800" y="762000"/>
            <a:ext cx="7772400" cy="611188"/>
          </a:xfrm>
        </p:spPr>
        <p:txBody>
          <a:bodyPr/>
          <a:lstStyle/>
          <a:p>
            <a:pPr eaLnBrk="1" hangingPunct="1"/>
            <a:r>
              <a:rPr lang="en-US" sz="3200" dirty="0" smtClean="0">
                <a:cs typeface="Times New Roman" pitchFamily="18" charset="0"/>
              </a:rPr>
              <a:t>What is HUMS? Why Focus on this?</a:t>
            </a:r>
            <a:endParaRPr lang="en-US" sz="3200" dirty="0">
              <a:cs typeface="Times New Roman" pitchFamily="18" charset="0"/>
            </a:endParaRPr>
          </a:p>
        </p:txBody>
      </p:sp>
      <p:sp>
        <p:nvSpPr>
          <p:cNvPr id="18437" name="Rectangle 3"/>
          <p:cNvSpPr>
            <a:spLocks noGrp="1" noChangeArrowheads="1"/>
          </p:cNvSpPr>
          <p:nvPr>
            <p:ph type="body" idx="1"/>
          </p:nvPr>
        </p:nvSpPr>
        <p:spPr>
          <a:xfrm>
            <a:off x="152400" y="1447800"/>
            <a:ext cx="7162800" cy="5064125"/>
          </a:xfrm>
        </p:spPr>
        <p:txBody>
          <a:bodyPr/>
          <a:lstStyle/>
          <a:p>
            <a:pPr eaLnBrk="1" hangingPunct="1">
              <a:lnSpc>
                <a:spcPct val="80000"/>
              </a:lnSpc>
            </a:pPr>
            <a:r>
              <a:rPr lang="en-US" sz="1600" dirty="0" smtClean="0"/>
              <a:t>HUMS is a generic term given to activities that utilize data collection and analysis techniques to help ensure availability, reliability, and safety of vehicles, prominently used in the aerospace industry.</a:t>
            </a:r>
            <a:endParaRPr lang="en-US" sz="1400" dirty="0" smtClean="0">
              <a:cs typeface="Times New Roman" pitchFamily="18" charset="0"/>
            </a:endParaRPr>
          </a:p>
          <a:p>
            <a:pPr eaLnBrk="1" hangingPunct="1">
              <a:lnSpc>
                <a:spcPct val="80000"/>
              </a:lnSpc>
            </a:pPr>
            <a:r>
              <a:rPr lang="en-US" sz="1600" dirty="0" smtClean="0">
                <a:cs typeface="Times New Roman" pitchFamily="18" charset="0"/>
              </a:rPr>
              <a:t>HUMS Uses</a:t>
            </a:r>
          </a:p>
          <a:p>
            <a:pPr lvl="1" eaLnBrk="1" hangingPunct="1">
              <a:lnSpc>
                <a:spcPct val="80000"/>
              </a:lnSpc>
            </a:pPr>
            <a:r>
              <a:rPr lang="en-US" sz="1400" dirty="0" smtClean="0">
                <a:cs typeface="Times New Roman" pitchFamily="18" charset="0"/>
              </a:rPr>
              <a:t>Safety – avoiding catastrophic failures</a:t>
            </a:r>
          </a:p>
          <a:p>
            <a:pPr lvl="1" eaLnBrk="1" hangingPunct="1">
              <a:lnSpc>
                <a:spcPct val="80000"/>
              </a:lnSpc>
            </a:pPr>
            <a:r>
              <a:rPr lang="en-US" sz="1400" dirty="0" smtClean="0">
                <a:cs typeface="Times New Roman" pitchFamily="18" charset="0"/>
              </a:rPr>
              <a:t>Cost – maintenance helps aircrafts’ longevity. By performing repairs when damage is minor, the mean time between failure (MTBF) is increased and the mean time to repair (MTTR) is decreased</a:t>
            </a:r>
          </a:p>
          <a:p>
            <a:pPr lvl="1" eaLnBrk="1" hangingPunct="1">
              <a:lnSpc>
                <a:spcPct val="80000"/>
              </a:lnSpc>
            </a:pPr>
            <a:r>
              <a:rPr lang="en-US" sz="1400" dirty="0" smtClean="0">
                <a:cs typeface="Times New Roman" pitchFamily="18" charset="0"/>
              </a:rPr>
              <a:t>Operational – improved flight safety, mission reliability and effectiveness</a:t>
            </a:r>
          </a:p>
          <a:p>
            <a:pPr lvl="1" eaLnBrk="1" hangingPunct="1">
              <a:lnSpc>
                <a:spcPct val="80000"/>
              </a:lnSpc>
            </a:pPr>
            <a:r>
              <a:rPr lang="en-US" sz="1400" dirty="0" smtClean="0">
                <a:cs typeface="Times New Roman" pitchFamily="18" charset="0"/>
              </a:rPr>
              <a:t>Performance – improved aircraft performance and reduced fuel consumption</a:t>
            </a:r>
          </a:p>
          <a:p>
            <a:pPr eaLnBrk="1" hangingPunct="1">
              <a:lnSpc>
                <a:spcPct val="80000"/>
              </a:lnSpc>
            </a:pPr>
            <a:r>
              <a:rPr lang="en-US" sz="1600" dirty="0" smtClean="0">
                <a:cs typeface="Times New Roman" pitchFamily="18" charset="0"/>
              </a:rPr>
              <a:t>“Hot” area in aerospace research due to its practicality, emphasis on safety, and lucrative promises</a:t>
            </a:r>
            <a:endParaRPr lang="en-US" sz="1400" dirty="0">
              <a:cs typeface="Times New Roman" pitchFamily="18" charset="0"/>
            </a:endParaRPr>
          </a:p>
          <a:p>
            <a:pPr lvl="1" eaLnBrk="1" hangingPunct="1">
              <a:lnSpc>
                <a:spcPct val="80000"/>
              </a:lnSpc>
            </a:pPr>
            <a:r>
              <a:rPr lang="en-US" sz="1400" dirty="0" smtClean="0">
                <a:cs typeface="Times New Roman" pitchFamily="18" charset="0"/>
              </a:rPr>
              <a:t>Computing power and aircraft monitoring tools now readily available for real-time data transmission monitoring</a:t>
            </a:r>
            <a:endParaRPr lang="en-US" sz="1400" dirty="0">
              <a:cs typeface="Times New Roman" pitchFamily="18" charset="0"/>
            </a:endParaRPr>
          </a:p>
          <a:p>
            <a:pPr lvl="1" eaLnBrk="1" hangingPunct="1">
              <a:lnSpc>
                <a:spcPct val="80000"/>
              </a:lnSpc>
            </a:pPr>
            <a:r>
              <a:rPr lang="en-US" sz="1400" dirty="0" smtClean="0">
                <a:cs typeface="Times New Roman" pitchFamily="18" charset="0"/>
              </a:rPr>
              <a:t>Aircrafts are worth billions of dollars – minor HUMS improvements can save lots of money</a:t>
            </a:r>
          </a:p>
          <a:p>
            <a:pPr eaLnBrk="1" hangingPunct="1">
              <a:lnSpc>
                <a:spcPct val="80000"/>
              </a:lnSpc>
            </a:pPr>
            <a:r>
              <a:rPr lang="en-US" sz="1600" dirty="0" smtClean="0">
                <a:cs typeface="Times New Roman" pitchFamily="18" charset="0"/>
              </a:rPr>
              <a:t>Difficult creating commercial HUMS solutions. Aircraft data is mostly proprietary information, if not classified</a:t>
            </a:r>
          </a:p>
          <a:p>
            <a:pPr lvl="1" eaLnBrk="1" hangingPunct="1">
              <a:lnSpc>
                <a:spcPct val="80000"/>
              </a:lnSpc>
            </a:pPr>
            <a:r>
              <a:rPr lang="en-US" sz="1400" dirty="0" smtClean="0">
                <a:cs typeface="Times New Roman" pitchFamily="18" charset="0"/>
              </a:rPr>
              <a:t> Finding data was difficult for this topic</a:t>
            </a:r>
            <a:endParaRPr lang="en-US" sz="1600" dirty="0" smtClean="0">
              <a:cs typeface="Times New Roman" pitchFamily="18" charset="0"/>
            </a:endParaRPr>
          </a:p>
          <a:p>
            <a:pPr marL="457200" lvl="1" indent="0" eaLnBrk="1" hangingPunct="1">
              <a:lnSpc>
                <a:spcPct val="80000"/>
              </a:lnSpc>
              <a:buNone/>
            </a:pPr>
            <a:endParaRPr lang="en-US" sz="1400" dirty="0">
              <a:cs typeface="Times New Roman" pitchFamily="18" charset="0"/>
            </a:endParaRPr>
          </a:p>
          <a:p>
            <a:pPr marL="457200" lvl="1" indent="0" eaLnBrk="1" hangingPunct="1">
              <a:lnSpc>
                <a:spcPct val="80000"/>
              </a:lnSpc>
              <a:buNone/>
            </a:pPr>
            <a:endParaRPr lang="en-US" sz="1400" dirty="0" smtClean="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8446"/>
            <a:ext cx="7772400" cy="685800"/>
          </a:xfrm>
        </p:spPr>
        <p:txBody>
          <a:bodyPr/>
          <a:lstStyle/>
          <a:p>
            <a:r>
              <a:rPr lang="en-US" dirty="0" smtClean="0"/>
              <a:t>Data Collection Efforts/Sample Data</a:t>
            </a:r>
            <a:endParaRPr lang="en-US" dirty="0"/>
          </a:p>
        </p:txBody>
      </p:sp>
      <p:sp>
        <p:nvSpPr>
          <p:cNvPr id="3" name="Content Placeholder 2"/>
          <p:cNvSpPr>
            <a:spLocks noGrp="1"/>
          </p:cNvSpPr>
          <p:nvPr>
            <p:ph idx="1"/>
          </p:nvPr>
        </p:nvSpPr>
        <p:spPr>
          <a:xfrm>
            <a:off x="609600" y="1524000"/>
            <a:ext cx="7772400" cy="4319477"/>
          </a:xfrm>
        </p:spPr>
        <p:txBody>
          <a:bodyPr/>
          <a:lstStyle/>
          <a:p>
            <a:pPr marL="0" indent="0">
              <a:buNone/>
            </a:pPr>
            <a:endParaRPr lang="en-US" dirty="0" smtClean="0"/>
          </a:p>
          <a:p>
            <a:r>
              <a:rPr lang="en-US" sz="1600" dirty="0" smtClean="0"/>
              <a:t>Sources of data considered</a:t>
            </a:r>
          </a:p>
          <a:p>
            <a:pPr lvl="1"/>
            <a:r>
              <a:rPr lang="en-US" sz="1200" dirty="0" smtClean="0"/>
              <a:t>turbofan engine degradation (winner)</a:t>
            </a:r>
          </a:p>
          <a:p>
            <a:pPr lvl="1"/>
            <a:r>
              <a:rPr lang="en-US" sz="1200" dirty="0" smtClean="0"/>
              <a:t>prognostics and health management (PHM08)</a:t>
            </a:r>
          </a:p>
          <a:p>
            <a:pPr lvl="1"/>
            <a:r>
              <a:rPr lang="en-US" sz="1200" dirty="0" smtClean="0"/>
              <a:t>lithium-ion battery degradation</a:t>
            </a:r>
          </a:p>
          <a:p>
            <a:pPr lvl="1"/>
            <a:r>
              <a:rPr lang="en-US" sz="1200" dirty="0" smtClean="0"/>
              <a:t>gearbox fault detection</a:t>
            </a:r>
          </a:p>
          <a:p>
            <a:pPr lvl="1"/>
            <a:r>
              <a:rPr lang="en-US" sz="1200" dirty="0" smtClean="0"/>
              <a:t>Bearings</a:t>
            </a:r>
          </a:p>
          <a:p>
            <a:pPr lvl="1"/>
            <a:r>
              <a:rPr lang="en-US" sz="1200" dirty="0" smtClean="0"/>
              <a:t>capacitor electrical stress</a:t>
            </a:r>
          </a:p>
          <a:p>
            <a:pPr lvl="1"/>
            <a:r>
              <a:rPr lang="en-US" sz="1200" dirty="0" smtClean="0"/>
              <a:t>small satellite power</a:t>
            </a:r>
          </a:p>
          <a:p>
            <a:r>
              <a:rPr lang="en-US" sz="1600" dirty="0" smtClean="0"/>
              <a:t>Turbofan engine degradation dataset used for training and testing model, PHM08 dataset contains similar data but remaining useful life (RUL) values aren’t given (will see how RUL applies shortly)</a:t>
            </a:r>
          </a:p>
          <a:p>
            <a:r>
              <a:rPr lang="en-US" sz="1600" dirty="0" smtClean="0"/>
              <a:t>Turbofan engine degradation data</a:t>
            </a:r>
          </a:p>
          <a:p>
            <a:pPr lvl="1" eaLnBrk="1" hangingPunct="1">
              <a:lnSpc>
                <a:spcPct val="80000"/>
              </a:lnSpc>
            </a:pPr>
            <a:r>
              <a:rPr lang="en-US" sz="1200" dirty="0" smtClean="0">
                <a:cs typeface="Times New Roman" pitchFamily="18" charset="0"/>
              </a:rPr>
              <a:t>Text files</a:t>
            </a:r>
            <a:endParaRPr lang="en-US" sz="1200" dirty="0">
              <a:cs typeface="Times New Roman" pitchFamily="18" charset="0"/>
            </a:endParaRPr>
          </a:p>
          <a:p>
            <a:pPr lvl="1" eaLnBrk="1" hangingPunct="1">
              <a:lnSpc>
                <a:spcPct val="80000"/>
              </a:lnSpc>
            </a:pPr>
            <a:r>
              <a:rPr lang="en-US" sz="1200" dirty="0" smtClean="0">
                <a:cs typeface="Times New Roman" pitchFamily="18" charset="0"/>
              </a:rPr>
              <a:t>4 data sets – pre-divided into training and test</a:t>
            </a:r>
            <a:endParaRPr lang="en-US" sz="1200" dirty="0">
              <a:cs typeface="Times New Roman" pitchFamily="18" charset="0"/>
            </a:endParaRPr>
          </a:p>
          <a:p>
            <a:pPr lvl="1" eaLnBrk="1" hangingPunct="1">
              <a:lnSpc>
                <a:spcPct val="80000"/>
              </a:lnSpc>
            </a:pPr>
            <a:r>
              <a:rPr lang="en-US" sz="1200" dirty="0" smtClean="0">
                <a:cs typeface="Times New Roman" pitchFamily="18" charset="0"/>
              </a:rPr>
              <a:t>Multiple multivariate time series – each time series is from a different engine, each engine data derived from a previously used engine with unknown wear</a:t>
            </a:r>
            <a:endParaRPr lang="en-US" sz="1200" dirty="0">
              <a:cs typeface="Times New Roman" pitchFamily="18" charset="0"/>
            </a:endParaRPr>
          </a:p>
          <a:p>
            <a:pPr lvl="1" eaLnBrk="1" hangingPunct="1">
              <a:lnSpc>
                <a:spcPct val="80000"/>
              </a:lnSpc>
            </a:pPr>
            <a:r>
              <a:rPr lang="en-US" sz="1200" dirty="0" smtClean="0">
                <a:cs typeface="Times New Roman" pitchFamily="18" charset="0"/>
              </a:rPr>
              <a:t>26 columns of data: (1) unit number, (2) time, in cycles, (3)-(5) operational settings, (6)-(26) sensor measurements</a:t>
            </a:r>
          </a:p>
          <a:p>
            <a:pPr lvl="1" eaLnBrk="1" hangingPunct="1">
              <a:lnSpc>
                <a:spcPct val="80000"/>
              </a:lnSpc>
            </a:pPr>
            <a:r>
              <a:rPr lang="en-US" sz="1200" dirty="0" smtClean="0">
                <a:cs typeface="Times New Roman" pitchFamily="18" charset="0"/>
              </a:rPr>
              <a:t>Each row of data taken from a single operational cycle (1000’s of rows)</a:t>
            </a:r>
            <a:endParaRPr lang="en-US" sz="1200" dirty="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3</a:t>
            </a:fld>
            <a:endParaRPr lang="en-US" dirty="0"/>
          </a:p>
        </p:txBody>
      </p:sp>
    </p:spTree>
    <p:extLst>
      <p:ext uri="{BB962C8B-B14F-4D97-AF65-F5344CB8AC3E}">
        <p14:creationId xmlns:p14="http://schemas.microsoft.com/office/powerpoint/2010/main" val="66644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2531" name="Slide Number Placeholder 5"/>
          <p:cNvSpPr>
            <a:spLocks noGrp="1"/>
          </p:cNvSpPr>
          <p:nvPr>
            <p:ph type="sldNum" sz="quarter" idx="12"/>
          </p:nvPr>
        </p:nvSpPr>
        <p:spPr>
          <a:noFill/>
        </p:spPr>
        <p:txBody>
          <a:bodyPr/>
          <a:lstStyle/>
          <a:p>
            <a:fld id="{C856EFF7-3A56-4FC1-81AF-CC11C51C8117}" type="slidenum">
              <a:rPr lang="en-US" smtClean="0">
                <a:ea typeface="ＭＳ Ｐゴシック"/>
                <a:cs typeface="ＭＳ Ｐゴシック"/>
              </a:rPr>
              <a:pPr/>
              <a:t>4</a:t>
            </a:fld>
            <a:endParaRPr lang="en-US" dirty="0">
              <a:ea typeface="ＭＳ Ｐゴシック"/>
              <a:cs typeface="ＭＳ Ｐゴシック"/>
            </a:endParaRPr>
          </a:p>
        </p:txBody>
      </p:sp>
      <p:sp>
        <p:nvSpPr>
          <p:cNvPr id="22532" name="Rectangle 2"/>
          <p:cNvSpPr>
            <a:spLocks noGrp="1" noChangeArrowheads="1"/>
          </p:cNvSpPr>
          <p:nvPr>
            <p:ph type="title"/>
          </p:nvPr>
        </p:nvSpPr>
        <p:spPr/>
        <p:txBody>
          <a:bodyPr/>
          <a:lstStyle/>
          <a:p>
            <a:pPr eaLnBrk="1" hangingPunct="1"/>
            <a:r>
              <a:rPr lang="en-US" dirty="0" smtClean="0"/>
              <a:t>Network Architecture</a:t>
            </a:r>
            <a:endParaRPr lang="en-US" dirty="0"/>
          </a:p>
        </p:txBody>
      </p:sp>
      <p:sp>
        <p:nvSpPr>
          <p:cNvPr id="22533" name="Rectangle 3"/>
          <p:cNvSpPr>
            <a:spLocks noGrp="1" noChangeArrowheads="1"/>
          </p:cNvSpPr>
          <p:nvPr>
            <p:ph type="body" idx="1"/>
          </p:nvPr>
        </p:nvSpPr>
        <p:spPr>
          <a:xfrm>
            <a:off x="687371" y="5002634"/>
            <a:ext cx="7772400" cy="1474366"/>
          </a:xfrm>
        </p:spPr>
        <p:txBody>
          <a:bodyPr/>
          <a:lstStyle/>
          <a:p>
            <a:pPr marL="0" indent="0" eaLnBrk="1" hangingPunct="1">
              <a:lnSpc>
                <a:spcPct val="90000"/>
              </a:lnSpc>
              <a:buNone/>
            </a:pPr>
            <a:r>
              <a:rPr lang="en-US" sz="1600" dirty="0" smtClean="0"/>
              <a:t>Pictured on right: machine learning algorithm process flow for a UH-60 Blackhawk HUMS </a:t>
            </a:r>
          </a:p>
          <a:p>
            <a:pPr marL="0" indent="0" eaLnBrk="1" hangingPunct="1">
              <a:lnSpc>
                <a:spcPct val="90000"/>
              </a:lnSpc>
              <a:buNone/>
            </a:pPr>
            <a:endParaRPr lang="en-US" sz="1600" dirty="0"/>
          </a:p>
          <a:p>
            <a:pPr marL="0" indent="0" eaLnBrk="1" hangingPunct="1">
              <a:lnSpc>
                <a:spcPct val="90000"/>
              </a:lnSpc>
              <a:buNone/>
            </a:pPr>
            <a:r>
              <a:rPr lang="en-US" sz="1600" dirty="0" smtClean="0"/>
              <a:t>Pictured on left: updated high-level implementation architecture</a:t>
            </a: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47800"/>
            <a:ext cx="4287050" cy="3200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447800"/>
            <a:ext cx="4287050" cy="320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Architecture/Confusion Matrix</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1200" y="1365315"/>
            <a:ext cx="2667000" cy="2667000"/>
          </a:xfrm>
        </p:spPr>
      </p:pic>
      <p:sp>
        <p:nvSpPr>
          <p:cNvPr id="4" name="Date Placeholder 3"/>
          <p:cNvSpPr>
            <a:spLocks noGrp="1"/>
          </p:cNvSpPr>
          <p:nvPr>
            <p:ph type="dt" sz="half" idx="10"/>
          </p:nvPr>
        </p:nvSpPr>
        <p:spPr/>
        <p:txBody>
          <a:bodyPr/>
          <a:lstStyle/>
          <a:p>
            <a:pPr>
              <a:defRPr/>
            </a:pPr>
            <a:r>
              <a:rPr lang="en-US" dirty="0" smtClean="0"/>
              <a:t>Week 1</a:t>
            </a:r>
            <a:endParaRPr lang="en-US" dirty="0"/>
          </a:p>
        </p:txBody>
      </p:sp>
      <p:sp>
        <p:nvSpPr>
          <p:cNvPr id="5" name="Footer Placeholder 4"/>
          <p:cNvSpPr>
            <a:spLocks noGrp="1"/>
          </p:cNvSpPr>
          <p:nvPr>
            <p:ph type="ftr" sz="quarter" idx="11"/>
          </p:nvPr>
        </p:nvSpPr>
        <p:spPr/>
        <p:txBody>
          <a:bodyPr/>
          <a:lstStyle/>
          <a:p>
            <a:pPr>
              <a:defRPr/>
            </a:pPr>
            <a:r>
              <a:rPr lang="en-US" dirty="0" smtClean="0"/>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5</a:t>
            </a:fld>
            <a:endParaRPr lang="en-US" dirty="0"/>
          </a:p>
        </p:txBody>
      </p:sp>
      <p:sp>
        <p:nvSpPr>
          <p:cNvPr id="8" name="TextBox 7"/>
          <p:cNvSpPr txBox="1"/>
          <p:nvPr/>
        </p:nvSpPr>
        <p:spPr>
          <a:xfrm>
            <a:off x="457200" y="1365315"/>
            <a:ext cx="3429000" cy="4985980"/>
          </a:xfrm>
          <a:prstGeom prst="rect">
            <a:avLst/>
          </a:prstGeom>
          <a:noFill/>
        </p:spPr>
        <p:txBody>
          <a:bodyPr wrap="square" rtlCol="0">
            <a:spAutoFit/>
          </a:bodyPr>
          <a:lstStyle/>
          <a:p>
            <a:r>
              <a:rPr lang="en-US" sz="1400" dirty="0"/>
              <a:t>numHidden = ([30,20,20]);</a:t>
            </a:r>
          </a:p>
          <a:p>
            <a:r>
              <a:rPr lang="en-US" sz="1400" dirty="0"/>
              <a:t>maxEpochs = 10000;</a:t>
            </a:r>
          </a:p>
          <a:p>
            <a:r>
              <a:rPr lang="en-US" sz="1400" dirty="0"/>
              <a:t>mseTarget =  1e-5;</a:t>
            </a:r>
          </a:p>
          <a:p>
            <a:r>
              <a:rPr lang="en-US" sz="1400" dirty="0"/>
              <a:t>eta = 0.03;</a:t>
            </a:r>
          </a:p>
          <a:p>
            <a:r>
              <a:rPr lang="en-US" sz="1400" dirty="0"/>
              <a:t> </a:t>
            </a:r>
          </a:p>
          <a:p>
            <a:r>
              <a:rPr lang="en-US" sz="1400" dirty="0"/>
              <a:t>net = patternnet(numHidden);</a:t>
            </a:r>
          </a:p>
          <a:p>
            <a:r>
              <a:rPr lang="en-US" sz="1400" dirty="0"/>
              <a:t>net = configure(net,inputs,targets);</a:t>
            </a:r>
          </a:p>
          <a:p>
            <a:r>
              <a:rPr lang="en-US" sz="1400" dirty="0"/>
              <a:t>net.inputWeights(:,:).initFcn = 'initnw';</a:t>
            </a:r>
          </a:p>
          <a:p>
            <a:r>
              <a:rPr lang="en-US" sz="1400" dirty="0"/>
              <a:t>net.layerWeights(:,:).initFcn = 'initnw';</a:t>
            </a:r>
          </a:p>
          <a:p>
            <a:r>
              <a:rPr lang="en-US" sz="1400" dirty="0"/>
              <a:t>net.biases(:).initFcn = 'initnw';</a:t>
            </a:r>
          </a:p>
          <a:p>
            <a:r>
              <a:rPr lang="en-US" sz="1400" dirty="0"/>
              <a:t> </a:t>
            </a:r>
          </a:p>
          <a:p>
            <a:r>
              <a:rPr lang="en-US" sz="1400" dirty="0"/>
              <a:t>net.trainFcn = 'train'</a:t>
            </a:r>
          </a:p>
          <a:p>
            <a:r>
              <a:rPr lang="en-US" sz="1400" dirty="0"/>
              <a:t>net.trainParam.epochs = maxEpochs;</a:t>
            </a:r>
          </a:p>
          <a:p>
            <a:r>
              <a:rPr lang="en-US" sz="1400" dirty="0"/>
              <a:t>net.trainParam.goal = mseTarget;</a:t>
            </a:r>
          </a:p>
          <a:p>
            <a:r>
              <a:rPr lang="en-US" sz="1400" dirty="0"/>
              <a:t>net.trainParam.showWindow;</a:t>
            </a:r>
          </a:p>
          <a:p>
            <a:r>
              <a:rPr lang="en-US" sz="1400" dirty="0"/>
              <a:t>net.trainParam.lr = eta;</a:t>
            </a:r>
          </a:p>
          <a:p>
            <a:r>
              <a:rPr lang="en-US" sz="1400" dirty="0"/>
              <a:t>net.trainParam.min_grad = 10^-5;</a:t>
            </a:r>
          </a:p>
          <a:p>
            <a:r>
              <a:rPr lang="en-US" sz="1400" dirty="0"/>
              <a:t>net.performFcn = 'mse';</a:t>
            </a:r>
          </a:p>
          <a:p>
            <a:r>
              <a:rPr lang="en-US" sz="1400" dirty="0"/>
              <a:t>net.divideParam.trainRatio = 5/8;</a:t>
            </a:r>
          </a:p>
          <a:p>
            <a:r>
              <a:rPr lang="en-US" sz="1400" dirty="0"/>
              <a:t>net.divideParam.valRatio = 1/8;</a:t>
            </a:r>
          </a:p>
          <a:p>
            <a:r>
              <a:rPr lang="en-US" sz="1400" dirty="0"/>
              <a:t>net.divideParam.testRatio = 2/8;</a:t>
            </a:r>
          </a:p>
          <a:p>
            <a:endParaRPr lang="en-US" dirty="0"/>
          </a:p>
        </p:txBody>
      </p:sp>
      <p:sp>
        <p:nvSpPr>
          <p:cNvPr id="9" name="TextBox 8"/>
          <p:cNvSpPr txBox="1"/>
          <p:nvPr/>
        </p:nvSpPr>
        <p:spPr>
          <a:xfrm>
            <a:off x="5638800" y="4111109"/>
            <a:ext cx="2971800" cy="400110"/>
          </a:xfrm>
          <a:prstGeom prst="rect">
            <a:avLst/>
          </a:prstGeom>
          <a:noFill/>
        </p:spPr>
        <p:txBody>
          <a:bodyPr wrap="square" rtlCol="0">
            <a:spAutoFit/>
          </a:bodyPr>
          <a:lstStyle/>
          <a:p>
            <a:r>
              <a:rPr lang="en-US" sz="1000" dirty="0" smtClean="0"/>
              <a:t>Note: Typical Confusion Matrix and NN Architecture, not from runs</a:t>
            </a:r>
            <a:endParaRPr lang="en-US" sz="10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4587656"/>
            <a:ext cx="4572000" cy="1476375"/>
          </a:xfrm>
          <a:prstGeom prst="rect">
            <a:avLst/>
          </a:prstGeom>
        </p:spPr>
      </p:pic>
    </p:spTree>
    <p:extLst>
      <p:ext uri="{BB962C8B-B14F-4D97-AF65-F5344CB8AC3E}">
        <p14:creationId xmlns:p14="http://schemas.microsoft.com/office/powerpoint/2010/main" val="308975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0483" name="Slide Number Placeholder 5"/>
          <p:cNvSpPr>
            <a:spLocks noGrp="1"/>
          </p:cNvSpPr>
          <p:nvPr>
            <p:ph type="sldNum" sz="quarter" idx="12"/>
          </p:nvPr>
        </p:nvSpPr>
        <p:spPr>
          <a:noFill/>
        </p:spPr>
        <p:txBody>
          <a:bodyPr/>
          <a:lstStyle/>
          <a:p>
            <a:fld id="{64F187E9-CA4D-4B69-8DA1-40BFD80F1A9B}" type="slidenum">
              <a:rPr lang="en-US" smtClean="0">
                <a:ea typeface="ＭＳ Ｐゴシック"/>
                <a:cs typeface="ＭＳ Ｐゴシック"/>
              </a:rPr>
              <a:pPr/>
              <a:t>6</a:t>
            </a:fld>
            <a:endParaRPr lang="en-US" dirty="0">
              <a:ea typeface="ＭＳ Ｐゴシック"/>
              <a:cs typeface="ＭＳ Ｐゴシック"/>
            </a:endParaRPr>
          </a:p>
        </p:txBody>
      </p:sp>
      <p:sp>
        <p:nvSpPr>
          <p:cNvPr id="20484" name="Rectangle 2"/>
          <p:cNvSpPr>
            <a:spLocks noGrp="1" noChangeArrowheads="1"/>
          </p:cNvSpPr>
          <p:nvPr>
            <p:ph type="title"/>
          </p:nvPr>
        </p:nvSpPr>
        <p:spPr>
          <a:xfrm>
            <a:off x="228600" y="838200"/>
            <a:ext cx="8686800" cy="762000"/>
          </a:xfrm>
        </p:spPr>
        <p:txBody>
          <a:bodyPr/>
          <a:lstStyle/>
          <a:p>
            <a:pPr eaLnBrk="1" hangingPunct="1"/>
            <a:r>
              <a:rPr lang="en-US" sz="2800" dirty="0" smtClean="0"/>
              <a:t>Data Pre-Processing and Post-Processing</a:t>
            </a:r>
            <a:endParaRPr lang="en-US" sz="2800" dirty="0"/>
          </a:p>
        </p:txBody>
      </p:sp>
      <p:sp>
        <p:nvSpPr>
          <p:cNvPr id="20485" name="Rectangle 3"/>
          <p:cNvSpPr>
            <a:spLocks noGrp="1" noChangeArrowheads="1"/>
          </p:cNvSpPr>
          <p:nvPr>
            <p:ph type="body" idx="1"/>
          </p:nvPr>
        </p:nvSpPr>
        <p:spPr>
          <a:xfrm>
            <a:off x="685800" y="1600200"/>
            <a:ext cx="7772400" cy="4648200"/>
          </a:xfrm>
        </p:spPr>
        <p:txBody>
          <a:bodyPr/>
          <a:lstStyle/>
          <a:p>
            <a:r>
              <a:rPr lang="en-US" sz="1600" dirty="0" smtClean="0"/>
              <a:t>Data was already sorted with training and test datasets</a:t>
            </a:r>
            <a:endParaRPr lang="en-US" sz="1600" dirty="0"/>
          </a:p>
          <a:p>
            <a:r>
              <a:rPr lang="en-US" sz="1600" dirty="0" smtClean="0"/>
              <a:t>Data was converted from text files to xlsx (Excel) files</a:t>
            </a:r>
          </a:p>
          <a:p>
            <a:r>
              <a:rPr lang="en-US" sz="1600" dirty="0" smtClean="0"/>
              <a:t>Normalized data – included standard deviation</a:t>
            </a:r>
          </a:p>
          <a:p>
            <a:r>
              <a:rPr lang="en-US" sz="1600" dirty="0" smtClean="0"/>
              <a:t>K-fold cross-validation used to visualize samples of the ensemble data</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r>
              <a:rPr lang="en-US" sz="1600" dirty="0" smtClean="0"/>
              <a:t>Pictured is a sample of </a:t>
            </a:r>
          </a:p>
          <a:p>
            <a:pPr marL="0" indent="0">
              <a:buNone/>
            </a:pPr>
            <a:r>
              <a:rPr lang="en-US" sz="1600" dirty="0" smtClean="0"/>
              <a:t>what the ensemble data</a:t>
            </a:r>
          </a:p>
          <a:p>
            <a:pPr marL="0" indent="0">
              <a:buNone/>
            </a:pPr>
            <a:r>
              <a:rPr lang="en-US" sz="1600" dirty="0"/>
              <a:t>s</a:t>
            </a:r>
            <a:r>
              <a:rPr lang="en-US" sz="1600" dirty="0" smtClean="0"/>
              <a:t>hould look like</a:t>
            </a:r>
          </a:p>
          <a:p>
            <a:pPr marL="0" indent="0">
              <a:buNone/>
            </a:pPr>
            <a:endParaRPr lang="en-US" sz="1600" dirty="0" smtClean="0"/>
          </a:p>
          <a:p>
            <a:pPr mar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466" y="4187025"/>
            <a:ext cx="5143734" cy="2061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p:cNvSpPr>
            <a:spLocks noGrp="1"/>
          </p:cNvSpPr>
          <p:nvPr>
            <p:ph type="dt" sz="quarter" idx="10"/>
          </p:nvPr>
        </p:nvSpPr>
        <p:spPr>
          <a:noFill/>
        </p:spPr>
        <p:txBody>
          <a:bodyPr/>
          <a:lstStyle/>
          <a:p>
            <a:r>
              <a:rPr lang="en-US" dirty="0" smtClean="0">
                <a:ea typeface="ＭＳ Ｐゴシック"/>
                <a:cs typeface="ＭＳ Ｐゴシック"/>
              </a:rPr>
              <a:t>04/21/2020</a:t>
            </a:r>
            <a:endParaRPr lang="en-US" dirty="0">
              <a:ea typeface="ＭＳ Ｐゴシック"/>
              <a:cs typeface="ＭＳ Ｐゴシック"/>
            </a:endParaRPr>
          </a:p>
        </p:txBody>
      </p:sp>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7</a:t>
            </a:fld>
            <a:endParaRPr lang="en-US" dirty="0">
              <a:ea typeface="ＭＳ Ｐゴシック"/>
              <a:cs typeface="ＭＳ Ｐゴシック"/>
            </a:endParaRPr>
          </a:p>
        </p:txBody>
      </p:sp>
      <p:sp>
        <p:nvSpPr>
          <p:cNvPr id="24580" name="Rectangle 2"/>
          <p:cNvSpPr>
            <a:spLocks noGrp="1" noChangeArrowheads="1"/>
          </p:cNvSpPr>
          <p:nvPr>
            <p:ph type="title"/>
          </p:nvPr>
        </p:nvSpPr>
        <p:spPr>
          <a:xfrm>
            <a:off x="685800" y="914662"/>
            <a:ext cx="7772400" cy="473075"/>
          </a:xfrm>
        </p:spPr>
        <p:txBody>
          <a:bodyPr/>
          <a:lstStyle/>
          <a:p>
            <a:pPr eaLnBrk="1" hangingPunct="1"/>
            <a:r>
              <a:rPr lang="en-US" sz="3200" dirty="0" smtClean="0"/>
              <a:t>Data Processing with Testing and Training</a:t>
            </a:r>
            <a:endParaRPr lang="en-US" sz="3200" dirty="0"/>
          </a:p>
        </p:txBody>
      </p:sp>
      <p:sp>
        <p:nvSpPr>
          <p:cNvPr id="24581" name="Rectangle 3"/>
          <p:cNvSpPr>
            <a:spLocks noGrp="1" noChangeArrowheads="1"/>
          </p:cNvSpPr>
          <p:nvPr>
            <p:ph type="body" idx="1"/>
          </p:nvPr>
        </p:nvSpPr>
        <p:spPr>
          <a:xfrm>
            <a:off x="457200" y="1565275"/>
            <a:ext cx="8229600" cy="4149725"/>
          </a:xfrm>
        </p:spPr>
        <p:txBody>
          <a:bodyPr/>
          <a:lstStyle/>
          <a:p>
            <a:r>
              <a:rPr lang="en-US" sz="1400" dirty="0" smtClean="0"/>
              <a:t>For the three settings, the table from each cell will be extracted and concatenated into a single table. The operating points may be seen in a 3D scatter plot with 6 regimes total showing</a:t>
            </a:r>
            <a:endParaRPr lang="en-US" sz="1400" dirty="0"/>
          </a:p>
          <a:p>
            <a:r>
              <a:rPr lang="en-US" sz="1400" dirty="0" smtClean="0"/>
              <a:t>By using the K-means algorithm with different initial conditions, the result with the lowest cost can be picked (about 5-10 runs with different initial conditions)</a:t>
            </a:r>
          </a:p>
          <a:p>
            <a:r>
              <a:rPr lang="en-US" sz="1400" dirty="0" smtClean="0"/>
              <a:t>Another cluster plot will be generated with K-means algorithm to find the 6 working regimes</a:t>
            </a:r>
          </a:p>
          <a:p>
            <a:r>
              <a:rPr lang="en-US" sz="1400" dirty="0" smtClean="0"/>
              <a:t>Normalize working regimes: compute mean and standard deviation of each sensor measurement</a:t>
            </a:r>
          </a:p>
          <a:p>
            <a:r>
              <a:rPr lang="en-US" sz="1400" dirty="0" smtClean="0"/>
              <a:t>Extract operating points of each row, compute distance to each cluster centers, and find the nearest cluster center. For each sensor measurement, subtract the mean and divide it by the standard deviation of that cluster. If it’s close to 0, set the normalized sensor measurement to 0</a:t>
            </a:r>
          </a:p>
          <a:p>
            <a:r>
              <a:rPr lang="en-US" sz="1400" dirty="0" smtClean="0"/>
              <a:t>Visualize normalized data by working regime – should show degradation trends</a:t>
            </a:r>
          </a:p>
          <a:p>
            <a:r>
              <a:rPr lang="en-US" sz="1400" dirty="0" smtClean="0"/>
              <a:t>Select trendable sensor measurements to construct a health indicator for prediction. A linear degradation model will be estimated and the slopes of the signals ranked, want to select 8 sensors with the largest slopes and plot</a:t>
            </a:r>
          </a:p>
          <a:p>
            <a:pPr marL="0" indent="0">
              <a:buNone/>
            </a:pPr>
            <a:endParaRPr lang="en-US" sz="2000" dirty="0" smtClean="0"/>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Implementation</a:t>
            </a:r>
            <a:endParaRPr lang="en-US" dirty="0"/>
          </a:p>
        </p:txBody>
      </p:sp>
      <p:sp>
        <p:nvSpPr>
          <p:cNvPr id="3" name="Content Placeholder 2"/>
          <p:cNvSpPr>
            <a:spLocks noGrp="1"/>
          </p:cNvSpPr>
          <p:nvPr>
            <p:ph idx="1"/>
          </p:nvPr>
        </p:nvSpPr>
        <p:spPr/>
        <p:txBody>
          <a:bodyPr/>
          <a:lstStyle/>
          <a:p>
            <a:r>
              <a:rPr lang="en-US" sz="1600" dirty="0"/>
              <a:t>Learning rate: 0.01 or 0.001 – given the amount of data </a:t>
            </a:r>
            <a:r>
              <a:rPr lang="en-US" sz="1600" dirty="0" smtClean="0"/>
              <a:t>available </a:t>
            </a:r>
            <a:r>
              <a:rPr lang="en-US" sz="1600" dirty="0"/>
              <a:t>and the number of epochs </a:t>
            </a:r>
            <a:r>
              <a:rPr lang="en-US" sz="1600" dirty="0" smtClean="0"/>
              <a:t>that can be run </a:t>
            </a:r>
            <a:r>
              <a:rPr lang="en-US" sz="1600" dirty="0"/>
              <a:t>through </a:t>
            </a:r>
            <a:r>
              <a:rPr lang="en-US" sz="1600" dirty="0" smtClean="0"/>
              <a:t>cross-validation, a small learning rate is acceptable</a:t>
            </a:r>
            <a:endParaRPr lang="en-US" sz="1600" dirty="0"/>
          </a:p>
          <a:p>
            <a:r>
              <a:rPr lang="en-US" sz="1600" dirty="0"/>
              <a:t>Weight initialization: </a:t>
            </a:r>
            <a:r>
              <a:rPr lang="en-US" sz="1600" dirty="0" smtClean="0"/>
              <a:t>start </a:t>
            </a:r>
            <a:r>
              <a:rPr lang="en-US" sz="1600" dirty="0"/>
              <a:t>off with small weight initialization values – </a:t>
            </a:r>
            <a:r>
              <a:rPr lang="en-US" sz="1600" dirty="0" smtClean="0"/>
              <a:t>start </a:t>
            </a:r>
            <a:r>
              <a:rPr lang="en-US" sz="1600" dirty="0"/>
              <a:t>off with 0 to not introduce a bias off the bat. T</a:t>
            </a:r>
            <a:r>
              <a:rPr lang="en-US" sz="1600" dirty="0" smtClean="0"/>
              <a:t>est </a:t>
            </a:r>
            <a:r>
              <a:rPr lang="en-US" sz="1600" dirty="0"/>
              <a:t>with different weight initializations </a:t>
            </a:r>
            <a:r>
              <a:rPr lang="en-US" sz="1600" dirty="0" smtClean="0"/>
              <a:t>until optimal values are found</a:t>
            </a:r>
          </a:p>
          <a:p>
            <a:r>
              <a:rPr lang="en-US" sz="1600" dirty="0" smtClean="0"/>
              <a:t>Batch </a:t>
            </a:r>
            <a:r>
              <a:rPr lang="en-US" sz="1600" dirty="0"/>
              <a:t>Size: </a:t>
            </a:r>
            <a:r>
              <a:rPr lang="en-US" sz="1600" dirty="0" smtClean="0"/>
              <a:t>start off with batch mode so the batch size is equivalent to the total dataset and will make the </a:t>
            </a:r>
            <a:r>
              <a:rPr lang="en-US" sz="1600" dirty="0"/>
              <a:t>iteration and epoch values equivalent.</a:t>
            </a:r>
          </a:p>
          <a:p>
            <a:r>
              <a:rPr lang="en-US" sz="1600" dirty="0"/>
              <a:t>Number of Epochs: Start off with 1,000 – if </a:t>
            </a:r>
            <a:r>
              <a:rPr lang="en-US" sz="1600" dirty="0" smtClean="0"/>
              <a:t>it returns a quick </a:t>
            </a:r>
            <a:r>
              <a:rPr lang="en-US" sz="1600" dirty="0"/>
              <a:t>projected run-time like </a:t>
            </a:r>
            <a:r>
              <a:rPr lang="en-US" sz="1600" dirty="0" smtClean="0"/>
              <a:t>as expected, </a:t>
            </a:r>
            <a:r>
              <a:rPr lang="en-US" sz="1600" dirty="0"/>
              <a:t>bump that up to 10,000. Ideally, </a:t>
            </a:r>
            <a:r>
              <a:rPr lang="en-US" sz="1600" dirty="0" smtClean="0"/>
              <a:t>100,000+, runtime shouldn’t be affected too bad. Implement in MATLB. Expect </a:t>
            </a:r>
            <a:r>
              <a:rPr lang="en-US" sz="1600" dirty="0"/>
              <a:t>10,000 to have a run-time less than couple minutes but </a:t>
            </a:r>
            <a:r>
              <a:rPr lang="en-US" sz="1600" dirty="0" smtClean="0"/>
              <a:t>unsure of Python runtime (if desired in the future)</a:t>
            </a:r>
          </a:p>
          <a:p>
            <a:r>
              <a:rPr lang="en-US" sz="1600" dirty="0" smtClean="0"/>
              <a:t>Initial Conditions: all subjective to achieve best cost and will require some tweaking of the numbers based on observations</a:t>
            </a:r>
            <a:endParaRPr lang="en-US" sz="1600" dirty="0"/>
          </a:p>
        </p:txBody>
      </p:sp>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8</a:t>
            </a:fld>
            <a:endParaRPr lang="en-US" dirty="0"/>
          </a:p>
        </p:txBody>
      </p:sp>
    </p:spTree>
    <p:extLst>
      <p:ext uri="{BB962C8B-B14F-4D97-AF65-F5344CB8AC3E}">
        <p14:creationId xmlns:p14="http://schemas.microsoft.com/office/powerpoint/2010/main" val="351536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7240" y="1214487"/>
            <a:ext cx="2609519" cy="2068428"/>
          </a:xfrm>
        </p:spPr>
      </p:pic>
      <p:sp>
        <p:nvSpPr>
          <p:cNvPr id="4" name="Date Placeholder 3"/>
          <p:cNvSpPr>
            <a:spLocks noGrp="1"/>
          </p:cNvSpPr>
          <p:nvPr>
            <p:ph type="dt" sz="half" idx="10"/>
          </p:nvPr>
        </p:nvSpPr>
        <p:spPr/>
        <p:txBody>
          <a:bodyPr/>
          <a:lstStyle/>
          <a:p>
            <a:pPr>
              <a:defRPr/>
            </a:pPr>
            <a:r>
              <a:rPr lang="en-US" dirty="0" smtClean="0"/>
              <a:t>04/21/2020</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2880" y="1214487"/>
            <a:ext cx="2778956" cy="206842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2878" y="3315907"/>
            <a:ext cx="2772671" cy="199442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7239" y="3349686"/>
            <a:ext cx="2609519" cy="199442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819" y="1214487"/>
            <a:ext cx="2632300" cy="20684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819" y="3315907"/>
            <a:ext cx="2632300" cy="1994424"/>
          </a:xfrm>
          <a:prstGeom prst="rect">
            <a:avLst/>
          </a:prstGeom>
        </p:spPr>
      </p:pic>
      <p:sp>
        <p:nvSpPr>
          <p:cNvPr id="12" name="TextBox 11"/>
          <p:cNvSpPr txBox="1"/>
          <p:nvPr/>
        </p:nvSpPr>
        <p:spPr>
          <a:xfrm>
            <a:off x="288819" y="5486400"/>
            <a:ext cx="8706730" cy="461665"/>
          </a:xfrm>
          <a:prstGeom prst="rect">
            <a:avLst/>
          </a:prstGeom>
          <a:noFill/>
        </p:spPr>
        <p:txBody>
          <a:bodyPr wrap="square" rtlCol="0">
            <a:spAutoFit/>
          </a:bodyPr>
          <a:lstStyle/>
          <a:p>
            <a:r>
              <a:rPr lang="en-US" sz="1200" dirty="0" smtClean="0"/>
              <a:t>Top Left: Conditional Plot Cluster, Top Middle: Health Condition Training Data, Top Right: Normalized Health Condition</a:t>
            </a:r>
          </a:p>
          <a:p>
            <a:r>
              <a:rPr lang="en-US" sz="1200" dirty="0" smtClean="0"/>
              <a:t>Bottom Left: Cluster Plots, Bottom Middle: Ensemble Sensor Trend Plots, Bottom Right: Normalized Ensemble Sensor Plots</a:t>
            </a:r>
            <a:endParaRPr lang="en-US" sz="1200" dirty="0"/>
          </a:p>
        </p:txBody>
      </p:sp>
    </p:spTree>
    <p:extLst>
      <p:ext uri="{BB962C8B-B14F-4D97-AF65-F5344CB8AC3E}">
        <p14:creationId xmlns:p14="http://schemas.microsoft.com/office/powerpoint/2010/main" val="318774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4644</TotalTime>
  <Words>1448</Words>
  <Application>Microsoft Office PowerPoint</Application>
  <PresentationFormat>On-screen Show (4:3)</PresentationFormat>
  <Paragraphs>162</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PGothic</vt:lpstr>
      <vt:lpstr>Times New Roman</vt:lpstr>
      <vt:lpstr>Times</vt:lpstr>
      <vt:lpstr>Blank Presentation</vt:lpstr>
      <vt:lpstr> Neural Networks Project Progress Update</vt:lpstr>
      <vt:lpstr>What is HUMS? Why Focus on this?</vt:lpstr>
      <vt:lpstr>Data Collection Efforts/Sample Data</vt:lpstr>
      <vt:lpstr>Network Architecture</vt:lpstr>
      <vt:lpstr>Architecture/Confusion Matrix</vt:lpstr>
      <vt:lpstr>Data Pre-Processing and Post-Processing</vt:lpstr>
      <vt:lpstr>Data Processing with Testing and Training</vt:lpstr>
      <vt:lpstr>Neural Network Implementation</vt:lpstr>
      <vt:lpstr>Plots</vt:lpstr>
      <vt:lpstr>Validation</vt:lpstr>
      <vt:lpstr>Network Performance</vt:lpstr>
      <vt:lpstr>Future Work/Conclusions</vt:lpstr>
      <vt:lpstr>References</vt:lpstr>
      <vt:lpstr>PowerPoint Presentation</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SysEng196</dc:title>
  <dc:subject>Systems Engineering Capstone</dc:subject>
  <dc:creator>Dr. Ron Carson</dc:creator>
  <cp:lastModifiedBy>Patton, Ryan</cp:lastModifiedBy>
  <cp:revision>299</cp:revision>
  <dcterms:created xsi:type="dcterms:W3CDTF">2003-03-27T20:00:59Z</dcterms:created>
  <dcterms:modified xsi:type="dcterms:W3CDTF">2020-05-05T16:50:58Z</dcterms:modified>
</cp:coreProperties>
</file>