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71" r:id="rId1"/>
  </p:sldMasterIdLst>
  <p:notesMasterIdLst>
    <p:notesMasterId r:id="rId56"/>
  </p:notesMasterIdLst>
  <p:sldIdLst>
    <p:sldId id="256" r:id="rId2"/>
    <p:sldId id="319" r:id="rId3"/>
    <p:sldId id="261" r:id="rId4"/>
    <p:sldId id="334" r:id="rId5"/>
    <p:sldId id="322" r:id="rId6"/>
    <p:sldId id="262" r:id="rId7"/>
    <p:sldId id="263" r:id="rId8"/>
    <p:sldId id="320" r:id="rId9"/>
    <p:sldId id="271" r:id="rId10"/>
    <p:sldId id="333" r:id="rId11"/>
    <p:sldId id="264" r:id="rId12"/>
    <p:sldId id="356" r:id="rId13"/>
    <p:sldId id="355" r:id="rId14"/>
    <p:sldId id="324" r:id="rId15"/>
    <p:sldId id="350" r:id="rId16"/>
    <p:sldId id="354" r:id="rId17"/>
    <p:sldId id="357" r:id="rId18"/>
    <p:sldId id="358" r:id="rId19"/>
    <p:sldId id="359" r:id="rId20"/>
    <p:sldId id="360" r:id="rId21"/>
    <p:sldId id="351" r:id="rId22"/>
    <p:sldId id="328" r:id="rId23"/>
    <p:sldId id="329" r:id="rId24"/>
    <p:sldId id="337" r:id="rId25"/>
    <p:sldId id="362" r:id="rId26"/>
    <p:sldId id="363" r:id="rId27"/>
    <p:sldId id="335" r:id="rId28"/>
    <p:sldId id="340" r:id="rId29"/>
    <p:sldId id="341" r:id="rId30"/>
    <p:sldId id="342" r:id="rId31"/>
    <p:sldId id="339" r:id="rId32"/>
    <p:sldId id="343" r:id="rId33"/>
    <p:sldId id="344" r:id="rId34"/>
    <p:sldId id="345" r:id="rId35"/>
    <p:sldId id="338" r:id="rId36"/>
    <p:sldId id="323" r:id="rId37"/>
    <p:sldId id="277" r:id="rId38"/>
    <p:sldId id="330" r:id="rId39"/>
    <p:sldId id="276" r:id="rId40"/>
    <p:sldId id="270" r:id="rId41"/>
    <p:sldId id="295" r:id="rId42"/>
    <p:sldId id="310" r:id="rId43"/>
    <p:sldId id="300" r:id="rId44"/>
    <p:sldId id="302" r:id="rId45"/>
    <p:sldId id="303" r:id="rId46"/>
    <p:sldId id="304" r:id="rId47"/>
    <p:sldId id="305" r:id="rId48"/>
    <p:sldId id="361" r:id="rId49"/>
    <p:sldId id="306" r:id="rId50"/>
    <p:sldId id="307" r:id="rId51"/>
    <p:sldId id="346" r:id="rId52"/>
    <p:sldId id="347" r:id="rId53"/>
    <p:sldId id="318" r:id="rId54"/>
    <p:sldId id="257" r:id="rId55"/>
  </p:sldIdLst>
  <p:sldSz cx="9144000" cy="6858000" type="screen4x3"/>
  <p:notesSz cx="6858000" cy="9144000"/>
  <p:embeddedFontLst>
    <p:embeddedFont>
      <p:font typeface="Times" panose="02020603050405020304" pitchFamily="18" charset="0"/>
      <p:regular r:id="rId57"/>
      <p:bold r:id="rId58"/>
      <p:italic r:id="rId59"/>
      <p:boldItalic r:id="rId60"/>
    </p:embeddedFont>
    <p:embeddedFont>
      <p:font typeface="Verdana" panose="020B0604030504040204" pitchFamily="34" charset="0"/>
      <p:regular r:id="rId61"/>
      <p:bold r:id="rId62"/>
      <p:italic r:id="rId63"/>
      <p:boldItalic r:id="rId64"/>
    </p:embeddedFont>
    <p:embeddedFont>
      <p:font typeface="Calibri" panose="020F0502020204030204" pitchFamily="34" charset="0"/>
      <p:regular r:id="rId65"/>
      <p:bold r:id="rId66"/>
      <p:italic r:id="rId67"/>
      <p:boldItalic r:id="rId68"/>
    </p:embeddedFont>
    <p:embeddedFont>
      <p:font typeface="ＭＳ Ｐゴシック" panose="020B0600070205080204" pitchFamily="34" charset="-128"/>
      <p:regular r:id="rId69"/>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D0"/>
    <a:srgbClr val="FF9933"/>
    <a:srgbClr val="00FF00"/>
    <a:srgbClr val="E9E7A3"/>
    <a:srgbClr val="D5D93F"/>
    <a:srgbClr val="59BE0E"/>
    <a:srgbClr val="68DE10"/>
    <a:srgbClr val="33CC33"/>
    <a:srgbClr val="FFFFF7"/>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1193"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634"/>
    </p:cViewPr>
  </p:sorterViewPr>
  <p:notesViewPr>
    <p:cSldViewPr>
      <p:cViewPr varScale="1">
        <p:scale>
          <a:sx n="49" d="100"/>
          <a:sy n="49" d="100"/>
        </p:scale>
        <p:origin x="-16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fld id="{A00A4768-99A6-45FB-8740-813093FE4671}" type="slidenum">
              <a:rPr lang="en-US"/>
              <a:pPr>
                <a:defRPr/>
              </a:pPr>
              <a:t>‹#›</a:t>
            </a:fld>
            <a:endParaRPr lang="en-US"/>
          </a:p>
        </p:txBody>
      </p:sp>
    </p:spTree>
    <p:extLst>
      <p:ext uri="{BB962C8B-B14F-4D97-AF65-F5344CB8AC3E}">
        <p14:creationId xmlns:p14="http://schemas.microsoft.com/office/powerpoint/2010/main" val="3242004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56C72708-A023-48BE-8BC1-B4284AB572AD}" type="slidenum">
              <a:rPr lang="en-US" smtClean="0">
                <a:latin typeface="Times" pitchFamily="18" charset="0"/>
                <a:ea typeface="ＭＳ Ｐゴシック"/>
                <a:cs typeface="ＭＳ Ｐゴシック"/>
              </a:rPr>
              <a:pPr/>
              <a:t>1</a:t>
            </a:fld>
            <a:endParaRPr lang="en-US">
              <a:latin typeface="Times" pitchFamily="18" charset="0"/>
              <a:ea typeface="ＭＳ Ｐゴシック"/>
              <a:cs typeface="ＭＳ Ｐゴシック"/>
            </a:endParaRPr>
          </a:p>
        </p:txBody>
      </p:sp>
      <p:sp>
        <p:nvSpPr>
          <p:cNvPr id="17410" name="Rectangle 2"/>
          <p:cNvSpPr>
            <a:spLocks noGrp="1" noRot="1" noChangeAspect="1" noChangeArrowheads="1" noTextEdit="1"/>
          </p:cNvSpPr>
          <p:nvPr>
            <p:ph type="sldImg"/>
            <p:custDataLst>
              <p:tags r:id="rId1"/>
            </p:custDataLst>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61853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A98151DF-07B8-44A2-8396-6982862F0BD0}" type="slidenum">
              <a:rPr lang="en-US" smtClean="0">
                <a:latin typeface="Times" pitchFamily="18" charset="0"/>
                <a:ea typeface="ＭＳ Ｐゴシック"/>
                <a:cs typeface="ＭＳ Ｐゴシック"/>
              </a:rPr>
              <a:pPr/>
              <a:t>10</a:t>
            </a:fld>
            <a:endParaRPr lang="en-US">
              <a:latin typeface="Times" pitchFamily="18" charset="0"/>
              <a:ea typeface="ＭＳ Ｐゴシック"/>
              <a:cs typeface="ＭＳ Ｐゴシック"/>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r>
              <a:rPr lang="en-US" dirty="0">
                <a:latin typeface="Times" pitchFamily="18" charset="0"/>
              </a:rPr>
              <a:t>https://www.acq.osd.mil/se/docs/15288-Guide-2017.pdf </a:t>
            </a:r>
          </a:p>
          <a:p>
            <a:pPr eaLnBrk="1" hangingPunct="1"/>
            <a:r>
              <a:rPr lang="en-US" dirty="0">
                <a:latin typeface="Times" pitchFamily="18" charset="0"/>
              </a:rPr>
              <a:t>https://www.sebokwiki.org/wiki/Systems_Engineering_Standards </a:t>
            </a:r>
          </a:p>
        </p:txBody>
      </p:sp>
    </p:spTree>
    <p:extLst>
      <p:ext uri="{BB962C8B-B14F-4D97-AF65-F5344CB8AC3E}">
        <p14:creationId xmlns:p14="http://schemas.microsoft.com/office/powerpoint/2010/main" val="852322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D6A49CF8-4213-4A13-A249-8E5365EDA5CE}" type="slidenum">
              <a:rPr lang="en-US" smtClean="0">
                <a:latin typeface="Times" pitchFamily="18" charset="0"/>
                <a:ea typeface="ＭＳ Ｐゴシック"/>
                <a:cs typeface="ＭＳ Ｐゴシック"/>
              </a:rPr>
              <a:pPr/>
              <a:t>11</a:t>
            </a:fld>
            <a:endParaRPr lang="en-US">
              <a:latin typeface="Times" pitchFamily="18" charset="0"/>
              <a:ea typeface="ＭＳ Ｐゴシック"/>
              <a:cs typeface="ＭＳ Ｐゴシック"/>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3233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r>
              <a:rPr lang="en-US" dirty="0">
                <a:latin typeface="Times" pitchFamily="18" charset="0"/>
              </a:rPr>
              <a:t>Defense Acquisition Guidebook - DAG</a:t>
            </a:r>
          </a:p>
        </p:txBody>
      </p:sp>
    </p:spTree>
    <p:extLst>
      <p:ext uri="{BB962C8B-B14F-4D97-AF65-F5344CB8AC3E}">
        <p14:creationId xmlns:p14="http://schemas.microsoft.com/office/powerpoint/2010/main" val="375504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en-US">
              <a:latin typeface="Times" pitchFamily="18" charset="0"/>
            </a:endParaRPr>
          </a:p>
        </p:txBody>
      </p:sp>
    </p:spTree>
    <p:extLst>
      <p:ext uri="{BB962C8B-B14F-4D97-AF65-F5344CB8AC3E}">
        <p14:creationId xmlns:p14="http://schemas.microsoft.com/office/powerpoint/2010/main" val="27003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4FB5C75B-28A0-45EC-B96A-4DC8F1E9F5FC}" type="slidenum">
              <a:rPr lang="en-US" smtClean="0">
                <a:latin typeface="Times" pitchFamily="18" charset="0"/>
                <a:ea typeface="ＭＳ Ｐゴシック"/>
                <a:cs typeface="ＭＳ Ｐゴシック"/>
              </a:rPr>
              <a:pPr/>
              <a:t>14</a:t>
            </a:fld>
            <a:endParaRPr lang="en-US">
              <a:latin typeface="Times" pitchFamily="18" charset="0"/>
              <a:ea typeface="ＭＳ Ｐゴシック"/>
              <a:cs typeface="ＭＳ Ｐゴシック"/>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750075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4DFC2365-C92D-461B-96A2-AC9F70506E69}" type="slidenum">
              <a:rPr lang="en-US" smtClean="0">
                <a:latin typeface="Times" pitchFamily="18" charset="0"/>
                <a:ea typeface="ＭＳ Ｐゴシック"/>
                <a:cs typeface="ＭＳ Ｐゴシック"/>
              </a:rPr>
              <a:pPr/>
              <a:t>15</a:t>
            </a:fld>
            <a:endParaRPr lang="en-US">
              <a:latin typeface="Times" pitchFamily="18" charset="0"/>
              <a:ea typeface="ＭＳ Ｐゴシック"/>
              <a:cs typeface="ＭＳ Ｐゴシック"/>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r>
              <a:rPr lang="en-US" dirty="0">
                <a:latin typeface="Times" pitchFamily="18" charset="0"/>
              </a:rPr>
              <a:t>DODI 5000.02</a:t>
            </a:r>
            <a:r>
              <a:rPr lang="en-US" baseline="0" dirty="0">
                <a:latin typeface="Times" pitchFamily="18" charset="0"/>
              </a:rPr>
              <a:t> is the </a:t>
            </a:r>
            <a:r>
              <a:rPr lang="en-US" baseline="0" dirty="0" err="1">
                <a:latin typeface="Times" pitchFamily="18" charset="0"/>
              </a:rPr>
              <a:t>biggy</a:t>
            </a:r>
            <a:r>
              <a:rPr lang="en-US" baseline="0" dirty="0">
                <a:latin typeface="Times" pitchFamily="18" charset="0"/>
              </a:rPr>
              <a:t> on how to develop systems</a:t>
            </a:r>
            <a:endParaRPr lang="en-US" dirty="0">
              <a:latin typeface="Times" pitchFamily="18" charset="0"/>
            </a:endParaRPr>
          </a:p>
        </p:txBody>
      </p:sp>
    </p:spTree>
    <p:extLst>
      <p:ext uri="{BB962C8B-B14F-4D97-AF65-F5344CB8AC3E}">
        <p14:creationId xmlns:p14="http://schemas.microsoft.com/office/powerpoint/2010/main" val="181511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A13299A-E0AE-44B4-BC52-56269DC018C0}" type="slidenum">
              <a:rPr lang="en-US" smtClean="0">
                <a:latin typeface="Times" pitchFamily="18" charset="0"/>
                <a:ea typeface="ＭＳ Ｐゴシック"/>
                <a:cs typeface="ＭＳ Ｐゴシック"/>
              </a:rPr>
              <a:pPr/>
              <a:t>16</a:t>
            </a:fld>
            <a:endParaRPr lang="en-US">
              <a:latin typeface="Times" pitchFamily="18" charset="0"/>
              <a:ea typeface="ＭＳ Ｐゴシック"/>
              <a:cs typeface="ＭＳ Ｐゴシック"/>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5894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endParaRPr lang="en-US">
              <a:latin typeface="Times" pitchFamily="18" charset="0"/>
            </a:endParaRPr>
          </a:p>
        </p:txBody>
      </p:sp>
    </p:spTree>
    <p:extLst>
      <p:ext uri="{BB962C8B-B14F-4D97-AF65-F5344CB8AC3E}">
        <p14:creationId xmlns:p14="http://schemas.microsoft.com/office/powerpoint/2010/main" val="15426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a:latin typeface="Times" pitchFamily="18" charset="0"/>
            </a:endParaRPr>
          </a:p>
        </p:txBody>
      </p:sp>
    </p:spTree>
    <p:extLst>
      <p:ext uri="{BB962C8B-B14F-4D97-AF65-F5344CB8AC3E}">
        <p14:creationId xmlns:p14="http://schemas.microsoft.com/office/powerpoint/2010/main" val="254240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47046328-5239-4852-8F75-2775D2CDEC14}" type="slidenum">
              <a:rPr lang="en-US" smtClean="0">
                <a:latin typeface="Times" pitchFamily="18" charset="0"/>
                <a:ea typeface="ＭＳ Ｐゴシック"/>
                <a:cs typeface="ＭＳ Ｐゴシック"/>
              </a:rPr>
              <a:pPr/>
              <a:t>21</a:t>
            </a:fld>
            <a:endParaRPr lang="en-US">
              <a:latin typeface="Times" pitchFamily="18" charset="0"/>
              <a:ea typeface="ＭＳ Ｐゴシック"/>
              <a:cs typeface="ＭＳ Ｐゴシック"/>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3658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07F6875-B6DC-40CD-ADD2-D1D3DBA89DE1}" type="slidenum">
              <a:rPr lang="en-US" smtClean="0">
                <a:latin typeface="Times" pitchFamily="18" charset="0"/>
                <a:ea typeface="ＭＳ Ｐゴシック"/>
                <a:cs typeface="ＭＳ Ｐゴシック"/>
              </a:rPr>
              <a:pPr/>
              <a:t>2</a:t>
            </a:fld>
            <a:endParaRPr lang="en-US">
              <a:latin typeface="Times" pitchFamily="18"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p:spPr>
        <p:txBody>
          <a:bodyPr/>
          <a:lstStyle/>
          <a:p>
            <a:pPr eaLnBrk="1" hangingPunct="1"/>
            <a:r>
              <a:rPr lang="en-US">
                <a:latin typeface="Times" pitchFamily="18" charset="0"/>
                <a:cs typeface="Times New Roman" pitchFamily="18" charset="0"/>
              </a:rPr>
              <a:t> </a:t>
            </a:r>
          </a:p>
        </p:txBody>
      </p:sp>
    </p:spTree>
    <p:extLst>
      <p:ext uri="{BB962C8B-B14F-4D97-AF65-F5344CB8AC3E}">
        <p14:creationId xmlns:p14="http://schemas.microsoft.com/office/powerpoint/2010/main" val="2665615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662AF20E-F930-4376-AA7E-AA881C4BA66B}" type="slidenum">
              <a:rPr lang="en-US" smtClean="0">
                <a:latin typeface="Times" pitchFamily="18" charset="0"/>
                <a:ea typeface="ＭＳ Ｐゴシック"/>
                <a:cs typeface="ＭＳ Ｐゴシック"/>
              </a:rPr>
              <a:pPr/>
              <a:t>22</a:t>
            </a:fld>
            <a:endParaRPr lang="en-US">
              <a:latin typeface="Times" pitchFamily="18" charset="0"/>
              <a:ea typeface="ＭＳ Ｐゴシック"/>
              <a:cs typeface="ＭＳ Ｐゴシック"/>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en-US" dirty="0">
                <a:latin typeface="Times" pitchFamily="18" charset="0"/>
              </a:rPr>
              <a:t>These</a:t>
            </a:r>
            <a:r>
              <a:rPr lang="en-US" baseline="0" dirty="0">
                <a:latin typeface="Times" pitchFamily="18" charset="0"/>
              </a:rPr>
              <a:t> two pages are the key to the first half of the semester.</a:t>
            </a:r>
            <a:endParaRPr lang="en-US" dirty="0">
              <a:latin typeface="Times" pitchFamily="18" charset="0"/>
            </a:endParaRPr>
          </a:p>
        </p:txBody>
      </p:sp>
    </p:spTree>
    <p:extLst>
      <p:ext uri="{BB962C8B-B14F-4D97-AF65-F5344CB8AC3E}">
        <p14:creationId xmlns:p14="http://schemas.microsoft.com/office/powerpoint/2010/main" val="3253965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03982C4C-7DCE-497D-9DD5-FAA8A511C740}" type="slidenum">
              <a:rPr lang="en-US" smtClean="0">
                <a:latin typeface="Times" pitchFamily="18" charset="0"/>
                <a:ea typeface="ＭＳ Ｐゴシック"/>
                <a:cs typeface="ＭＳ Ｐゴシック"/>
              </a:rPr>
              <a:pPr/>
              <a:t>23</a:t>
            </a:fld>
            <a:endParaRPr lang="en-US">
              <a:latin typeface="Times" pitchFamily="18" charset="0"/>
              <a:ea typeface="ＭＳ Ｐゴシック"/>
              <a:cs typeface="ＭＳ Ｐゴシック"/>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2801128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64608092-01CF-4810-8CA2-E84C12F9911B}" type="slidenum">
              <a:rPr lang="en-US" smtClean="0">
                <a:latin typeface="Times" pitchFamily="18" charset="0"/>
                <a:ea typeface="ＭＳ Ｐゴシック"/>
                <a:cs typeface="ＭＳ Ｐゴシック"/>
              </a:rPr>
              <a:pPr/>
              <a:t>24</a:t>
            </a:fld>
            <a:endParaRPr lang="en-US">
              <a:latin typeface="Times" pitchFamily="18" charset="0"/>
              <a:ea typeface="ＭＳ Ｐゴシック"/>
              <a:cs typeface="ＭＳ Ｐゴシック"/>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43362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p>
            <a:fld id="{7BC1FEC9-920A-4053-AF03-E9880C2AA407}" type="slidenum">
              <a:rPr lang="en-US" smtClean="0">
                <a:latin typeface="Times" pitchFamily="18" charset="0"/>
                <a:ea typeface="ＭＳ Ｐゴシック"/>
                <a:cs typeface="ＭＳ Ｐゴシック"/>
              </a:rPr>
              <a:pPr/>
              <a:t>25</a:t>
            </a:fld>
            <a:endParaRPr lang="en-US">
              <a:latin typeface="Times" pitchFamily="18" charset="0"/>
              <a:ea typeface="ＭＳ Ｐゴシック"/>
              <a:cs typeface="ＭＳ Ｐゴシック"/>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80403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ECA56E2E-B993-49FD-90FC-0F7D43598FD3}" type="slidenum">
              <a:rPr lang="en-US" smtClean="0">
                <a:latin typeface="Times" pitchFamily="18" charset="0"/>
                <a:ea typeface="ＭＳ Ｐゴシック"/>
                <a:cs typeface="ＭＳ Ｐゴシック"/>
              </a:rPr>
              <a:pPr/>
              <a:t>26</a:t>
            </a:fld>
            <a:endParaRPr lang="en-US">
              <a:latin typeface="Times" pitchFamily="18" charset="0"/>
              <a:ea typeface="ＭＳ Ｐゴシック"/>
              <a:cs typeface="ＭＳ Ｐゴシック"/>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591243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7D25C24-C170-4FFE-A8AD-5D5E2EA5A161}" type="slidenum">
              <a:rPr lang="en-US" smtClean="0">
                <a:latin typeface="Times" pitchFamily="18" charset="0"/>
                <a:ea typeface="ＭＳ Ｐゴシック"/>
                <a:cs typeface="ＭＳ Ｐゴシック"/>
              </a:rPr>
              <a:pPr/>
              <a:t>27</a:t>
            </a:fld>
            <a:endParaRPr lang="en-US">
              <a:latin typeface="Times" pitchFamily="18" charset="0"/>
              <a:ea typeface="ＭＳ Ｐゴシック"/>
              <a:cs typeface="ＭＳ Ｐゴシック"/>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709705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FF7675D8-2F91-4B0C-BC3B-867354692EF0}" type="slidenum">
              <a:rPr lang="en-US" smtClean="0">
                <a:latin typeface="Times" pitchFamily="18" charset="0"/>
                <a:ea typeface="ＭＳ Ｐゴシック"/>
                <a:cs typeface="ＭＳ Ｐゴシック"/>
              </a:rPr>
              <a:pPr/>
              <a:t>28</a:t>
            </a:fld>
            <a:endParaRPr lang="en-US">
              <a:latin typeface="Times" pitchFamily="18" charset="0"/>
              <a:ea typeface="ＭＳ Ｐゴシック"/>
              <a:cs typeface="ＭＳ Ｐゴシック"/>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217815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701B8810-4DC1-4D59-B00A-0375FFBB58CC}" type="slidenum">
              <a:rPr lang="en-US" smtClean="0">
                <a:latin typeface="Times" pitchFamily="18" charset="0"/>
                <a:ea typeface="ＭＳ Ｐゴシック"/>
                <a:cs typeface="ＭＳ Ｐゴシック"/>
              </a:rPr>
              <a:pPr/>
              <a:t>29</a:t>
            </a:fld>
            <a:endParaRPr lang="en-US">
              <a:latin typeface="Times" pitchFamily="18" charset="0"/>
              <a:ea typeface="ＭＳ Ｐゴシック"/>
              <a:cs typeface="ＭＳ Ｐゴシック"/>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812264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E33FA352-2F4D-4F68-87DB-F5A75F1FA85D}" type="slidenum">
              <a:rPr lang="en-US" smtClean="0">
                <a:latin typeface="Times" pitchFamily="18" charset="0"/>
                <a:ea typeface="ＭＳ Ｐゴシック"/>
                <a:cs typeface="ＭＳ Ｐゴシック"/>
              </a:rPr>
              <a:pPr/>
              <a:t>30</a:t>
            </a:fld>
            <a:endParaRPr lang="en-US">
              <a:latin typeface="Times" pitchFamily="18" charset="0"/>
              <a:ea typeface="ＭＳ Ｐゴシック"/>
              <a:cs typeface="ＭＳ Ｐゴシック"/>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r>
              <a:rPr lang="en-US" dirty="0">
                <a:latin typeface="Times" pitchFamily="18" charset="0"/>
              </a:rPr>
              <a:t>Ahead of each technical review might be too often,</a:t>
            </a:r>
            <a:r>
              <a:rPr lang="en-US" baseline="0" dirty="0">
                <a:latin typeface="Times" pitchFamily="18" charset="0"/>
              </a:rPr>
              <a:t> and it’s the busiest time – getting ready for a review; why not soon </a:t>
            </a:r>
            <a:r>
              <a:rPr lang="en-US" i="1" baseline="0" dirty="0">
                <a:latin typeface="Times" pitchFamily="18" charset="0"/>
              </a:rPr>
              <a:t>after</a:t>
            </a:r>
            <a:r>
              <a:rPr lang="en-US" baseline="0" dirty="0">
                <a:latin typeface="Times" pitchFamily="18" charset="0"/>
              </a:rPr>
              <a:t> the review?</a:t>
            </a:r>
            <a:endParaRPr lang="en-US" dirty="0">
              <a:latin typeface="Times" pitchFamily="18" charset="0"/>
            </a:endParaRPr>
          </a:p>
        </p:txBody>
      </p:sp>
    </p:spTree>
    <p:extLst>
      <p:ext uri="{BB962C8B-B14F-4D97-AF65-F5344CB8AC3E}">
        <p14:creationId xmlns:p14="http://schemas.microsoft.com/office/powerpoint/2010/main" val="3847349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BAB4E604-293D-4ADF-80D5-EE48BEFEFB69}" type="slidenum">
              <a:rPr lang="en-US" smtClean="0">
                <a:latin typeface="Times" pitchFamily="18" charset="0"/>
                <a:ea typeface="ＭＳ Ｐゴシック"/>
                <a:cs typeface="ＭＳ Ｐゴシック"/>
              </a:rPr>
              <a:pPr/>
              <a:t>31</a:t>
            </a:fld>
            <a:endParaRPr lang="en-US">
              <a:latin typeface="Times" pitchFamily="18" charset="0"/>
              <a:ea typeface="ＭＳ Ｐゴシック"/>
              <a:cs typeface="ＭＳ Ｐゴシック"/>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34213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D165B135-AB04-4C30-9913-03F793975787}" type="slidenum">
              <a:rPr lang="en-US" smtClean="0">
                <a:latin typeface="Times" pitchFamily="18" charset="0"/>
                <a:ea typeface="ＭＳ Ｐゴシック"/>
                <a:cs typeface="ＭＳ Ｐゴシック"/>
              </a:rPr>
              <a:pPr/>
              <a:t>3</a:t>
            </a:fld>
            <a:endParaRPr lang="en-US">
              <a:latin typeface="Times" pitchFamily="18"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31821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F4D794B8-00A8-4D64-B00F-991363DE497E}" type="slidenum">
              <a:rPr lang="en-US" smtClean="0">
                <a:latin typeface="Times" pitchFamily="18" charset="0"/>
                <a:ea typeface="ＭＳ Ｐゴシック"/>
                <a:cs typeface="ＭＳ Ｐゴシック"/>
              </a:rPr>
              <a:pPr/>
              <a:t>32</a:t>
            </a:fld>
            <a:endParaRPr lang="en-US">
              <a:latin typeface="Times" pitchFamily="18" charset="0"/>
              <a:ea typeface="ＭＳ Ｐゴシック"/>
              <a:cs typeface="ＭＳ Ｐゴシック"/>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789595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DDC6F15B-26DF-4C41-8FE1-C411B408E06F}" type="slidenum">
              <a:rPr lang="en-US" smtClean="0">
                <a:latin typeface="Times" pitchFamily="18" charset="0"/>
                <a:ea typeface="ＭＳ Ｐゴシック"/>
                <a:cs typeface="ＭＳ Ｐゴシック"/>
              </a:rPr>
              <a:pPr/>
              <a:t>33</a:t>
            </a:fld>
            <a:endParaRPr lang="en-US">
              <a:latin typeface="Times" pitchFamily="18" charset="0"/>
              <a:ea typeface="ＭＳ Ｐゴシック"/>
              <a:cs typeface="ＭＳ Ｐゴシック"/>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546967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p:spPr>
        <p:txBody>
          <a:bodyPr/>
          <a:lstStyle/>
          <a:p>
            <a:fld id="{0B8D183C-DB28-44AC-9401-8F42A4E1370C}" type="slidenum">
              <a:rPr lang="en-US" smtClean="0">
                <a:latin typeface="Times" pitchFamily="18" charset="0"/>
                <a:ea typeface="ＭＳ Ｐゴシック"/>
                <a:cs typeface="ＭＳ Ｐゴシック"/>
              </a:rPr>
              <a:pPr/>
              <a:t>34</a:t>
            </a:fld>
            <a:endParaRPr lang="en-US">
              <a:latin typeface="Times" pitchFamily="18" charset="0"/>
              <a:ea typeface="ＭＳ Ｐゴシック"/>
              <a:cs typeface="ＭＳ Ｐゴシック"/>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624704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1A2B1FDA-68BE-484E-87CE-0BF69DC6E47B}" type="slidenum">
              <a:rPr lang="en-US" smtClean="0">
                <a:latin typeface="Times" pitchFamily="18" charset="0"/>
                <a:ea typeface="ＭＳ Ｐゴシック"/>
                <a:cs typeface="ＭＳ Ｐゴシック"/>
              </a:rPr>
              <a:pPr/>
              <a:t>35</a:t>
            </a:fld>
            <a:endParaRPr lang="en-US">
              <a:latin typeface="Times" pitchFamily="18" charset="0"/>
              <a:ea typeface="ＭＳ Ｐゴシック"/>
              <a:cs typeface="ＭＳ Ｐゴシック"/>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65832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DC635A71-E0AB-4333-B0FE-CCEA82591058}" type="slidenum">
              <a:rPr lang="en-US" smtClean="0">
                <a:latin typeface="Times" pitchFamily="18" charset="0"/>
                <a:ea typeface="ＭＳ Ｐゴシック"/>
                <a:cs typeface="ＭＳ Ｐゴシック"/>
              </a:rPr>
              <a:pPr/>
              <a:t>36</a:t>
            </a:fld>
            <a:endParaRPr lang="en-US">
              <a:latin typeface="Times" pitchFamily="18" charset="0"/>
              <a:ea typeface="ＭＳ Ｐゴシック"/>
              <a:cs typeface="ＭＳ Ｐゴシック"/>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532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6BD11D96-DCB5-41E3-AD3A-9CA6BCDA9335}" type="slidenum">
              <a:rPr lang="en-US" smtClean="0">
                <a:latin typeface="Times" pitchFamily="18" charset="0"/>
                <a:ea typeface="ＭＳ Ｐゴシック"/>
                <a:cs typeface="ＭＳ Ｐゴシック"/>
              </a:rPr>
              <a:pPr/>
              <a:t>37</a:t>
            </a:fld>
            <a:endParaRPr lang="en-US">
              <a:latin typeface="Times" pitchFamily="18" charset="0"/>
              <a:ea typeface="ＭＳ Ｐゴシック"/>
              <a:cs typeface="ＭＳ Ｐゴシック"/>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490313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24E46C3A-6119-4EE8-A950-FF8CAA2966CA}" type="slidenum">
              <a:rPr lang="en-US" smtClean="0">
                <a:latin typeface="Times" pitchFamily="18" charset="0"/>
                <a:ea typeface="ＭＳ Ｐゴシック"/>
                <a:cs typeface="ＭＳ Ｐゴシック"/>
              </a:rPr>
              <a:pPr/>
              <a:t>38</a:t>
            </a:fld>
            <a:endParaRPr lang="en-US">
              <a:latin typeface="Times" pitchFamily="18" charset="0"/>
              <a:ea typeface="ＭＳ Ｐゴシック"/>
              <a:cs typeface="ＭＳ Ｐゴシック"/>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924497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B19386CC-CDF7-414C-9A22-5675A7205C77}" type="slidenum">
              <a:rPr lang="en-US" smtClean="0">
                <a:latin typeface="Times" pitchFamily="18" charset="0"/>
                <a:ea typeface="ＭＳ Ｐゴシック"/>
                <a:cs typeface="ＭＳ Ｐゴシック"/>
              </a:rPr>
              <a:pPr/>
              <a:t>39</a:t>
            </a:fld>
            <a:endParaRPr lang="en-US">
              <a:latin typeface="Times" pitchFamily="18" charset="0"/>
              <a:ea typeface="ＭＳ Ｐゴシック"/>
              <a:cs typeface="ＭＳ Ｐゴシック"/>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764553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p>
            <a:fld id="{98A6CD75-9FFC-4C5E-8BEE-3EB67ADA3295}" type="slidenum">
              <a:rPr lang="en-US" smtClean="0">
                <a:latin typeface="Times" pitchFamily="18" charset="0"/>
                <a:ea typeface="ＭＳ Ｐゴシック"/>
                <a:cs typeface="ＭＳ Ｐゴシック"/>
              </a:rPr>
              <a:pPr/>
              <a:t>40</a:t>
            </a:fld>
            <a:endParaRPr lang="en-US">
              <a:latin typeface="Times" pitchFamily="18" charset="0"/>
              <a:ea typeface="ＭＳ Ｐゴシック"/>
              <a:cs typeface="ＭＳ Ｐゴシック"/>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727591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p:spPr>
        <p:txBody>
          <a:bodyPr/>
          <a:lstStyle/>
          <a:p>
            <a:fld id="{E9827F49-439F-4105-9A7E-14EECF46FF04}" type="slidenum">
              <a:rPr lang="en-US" smtClean="0">
                <a:latin typeface="Times" pitchFamily="18" charset="0"/>
                <a:ea typeface="ＭＳ Ｐゴシック"/>
                <a:cs typeface="ＭＳ Ｐゴシック"/>
              </a:rPr>
              <a:pPr/>
              <a:t>41</a:t>
            </a:fld>
            <a:endParaRPr lang="en-US">
              <a:latin typeface="Times" pitchFamily="18" charset="0"/>
              <a:ea typeface="ＭＳ Ｐゴシック"/>
              <a:cs typeface="ＭＳ Ｐゴシック"/>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16432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084217A-78B0-4858-AA80-D71DF9CFFC22}" type="slidenum">
              <a:rPr lang="en-US" smtClean="0">
                <a:latin typeface="Times" pitchFamily="18" charset="0"/>
                <a:ea typeface="ＭＳ Ｐゴシック"/>
                <a:cs typeface="ＭＳ Ｐゴシック"/>
              </a:rPr>
              <a:pPr/>
              <a:t>4</a:t>
            </a:fld>
            <a:endParaRPr lang="en-US">
              <a:latin typeface="Times" pitchFamily="18"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577308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p:spPr>
        <p:txBody>
          <a:bodyPr/>
          <a:lstStyle/>
          <a:p>
            <a:fld id="{089FCCB0-D6E6-48F7-8E78-81EBF6F2DE4A}" type="slidenum">
              <a:rPr lang="en-US" smtClean="0">
                <a:latin typeface="Times" pitchFamily="18" charset="0"/>
                <a:ea typeface="ＭＳ Ｐゴシック"/>
                <a:cs typeface="ＭＳ Ｐゴシック"/>
              </a:rPr>
              <a:pPr/>
              <a:t>42</a:t>
            </a:fld>
            <a:endParaRPr lang="en-US">
              <a:latin typeface="Times" pitchFamily="18" charset="0"/>
              <a:ea typeface="ＭＳ Ｐゴシック"/>
              <a:cs typeface="ＭＳ Ｐゴシック"/>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235048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DAF7F9F2-EC1B-4AC4-8F9B-E91025C56133}" type="slidenum">
              <a:rPr lang="en-US" smtClean="0">
                <a:latin typeface="Times" pitchFamily="18" charset="0"/>
                <a:ea typeface="ＭＳ Ｐゴシック"/>
                <a:cs typeface="ＭＳ Ｐゴシック"/>
              </a:rPr>
              <a:pPr/>
              <a:t>43</a:t>
            </a:fld>
            <a:endParaRPr lang="en-US">
              <a:latin typeface="Times" pitchFamily="18" charset="0"/>
              <a:ea typeface="ＭＳ Ｐゴシック"/>
              <a:cs typeface="ＭＳ Ｐゴシック"/>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064625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p:spPr>
        <p:txBody>
          <a:bodyPr/>
          <a:lstStyle/>
          <a:p>
            <a:fld id="{B92F1BB0-5782-4455-B72D-7B23EA0D1D52}" type="slidenum">
              <a:rPr lang="en-US" smtClean="0">
                <a:latin typeface="Times" pitchFamily="18" charset="0"/>
                <a:ea typeface="ＭＳ Ｐゴシック"/>
                <a:cs typeface="ＭＳ Ｐゴシック"/>
              </a:rPr>
              <a:pPr/>
              <a:t>44</a:t>
            </a:fld>
            <a:endParaRPr lang="en-US">
              <a:latin typeface="Times" pitchFamily="18" charset="0"/>
              <a:ea typeface="ＭＳ Ｐゴシック"/>
              <a:cs typeface="ＭＳ Ｐゴシック"/>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60872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p:spPr>
        <p:txBody>
          <a:bodyPr/>
          <a:lstStyle/>
          <a:p>
            <a:fld id="{324C0014-58D3-4EA0-8079-0F4494811019}" type="slidenum">
              <a:rPr lang="en-US" smtClean="0">
                <a:latin typeface="Times" pitchFamily="18" charset="0"/>
                <a:ea typeface="ＭＳ Ｐゴシック"/>
                <a:cs typeface="ＭＳ Ｐゴシック"/>
              </a:rPr>
              <a:pPr/>
              <a:t>45</a:t>
            </a:fld>
            <a:endParaRPr lang="en-US">
              <a:latin typeface="Times" pitchFamily="18" charset="0"/>
              <a:ea typeface="ＭＳ Ｐゴシック"/>
              <a:cs typeface="ＭＳ Ｐゴシック"/>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220424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p:spPr>
        <p:txBody>
          <a:bodyPr/>
          <a:lstStyle/>
          <a:p>
            <a:fld id="{B2533907-CAA3-414B-888F-480DE0905F90}" type="slidenum">
              <a:rPr lang="en-US" smtClean="0">
                <a:latin typeface="Times" pitchFamily="18" charset="0"/>
                <a:ea typeface="ＭＳ Ｐゴシック"/>
                <a:cs typeface="ＭＳ Ｐゴシック"/>
              </a:rPr>
              <a:pPr/>
              <a:t>46</a:t>
            </a:fld>
            <a:endParaRPr lang="en-US">
              <a:latin typeface="Times" pitchFamily="18" charset="0"/>
              <a:ea typeface="ＭＳ Ｐゴシック"/>
              <a:cs typeface="ＭＳ Ｐゴシック"/>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2313942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FC3B0402-D6D5-49D0-B613-C446611D006F}" type="slidenum">
              <a:rPr lang="en-US" smtClean="0">
                <a:latin typeface="Times" pitchFamily="18" charset="0"/>
                <a:ea typeface="ＭＳ Ｐゴシック"/>
                <a:cs typeface="ＭＳ Ｐゴシック"/>
              </a:rPr>
              <a:pPr/>
              <a:t>47</a:t>
            </a:fld>
            <a:endParaRPr lang="en-US">
              <a:latin typeface="Times" pitchFamily="18" charset="0"/>
              <a:ea typeface="ＭＳ Ｐゴシック"/>
              <a:cs typeface="ＭＳ Ｐゴシック"/>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108492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p:spPr>
        <p:txBody>
          <a:bodyPr/>
          <a:lstStyle/>
          <a:p>
            <a:fld id="{14285979-FB3F-476F-8AB5-A15C492E97C0}" type="slidenum">
              <a:rPr lang="en-US" smtClean="0">
                <a:latin typeface="Times" pitchFamily="18" charset="0"/>
                <a:ea typeface="ＭＳ Ｐゴシック"/>
                <a:cs typeface="ＭＳ Ｐゴシック"/>
              </a:rPr>
              <a:pPr/>
              <a:t>49</a:t>
            </a:fld>
            <a:endParaRPr lang="en-US">
              <a:latin typeface="Times" pitchFamily="18" charset="0"/>
              <a:ea typeface="ＭＳ Ｐゴシック"/>
              <a:cs typeface="ＭＳ Ｐゴシック"/>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8440579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p:spPr>
        <p:txBody>
          <a:bodyPr/>
          <a:lstStyle/>
          <a:p>
            <a:fld id="{EA5DBF9A-E0E3-4034-B950-D2A6758A2CC1}" type="slidenum">
              <a:rPr lang="en-US" smtClean="0">
                <a:latin typeface="Times" pitchFamily="18" charset="0"/>
                <a:ea typeface="ＭＳ Ｐゴシック"/>
                <a:cs typeface="ＭＳ Ｐゴシック"/>
              </a:rPr>
              <a:pPr/>
              <a:t>50</a:t>
            </a:fld>
            <a:endParaRPr lang="en-US">
              <a:latin typeface="Times" pitchFamily="18" charset="0"/>
              <a:ea typeface="ＭＳ Ｐゴシック"/>
              <a:cs typeface="ＭＳ Ｐゴシック"/>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3734496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p:spPr>
        <p:txBody>
          <a:bodyPr/>
          <a:lstStyle/>
          <a:p>
            <a:fld id="{6572F7FC-220C-4CB6-95BE-DB9F15965E37}" type="slidenum">
              <a:rPr lang="en-US" smtClean="0">
                <a:latin typeface="Times" pitchFamily="18" charset="0"/>
                <a:ea typeface="ＭＳ Ｐゴシック"/>
                <a:cs typeface="ＭＳ Ｐゴシック"/>
              </a:rPr>
              <a:pPr/>
              <a:t>51</a:t>
            </a:fld>
            <a:endParaRPr lang="en-US">
              <a:latin typeface="Times" pitchFamily="18" charset="0"/>
              <a:ea typeface="ＭＳ Ｐゴシック"/>
              <a:cs typeface="ＭＳ Ｐゴシック"/>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981008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p>
            <a:fld id="{DA62AD4D-25FE-46C1-B4D6-AF6376DF4F53}" type="slidenum">
              <a:rPr lang="en-US" smtClean="0">
                <a:latin typeface="Times" pitchFamily="18" charset="0"/>
                <a:ea typeface="ＭＳ Ｐゴシック"/>
                <a:cs typeface="ＭＳ Ｐゴシック"/>
              </a:rPr>
              <a:pPr/>
              <a:t>52</a:t>
            </a:fld>
            <a:endParaRPr lang="en-US">
              <a:latin typeface="Times" pitchFamily="18" charset="0"/>
              <a:ea typeface="ＭＳ Ｐゴシック"/>
              <a:cs typeface="ＭＳ Ｐゴシック"/>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0157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5</a:t>
            </a:fld>
            <a:endParaRPr lang="en-US">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210079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p:spPr>
        <p:txBody>
          <a:bodyPr/>
          <a:lstStyle/>
          <a:p>
            <a:fld id="{AE21E789-CF28-4690-A3AA-14B855D3FF4E}" type="slidenum">
              <a:rPr lang="en-US" smtClean="0">
                <a:latin typeface="Times" pitchFamily="18" charset="0"/>
                <a:ea typeface="ＭＳ Ｐゴシック"/>
                <a:cs typeface="ＭＳ Ｐゴシック"/>
              </a:rPr>
              <a:pPr/>
              <a:t>53</a:t>
            </a:fld>
            <a:endParaRPr lang="en-US">
              <a:latin typeface="Times" pitchFamily="18" charset="0"/>
              <a:ea typeface="ＭＳ Ｐゴシック"/>
              <a:cs typeface="ＭＳ Ｐゴシック"/>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616882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p:spPr>
        <p:txBody>
          <a:bodyPr/>
          <a:lstStyle/>
          <a:p>
            <a:fld id="{F2ABEE05-136C-459E-9356-D0E418D7F020}" type="slidenum">
              <a:rPr lang="en-US" smtClean="0">
                <a:latin typeface="Times" pitchFamily="18" charset="0"/>
                <a:ea typeface="ＭＳ Ｐゴシック"/>
                <a:cs typeface="ＭＳ Ｐゴシック"/>
              </a:rPr>
              <a:pPr/>
              <a:t>54</a:t>
            </a:fld>
            <a:endParaRPr lang="en-US">
              <a:latin typeface="Times" pitchFamily="18" charset="0"/>
              <a:ea typeface="ＭＳ Ｐゴシック"/>
              <a:cs typeface="ＭＳ Ｐゴシック"/>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97061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830E9FC3-2B02-4B83-9733-AB82D2122ACB}" type="slidenum">
              <a:rPr lang="en-US" smtClean="0">
                <a:latin typeface="Times" pitchFamily="18" charset="0"/>
                <a:ea typeface="ＭＳ Ｐゴシック"/>
                <a:cs typeface="ＭＳ Ｐゴシック"/>
              </a:rPr>
              <a:pPr/>
              <a:t>6</a:t>
            </a:fld>
            <a:endParaRPr lang="en-US">
              <a:latin typeface="Times" pitchFamily="18" charset="0"/>
              <a:ea typeface="ＭＳ Ｐゴシック"/>
              <a:cs typeface="ＭＳ Ｐゴシック"/>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6597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E54FEBBB-BAD3-4010-BF63-70EF2BA03990}" type="slidenum">
              <a:rPr lang="en-US" smtClean="0">
                <a:latin typeface="Times" pitchFamily="18" charset="0"/>
                <a:ea typeface="ＭＳ Ｐゴシック"/>
                <a:cs typeface="ＭＳ Ｐゴシック"/>
              </a:rPr>
              <a:pPr/>
              <a:t>7</a:t>
            </a:fld>
            <a:endParaRPr lang="en-US">
              <a:latin typeface="Times" pitchFamily="18" charset="0"/>
              <a:ea typeface="ＭＳ Ｐゴシック"/>
              <a:cs typeface="ＭＳ Ｐゴシック"/>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9778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53CEC8CD-E4FD-477B-A4D6-27BD930AE9DF}" type="slidenum">
              <a:rPr lang="en-US" smtClean="0">
                <a:latin typeface="Times" pitchFamily="18" charset="0"/>
                <a:ea typeface="ＭＳ Ｐゴシック"/>
                <a:cs typeface="ＭＳ Ｐゴシック"/>
              </a:rPr>
              <a:pPr/>
              <a:t>8</a:t>
            </a:fld>
            <a:endParaRPr lang="en-US">
              <a:latin typeface="Times" pitchFamily="18" charset="0"/>
              <a:ea typeface="ＭＳ Ｐゴシック"/>
              <a:cs typeface="ＭＳ Ｐゴシック"/>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53497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A960DD7C-06B5-4297-987E-7B0CD01A5FB0}" type="slidenum">
              <a:rPr lang="en-US" smtClean="0">
                <a:latin typeface="Times" pitchFamily="18" charset="0"/>
                <a:ea typeface="ＭＳ Ｐゴシック"/>
                <a:cs typeface="ＭＳ Ｐゴシック"/>
              </a:rPr>
              <a:pPr/>
              <a:t>9</a:t>
            </a:fld>
            <a:endParaRPr lang="en-US">
              <a:latin typeface="Times" pitchFamily="18" charset="0"/>
              <a:ea typeface="ＭＳ Ｐゴシック"/>
              <a:cs typeface="ＭＳ Ｐゴシック"/>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16037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sz="half" idx="10"/>
          </p:nvPr>
        </p:nvSpPr>
        <p:spPr/>
        <p:txBody>
          <a:bodyPr/>
          <a:lstStyle>
            <a:lvl1pPr>
              <a:defRPr/>
            </a:lvl1pPr>
          </a:lstStyle>
          <a:p>
            <a:pPr>
              <a:defRPr/>
            </a:pPr>
            <a:r>
              <a:rPr lang="en-US"/>
              <a:t>Week 1</a:t>
            </a:r>
            <a:endParaRPr lang="en-US" dirty="0"/>
          </a:p>
        </p:txBody>
      </p:sp>
      <p:sp>
        <p:nvSpPr>
          <p:cNvPr id="5" name="Rectangle 4"/>
          <p:cNvSpPr>
            <a:spLocks noGrp="1" noChangeArrowheads="1"/>
          </p:cNvSpPr>
          <p:nvPr>
            <p:ph type="ftr" sz="quarter" idx="11"/>
          </p:nvPr>
        </p:nvSpPr>
        <p:spPr/>
        <p:txBody>
          <a:bodyPr/>
          <a:lstStyle>
            <a:lvl1pPr>
              <a:defRPr/>
            </a:lvl1pPr>
          </a:lstStyle>
          <a:p>
            <a:pPr>
              <a:defRPr/>
            </a:pPr>
            <a:r>
              <a:rPr lang="en-US"/>
              <a:t>Dr. Lou Pape SysEng6196</a:t>
            </a:r>
            <a:endParaRPr lang="en-US" dirty="0"/>
          </a:p>
        </p:txBody>
      </p:sp>
      <p:sp>
        <p:nvSpPr>
          <p:cNvPr id="6" name="Rectangle 5"/>
          <p:cNvSpPr>
            <a:spLocks noGrp="1" noChangeArrowheads="1"/>
          </p:cNvSpPr>
          <p:nvPr>
            <p:ph type="sldNum" sz="quarter" idx="12"/>
          </p:nvPr>
        </p:nvSpPr>
        <p:spPr>
          <a:xfrm>
            <a:off x="7162800" y="6553200"/>
            <a:ext cx="1905000" cy="457200"/>
          </a:xfrm>
        </p:spPr>
        <p:txBody>
          <a:bodyPr/>
          <a:lstStyle>
            <a:lvl1pPr>
              <a:defRPr/>
            </a:lvl1pPr>
          </a:lstStyle>
          <a:p>
            <a:pPr>
              <a:defRPr/>
            </a:pPr>
            <a:fld id="{08AEFD11-03D6-425F-B92A-A2824DC5C28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9644D2E-33BE-4BAB-81E2-159F75A2F7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2E49768-D5B1-4281-90D9-D62ED0D262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85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0F02944-AAC3-4F63-A7AF-BDCDE6AC53D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26B7229-5116-4B4A-8972-6B2313545C4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5CEF182-9AC6-49A8-A247-1F80E323FA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85EB8E1-0434-4CE6-8646-C960C5F36A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DD13534-81B4-42DF-AD8C-2032BC91D99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F208F6A-4627-412D-A1F9-5CA33520DFD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D8D96DB8-77BB-4E39-B040-1DFAB2A3E1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85D0927-28C2-4D7E-94C1-4D7EDBEF3FB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AF00272-A76C-4D7B-9C65-20D5B30F882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ABC2262-01C7-4E3F-96F9-EE16D1F925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eaLnBrk="0" hangingPunct="0">
              <a:defRPr/>
            </a:pPr>
            <a:endParaRPr lang="en-US">
              <a:ea typeface="ＭＳ Ｐゴシック" pitchFamily="16" charset="-128"/>
              <a:cs typeface="+mn-cs"/>
            </a:endParaRPr>
          </a:p>
        </p:txBody>
      </p:sp>
      <p:sp>
        <p:nvSpPr>
          <p:cNvPr id="57347"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8"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16" charset="-128"/>
                <a:cs typeface="+mn-cs"/>
              </a:defRPr>
            </a:lvl1pPr>
          </a:lstStyle>
          <a:p>
            <a:pPr>
              <a:defRPr/>
            </a:pPr>
            <a:r>
              <a:rPr lang="en-US"/>
              <a:t>Week 1</a:t>
            </a:r>
            <a:endParaRPr lang="en-US" dirty="0"/>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ea typeface="ＭＳ Ｐゴシック" pitchFamily="16" charset="-128"/>
                <a:cs typeface="+mn-cs"/>
              </a:defRPr>
            </a:lvl1pPr>
          </a:lstStyle>
          <a:p>
            <a:pPr>
              <a:defRPr/>
            </a:pPr>
            <a:r>
              <a:rPr lang="en-US"/>
              <a:t>Dr. Lou Pape SysEng6196</a:t>
            </a:r>
            <a:endParaRPr lang="en-US" dirty="0"/>
          </a:p>
        </p:txBody>
      </p:sp>
      <p:sp>
        <p:nvSpPr>
          <p:cNvPr id="171014"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ea typeface="ＭＳ Ｐゴシック" pitchFamily="16" charset="-128"/>
                <a:cs typeface="+mn-cs"/>
              </a:defRPr>
            </a:lvl1pPr>
          </a:lstStyle>
          <a:p>
            <a:pPr>
              <a:defRPr/>
            </a:pPr>
            <a:fld id="{193ED066-8C9D-438E-994D-F09B4E444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Lst>
  <p:hf hdr="0"/>
  <p:txStyles>
    <p:titleStyle>
      <a:lvl1pPr algn="ctr" rtl="0" eaLnBrk="0" fontAlgn="base" hangingPunct="0">
        <a:spcBef>
          <a:spcPct val="0"/>
        </a:spcBef>
        <a:spcAft>
          <a:spcPct val="0"/>
        </a:spcAft>
        <a:defRPr sz="3600" b="1">
          <a:solidFill>
            <a:schemeClr val="tx2"/>
          </a:solidFill>
          <a:latin typeface="+mj-lt"/>
          <a:ea typeface="+mj-ea"/>
          <a:cs typeface="ＭＳ Ｐゴシック"/>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b="1">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b="1">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b="1">
          <a:solidFill>
            <a:schemeClr val="tx1"/>
          </a:solidFill>
          <a:latin typeface="+mn-lt"/>
          <a:ea typeface="+mn-ea"/>
          <a:cs typeface="ＭＳ Ｐゴシック"/>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so.org/iso/catalogue_detail.htm?csnumber=5688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incose.org/about-systems-engineering/se-standards" TargetMode="External"/><Relationship Id="rId4" Type="http://schemas.openxmlformats.org/officeDocument/2006/relationships/hyperlink" Target="http://www.incose.org/practice/standardsupdate.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bokwiki.org/wiki/System_Realiz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www.acq.osd.mil/fo/docs/500002p.pdf" TargetMode="Externa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arpa.mil/about-us/timeline/darpa-urban-challeng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dmv.ca.gov/pubs/pubs.htm" TargetMode="External"/><Relationship Id="rId4" Type="http://schemas.openxmlformats.org/officeDocument/2006/relationships/hyperlink" Target="http://en.wikipedia.org/wiki/DARPA_Grand_Challen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msystem.edu/ums/rules/collected_rules/programs/ch200/200.010_standard_of_condu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u.mil/community-hub#All||title_as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image" Target="../media/image12.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eb.archive.org/web/20070609192145/http:/www.dstan.mod.uk/tailor_stan.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15288.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pectrum.ieee.org/sep05/145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ectrum.ieee.org/computing/software/who-killed-the-virtual-case-fil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638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6387" name="Slide Number Placeholder 5"/>
          <p:cNvSpPr>
            <a:spLocks noGrp="1"/>
          </p:cNvSpPr>
          <p:nvPr>
            <p:ph type="sldNum" sz="quarter" idx="12"/>
          </p:nvPr>
        </p:nvSpPr>
        <p:spPr>
          <a:noFill/>
        </p:spPr>
        <p:txBody>
          <a:bodyPr/>
          <a:lstStyle/>
          <a:p>
            <a:fld id="{FFEAB04F-7DB0-48C2-8F74-4155754E69AF}" type="slidenum">
              <a:rPr lang="en-US" smtClean="0">
                <a:ea typeface="ＭＳ Ｐゴシック"/>
                <a:cs typeface="ＭＳ Ｐゴシック"/>
              </a:rPr>
              <a:pPr/>
              <a:t>1</a:t>
            </a:fld>
            <a:endParaRPr lang="en-US">
              <a:ea typeface="ＭＳ Ｐゴシック"/>
              <a:cs typeface="ＭＳ Ｐゴシック"/>
            </a:endParaRPr>
          </a:p>
        </p:txBody>
      </p:sp>
      <p:sp>
        <p:nvSpPr>
          <p:cNvPr id="16388" name="Rectangle 2"/>
          <p:cNvSpPr>
            <a:spLocks noGrp="1" noChangeArrowheads="1"/>
          </p:cNvSpPr>
          <p:nvPr>
            <p:ph type="ctrTitle"/>
          </p:nvPr>
        </p:nvSpPr>
        <p:spPr>
          <a:xfrm>
            <a:off x="533400" y="1066800"/>
            <a:ext cx="8229600" cy="1736725"/>
          </a:xfrm>
        </p:spPr>
        <p:txBody>
          <a:bodyPr/>
          <a:lstStyle/>
          <a:p>
            <a:pPr eaLnBrk="1" hangingPunct="1"/>
            <a:r>
              <a:rPr lang="en-US" dirty="0" err="1"/>
              <a:t>SysEng</a:t>
            </a:r>
            <a:r>
              <a:rPr lang="en-US" dirty="0"/>
              <a:t> 6196</a:t>
            </a:r>
            <a:br>
              <a:rPr lang="en-US" dirty="0"/>
            </a:br>
            <a:r>
              <a:rPr lang="en-US" dirty="0"/>
              <a:t>Systems Engineering Capstone</a:t>
            </a:r>
          </a:p>
        </p:txBody>
      </p:sp>
      <p:sp>
        <p:nvSpPr>
          <p:cNvPr id="16389" name="Rectangle 3"/>
          <p:cNvSpPr>
            <a:spLocks noGrp="1" noChangeArrowheads="1"/>
          </p:cNvSpPr>
          <p:nvPr>
            <p:ph type="subTitle" idx="1"/>
          </p:nvPr>
        </p:nvSpPr>
        <p:spPr>
          <a:xfrm>
            <a:off x="381000" y="3581400"/>
            <a:ext cx="8534400" cy="2057400"/>
          </a:xfrm>
        </p:spPr>
        <p:txBody>
          <a:bodyPr/>
          <a:lstStyle/>
          <a:p>
            <a:pPr eaLnBrk="1" hangingPunct="1">
              <a:lnSpc>
                <a:spcPct val="80000"/>
              </a:lnSpc>
            </a:pPr>
            <a:r>
              <a:rPr lang="en-US" sz="3600" dirty="0"/>
              <a:t>Dr. Lou Pape</a:t>
            </a:r>
          </a:p>
          <a:p>
            <a:pPr eaLnBrk="1" hangingPunct="1">
              <a:lnSpc>
                <a:spcPct val="80000"/>
              </a:lnSpc>
            </a:pPr>
            <a:r>
              <a:rPr lang="en-US" sz="3600" dirty="0"/>
              <a:t>1 – Introduction to the SE Management Plan</a:t>
            </a:r>
          </a:p>
          <a:p>
            <a:pPr eaLnBrk="1" hangingPunct="1">
              <a:lnSpc>
                <a:spcPct val="80000"/>
              </a:lnSpc>
            </a:pPr>
            <a:r>
              <a:rPr lang="en-US" sz="3600" dirty="0"/>
              <a:t>(</a:t>
            </a:r>
            <a:r>
              <a:rPr lang="en-US" sz="3600" dirty="0" err="1"/>
              <a:t>SEMP</a:t>
            </a:r>
            <a:r>
              <a:rPr lang="en-US" sz="3600" dirty="0"/>
              <a:t>)</a:t>
            </a:r>
          </a:p>
          <a:p>
            <a:pPr eaLnBrk="1" hangingPunct="1">
              <a:lnSpc>
                <a:spcPct val="80000"/>
              </a:lnSpc>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3481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34819" name="Slide Number Placeholder 5"/>
          <p:cNvSpPr>
            <a:spLocks noGrp="1"/>
          </p:cNvSpPr>
          <p:nvPr>
            <p:ph type="sldNum" sz="quarter" idx="12"/>
          </p:nvPr>
        </p:nvSpPr>
        <p:spPr>
          <a:noFill/>
        </p:spPr>
        <p:txBody>
          <a:bodyPr/>
          <a:lstStyle/>
          <a:p>
            <a:fld id="{DC93DDB9-FE0F-4C2D-B811-7161C889C1BC}" type="slidenum">
              <a:rPr lang="en-US" smtClean="0">
                <a:ea typeface="ＭＳ Ｐゴシック"/>
                <a:cs typeface="ＭＳ Ｐゴシック"/>
              </a:rPr>
              <a:pPr/>
              <a:t>10</a:t>
            </a:fld>
            <a:endParaRPr lang="en-US">
              <a:ea typeface="ＭＳ Ｐゴシック"/>
              <a:cs typeface="ＭＳ Ｐゴシック"/>
            </a:endParaRPr>
          </a:p>
        </p:txBody>
      </p:sp>
      <p:sp>
        <p:nvSpPr>
          <p:cNvPr id="34820" name="Rectangle 2"/>
          <p:cNvSpPr>
            <a:spLocks noGrp="1" noChangeArrowheads="1"/>
          </p:cNvSpPr>
          <p:nvPr>
            <p:ph type="title"/>
          </p:nvPr>
        </p:nvSpPr>
        <p:spPr/>
        <p:txBody>
          <a:bodyPr/>
          <a:lstStyle/>
          <a:p>
            <a:pPr eaLnBrk="1" hangingPunct="1"/>
            <a:r>
              <a:rPr lang="en-US" dirty="0"/>
              <a:t>SE Standards*</a:t>
            </a:r>
          </a:p>
        </p:txBody>
      </p:sp>
      <p:sp>
        <p:nvSpPr>
          <p:cNvPr id="34821" name="Rectangle 3"/>
          <p:cNvSpPr>
            <a:spLocks noGrp="1" noChangeArrowheads="1"/>
          </p:cNvSpPr>
          <p:nvPr>
            <p:ph type="body" idx="1"/>
          </p:nvPr>
        </p:nvSpPr>
        <p:spPr>
          <a:xfrm>
            <a:off x="685800" y="1219200"/>
            <a:ext cx="8077200" cy="4876800"/>
          </a:xfrm>
        </p:spPr>
        <p:txBody>
          <a:bodyPr/>
          <a:lstStyle/>
          <a:p>
            <a:pPr eaLnBrk="1" hangingPunct="1"/>
            <a:r>
              <a:rPr lang="en-US" sz="2000" dirty="0"/>
              <a:t>ISO/IEC/IEEE 15288-2015 – Systems and Software Engineering – Life-Cycle Process</a:t>
            </a:r>
          </a:p>
          <a:p>
            <a:pPr lvl="1" eaLnBrk="1" hangingPunct="1"/>
            <a:r>
              <a:rPr lang="en-US" sz="1800" dirty="0"/>
              <a:t>INCOSE SE Handbook v4 aligned with this standard (Our Text!)</a:t>
            </a:r>
          </a:p>
          <a:p>
            <a:pPr eaLnBrk="1" hangingPunct="1"/>
            <a:r>
              <a:rPr lang="en-US" sz="2000" dirty="0"/>
              <a:t>ANSI/EIA-632, Processes for Engineering a System</a:t>
            </a:r>
          </a:p>
          <a:p>
            <a:pPr lvl="1" eaLnBrk="1" hangingPunct="1"/>
            <a:r>
              <a:rPr lang="en-US" sz="1800" dirty="0"/>
              <a:t>Derived from draft MIL-STD-499B</a:t>
            </a:r>
          </a:p>
          <a:p>
            <a:pPr eaLnBrk="1" hangingPunct="1"/>
            <a:r>
              <a:rPr lang="en-US" sz="2000" dirty="0"/>
              <a:t>IEEE 1220-2005, Standard for Application and Management of the Systems Engineering Process</a:t>
            </a:r>
          </a:p>
          <a:p>
            <a:pPr lvl="1" eaLnBrk="1" hangingPunct="1"/>
            <a:r>
              <a:rPr lang="en-US" sz="1800" dirty="0"/>
              <a:t>Derived from draft MIL-STD-499B</a:t>
            </a:r>
          </a:p>
          <a:p>
            <a:pPr lvl="1" eaLnBrk="1" hangingPunct="1"/>
            <a:r>
              <a:rPr lang="en-US" sz="1800" dirty="0"/>
              <a:t>Re-published as ISO/IEC 26702:2007, “Systems engineering -- Application and management of the systems engineering process”</a:t>
            </a:r>
          </a:p>
          <a:p>
            <a:pPr lvl="1" eaLnBrk="1" hangingPunct="1"/>
            <a:r>
              <a:rPr lang="en-US" sz="1800" dirty="0"/>
              <a:t>Updated to </a:t>
            </a:r>
            <a:r>
              <a:rPr lang="en-US" sz="1800" dirty="0">
                <a:hlinkClick r:id="rId3"/>
              </a:rPr>
              <a:t>IEEE/ISO/IEC 24748-4-2016</a:t>
            </a:r>
            <a:r>
              <a:rPr lang="en-US" sz="1800" dirty="0"/>
              <a:t>, “International Standard for Systems and Software Engineering -- Life Cycle Management -- Part 4: Systems Engineering Planning”</a:t>
            </a:r>
          </a:p>
          <a:p>
            <a:pPr eaLnBrk="1" hangingPunct="1"/>
            <a:r>
              <a:rPr lang="en-US" sz="2000" dirty="0"/>
              <a:t>INCOSE Standards List</a:t>
            </a:r>
            <a:endParaRPr lang="en-US" sz="2000" dirty="0">
              <a:hlinkClick r:id="rId4"/>
            </a:endParaRPr>
          </a:p>
          <a:p>
            <a:pPr lvl="1" eaLnBrk="1" hangingPunct="1"/>
            <a:r>
              <a:rPr lang="en-US" sz="1800" dirty="0">
                <a:hlinkClick r:id="rId5"/>
              </a:rPr>
              <a:t>https://www.incose.org/about-systems-engineering/se-standards</a:t>
            </a:r>
            <a:r>
              <a:rPr lang="en-US" sz="1800" dirty="0"/>
              <a:t> </a:t>
            </a:r>
          </a:p>
          <a:p>
            <a:pPr lvl="1" eaLnBrk="1" hangingPunct="1"/>
            <a:r>
              <a:rPr lang="en-US" sz="1400" dirty="0"/>
              <a:t>*See Syllabus for </a:t>
            </a:r>
            <a:r>
              <a:rPr lang="en-US" sz="1400" dirty="0" err="1"/>
              <a:t>add’l</a:t>
            </a:r>
            <a:r>
              <a:rPr lang="en-US" sz="1400" dirty="0"/>
              <a:t> Links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3891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38915" name="Slide Number Placeholder 5"/>
          <p:cNvSpPr>
            <a:spLocks noGrp="1"/>
          </p:cNvSpPr>
          <p:nvPr>
            <p:ph type="sldNum" sz="quarter" idx="12"/>
          </p:nvPr>
        </p:nvSpPr>
        <p:spPr>
          <a:noFill/>
        </p:spPr>
        <p:txBody>
          <a:bodyPr/>
          <a:lstStyle/>
          <a:p>
            <a:fld id="{17465013-5C77-4CED-BAA1-8040F73040CB}" type="slidenum">
              <a:rPr lang="en-US" smtClean="0">
                <a:ea typeface="ＭＳ Ｐゴシック"/>
                <a:cs typeface="ＭＳ Ｐゴシック"/>
              </a:rPr>
              <a:pPr/>
              <a:t>11</a:t>
            </a:fld>
            <a:endParaRPr lang="en-US">
              <a:ea typeface="ＭＳ Ｐゴシック"/>
              <a:cs typeface="ＭＳ Ｐゴシック"/>
            </a:endParaRPr>
          </a:p>
        </p:txBody>
      </p:sp>
      <p:sp>
        <p:nvSpPr>
          <p:cNvPr id="38916" name="Rectangle 2"/>
          <p:cNvSpPr>
            <a:spLocks noGrp="1" noChangeArrowheads="1"/>
          </p:cNvSpPr>
          <p:nvPr>
            <p:ph type="title"/>
          </p:nvPr>
        </p:nvSpPr>
        <p:spPr/>
        <p:txBody>
          <a:bodyPr/>
          <a:lstStyle/>
          <a:p>
            <a:pPr eaLnBrk="1" hangingPunct="1"/>
            <a:r>
              <a:rPr lang="en-US"/>
              <a:t>SE Technical Processes</a:t>
            </a:r>
          </a:p>
        </p:txBody>
      </p:sp>
      <p:sp>
        <p:nvSpPr>
          <p:cNvPr id="38917"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sz="2000" i="1" dirty="0"/>
              <a:t>Technical Processes </a:t>
            </a:r>
            <a:r>
              <a:rPr lang="en-US" sz="2000" dirty="0"/>
              <a:t>for the engineering of…</a:t>
            </a:r>
          </a:p>
          <a:p>
            <a:pPr lvl="1" eaLnBrk="1" hangingPunct="1">
              <a:lnSpc>
                <a:spcPct val="90000"/>
              </a:lnSpc>
            </a:pPr>
            <a:r>
              <a:rPr lang="en-US" sz="1800" dirty="0"/>
              <a:t>The Product System</a:t>
            </a:r>
          </a:p>
          <a:p>
            <a:pPr lvl="1" eaLnBrk="1" hangingPunct="1">
              <a:lnSpc>
                <a:spcPct val="90000"/>
              </a:lnSpc>
            </a:pPr>
            <a:r>
              <a:rPr lang="en-US" sz="1800" dirty="0"/>
              <a:t>The Product-Development Organization and associated processes</a:t>
            </a:r>
          </a:p>
          <a:p>
            <a:pPr lvl="1" eaLnBrk="1" hangingPunct="1">
              <a:lnSpc>
                <a:spcPct val="90000"/>
              </a:lnSpc>
            </a:pPr>
            <a:r>
              <a:rPr lang="en-US" sz="1800" dirty="0"/>
              <a:t>The Enterprise System (business reengineering and continuous improvement)</a:t>
            </a:r>
          </a:p>
          <a:p>
            <a:pPr eaLnBrk="1" hangingPunct="1">
              <a:lnSpc>
                <a:spcPct val="90000"/>
              </a:lnSpc>
            </a:pPr>
            <a:r>
              <a:rPr lang="en-US" sz="2000" dirty="0"/>
              <a:t>Common Systems Engineering </a:t>
            </a:r>
            <a:r>
              <a:rPr lang="en-US" sz="2000" i="1" dirty="0"/>
              <a:t>Technical</a:t>
            </a:r>
            <a:r>
              <a:rPr lang="en-US" sz="2000" dirty="0"/>
              <a:t> Processes (Defense Acquisition Guidebook, 4.3.10 – 4.3.17</a:t>
            </a:r>
            <a:r>
              <a:rPr lang="en-US" sz="1600" dirty="0"/>
              <a:t>):</a:t>
            </a:r>
          </a:p>
          <a:p>
            <a:pPr lvl="1" eaLnBrk="1" hangingPunct="1">
              <a:lnSpc>
                <a:spcPct val="90000"/>
              </a:lnSpc>
            </a:pPr>
            <a:r>
              <a:rPr lang="en-US" sz="1800" dirty="0"/>
              <a:t>Requirements definition</a:t>
            </a:r>
          </a:p>
          <a:p>
            <a:pPr lvl="1" eaLnBrk="1" hangingPunct="1">
              <a:lnSpc>
                <a:spcPct val="90000"/>
              </a:lnSpc>
            </a:pPr>
            <a:r>
              <a:rPr lang="en-US" sz="1800" dirty="0"/>
              <a:t>Requirements and functional (logical) analysis</a:t>
            </a:r>
          </a:p>
          <a:p>
            <a:pPr lvl="1" eaLnBrk="1" hangingPunct="1">
              <a:lnSpc>
                <a:spcPct val="90000"/>
              </a:lnSpc>
            </a:pPr>
            <a:r>
              <a:rPr lang="en-US" sz="1800" dirty="0"/>
              <a:t>Architecture Design (solution)</a:t>
            </a:r>
          </a:p>
          <a:p>
            <a:pPr lvl="1" eaLnBrk="1" hangingPunct="1">
              <a:lnSpc>
                <a:spcPct val="90000"/>
              </a:lnSpc>
            </a:pPr>
            <a:r>
              <a:rPr lang="en-US" sz="1800" dirty="0"/>
              <a:t>Implementation (fabrication and procurement)</a:t>
            </a:r>
          </a:p>
          <a:p>
            <a:pPr lvl="1" eaLnBrk="1" hangingPunct="1">
              <a:lnSpc>
                <a:spcPct val="90000"/>
              </a:lnSpc>
            </a:pPr>
            <a:r>
              <a:rPr lang="en-US" sz="1800" dirty="0"/>
              <a:t>Integration</a:t>
            </a:r>
          </a:p>
          <a:p>
            <a:pPr lvl="1" eaLnBrk="1" hangingPunct="1">
              <a:lnSpc>
                <a:spcPct val="90000"/>
              </a:lnSpc>
            </a:pPr>
            <a:r>
              <a:rPr lang="en-US" sz="1800" dirty="0"/>
              <a:t>Verification</a:t>
            </a:r>
          </a:p>
          <a:p>
            <a:pPr lvl="1" eaLnBrk="1" hangingPunct="1">
              <a:lnSpc>
                <a:spcPct val="90000"/>
              </a:lnSpc>
            </a:pPr>
            <a:r>
              <a:rPr lang="en-US" sz="1800" dirty="0"/>
              <a:t>Validation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4096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40963" name="Slide Number Placeholder 5"/>
          <p:cNvSpPr>
            <a:spLocks noGrp="1"/>
          </p:cNvSpPr>
          <p:nvPr>
            <p:ph type="sldNum" sz="quarter" idx="12"/>
          </p:nvPr>
        </p:nvSpPr>
        <p:spPr>
          <a:noFill/>
        </p:spPr>
        <p:txBody>
          <a:bodyPr/>
          <a:lstStyle/>
          <a:p>
            <a:fld id="{57F27A1E-81FE-4A51-9E1D-41DB007134B5}" type="slidenum">
              <a:rPr lang="en-US" smtClean="0">
                <a:ea typeface="ＭＳ Ｐゴシック"/>
                <a:cs typeface="ＭＳ Ｐゴシック"/>
              </a:rPr>
              <a:pPr/>
              <a:t>12</a:t>
            </a:fld>
            <a:endParaRPr lang="en-US">
              <a:ea typeface="ＭＳ Ｐゴシック"/>
              <a:cs typeface="ＭＳ Ｐゴシック"/>
            </a:endParaRPr>
          </a:p>
        </p:txBody>
      </p:sp>
      <p:sp>
        <p:nvSpPr>
          <p:cNvPr id="40964" name="Rectangle 2"/>
          <p:cNvSpPr>
            <a:spLocks noGrp="1" noChangeArrowheads="1"/>
          </p:cNvSpPr>
          <p:nvPr>
            <p:ph type="title"/>
          </p:nvPr>
        </p:nvSpPr>
        <p:spPr/>
        <p:txBody>
          <a:bodyPr/>
          <a:lstStyle/>
          <a:p>
            <a:pPr eaLnBrk="1" hangingPunct="1"/>
            <a:r>
              <a:rPr lang="en-US" dirty="0"/>
              <a:t>DAU DAG 4.3.1 </a:t>
            </a:r>
          </a:p>
        </p:txBody>
      </p:sp>
      <p:sp>
        <p:nvSpPr>
          <p:cNvPr id="40965" name="Rectangle 3"/>
          <p:cNvSpPr>
            <a:spLocks noGrp="1" noChangeArrowheads="1"/>
          </p:cNvSpPr>
          <p:nvPr>
            <p:ph type="body" idx="1"/>
          </p:nvPr>
        </p:nvSpPr>
        <p:spPr>
          <a:xfrm>
            <a:off x="152400" y="1295400"/>
            <a:ext cx="8686800" cy="2133600"/>
          </a:xfrm>
        </p:spPr>
        <p:txBody>
          <a:bodyPr/>
          <a:lstStyle/>
          <a:p>
            <a:r>
              <a:rPr lang="en-US" sz="1600" b="0" dirty="0"/>
              <a:t>“…As a whole, the SE processes provide a systematic approach focused on providing needed capability to the operational end user. Successful implementation of the SE processes results in an integrated capability solution that is:</a:t>
            </a:r>
          </a:p>
          <a:p>
            <a:pPr lvl="1"/>
            <a:r>
              <a:rPr lang="en-US" sz="1400" b="0" dirty="0"/>
              <a:t>Responsive to the needs of the user</a:t>
            </a:r>
          </a:p>
          <a:p>
            <a:pPr lvl="1"/>
            <a:r>
              <a:rPr lang="en-US" sz="1400" b="0" dirty="0"/>
              <a:t>Balanced among multiple requirements, design considerations, and program costs and schedules</a:t>
            </a:r>
          </a:p>
          <a:p>
            <a:pPr lvl="1"/>
            <a:r>
              <a:rPr lang="en-US" sz="1400" b="0" dirty="0"/>
              <a:t>Able to operate in complex system-of-systems (</a:t>
            </a:r>
            <a:r>
              <a:rPr lang="en-US" sz="1400" b="0" dirty="0" err="1"/>
              <a:t>SoS</a:t>
            </a:r>
            <a:r>
              <a:rPr lang="en-US" sz="1400" b="0" dirty="0"/>
              <a:t>) environments as required…”</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982" t="28231" r="11942" b="33949"/>
          <a:stretch/>
        </p:blipFill>
        <p:spPr bwMode="auto">
          <a:xfrm>
            <a:off x="900546" y="2940627"/>
            <a:ext cx="6795654" cy="3688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4301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43011" name="Slide Number Placeholder 5"/>
          <p:cNvSpPr>
            <a:spLocks noGrp="1"/>
          </p:cNvSpPr>
          <p:nvPr>
            <p:ph type="sldNum" sz="quarter" idx="12"/>
          </p:nvPr>
        </p:nvSpPr>
        <p:spPr>
          <a:noFill/>
        </p:spPr>
        <p:txBody>
          <a:bodyPr/>
          <a:lstStyle/>
          <a:p>
            <a:fld id="{896F495B-1373-490A-9B47-027062460BD1}" type="slidenum">
              <a:rPr lang="en-US" smtClean="0">
                <a:ea typeface="ＭＳ Ｐゴシック"/>
                <a:cs typeface="ＭＳ Ｐゴシック"/>
              </a:rPr>
              <a:pPr/>
              <a:t>13</a:t>
            </a:fld>
            <a:endParaRPr lang="en-US">
              <a:ea typeface="ＭＳ Ｐゴシック"/>
              <a:cs typeface="ＭＳ Ｐゴシック"/>
            </a:endParaRPr>
          </a:p>
        </p:txBody>
      </p:sp>
      <p:sp>
        <p:nvSpPr>
          <p:cNvPr id="43012" name="Rectangle 2"/>
          <p:cNvSpPr>
            <a:spLocks noGrp="1" noChangeArrowheads="1"/>
          </p:cNvSpPr>
          <p:nvPr>
            <p:ph type="title"/>
          </p:nvPr>
        </p:nvSpPr>
        <p:spPr>
          <a:xfrm>
            <a:off x="381000" y="685800"/>
            <a:ext cx="8534400" cy="685800"/>
          </a:xfrm>
        </p:spPr>
        <p:txBody>
          <a:bodyPr/>
          <a:lstStyle/>
          <a:p>
            <a:pPr eaLnBrk="1" hangingPunct="1"/>
            <a:r>
              <a:rPr lang="en-US" sz="3200"/>
              <a:t>Life-cycle phasing of Technical Processes</a:t>
            </a:r>
          </a:p>
        </p:txBody>
      </p:sp>
      <p:sp>
        <p:nvSpPr>
          <p:cNvPr id="43013" name="Rectangle 3"/>
          <p:cNvSpPr>
            <a:spLocks noGrp="1" noChangeArrowheads="1"/>
          </p:cNvSpPr>
          <p:nvPr>
            <p:ph type="body" idx="1"/>
          </p:nvPr>
        </p:nvSpPr>
        <p:spPr>
          <a:xfrm>
            <a:off x="381000" y="1600200"/>
            <a:ext cx="2209800" cy="4876800"/>
          </a:xfrm>
        </p:spPr>
        <p:txBody>
          <a:bodyPr/>
          <a:lstStyle/>
          <a:p>
            <a:pPr eaLnBrk="1" hangingPunct="1"/>
            <a:r>
              <a:rPr lang="en-US" dirty="0"/>
              <a:t>From US DOD Defense Acquisition University </a:t>
            </a:r>
          </a:p>
          <a:p>
            <a:pPr eaLnBrk="1" hangingPunct="1"/>
            <a:endParaRPr lang="en-US" dirty="0"/>
          </a:p>
          <a:p>
            <a:pPr eaLnBrk="1" hangingPunct="1"/>
            <a:r>
              <a:rPr lang="en-US" dirty="0"/>
              <a:t>Note that MS B is PDR</a:t>
            </a:r>
          </a:p>
        </p:txBody>
      </p:sp>
      <p:sp>
        <p:nvSpPr>
          <p:cNvPr id="43015" name="Rectangle 5"/>
          <p:cNvSpPr>
            <a:spLocks noChangeArrowheads="1"/>
          </p:cNvSpPr>
          <p:nvPr/>
        </p:nvSpPr>
        <p:spPr bwMode="auto">
          <a:xfrm>
            <a:off x="2895600" y="6172200"/>
            <a:ext cx="4455066" cy="307777"/>
          </a:xfrm>
          <a:prstGeom prst="rect">
            <a:avLst/>
          </a:prstGeom>
          <a:noFill/>
          <a:ln w="9525">
            <a:noFill/>
            <a:miter lim="800000"/>
            <a:headEnd/>
            <a:tailEnd/>
          </a:ln>
        </p:spPr>
        <p:txBody>
          <a:bodyPr wrap="none">
            <a:spAutoFit/>
          </a:bodyPr>
          <a:lstStyle/>
          <a:p>
            <a:pPr eaLnBrk="0" hangingPunct="0"/>
            <a:r>
              <a:rPr lang="en-US" sz="1400" dirty="0">
                <a:hlinkClick r:id="rId3"/>
              </a:rPr>
              <a:t>http://sebokwiki.org/wiki/System_Realization</a:t>
            </a:r>
            <a:r>
              <a:rPr lang="en-US" sz="1400" dirty="0"/>
              <a:t> Figure 3.</a:t>
            </a:r>
          </a:p>
        </p:txBody>
      </p:sp>
      <p:pic>
        <p:nvPicPr>
          <p:cNvPr id="4100" name="Picture 4" descr="http://sebokwiki.org/w/images/thumb/9/92/JS_Figure_3.png/600px-JS_Figure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447800"/>
            <a:ext cx="5715000" cy="4162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4505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45059" name="Slide Number Placeholder 5"/>
          <p:cNvSpPr>
            <a:spLocks noGrp="1"/>
          </p:cNvSpPr>
          <p:nvPr>
            <p:ph type="sldNum" sz="quarter" idx="12"/>
          </p:nvPr>
        </p:nvSpPr>
        <p:spPr>
          <a:noFill/>
        </p:spPr>
        <p:txBody>
          <a:bodyPr/>
          <a:lstStyle/>
          <a:p>
            <a:fld id="{7D98A82D-CD4C-4853-BF00-1FC75B599B0E}" type="slidenum">
              <a:rPr lang="en-US" smtClean="0">
                <a:ea typeface="ＭＳ Ｐゴシック"/>
                <a:cs typeface="ＭＳ Ｐゴシック"/>
              </a:rPr>
              <a:pPr/>
              <a:t>14</a:t>
            </a:fld>
            <a:endParaRPr lang="en-US">
              <a:ea typeface="ＭＳ Ｐゴシック"/>
              <a:cs typeface="ＭＳ Ｐゴシック"/>
            </a:endParaRPr>
          </a:p>
        </p:txBody>
      </p:sp>
      <p:sp>
        <p:nvSpPr>
          <p:cNvPr id="45060" name="Rectangle 2"/>
          <p:cNvSpPr>
            <a:spLocks noGrp="1" noChangeArrowheads="1"/>
          </p:cNvSpPr>
          <p:nvPr>
            <p:ph type="title"/>
          </p:nvPr>
        </p:nvSpPr>
        <p:spPr/>
        <p:txBody>
          <a:bodyPr/>
          <a:lstStyle/>
          <a:p>
            <a:pPr eaLnBrk="1" hangingPunct="1"/>
            <a:r>
              <a:rPr lang="en-US" dirty="0"/>
              <a:t>Technical </a:t>
            </a:r>
            <a:r>
              <a:rPr lang="en-US" i="1" dirty="0"/>
              <a:t>Management</a:t>
            </a:r>
            <a:r>
              <a:rPr lang="en-US" dirty="0"/>
              <a:t> Processes</a:t>
            </a:r>
          </a:p>
        </p:txBody>
      </p:sp>
      <p:sp>
        <p:nvSpPr>
          <p:cNvPr id="45061" name="Rectangle 3"/>
          <p:cNvSpPr>
            <a:spLocks noGrp="1" noChangeArrowheads="1"/>
          </p:cNvSpPr>
          <p:nvPr>
            <p:ph type="body" idx="1"/>
          </p:nvPr>
        </p:nvSpPr>
        <p:spPr>
          <a:xfrm>
            <a:off x="685800" y="1371600"/>
            <a:ext cx="7772400" cy="5486400"/>
          </a:xfrm>
        </p:spPr>
        <p:txBody>
          <a:bodyPr/>
          <a:lstStyle/>
          <a:p>
            <a:pPr eaLnBrk="1" hangingPunct="1">
              <a:lnSpc>
                <a:spcPct val="80000"/>
              </a:lnSpc>
            </a:pPr>
            <a:r>
              <a:rPr lang="en-US" sz="2000" i="1" dirty="0"/>
              <a:t>Technical Management Processes </a:t>
            </a:r>
            <a:r>
              <a:rPr lang="en-US" sz="2000" dirty="0"/>
              <a:t>for planning, organizing, monitoring, and controlling resources</a:t>
            </a:r>
          </a:p>
          <a:p>
            <a:pPr lvl="1" eaLnBrk="1" hangingPunct="1">
              <a:lnSpc>
                <a:spcPct val="80000"/>
              </a:lnSpc>
            </a:pPr>
            <a:r>
              <a:rPr lang="en-US" sz="1800" dirty="0"/>
              <a:t>Time</a:t>
            </a:r>
          </a:p>
          <a:p>
            <a:pPr lvl="1" eaLnBrk="1" hangingPunct="1">
              <a:lnSpc>
                <a:spcPct val="80000"/>
              </a:lnSpc>
            </a:pPr>
            <a:r>
              <a:rPr lang="en-US" sz="1800" dirty="0"/>
              <a:t>People and organizations, including suppliers</a:t>
            </a:r>
          </a:p>
          <a:p>
            <a:pPr lvl="1" eaLnBrk="1" hangingPunct="1">
              <a:lnSpc>
                <a:spcPct val="80000"/>
              </a:lnSpc>
            </a:pPr>
            <a:r>
              <a:rPr lang="en-US" sz="1800" dirty="0"/>
              <a:t>Facilities and equipment</a:t>
            </a:r>
          </a:p>
          <a:p>
            <a:pPr lvl="1" eaLnBrk="1" hangingPunct="1">
              <a:lnSpc>
                <a:spcPct val="80000"/>
              </a:lnSpc>
            </a:pPr>
            <a:r>
              <a:rPr lang="en-US" sz="1800" dirty="0"/>
              <a:t>Money</a:t>
            </a:r>
          </a:p>
          <a:p>
            <a:pPr lvl="1" eaLnBrk="1" hangingPunct="1">
              <a:lnSpc>
                <a:spcPct val="80000"/>
              </a:lnSpc>
            </a:pPr>
            <a:r>
              <a:rPr lang="en-US" sz="1800" dirty="0"/>
              <a:t>The system being developed</a:t>
            </a:r>
          </a:p>
          <a:p>
            <a:pPr eaLnBrk="1" hangingPunct="1">
              <a:lnSpc>
                <a:spcPct val="80000"/>
              </a:lnSpc>
            </a:pPr>
            <a:r>
              <a:rPr lang="en-US" sz="2000" dirty="0"/>
              <a:t>Common Systems Engineering </a:t>
            </a:r>
            <a:r>
              <a:rPr lang="en-US" sz="2000" i="1" dirty="0"/>
              <a:t>Management</a:t>
            </a:r>
            <a:r>
              <a:rPr lang="en-US" sz="2000" dirty="0"/>
              <a:t> Processes (Defense Acquisition Guidebook, 4.3.2 – 4.3.9):</a:t>
            </a:r>
          </a:p>
          <a:p>
            <a:pPr lvl="1" eaLnBrk="1" hangingPunct="1">
              <a:lnSpc>
                <a:spcPct val="80000"/>
              </a:lnSpc>
            </a:pPr>
            <a:r>
              <a:rPr lang="en-US" sz="1800" dirty="0"/>
              <a:t>Technical planning</a:t>
            </a:r>
          </a:p>
          <a:p>
            <a:pPr lvl="1" eaLnBrk="1" hangingPunct="1">
              <a:lnSpc>
                <a:spcPct val="80000"/>
              </a:lnSpc>
            </a:pPr>
            <a:r>
              <a:rPr lang="en-US" sz="1800" dirty="0"/>
              <a:t>Decision analysis (trade studies)</a:t>
            </a:r>
          </a:p>
          <a:p>
            <a:pPr lvl="1" eaLnBrk="1" hangingPunct="1">
              <a:lnSpc>
                <a:spcPct val="80000"/>
              </a:lnSpc>
            </a:pPr>
            <a:r>
              <a:rPr lang="en-US" sz="1800" dirty="0"/>
              <a:t>Technical assessment (reviews and technical measurement)</a:t>
            </a:r>
          </a:p>
          <a:p>
            <a:pPr lvl="1" eaLnBrk="1" hangingPunct="1">
              <a:lnSpc>
                <a:spcPct val="80000"/>
              </a:lnSpc>
            </a:pPr>
            <a:r>
              <a:rPr lang="en-US" sz="1800" dirty="0"/>
              <a:t>Requirements management</a:t>
            </a:r>
          </a:p>
          <a:p>
            <a:pPr lvl="1" eaLnBrk="1" hangingPunct="1">
              <a:lnSpc>
                <a:spcPct val="80000"/>
              </a:lnSpc>
            </a:pPr>
            <a:r>
              <a:rPr lang="en-US" sz="1800" dirty="0"/>
              <a:t>Risk management</a:t>
            </a:r>
          </a:p>
          <a:p>
            <a:pPr lvl="1" eaLnBrk="1" hangingPunct="1">
              <a:lnSpc>
                <a:spcPct val="80000"/>
              </a:lnSpc>
            </a:pPr>
            <a:r>
              <a:rPr lang="en-US" sz="1800" dirty="0"/>
              <a:t>Configuration management</a:t>
            </a:r>
          </a:p>
          <a:p>
            <a:pPr lvl="1" eaLnBrk="1" hangingPunct="1">
              <a:lnSpc>
                <a:spcPct val="80000"/>
              </a:lnSpc>
            </a:pPr>
            <a:r>
              <a:rPr lang="en-US" sz="1800" dirty="0"/>
              <a:t>Technical data management</a:t>
            </a:r>
          </a:p>
          <a:p>
            <a:pPr lvl="1" eaLnBrk="1" hangingPunct="1">
              <a:lnSpc>
                <a:spcPct val="80000"/>
              </a:lnSpc>
            </a:pPr>
            <a:r>
              <a:rPr lang="en-US" sz="1800" dirty="0"/>
              <a:t>Interface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05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053" name="Slide Number Placeholder 5"/>
          <p:cNvSpPr>
            <a:spLocks noGrp="1"/>
          </p:cNvSpPr>
          <p:nvPr>
            <p:ph type="sldNum" sz="quarter" idx="12"/>
          </p:nvPr>
        </p:nvSpPr>
        <p:spPr>
          <a:noFill/>
        </p:spPr>
        <p:txBody>
          <a:bodyPr/>
          <a:lstStyle/>
          <a:p>
            <a:fld id="{F51F4C74-4292-452D-BCC0-BF3C029BF6A1}" type="slidenum">
              <a:rPr lang="en-US" smtClean="0">
                <a:ea typeface="ＭＳ Ｐゴシック"/>
                <a:cs typeface="ＭＳ Ｐゴシック"/>
              </a:rPr>
              <a:pPr/>
              <a:t>15</a:t>
            </a:fld>
            <a:endParaRPr lang="en-US">
              <a:ea typeface="ＭＳ Ｐゴシック"/>
              <a:cs typeface="ＭＳ Ｐゴシック"/>
            </a:endParaRPr>
          </a:p>
        </p:txBody>
      </p:sp>
      <p:sp>
        <p:nvSpPr>
          <p:cNvPr id="2054" name="Rectangle 2"/>
          <p:cNvSpPr>
            <a:spLocks noGrp="1" noChangeArrowheads="1"/>
          </p:cNvSpPr>
          <p:nvPr>
            <p:ph type="title"/>
          </p:nvPr>
        </p:nvSpPr>
        <p:spPr/>
        <p:txBody>
          <a:bodyPr/>
          <a:lstStyle/>
          <a:p>
            <a:pPr eaLnBrk="1" hangingPunct="1"/>
            <a:r>
              <a:rPr lang="en-US"/>
              <a:t>Plans in the Life-Cycle</a:t>
            </a:r>
          </a:p>
        </p:txBody>
      </p:sp>
      <p:graphicFrame>
        <p:nvGraphicFramePr>
          <p:cNvPr id="2050" name="Object 3"/>
          <p:cNvGraphicFramePr>
            <a:graphicFrameLocks noGrp="1" noChangeAspect="1"/>
          </p:cNvGraphicFramePr>
          <p:nvPr>
            <p:ph idx="1"/>
          </p:nvPr>
        </p:nvGraphicFramePr>
        <p:xfrm>
          <a:off x="1828800" y="3276600"/>
          <a:ext cx="3886200" cy="2905125"/>
        </p:xfrm>
        <a:graphic>
          <a:graphicData uri="http://schemas.openxmlformats.org/presentationml/2006/ole">
            <mc:AlternateContent xmlns:mc="http://schemas.openxmlformats.org/markup-compatibility/2006">
              <mc:Choice xmlns:v="urn:schemas-microsoft-com:vml" Requires="v">
                <p:oleObj spid="_x0000_s2122" r:id="rId4" imgW="11174385" imgH="8352381" progId="">
                  <p:embed/>
                </p:oleObj>
              </mc:Choice>
              <mc:Fallback>
                <p:oleObj r:id="rId4" imgW="11174385" imgH="8352381"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76600"/>
                        <a:ext cx="38862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3" name="Text Box 5"/>
          <p:cNvSpPr txBox="1">
            <a:spLocks noChangeArrowheads="1"/>
          </p:cNvSpPr>
          <p:nvPr/>
        </p:nvSpPr>
        <p:spPr bwMode="auto">
          <a:xfrm>
            <a:off x="3886200" y="6172200"/>
            <a:ext cx="1752600" cy="457200"/>
          </a:xfrm>
          <a:prstGeom prst="rect">
            <a:avLst/>
          </a:prstGeom>
          <a:solidFill>
            <a:srgbClr val="FF99CC"/>
          </a:solidFill>
          <a:ln w="9525">
            <a:noFill/>
            <a:miter lim="800000"/>
            <a:headEnd/>
            <a:tailEnd/>
          </a:ln>
        </p:spPr>
        <p:txBody>
          <a:bodyPr>
            <a:spAutoFit/>
          </a:bodyPr>
          <a:lstStyle/>
          <a:p>
            <a:pPr algn="ctr" eaLnBrk="0" hangingPunct="0"/>
            <a:r>
              <a:rPr lang="en-US"/>
              <a:t>TEMP</a:t>
            </a:r>
          </a:p>
        </p:txBody>
      </p:sp>
      <p:sp>
        <p:nvSpPr>
          <p:cNvPr id="278534" name="Text Box 6"/>
          <p:cNvSpPr txBox="1">
            <a:spLocks noChangeArrowheads="1"/>
          </p:cNvSpPr>
          <p:nvPr/>
        </p:nvSpPr>
        <p:spPr bwMode="auto">
          <a:xfrm>
            <a:off x="1676400" y="2971800"/>
            <a:ext cx="3810000" cy="457200"/>
          </a:xfrm>
          <a:prstGeom prst="rect">
            <a:avLst/>
          </a:prstGeom>
          <a:solidFill>
            <a:srgbClr val="68DE10"/>
          </a:solidFill>
          <a:ln w="9525">
            <a:noFill/>
            <a:miter lim="800000"/>
            <a:headEnd/>
            <a:tailEnd/>
          </a:ln>
        </p:spPr>
        <p:txBody>
          <a:bodyPr>
            <a:spAutoFit/>
          </a:bodyPr>
          <a:lstStyle/>
          <a:p>
            <a:pPr eaLnBrk="0" hangingPunct="0"/>
            <a:r>
              <a:rPr lang="en-US"/>
              <a:t>SEP    </a:t>
            </a:r>
            <a:r>
              <a:rPr lang="en-US">
                <a:sym typeface="Wingdings" pitchFamily="2" charset="2"/>
              </a:rPr>
              <a:t>   </a:t>
            </a:r>
            <a:r>
              <a:rPr lang="en-US"/>
              <a:t>SEMP</a:t>
            </a:r>
          </a:p>
        </p:txBody>
      </p:sp>
      <p:sp>
        <p:nvSpPr>
          <p:cNvPr id="278535" name="Text Box 7"/>
          <p:cNvSpPr txBox="1">
            <a:spLocks noChangeArrowheads="1"/>
          </p:cNvSpPr>
          <p:nvPr/>
        </p:nvSpPr>
        <p:spPr bwMode="auto">
          <a:xfrm>
            <a:off x="685800" y="2971800"/>
            <a:ext cx="2590800" cy="457200"/>
          </a:xfrm>
          <a:prstGeom prst="rect">
            <a:avLst/>
          </a:prstGeom>
          <a:solidFill>
            <a:srgbClr val="68DE10"/>
          </a:solidFill>
          <a:ln w="9525">
            <a:noFill/>
            <a:miter lim="800000"/>
            <a:headEnd/>
            <a:tailEnd/>
          </a:ln>
        </p:spPr>
        <p:txBody>
          <a:bodyPr>
            <a:spAutoFit/>
          </a:bodyPr>
          <a:lstStyle/>
          <a:p>
            <a:pPr algn="ctr" eaLnBrk="0" hangingPunct="0"/>
            <a:r>
              <a:rPr lang="en-US"/>
              <a:t>SEP</a:t>
            </a:r>
            <a:r>
              <a:rPr lang="en-US">
                <a:sym typeface="Wingdings" pitchFamily="2" charset="2"/>
              </a:rPr>
              <a:t></a:t>
            </a:r>
            <a:r>
              <a:rPr lang="en-US"/>
              <a:t>SEMP</a:t>
            </a:r>
          </a:p>
        </p:txBody>
      </p:sp>
      <p:sp>
        <p:nvSpPr>
          <p:cNvPr id="278536" name="Text Box 8"/>
          <p:cNvSpPr txBox="1">
            <a:spLocks noChangeArrowheads="1"/>
          </p:cNvSpPr>
          <p:nvPr/>
        </p:nvSpPr>
        <p:spPr bwMode="auto">
          <a:xfrm>
            <a:off x="5181600" y="2971800"/>
            <a:ext cx="3657600" cy="457200"/>
          </a:xfrm>
          <a:prstGeom prst="rect">
            <a:avLst/>
          </a:prstGeom>
          <a:solidFill>
            <a:srgbClr val="00CCFF"/>
          </a:solidFill>
          <a:ln w="9525">
            <a:noFill/>
            <a:miter lim="800000"/>
            <a:headEnd/>
            <a:tailEnd/>
          </a:ln>
        </p:spPr>
        <p:txBody>
          <a:bodyPr>
            <a:spAutoFit/>
          </a:bodyPr>
          <a:lstStyle/>
          <a:p>
            <a:pPr algn="ctr" eaLnBrk="0" hangingPunct="0"/>
            <a:r>
              <a:rPr lang="en-US"/>
              <a:t>Integrated Logistics Plan</a:t>
            </a:r>
          </a:p>
        </p:txBody>
      </p:sp>
      <p:sp>
        <p:nvSpPr>
          <p:cNvPr id="2060" name="Rectangle 9"/>
          <p:cNvSpPr>
            <a:spLocks noChangeArrowheads="1"/>
          </p:cNvSpPr>
          <p:nvPr/>
        </p:nvSpPr>
        <p:spPr bwMode="auto">
          <a:xfrm>
            <a:off x="5867400" y="3429000"/>
            <a:ext cx="2971800" cy="3046413"/>
          </a:xfrm>
          <a:prstGeom prst="rect">
            <a:avLst/>
          </a:prstGeom>
          <a:noFill/>
          <a:ln w="9525">
            <a:noFill/>
            <a:miter lim="800000"/>
            <a:headEnd/>
            <a:tailEnd/>
          </a:ln>
        </p:spPr>
        <p:txBody>
          <a:bodyPr>
            <a:spAutoFit/>
          </a:bodyPr>
          <a:lstStyle/>
          <a:p>
            <a:pPr marL="223838" indent="-223838" eaLnBrk="0" hangingPunct="0">
              <a:buFont typeface="Arial" charset="0"/>
              <a:buChar char="•"/>
            </a:pPr>
            <a:r>
              <a:rPr lang="en-US" dirty="0"/>
              <a:t>SEP: US </a:t>
            </a:r>
            <a:r>
              <a:rPr lang="en-US" dirty="0" err="1"/>
              <a:t>Gov’t</a:t>
            </a:r>
            <a:r>
              <a:rPr lang="en-US" dirty="0"/>
              <a:t> </a:t>
            </a:r>
            <a:r>
              <a:rPr lang="en-US" dirty="0" err="1"/>
              <a:t>DoD</a:t>
            </a:r>
            <a:r>
              <a:rPr lang="en-US" dirty="0"/>
              <a:t> </a:t>
            </a:r>
            <a:r>
              <a:rPr lang="en-US" dirty="0">
                <a:solidFill>
                  <a:schemeClr val="accent6">
                    <a:lumMod val="60000"/>
                    <a:lumOff val="40000"/>
                  </a:schemeClr>
                </a:solidFill>
              </a:rPr>
              <a:t>Systems Engineering Plan</a:t>
            </a:r>
          </a:p>
          <a:p>
            <a:pPr marL="223838" indent="-223838" eaLnBrk="0" hangingPunct="0">
              <a:buFont typeface="Arial" charset="0"/>
              <a:buChar char="•"/>
            </a:pPr>
            <a:r>
              <a:rPr lang="en-US" dirty="0"/>
              <a:t>The SEMP or SEP is THE </a:t>
            </a:r>
            <a:r>
              <a:rPr lang="en-US" i="1" u="sng" dirty="0"/>
              <a:t>technical management plan </a:t>
            </a:r>
            <a:r>
              <a:rPr lang="en-US" dirty="0"/>
              <a:t>for the program</a:t>
            </a:r>
          </a:p>
          <a:p>
            <a:pPr marL="223838" indent="-223838" eaLnBrk="0" hangingPunct="0">
              <a:buFont typeface="Arial" charset="0"/>
              <a:buChar char="•"/>
            </a:pPr>
            <a:r>
              <a:rPr lang="en-US" dirty="0"/>
              <a:t>Not limited to </a:t>
            </a:r>
            <a:r>
              <a:rPr lang="en-US" dirty="0" err="1"/>
              <a:t>SEs</a:t>
            </a:r>
            <a:endParaRPr lang="en-US" dirty="0"/>
          </a:p>
        </p:txBody>
      </p:sp>
      <p:sp>
        <p:nvSpPr>
          <p:cNvPr id="2061" name="Rectangle 6"/>
          <p:cNvSpPr>
            <a:spLocks noChangeArrowheads="1"/>
          </p:cNvSpPr>
          <p:nvPr/>
        </p:nvSpPr>
        <p:spPr bwMode="auto">
          <a:xfrm>
            <a:off x="76199" y="1295401"/>
            <a:ext cx="1630983" cy="1384995"/>
          </a:xfrm>
          <a:prstGeom prst="rect">
            <a:avLst/>
          </a:prstGeom>
          <a:noFill/>
          <a:ln w="9525">
            <a:noFill/>
            <a:miter lim="800000"/>
            <a:headEnd/>
            <a:tailEnd/>
          </a:ln>
        </p:spPr>
        <p:txBody>
          <a:bodyPr wrap="square" anchor="ctr">
            <a:spAutoFit/>
          </a:bodyPr>
          <a:lstStyle/>
          <a:p>
            <a:r>
              <a:rPr lang="en-US" sz="1200" b="1" dirty="0">
                <a:latin typeface="Times New Roman" pitchFamily="18" charset="0"/>
              </a:rPr>
              <a:t>From US DODI 5000.02, 1/2015</a:t>
            </a:r>
          </a:p>
          <a:p>
            <a:r>
              <a:rPr lang="en-US" sz="1200" b="1" dirty="0">
                <a:latin typeface="Times New Roman" pitchFamily="18" charset="0"/>
              </a:rPr>
              <a:t>Figure 3, Model 1: Hardware Intensive Program </a:t>
            </a:r>
            <a:r>
              <a:rPr lang="en-US" sz="1200" b="1" dirty="0">
                <a:latin typeface="Times New Roman" pitchFamily="18" charset="0"/>
                <a:hlinkClick r:id="rId6"/>
              </a:rPr>
              <a:t>http://www.acq.osd.mil/fo/docs/500002p.pdf</a:t>
            </a:r>
            <a:r>
              <a:rPr lang="en-US" sz="1200" b="1" dirty="0">
                <a:latin typeface="Times New Roman" pitchFamily="18" charset="0"/>
              </a:rPr>
              <a:t> </a:t>
            </a:r>
          </a:p>
        </p:txBody>
      </p:sp>
      <p:sp>
        <p:nvSpPr>
          <p:cNvPr id="2062" name="Rectangle 4"/>
          <p:cNvSpPr>
            <a:spLocks noChangeArrowheads="1"/>
          </p:cNvSpPr>
          <p:nvPr/>
        </p:nvSpPr>
        <p:spPr bwMode="auto">
          <a:xfrm>
            <a:off x="381000" y="4902200"/>
            <a:ext cx="1371600" cy="1016000"/>
          </a:xfrm>
          <a:prstGeom prst="rect">
            <a:avLst/>
          </a:prstGeom>
          <a:noFill/>
          <a:ln w="9525">
            <a:noFill/>
            <a:miter lim="800000"/>
            <a:headEnd/>
            <a:tailEnd/>
          </a:ln>
        </p:spPr>
        <p:txBody>
          <a:bodyPr anchor="ctr">
            <a:spAutoFit/>
          </a:bodyPr>
          <a:lstStyle/>
          <a:p>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a:t>
            </a:r>
          </a:p>
        </p:txBody>
      </p:sp>
      <p:pic>
        <p:nvPicPr>
          <p:cNvPr id="2073" name="Picture 25"/>
          <p:cNvPicPr>
            <a:picLocks noChangeAspect="1" noChangeArrowheads="1"/>
          </p:cNvPicPr>
          <p:nvPr/>
        </p:nvPicPr>
        <p:blipFill rotWithShape="1">
          <a:blip r:embed="rId7">
            <a:extLst>
              <a:ext uri="{28A0092B-C50C-407E-A947-70E740481C1C}">
                <a14:useLocalDpi xmlns:a14="http://schemas.microsoft.com/office/drawing/2010/main" val="0"/>
              </a:ext>
            </a:extLst>
          </a:blip>
          <a:srcRect l="24262" t="25142" r="25760" b="46094"/>
          <a:stretch/>
        </p:blipFill>
        <p:spPr bwMode="auto">
          <a:xfrm>
            <a:off x="1672936" y="1295401"/>
            <a:ext cx="731866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853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785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8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3" grpId="0" animBg="1"/>
      <p:bldP spid="278534" grpId="0" animBg="1"/>
      <p:bldP spid="278535" grpId="0" animBg="1"/>
      <p:bldP spid="2785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5017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50179" name="Slide Number Placeholder 5"/>
          <p:cNvSpPr>
            <a:spLocks noGrp="1"/>
          </p:cNvSpPr>
          <p:nvPr>
            <p:ph type="sldNum" sz="quarter" idx="12"/>
          </p:nvPr>
        </p:nvSpPr>
        <p:spPr>
          <a:noFill/>
        </p:spPr>
        <p:txBody>
          <a:bodyPr/>
          <a:lstStyle/>
          <a:p>
            <a:fld id="{C08CA848-5149-4E4C-9860-CED3059DF32B}" type="slidenum">
              <a:rPr lang="en-US" smtClean="0">
                <a:ea typeface="ＭＳ Ｐゴシック"/>
                <a:cs typeface="ＭＳ Ｐゴシック"/>
              </a:rPr>
              <a:pPr/>
              <a:t>16</a:t>
            </a:fld>
            <a:endParaRPr lang="en-US">
              <a:ea typeface="ＭＳ Ｐゴシック"/>
              <a:cs typeface="ＭＳ Ｐゴシック"/>
            </a:endParaRPr>
          </a:p>
        </p:txBody>
      </p:sp>
      <p:sp>
        <p:nvSpPr>
          <p:cNvPr id="50180" name="Rectangle 2"/>
          <p:cNvSpPr>
            <a:spLocks noGrp="1" noChangeArrowheads="1"/>
          </p:cNvSpPr>
          <p:nvPr>
            <p:ph type="title"/>
          </p:nvPr>
        </p:nvSpPr>
        <p:spPr/>
        <p:txBody>
          <a:bodyPr/>
          <a:lstStyle/>
          <a:p>
            <a:pPr eaLnBrk="1" hangingPunct="1"/>
            <a:r>
              <a:rPr lang="en-US"/>
              <a:t>SEMP Overview</a:t>
            </a:r>
          </a:p>
        </p:txBody>
      </p:sp>
      <p:sp>
        <p:nvSpPr>
          <p:cNvPr id="289795" name="Rectangle 3"/>
          <p:cNvSpPr>
            <a:spLocks noGrp="1" noChangeArrowheads="1"/>
          </p:cNvSpPr>
          <p:nvPr>
            <p:ph type="body" idx="1"/>
          </p:nvPr>
        </p:nvSpPr>
        <p:spPr>
          <a:xfrm>
            <a:off x="685800" y="1371600"/>
            <a:ext cx="7772400" cy="4876800"/>
          </a:xfrm>
        </p:spPr>
        <p:txBody>
          <a:bodyPr/>
          <a:lstStyle/>
          <a:p>
            <a:pPr eaLnBrk="1" hangingPunct="1"/>
            <a:r>
              <a:rPr lang="en-US" dirty="0"/>
              <a:t>Purposes</a:t>
            </a:r>
          </a:p>
          <a:p>
            <a:pPr lvl="1" eaLnBrk="1" hangingPunct="1"/>
            <a:r>
              <a:rPr lang="en-US" dirty="0"/>
              <a:t>Identify the system to be managed (“SE the SEMP”)</a:t>
            </a:r>
          </a:p>
          <a:p>
            <a:pPr lvl="2" eaLnBrk="1" hangingPunct="1"/>
            <a:r>
              <a:rPr lang="en-US" dirty="0"/>
              <a:t>Use the unmanned urban vehicle or any equivalent project from 5101 [368], 6102 [468], 6104 [469]</a:t>
            </a:r>
          </a:p>
          <a:p>
            <a:pPr lvl="2" eaLnBrk="1" hangingPunct="1"/>
            <a:r>
              <a:rPr lang="en-US" i="1" dirty="0"/>
              <a:t>Urban Challenge</a:t>
            </a:r>
            <a:r>
              <a:rPr lang="en-US" dirty="0"/>
              <a:t> materials are available in Canvas</a:t>
            </a:r>
          </a:p>
          <a:p>
            <a:pPr lvl="1" eaLnBrk="1" hangingPunct="1"/>
            <a:r>
              <a:rPr lang="en-US" dirty="0"/>
              <a:t>Identify and describe the </a:t>
            </a:r>
            <a:r>
              <a:rPr lang="en-US" i="1" dirty="0"/>
              <a:t>processes, organizations, tools, and milestones</a:t>
            </a:r>
            <a:r>
              <a:rPr lang="en-US" dirty="0"/>
              <a:t> necessary to be successful</a:t>
            </a:r>
          </a:p>
          <a:p>
            <a:pPr eaLnBrk="1" hangingPunct="1"/>
            <a:r>
              <a:rPr lang="en-US" dirty="0"/>
              <a:t>The following outline roughly follows the INCOSE SE Handbook in terms of topics</a:t>
            </a:r>
          </a:p>
          <a:p>
            <a:pPr eaLnBrk="1" hangingPunct="1"/>
            <a:r>
              <a:rPr lang="en-US" dirty="0"/>
              <a:t>Complete, annotated outline is posted in Canvas as “Midterm SEMP” at week 8</a:t>
            </a:r>
          </a:p>
          <a:p>
            <a:pPr eaLnBrk="1" hangingPunct="1"/>
            <a:r>
              <a:rPr lang="en-US" dirty="0"/>
              <a:t>Homework each week requires you to complete the applicable sections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79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7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97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97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7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dirty="0"/>
              <a:t>DARPA Urban Challenge SEMP</a:t>
            </a:r>
          </a:p>
        </p:txBody>
      </p:sp>
      <p:sp>
        <p:nvSpPr>
          <p:cNvPr id="52226" name="Content Placeholder 2"/>
          <p:cNvSpPr>
            <a:spLocks noGrp="1"/>
          </p:cNvSpPr>
          <p:nvPr>
            <p:ph idx="1"/>
          </p:nvPr>
        </p:nvSpPr>
        <p:spPr>
          <a:xfrm>
            <a:off x="381000" y="1219200"/>
            <a:ext cx="8458200" cy="4876800"/>
          </a:xfrm>
        </p:spPr>
        <p:txBody>
          <a:bodyPr/>
          <a:lstStyle/>
          <a:p>
            <a:pPr eaLnBrk="1" hangingPunct="1"/>
            <a:r>
              <a:rPr lang="en-US" dirty="0"/>
              <a:t>Related Links</a:t>
            </a:r>
          </a:p>
          <a:p>
            <a:pPr lvl="1" eaLnBrk="1" hangingPunct="1"/>
            <a:r>
              <a:rPr lang="en-US" sz="1800" dirty="0">
                <a:hlinkClick r:id="rId3"/>
              </a:rPr>
              <a:t>https://www.darpa.mil/about-us/timeline/darpa-urban-challenge</a:t>
            </a:r>
            <a:r>
              <a:rPr lang="en-US" sz="1800" dirty="0"/>
              <a:t> </a:t>
            </a:r>
            <a:r>
              <a:rPr lang="en-US" dirty="0">
                <a:hlinkClick r:id="rId4"/>
              </a:rPr>
              <a:t>http://en.wikipedia.org/wiki/DARPA_Grand_Challenge</a:t>
            </a:r>
            <a:r>
              <a:rPr lang="en-US" dirty="0"/>
              <a:t> </a:t>
            </a:r>
          </a:p>
          <a:p>
            <a:pPr eaLnBrk="1" hangingPunct="1"/>
            <a:r>
              <a:rPr lang="en-US" dirty="0"/>
              <a:t>Scope</a:t>
            </a:r>
          </a:p>
          <a:p>
            <a:pPr lvl="1" eaLnBrk="1" hangingPunct="1"/>
            <a:r>
              <a:rPr lang="en-US" dirty="0"/>
              <a:t>Develop and submit for testing and competition an autonomous road vehicle able to navigate and complete a defined course in a cluttered urban environment</a:t>
            </a:r>
          </a:p>
          <a:p>
            <a:pPr lvl="1" eaLnBrk="1" hangingPunct="1"/>
            <a:r>
              <a:rPr lang="en-US" dirty="0"/>
              <a:t>Requirements (posted in Canvas Files, Assignments)</a:t>
            </a:r>
          </a:p>
          <a:p>
            <a:pPr lvl="2" eaLnBrk="1" hangingPunct="1"/>
            <a:r>
              <a:rPr lang="en-US" dirty="0"/>
              <a:t>Evaluation criteria</a:t>
            </a:r>
          </a:p>
          <a:p>
            <a:pPr lvl="2" eaLnBrk="1" hangingPunct="1"/>
            <a:r>
              <a:rPr lang="en-US" dirty="0"/>
              <a:t>California Driver Handbook </a:t>
            </a:r>
            <a:r>
              <a:rPr lang="en-US" dirty="0">
                <a:hlinkClick r:id="rId5"/>
              </a:rPr>
              <a:t>http://www.dmv.ca.gov/pubs/pubs.htm</a:t>
            </a:r>
            <a:r>
              <a:rPr lang="en-US" dirty="0"/>
              <a:t> </a:t>
            </a:r>
          </a:p>
          <a:p>
            <a:pPr lvl="2" eaLnBrk="1" hangingPunct="1"/>
            <a:r>
              <a:rPr lang="en-US" dirty="0"/>
              <a:t>Note also “E-stop” Guidelines</a:t>
            </a:r>
          </a:p>
          <a:p>
            <a:pPr eaLnBrk="1" hangingPunct="1"/>
            <a:r>
              <a:rPr lang="en-US" dirty="0"/>
              <a:t>The SEMP defines the technical management </a:t>
            </a:r>
            <a:r>
              <a:rPr lang="en-US" i="1" dirty="0"/>
              <a:t>plan</a:t>
            </a:r>
            <a:r>
              <a:rPr lang="en-US" dirty="0"/>
              <a:t> for achieving the program objectives of a competing team</a:t>
            </a:r>
          </a:p>
        </p:txBody>
      </p:sp>
      <p:sp>
        <p:nvSpPr>
          <p:cNvPr id="5222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5222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52229" name="Slide Number Placeholder 5"/>
          <p:cNvSpPr>
            <a:spLocks noGrp="1"/>
          </p:cNvSpPr>
          <p:nvPr>
            <p:ph type="sldNum" sz="quarter" idx="12"/>
          </p:nvPr>
        </p:nvSpPr>
        <p:spPr>
          <a:noFill/>
        </p:spPr>
        <p:txBody>
          <a:bodyPr/>
          <a:lstStyle/>
          <a:p>
            <a:fld id="{F92E3845-6A17-46CC-951C-FEAECE3FEE8F}" type="slidenum">
              <a:rPr lang="en-US" smtClean="0">
                <a:ea typeface="ＭＳ Ｐゴシック"/>
                <a:cs typeface="ＭＳ Ｐゴシック"/>
              </a:rPr>
              <a:pPr/>
              <a:t>17</a:t>
            </a:fld>
            <a:endParaRPr lang="en-US">
              <a:ea typeface="ＭＳ Ｐゴシック"/>
              <a:cs typeface="ＭＳ Ｐ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t>DARPA Urban Challenge</a:t>
            </a:r>
          </a:p>
        </p:txBody>
      </p:sp>
      <p:sp>
        <p:nvSpPr>
          <p:cNvPr id="54274" name="Content Placeholder 2"/>
          <p:cNvSpPr>
            <a:spLocks noGrp="1"/>
          </p:cNvSpPr>
          <p:nvPr>
            <p:ph idx="1"/>
          </p:nvPr>
        </p:nvSpPr>
        <p:spPr>
          <a:xfrm>
            <a:off x="457200" y="1524000"/>
            <a:ext cx="8382000" cy="4876800"/>
          </a:xfrm>
        </p:spPr>
        <p:txBody>
          <a:bodyPr/>
          <a:lstStyle/>
          <a:p>
            <a:pPr eaLnBrk="1" hangingPunct="1"/>
            <a:r>
              <a:rPr lang="en-US"/>
              <a:t>Life cycle and Key Milestones: see</a:t>
            </a:r>
            <a:br>
              <a:rPr lang="en-US"/>
            </a:br>
            <a:r>
              <a:rPr lang="en-US"/>
              <a:t>“Urban Challenge Event Guidelines”</a:t>
            </a:r>
          </a:p>
          <a:p>
            <a:pPr lvl="1" eaLnBrk="1" hangingPunct="1"/>
            <a:r>
              <a:rPr lang="en-US"/>
              <a:t>Development</a:t>
            </a:r>
          </a:p>
          <a:p>
            <a:pPr lvl="2" eaLnBrk="1" hangingPunct="1"/>
            <a:r>
              <a:rPr lang="en-US"/>
              <a:t>Site visits (DARPA required)</a:t>
            </a:r>
          </a:p>
          <a:p>
            <a:pPr lvl="2" eaLnBrk="1" hangingPunct="1"/>
            <a:r>
              <a:rPr lang="en-US"/>
              <a:t>National Qualifying Event (DARPA required)</a:t>
            </a:r>
          </a:p>
          <a:p>
            <a:pPr lvl="3" eaLnBrk="1" hangingPunct="1"/>
            <a:r>
              <a:rPr lang="en-US"/>
              <a:t>Treat as formal “Verification”</a:t>
            </a:r>
          </a:p>
          <a:p>
            <a:pPr lvl="1" eaLnBrk="1" hangingPunct="1"/>
            <a:r>
              <a:rPr lang="en-US"/>
              <a:t>Final Event (DARPA required)</a:t>
            </a:r>
          </a:p>
          <a:p>
            <a:pPr lvl="2" eaLnBrk="1" hangingPunct="1"/>
            <a:r>
              <a:rPr lang="en-US"/>
              <a:t>Treat as “Validation”</a:t>
            </a:r>
          </a:p>
          <a:p>
            <a:pPr lvl="1" eaLnBrk="1" hangingPunct="1"/>
            <a:r>
              <a:rPr lang="en-US"/>
              <a:t>Extension options (business decision)</a:t>
            </a:r>
          </a:p>
          <a:p>
            <a:pPr lvl="2" eaLnBrk="1" hangingPunct="1"/>
            <a:r>
              <a:rPr lang="en-US"/>
              <a:t>Treat as Operations and Maintenance</a:t>
            </a:r>
          </a:p>
          <a:p>
            <a:pPr lvl="1" eaLnBrk="1" hangingPunct="1"/>
            <a:r>
              <a:rPr lang="en-US"/>
              <a:t>Disposal (required in all cases)</a:t>
            </a:r>
          </a:p>
          <a:p>
            <a:pPr eaLnBrk="1" hangingPunct="1"/>
            <a:r>
              <a:rPr lang="en-US"/>
              <a:t>Life cycle creates the need for specific tasks and processes</a:t>
            </a:r>
          </a:p>
          <a:p>
            <a:pPr lvl="1" eaLnBrk="1" hangingPunct="1"/>
            <a:endParaRPr lang="en-US"/>
          </a:p>
          <a:p>
            <a:pPr lvl="1" eaLnBrk="1" hangingPunct="1"/>
            <a:endParaRPr lang="en-US"/>
          </a:p>
          <a:p>
            <a:pPr eaLnBrk="1" hangingPunct="1"/>
            <a:endParaRPr lang="en-US"/>
          </a:p>
        </p:txBody>
      </p:sp>
      <p:sp>
        <p:nvSpPr>
          <p:cNvPr id="5427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5427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54277" name="Slide Number Placeholder 5"/>
          <p:cNvSpPr>
            <a:spLocks noGrp="1"/>
          </p:cNvSpPr>
          <p:nvPr>
            <p:ph type="sldNum" sz="quarter" idx="12"/>
          </p:nvPr>
        </p:nvSpPr>
        <p:spPr>
          <a:noFill/>
        </p:spPr>
        <p:txBody>
          <a:bodyPr/>
          <a:lstStyle/>
          <a:p>
            <a:fld id="{BBB8BE59-24B0-42AA-B40D-2A24441A3E66}" type="slidenum">
              <a:rPr lang="en-US" smtClean="0">
                <a:ea typeface="ＭＳ Ｐゴシック"/>
                <a:cs typeface="ＭＳ Ｐゴシック"/>
              </a:rPr>
              <a:pPr/>
              <a:t>18</a:t>
            </a:fld>
            <a:endParaRPr lang="en-US">
              <a:ea typeface="ＭＳ Ｐゴシック"/>
              <a:cs typeface="ＭＳ Ｐ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Alternates to DARPA Urban Challenge</a:t>
            </a:r>
          </a:p>
        </p:txBody>
      </p:sp>
      <p:sp>
        <p:nvSpPr>
          <p:cNvPr id="3" name="Content Placeholder 2"/>
          <p:cNvSpPr>
            <a:spLocks noGrp="1"/>
          </p:cNvSpPr>
          <p:nvPr>
            <p:ph idx="1"/>
          </p:nvPr>
        </p:nvSpPr>
        <p:spPr/>
        <p:txBody>
          <a:bodyPr/>
          <a:lstStyle/>
          <a:p>
            <a:pPr marL="342900" lvl="2" indent="-342900"/>
            <a:r>
              <a:rPr lang="en-US" sz="2400" dirty="0"/>
              <a:t>You may develop a SEMP for another project used in other courses (5101, 6102, 6104)</a:t>
            </a:r>
          </a:p>
          <a:p>
            <a:r>
              <a:rPr lang="en-US" dirty="0"/>
              <a:t>But - You </a:t>
            </a:r>
            <a:r>
              <a:rPr lang="en-US" u="sng" dirty="0"/>
              <a:t>must</a:t>
            </a:r>
            <a:r>
              <a:rPr lang="en-US" dirty="0"/>
              <a:t> submit all project-specific compliance documents with HW2 , including any equivalent: </a:t>
            </a:r>
          </a:p>
          <a:p>
            <a:pPr lvl="1"/>
            <a:r>
              <a:rPr lang="en-US" dirty="0"/>
              <a:t>Acquirer specifications</a:t>
            </a:r>
          </a:p>
          <a:p>
            <a:pPr lvl="1"/>
            <a:r>
              <a:rPr lang="en-US" dirty="0"/>
              <a:t>Statement of work</a:t>
            </a:r>
          </a:p>
          <a:p>
            <a:pPr lvl="1"/>
            <a:r>
              <a:rPr lang="en-US" dirty="0"/>
              <a:t>Integrated management plan or schedule</a:t>
            </a:r>
          </a:p>
          <a:p>
            <a:r>
              <a:rPr lang="en-US" dirty="0"/>
              <a:t>You should assume that I will be relatively ignorant of any alternate project, and you will have to educate me – extensively!</a:t>
            </a:r>
          </a:p>
        </p:txBody>
      </p:sp>
      <p:sp>
        <p:nvSpPr>
          <p:cNvPr id="4" name="Date Placeholder 3"/>
          <p:cNvSpPr>
            <a:spLocks noGrp="1"/>
          </p:cNvSpPr>
          <p:nvPr>
            <p:ph type="dt" sz="half" idx="10"/>
          </p:nvPr>
        </p:nvSpPr>
        <p:spPr/>
        <p:txBody>
          <a:bodyPr/>
          <a:lstStyle/>
          <a:p>
            <a:pPr>
              <a:defRPr/>
            </a:pPr>
            <a:r>
              <a:rPr lang="en-US"/>
              <a:t>Week 1</a:t>
            </a:r>
            <a:endParaRPr lang="en-US" dirty="0"/>
          </a:p>
        </p:txBody>
      </p:sp>
      <p:sp>
        <p:nvSpPr>
          <p:cNvPr id="5" name="Footer Placeholder 4"/>
          <p:cNvSpPr>
            <a:spLocks noGrp="1"/>
          </p:cNvSpPr>
          <p:nvPr>
            <p:ph type="ftr" sz="quarter" idx="11"/>
          </p:nvPr>
        </p:nvSpPr>
        <p:spPr/>
        <p:txBody>
          <a:bodyPr/>
          <a:lstStyle/>
          <a:p>
            <a:pPr>
              <a:defRPr/>
            </a:pPr>
            <a:r>
              <a:rPr lang="en-US"/>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843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8435" name="Slide Number Placeholder 5"/>
          <p:cNvSpPr>
            <a:spLocks noGrp="1"/>
          </p:cNvSpPr>
          <p:nvPr>
            <p:ph type="sldNum" sz="quarter" idx="12"/>
          </p:nvPr>
        </p:nvSpPr>
        <p:spPr>
          <a:noFill/>
        </p:spPr>
        <p:txBody>
          <a:bodyPr/>
          <a:lstStyle/>
          <a:p>
            <a:fld id="{16124C6F-5BE9-4A80-92FC-50A87301F106}" type="slidenum">
              <a:rPr lang="en-US" smtClean="0">
                <a:ea typeface="ＭＳ Ｐゴシック"/>
                <a:cs typeface="ＭＳ Ｐゴシック"/>
              </a:rPr>
              <a:pPr/>
              <a:t>2</a:t>
            </a:fld>
            <a:endParaRPr lang="en-US">
              <a:ea typeface="ＭＳ Ｐゴシック"/>
              <a:cs typeface="ＭＳ Ｐゴシック"/>
            </a:endParaRPr>
          </a:p>
        </p:txBody>
      </p:sp>
      <p:sp>
        <p:nvSpPr>
          <p:cNvPr id="18436" name="Rectangle 2"/>
          <p:cNvSpPr>
            <a:spLocks noGrp="1" noChangeArrowheads="1"/>
          </p:cNvSpPr>
          <p:nvPr>
            <p:ph type="title"/>
          </p:nvPr>
        </p:nvSpPr>
        <p:spPr>
          <a:xfrm>
            <a:off x="685800" y="762000"/>
            <a:ext cx="7772400" cy="611188"/>
          </a:xfrm>
        </p:spPr>
        <p:txBody>
          <a:bodyPr/>
          <a:lstStyle/>
          <a:p>
            <a:pPr eaLnBrk="1" hangingPunct="1"/>
            <a:r>
              <a:rPr lang="en-US" sz="3200">
                <a:cs typeface="Times New Roman" pitchFamily="18" charset="0"/>
              </a:rPr>
              <a:t>Introduction and Syllabus Review</a:t>
            </a:r>
          </a:p>
        </p:txBody>
      </p:sp>
      <p:sp>
        <p:nvSpPr>
          <p:cNvPr id="18437" name="Rectangle 3"/>
          <p:cNvSpPr>
            <a:spLocks noGrp="1" noChangeArrowheads="1"/>
          </p:cNvSpPr>
          <p:nvPr>
            <p:ph type="body" idx="1"/>
          </p:nvPr>
        </p:nvSpPr>
        <p:spPr>
          <a:xfrm>
            <a:off x="152400" y="1447800"/>
            <a:ext cx="7162800" cy="5064125"/>
          </a:xfrm>
        </p:spPr>
        <p:txBody>
          <a:bodyPr/>
          <a:lstStyle/>
          <a:p>
            <a:pPr eaLnBrk="1" hangingPunct="1">
              <a:lnSpc>
                <a:spcPct val="80000"/>
              </a:lnSpc>
            </a:pPr>
            <a:r>
              <a:rPr lang="en-US" sz="1600" dirty="0"/>
              <a:t>Professor - Dr. Lou Pape</a:t>
            </a:r>
          </a:p>
          <a:p>
            <a:pPr lvl="1" eaLnBrk="1" hangingPunct="1">
              <a:lnSpc>
                <a:spcPct val="80000"/>
              </a:lnSpc>
            </a:pPr>
            <a:r>
              <a:rPr lang="en-US" sz="1400" dirty="0">
                <a:cs typeface="Times New Roman" pitchFamily="18" charset="0"/>
              </a:rPr>
              <a:t>Boeing Assoc Technical Fellow, Boeing Designated Expert, Technical Lead Engineer</a:t>
            </a:r>
          </a:p>
          <a:p>
            <a:pPr lvl="1" eaLnBrk="1" hangingPunct="1">
              <a:lnSpc>
                <a:spcPct val="80000"/>
              </a:lnSpc>
            </a:pPr>
            <a:r>
              <a:rPr lang="en-US" sz="1400" dirty="0">
                <a:cs typeface="Times New Roman" pitchFamily="18" charset="0"/>
              </a:rPr>
              <a:t>Expert Systems Engineering Professional (INCOSE ESEP)</a:t>
            </a:r>
          </a:p>
          <a:p>
            <a:pPr lvl="1" eaLnBrk="1" hangingPunct="1">
              <a:lnSpc>
                <a:spcPct val="80000"/>
              </a:lnSpc>
            </a:pPr>
            <a:r>
              <a:rPr lang="en-US" sz="1400" dirty="0">
                <a:cs typeface="Times New Roman" pitchFamily="18" charset="0"/>
              </a:rPr>
              <a:t>See Canvas for details</a:t>
            </a:r>
          </a:p>
          <a:p>
            <a:pPr eaLnBrk="1" hangingPunct="1">
              <a:lnSpc>
                <a:spcPct val="80000"/>
              </a:lnSpc>
            </a:pPr>
            <a:r>
              <a:rPr lang="en-US" sz="1600" dirty="0">
                <a:cs typeface="Times New Roman" pitchFamily="18" charset="0"/>
              </a:rPr>
              <a:t>Syllabus review – See Video Introduction</a:t>
            </a:r>
          </a:p>
          <a:p>
            <a:pPr lvl="1" eaLnBrk="1" hangingPunct="1">
              <a:lnSpc>
                <a:spcPct val="80000"/>
              </a:lnSpc>
            </a:pPr>
            <a:r>
              <a:rPr lang="en-US" sz="1400" dirty="0">
                <a:cs typeface="Times New Roman" pitchFamily="18" charset="0"/>
              </a:rPr>
              <a:t>Note the University policy regarding plagiarism: </a:t>
            </a:r>
            <a:r>
              <a:rPr lang="en-US" sz="1400" dirty="0">
                <a:hlinkClick r:id="rId3"/>
              </a:rPr>
              <a:t>http://www.umsystem.edu/ums/rules/collected_rules/programs/ch200/200.010_standard_of_conduct</a:t>
            </a:r>
            <a:endParaRPr lang="en-US" sz="1400" dirty="0"/>
          </a:p>
          <a:p>
            <a:pPr lvl="2" eaLnBrk="1" hangingPunct="1">
              <a:lnSpc>
                <a:spcPct val="80000"/>
              </a:lnSpc>
            </a:pPr>
            <a:r>
              <a:rPr lang="en-US" sz="1400" dirty="0"/>
              <a:t>“200.010 .</a:t>
            </a:r>
            <a:r>
              <a:rPr lang="en-US" sz="1400" dirty="0" err="1"/>
              <a:t>B.1.b</a:t>
            </a:r>
            <a:r>
              <a:rPr lang="en-US" sz="1400" dirty="0"/>
              <a:t> The term plagiarism includes, but is not limited to: (</a:t>
            </a:r>
            <a:r>
              <a:rPr lang="en-US" sz="1400" dirty="0" err="1"/>
              <a:t>i</a:t>
            </a:r>
            <a:r>
              <a:rPr lang="en-US" sz="1400" dirty="0"/>
              <a:t>) use by </a:t>
            </a:r>
            <a:r>
              <a:rPr lang="en-US" sz="1400" u="sng" dirty="0"/>
              <a:t>paraphrase or direct quotation</a:t>
            </a:r>
            <a:r>
              <a:rPr lang="en-US" sz="1400" dirty="0"/>
              <a:t>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a:t>
            </a:r>
            <a:endParaRPr lang="en-US" sz="1400" dirty="0">
              <a:cs typeface="Times New Roman" pitchFamily="18" charset="0"/>
            </a:endParaRPr>
          </a:p>
          <a:p>
            <a:pPr eaLnBrk="1" hangingPunct="1">
              <a:lnSpc>
                <a:spcPct val="80000"/>
              </a:lnSpc>
            </a:pPr>
            <a:r>
              <a:rPr lang="en-US" sz="1600" dirty="0">
                <a:cs typeface="Times New Roman" pitchFamily="18" charset="0"/>
              </a:rPr>
              <a:t>Communications via Canvas: </a:t>
            </a:r>
          </a:p>
          <a:p>
            <a:pPr lvl="1" eaLnBrk="1" hangingPunct="1">
              <a:lnSpc>
                <a:spcPct val="80000"/>
              </a:lnSpc>
            </a:pPr>
            <a:r>
              <a:rPr lang="en-US" sz="1400" dirty="0">
                <a:cs typeface="Times New Roman" pitchFamily="18" charset="0"/>
              </a:rPr>
              <a:t>Course:</a:t>
            </a:r>
            <a:r>
              <a:rPr lang="en-US" sz="1400" dirty="0">
                <a:solidFill>
                  <a:srgbClr val="0000FF"/>
                </a:solidFill>
                <a:cs typeface="Times New Roman" pitchFamily="18" charset="0"/>
              </a:rPr>
              <a:t> </a:t>
            </a:r>
            <a:r>
              <a:rPr lang="nb-NO" sz="1400" dirty="0">
                <a:cs typeface="Times New Roman" pitchFamily="18" charset="0"/>
              </a:rPr>
              <a:t>SYS_ENG_6196: SYS ENG CAPSTONE</a:t>
            </a:r>
          </a:p>
          <a:p>
            <a:pPr lvl="2" eaLnBrk="1" hangingPunct="1">
              <a:lnSpc>
                <a:spcPct val="80000"/>
              </a:lnSpc>
            </a:pPr>
            <a:r>
              <a:rPr lang="en-US" sz="1400" dirty="0">
                <a:cs typeface="Times New Roman" pitchFamily="18" charset="0"/>
              </a:rPr>
              <a:t>Videos of lectures are only available to 1DIS students (except scheduled pre-recordings are available to all students)</a:t>
            </a:r>
          </a:p>
          <a:p>
            <a:pPr lvl="2" eaLnBrk="1" hangingPunct="1">
              <a:lnSpc>
                <a:spcPct val="80000"/>
              </a:lnSpc>
            </a:pPr>
            <a:endParaRPr lang="en-US" sz="1400" dirty="0">
              <a:cs typeface="Times New Roman" pitchFamily="18" charset="0"/>
            </a:endParaRPr>
          </a:p>
          <a:p>
            <a:pPr eaLnBrk="1" hangingPunct="1">
              <a:lnSpc>
                <a:spcPct val="80000"/>
              </a:lnSpc>
            </a:pPr>
            <a:r>
              <a:rPr lang="en-US" sz="1600" dirty="0">
                <a:cs typeface="Times New Roman" pitchFamily="18" charset="0"/>
              </a:rPr>
              <a:t>Introductions (HW-1): Provide your:  Name, profession, professional goals, &amp; specific goals for this class, taken prerequisites?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1666" t="6666" r="20833" b="4444"/>
          <a:stretch/>
        </p:blipFill>
        <p:spPr>
          <a:xfrm>
            <a:off x="7261462" y="1341104"/>
            <a:ext cx="1882538" cy="18592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vs. Report</a:t>
            </a:r>
          </a:p>
        </p:txBody>
      </p:sp>
      <p:sp>
        <p:nvSpPr>
          <p:cNvPr id="3" name="Content Placeholder 2"/>
          <p:cNvSpPr>
            <a:spLocks noGrp="1"/>
          </p:cNvSpPr>
          <p:nvPr>
            <p:ph idx="1"/>
          </p:nvPr>
        </p:nvSpPr>
        <p:spPr>
          <a:xfrm>
            <a:off x="136585" y="4419600"/>
            <a:ext cx="5638800" cy="1866900"/>
          </a:xfrm>
        </p:spPr>
        <p:txBody>
          <a:bodyPr/>
          <a:lstStyle/>
          <a:p>
            <a:r>
              <a:rPr lang="en-US" dirty="0"/>
              <a:t>Plan the work that you already know must be done (Future tense)</a:t>
            </a:r>
          </a:p>
          <a:p>
            <a:pPr lvl="1"/>
            <a:r>
              <a:rPr lang="en-US" dirty="0"/>
              <a:t>Processes will be contemporaneous with development (Present tense)</a:t>
            </a:r>
          </a:p>
          <a:p>
            <a:r>
              <a:rPr lang="en-US" dirty="0"/>
              <a:t>Apply lessons learned from similar</a:t>
            </a:r>
          </a:p>
        </p:txBody>
      </p:sp>
      <p:sp>
        <p:nvSpPr>
          <p:cNvPr id="4" name="Date Placeholder 3"/>
          <p:cNvSpPr>
            <a:spLocks noGrp="1"/>
          </p:cNvSpPr>
          <p:nvPr>
            <p:ph type="dt" sz="half" idx="10"/>
          </p:nvPr>
        </p:nvSpPr>
        <p:spPr/>
        <p:txBody>
          <a:bodyPr/>
          <a:lstStyle/>
          <a:p>
            <a:pPr>
              <a:defRPr/>
            </a:pPr>
            <a:r>
              <a:rPr lang="en-US"/>
              <a:t>Week 1</a:t>
            </a:r>
            <a:endParaRPr lang="en-US" dirty="0"/>
          </a:p>
        </p:txBody>
      </p:sp>
      <p:sp>
        <p:nvSpPr>
          <p:cNvPr id="5" name="Footer Placeholder 4"/>
          <p:cNvSpPr>
            <a:spLocks noGrp="1"/>
          </p:cNvSpPr>
          <p:nvPr>
            <p:ph type="ftr" sz="quarter" idx="11"/>
          </p:nvPr>
        </p:nvSpPr>
        <p:spPr/>
        <p:txBody>
          <a:bodyPr/>
          <a:lstStyle/>
          <a:p>
            <a:pPr>
              <a:defRPr/>
            </a:pPr>
            <a:r>
              <a:rPr lang="en-US"/>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20</a:t>
            </a:fld>
            <a:endParaRPr lang="en-US"/>
          </a:p>
        </p:txBody>
      </p:sp>
      <p:sp>
        <p:nvSpPr>
          <p:cNvPr id="7" name="Rectangle 4"/>
          <p:cNvSpPr>
            <a:spLocks noChangeArrowheads="1"/>
          </p:cNvSpPr>
          <p:nvPr/>
        </p:nvSpPr>
        <p:spPr bwMode="auto">
          <a:xfrm>
            <a:off x="6477000" y="4191000"/>
            <a:ext cx="2209800" cy="1524000"/>
          </a:xfrm>
          <a:prstGeom prst="rect">
            <a:avLst/>
          </a:prstGeom>
          <a:solidFill>
            <a:srgbClr val="00FF00"/>
          </a:solidFill>
          <a:ln w="9525">
            <a:solidFill>
              <a:schemeClr val="tx1"/>
            </a:solidFill>
            <a:miter lim="800000"/>
            <a:headEnd/>
            <a:tailEnd/>
          </a:ln>
        </p:spPr>
        <p:txBody>
          <a:bodyPr anchor="ctr"/>
          <a:lstStyle/>
          <a:p>
            <a:pPr algn="ctr">
              <a:spcBef>
                <a:spcPct val="20000"/>
              </a:spcBef>
            </a:pPr>
            <a:r>
              <a:rPr lang="en-US" sz="1800" b="1" u="sng" dirty="0"/>
              <a:t>Report</a:t>
            </a:r>
            <a:r>
              <a:rPr lang="en-US" sz="1800" b="1" dirty="0"/>
              <a:t> on the Work</a:t>
            </a:r>
          </a:p>
          <a:p>
            <a:pPr algn="ctr">
              <a:spcBef>
                <a:spcPct val="20000"/>
              </a:spcBef>
            </a:pPr>
            <a:endParaRPr lang="en-US" sz="1800" b="1" dirty="0"/>
          </a:p>
          <a:p>
            <a:pPr algn="ctr">
              <a:spcBef>
                <a:spcPct val="20000"/>
              </a:spcBef>
            </a:pPr>
            <a:r>
              <a:rPr lang="en-US" sz="1800" b="1" dirty="0" err="1"/>
              <a:t>SysEng</a:t>
            </a:r>
            <a:r>
              <a:rPr lang="en-US" sz="1800" b="1" dirty="0"/>
              <a:t> 5101 [368] and others</a:t>
            </a:r>
          </a:p>
        </p:txBody>
      </p:sp>
      <p:sp>
        <p:nvSpPr>
          <p:cNvPr id="8" name="Rectangle 5"/>
          <p:cNvSpPr>
            <a:spLocks noChangeArrowheads="1"/>
          </p:cNvSpPr>
          <p:nvPr/>
        </p:nvSpPr>
        <p:spPr bwMode="auto">
          <a:xfrm>
            <a:off x="3581400" y="2971800"/>
            <a:ext cx="2209800" cy="1524000"/>
          </a:xfrm>
          <a:prstGeom prst="rect">
            <a:avLst/>
          </a:prstGeom>
          <a:solidFill>
            <a:srgbClr val="00FF00"/>
          </a:solidFill>
          <a:ln w="9525">
            <a:solidFill>
              <a:schemeClr val="tx1"/>
            </a:solidFill>
            <a:miter lim="800000"/>
            <a:headEnd/>
            <a:tailEnd/>
          </a:ln>
        </p:spPr>
        <p:txBody>
          <a:bodyPr anchor="ctr"/>
          <a:lstStyle/>
          <a:p>
            <a:pPr algn="ctr">
              <a:spcBef>
                <a:spcPct val="20000"/>
              </a:spcBef>
            </a:pPr>
            <a:r>
              <a:rPr lang="en-US" sz="1800" b="1" u="sng" dirty="0"/>
              <a:t>Work</a:t>
            </a:r>
            <a:r>
              <a:rPr lang="en-US" sz="1800" b="1" dirty="0"/>
              <a:t> the Plan</a:t>
            </a:r>
          </a:p>
          <a:p>
            <a:pPr algn="ctr">
              <a:spcBef>
                <a:spcPct val="20000"/>
              </a:spcBef>
            </a:pPr>
            <a:endParaRPr lang="en-US" sz="1800" b="1" dirty="0"/>
          </a:p>
          <a:p>
            <a:pPr algn="ctr">
              <a:spcBef>
                <a:spcPct val="20000"/>
              </a:spcBef>
            </a:pPr>
            <a:r>
              <a:rPr lang="en-US" sz="1800" b="1" dirty="0" err="1"/>
              <a:t>SysEng</a:t>
            </a:r>
            <a:r>
              <a:rPr lang="en-US" sz="1800" b="1" dirty="0"/>
              <a:t> 5101 [368] </a:t>
            </a:r>
            <a:br>
              <a:rPr lang="en-US" sz="1800" b="1" dirty="0"/>
            </a:br>
            <a:r>
              <a:rPr lang="en-US" sz="1800" b="1" dirty="0"/>
              <a:t>and others</a:t>
            </a:r>
          </a:p>
        </p:txBody>
      </p:sp>
      <p:sp>
        <p:nvSpPr>
          <p:cNvPr id="9" name="Rectangle 6"/>
          <p:cNvSpPr>
            <a:spLocks noChangeArrowheads="1"/>
          </p:cNvSpPr>
          <p:nvPr/>
        </p:nvSpPr>
        <p:spPr bwMode="auto">
          <a:xfrm>
            <a:off x="685800" y="2057400"/>
            <a:ext cx="2133600" cy="1524000"/>
          </a:xfrm>
          <a:prstGeom prst="rect">
            <a:avLst/>
          </a:prstGeom>
          <a:solidFill>
            <a:srgbClr val="FFFF00"/>
          </a:solidFill>
          <a:ln w="9525">
            <a:solidFill>
              <a:schemeClr val="tx1"/>
            </a:solidFill>
            <a:miter lim="800000"/>
            <a:headEnd/>
            <a:tailEnd/>
          </a:ln>
        </p:spPr>
        <p:txBody>
          <a:bodyPr anchor="ctr"/>
          <a:lstStyle/>
          <a:p>
            <a:pPr algn="ctr">
              <a:spcBef>
                <a:spcPct val="20000"/>
              </a:spcBef>
            </a:pPr>
            <a:r>
              <a:rPr lang="en-US" sz="1600" b="1" u="sng" dirty="0"/>
              <a:t>Plan</a:t>
            </a:r>
            <a:r>
              <a:rPr lang="en-US" sz="1600" b="1" dirty="0"/>
              <a:t> the Work</a:t>
            </a:r>
          </a:p>
          <a:p>
            <a:pPr algn="ctr">
              <a:spcBef>
                <a:spcPct val="20000"/>
              </a:spcBef>
            </a:pPr>
            <a:endParaRPr lang="en-US" sz="1600" b="1" dirty="0"/>
          </a:p>
          <a:p>
            <a:pPr algn="ctr">
              <a:spcBef>
                <a:spcPct val="20000"/>
              </a:spcBef>
            </a:pPr>
            <a:r>
              <a:rPr lang="en-US" sz="1600" b="1" dirty="0" err="1"/>
              <a:t>SysEng</a:t>
            </a:r>
            <a:r>
              <a:rPr lang="en-US" sz="1600" b="1" dirty="0"/>
              <a:t> 6105 [412]</a:t>
            </a:r>
          </a:p>
          <a:p>
            <a:pPr algn="ctr">
              <a:spcBef>
                <a:spcPct val="20000"/>
              </a:spcBef>
            </a:pPr>
            <a:r>
              <a:rPr lang="en-US" sz="1600" b="1" dirty="0" err="1"/>
              <a:t>SysEng</a:t>
            </a:r>
            <a:r>
              <a:rPr lang="en-US" sz="1600" b="1" dirty="0"/>
              <a:t> 6196</a:t>
            </a:r>
          </a:p>
        </p:txBody>
      </p:sp>
      <p:cxnSp>
        <p:nvCxnSpPr>
          <p:cNvPr id="11" name="Elbow Connector 10"/>
          <p:cNvCxnSpPr>
            <a:stCxn id="9" idx="3"/>
            <a:endCxn id="8" idx="1"/>
          </p:cNvCxnSpPr>
          <p:nvPr/>
        </p:nvCxnSpPr>
        <p:spPr bwMode="auto">
          <a:xfrm>
            <a:off x="2819400" y="2819400"/>
            <a:ext cx="762000" cy="9144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3" name="Elbow Connector 12"/>
          <p:cNvCxnSpPr>
            <a:stCxn id="8" idx="3"/>
            <a:endCxn id="7" idx="1"/>
          </p:cNvCxnSpPr>
          <p:nvPr/>
        </p:nvCxnSpPr>
        <p:spPr bwMode="auto">
          <a:xfrm>
            <a:off x="5791200" y="3733800"/>
            <a:ext cx="685800" cy="12192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6" name="Elbow Connector 15"/>
          <p:cNvCxnSpPr>
            <a:stCxn id="7" idx="3"/>
            <a:endCxn id="9" idx="1"/>
          </p:cNvCxnSpPr>
          <p:nvPr/>
        </p:nvCxnSpPr>
        <p:spPr bwMode="auto">
          <a:xfrm flipH="1" flipV="1">
            <a:off x="685800" y="2819400"/>
            <a:ext cx="8001000" cy="2133600"/>
          </a:xfrm>
          <a:prstGeom prst="bentConnector5">
            <a:avLst>
              <a:gd name="adj1" fmla="val -2857"/>
              <a:gd name="adj2" fmla="val 139085"/>
              <a:gd name="adj3" fmla="val 102857"/>
            </a:avLst>
          </a:prstGeom>
          <a:solidFill>
            <a:schemeClr val="accent1"/>
          </a:solidFill>
          <a:ln w="12700" cap="flat" cmpd="sng" algn="ctr">
            <a:solidFill>
              <a:schemeClr val="tx1"/>
            </a:solidFill>
            <a:prstDash val="solid"/>
            <a:round/>
            <a:headEnd type="none" w="med" len="med"/>
            <a:tailEnd type="triangle" w="med" len="med"/>
          </a:ln>
          <a:effectLst/>
        </p:spPr>
      </p:cxnSp>
      <p:sp>
        <p:nvSpPr>
          <p:cNvPr id="20" name="TextBox 19"/>
          <p:cNvSpPr txBox="1"/>
          <p:nvPr/>
        </p:nvSpPr>
        <p:spPr>
          <a:xfrm>
            <a:off x="4191000" y="1524000"/>
            <a:ext cx="3683894" cy="338554"/>
          </a:xfrm>
          <a:prstGeom prst="rect">
            <a:avLst/>
          </a:prstGeom>
          <a:solidFill>
            <a:srgbClr val="FF9933"/>
          </a:solidFill>
        </p:spPr>
        <p:txBody>
          <a:bodyPr wrap="none" rtlCol="0">
            <a:spAutoFit/>
          </a:bodyPr>
          <a:lstStyle/>
          <a:p>
            <a:r>
              <a:rPr lang="en-US" sz="1600" dirty="0"/>
              <a:t>Retrospective: Apply Lessons Learned</a:t>
            </a:r>
          </a:p>
        </p:txBody>
      </p:sp>
      <p:sp>
        <p:nvSpPr>
          <p:cNvPr id="22" name="Rectangle 21"/>
          <p:cNvSpPr/>
          <p:nvPr/>
        </p:nvSpPr>
        <p:spPr>
          <a:xfrm>
            <a:off x="685800" y="1447800"/>
            <a:ext cx="2231316" cy="584775"/>
          </a:xfrm>
          <a:prstGeom prst="rect">
            <a:avLst/>
          </a:prstGeom>
        </p:spPr>
        <p:txBody>
          <a:bodyPr wrap="none">
            <a:spAutoFit/>
          </a:bodyPr>
          <a:lstStyle/>
          <a:p>
            <a:r>
              <a:rPr lang="en-US" b="1" dirty="0"/>
              <a:t>You are here</a:t>
            </a:r>
            <a:r>
              <a:rPr lang="en-US" sz="3200" b="1" dirty="0"/>
              <a:t>↓</a:t>
            </a:r>
            <a:endParaRPr lang="en-US" b="1" dirty="0"/>
          </a:p>
        </p:txBody>
      </p:sp>
      <p:sp>
        <p:nvSpPr>
          <p:cNvPr id="10" name="TextBox 9"/>
          <p:cNvSpPr txBox="1"/>
          <p:nvPr/>
        </p:nvSpPr>
        <p:spPr>
          <a:xfrm>
            <a:off x="3352800" y="6179403"/>
            <a:ext cx="5726248" cy="830997"/>
          </a:xfrm>
          <a:prstGeom prst="rect">
            <a:avLst/>
          </a:prstGeom>
          <a:noFill/>
        </p:spPr>
        <p:txBody>
          <a:bodyPr wrap="none" rtlCol="0">
            <a:spAutoFit/>
          </a:bodyPr>
          <a:lstStyle/>
          <a:p>
            <a:pPr marL="342900" indent="-342900">
              <a:buFont typeface="Arial" panose="020B0604020202020204" pitchFamily="34" charset="0"/>
              <a:buChar char="•"/>
            </a:pPr>
            <a:r>
              <a:rPr lang="en-US" b="1" dirty="0"/>
              <a:t>Don’t “report” (past tense) in SEMP</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5095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autoUpdateAnimBg="0"/>
      <p:bldP spid="20"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6349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63491" name="Slide Number Placeholder 5"/>
          <p:cNvSpPr>
            <a:spLocks noGrp="1"/>
          </p:cNvSpPr>
          <p:nvPr>
            <p:ph type="sldNum" sz="quarter" idx="12"/>
          </p:nvPr>
        </p:nvSpPr>
        <p:spPr>
          <a:noFill/>
        </p:spPr>
        <p:txBody>
          <a:bodyPr/>
          <a:lstStyle/>
          <a:p>
            <a:fld id="{3522D115-A3F4-45A5-AFE0-2D7B63114BEB}" type="slidenum">
              <a:rPr lang="en-US" smtClean="0">
                <a:ea typeface="ＭＳ Ｐゴシック"/>
                <a:cs typeface="ＭＳ Ｐゴシック"/>
              </a:rPr>
              <a:pPr/>
              <a:t>21</a:t>
            </a:fld>
            <a:endParaRPr lang="en-US">
              <a:ea typeface="ＭＳ Ｐゴシック"/>
              <a:cs typeface="ＭＳ Ｐゴシック"/>
            </a:endParaRPr>
          </a:p>
        </p:txBody>
      </p:sp>
      <p:sp>
        <p:nvSpPr>
          <p:cNvPr id="63492" name="Rectangle 2"/>
          <p:cNvSpPr>
            <a:spLocks noGrp="1" noChangeArrowheads="1"/>
          </p:cNvSpPr>
          <p:nvPr>
            <p:ph type="title"/>
          </p:nvPr>
        </p:nvSpPr>
        <p:spPr>
          <a:xfrm>
            <a:off x="685800" y="685800"/>
            <a:ext cx="7772400" cy="685800"/>
          </a:xfrm>
        </p:spPr>
        <p:txBody>
          <a:bodyPr/>
          <a:lstStyle/>
          <a:p>
            <a:pPr eaLnBrk="1" hangingPunct="1"/>
            <a:r>
              <a:rPr lang="en-US" sz="2800" dirty="0"/>
              <a:t>DAU/DAG 4.1.2 Systems Engineering Plan</a:t>
            </a:r>
          </a:p>
        </p:txBody>
      </p:sp>
      <p:sp>
        <p:nvSpPr>
          <p:cNvPr id="63493" name="Rectangle 3"/>
          <p:cNvSpPr>
            <a:spLocks noGrp="1" noChangeArrowheads="1"/>
          </p:cNvSpPr>
          <p:nvPr>
            <p:ph type="body" idx="1"/>
          </p:nvPr>
        </p:nvSpPr>
        <p:spPr>
          <a:xfrm>
            <a:off x="304800" y="1295400"/>
            <a:ext cx="8153400" cy="5257800"/>
          </a:xfrm>
        </p:spPr>
        <p:txBody>
          <a:bodyPr/>
          <a:lstStyle/>
          <a:p>
            <a:pPr eaLnBrk="1" hangingPunct="1">
              <a:lnSpc>
                <a:spcPct val="80000"/>
              </a:lnSpc>
            </a:pPr>
            <a:r>
              <a:rPr lang="en-US" sz="1600" b="0" dirty="0"/>
              <a:t>“The purpose of the Systems Engineering Plan (SEP) is to help Program Managers develop, communicate, and manage the overall systems engineering (SE) approach that guides all technical activities of the program. The SEP documents </a:t>
            </a:r>
            <a:r>
              <a:rPr lang="en-US" sz="1600" b="0" u="sng" dirty="0"/>
              <a:t>key technical risks, processes, resources, metrics, SE products, and completed and scheduled SE activities</a:t>
            </a:r>
            <a:r>
              <a:rPr lang="en-US" sz="1600" b="0" dirty="0"/>
              <a:t>…(from </a:t>
            </a:r>
            <a:r>
              <a:rPr lang="en-US" sz="1600" b="0" i="1" dirty="0"/>
              <a:t>customer’s</a:t>
            </a:r>
            <a:r>
              <a:rPr lang="en-US" sz="1600" b="0" dirty="0"/>
              <a:t> perspective)</a:t>
            </a:r>
          </a:p>
          <a:p>
            <a:pPr lvl="1" eaLnBrk="1" hangingPunct="1">
              <a:lnSpc>
                <a:spcPct val="80000"/>
              </a:lnSpc>
            </a:pPr>
            <a:endParaRPr lang="en-US" sz="1200" b="0" dirty="0"/>
          </a:p>
          <a:p>
            <a:pPr eaLnBrk="1" hangingPunct="1">
              <a:lnSpc>
                <a:spcPct val="80000"/>
              </a:lnSpc>
            </a:pPr>
            <a:r>
              <a:rPr lang="en-US" sz="1600" b="0" dirty="0"/>
              <a:t>“The SEP describes the </a:t>
            </a:r>
            <a:r>
              <a:rPr lang="en-US" sz="1600" b="0" u="sng" dirty="0"/>
              <a:t>integration of SE activities </a:t>
            </a:r>
            <a:r>
              <a:rPr lang="en-US" sz="1600" b="0" dirty="0"/>
              <a:t>with other program management and control efforts, including the </a:t>
            </a:r>
            <a:r>
              <a:rPr lang="en-US" sz="1600" b="0" u="sng" dirty="0"/>
              <a:t>Integrated Master Plan (IMP), Work Breakdown Structure (WBS), Integrated Master Schedule (IMS), Risk Management Plan (RMP), Technical Performance Measures (TPMs</a:t>
            </a:r>
            <a:r>
              <a:rPr lang="en-US" sz="1600" b="0" dirty="0"/>
              <a:t>), and other documentation fundamental to successful program execution. The SEP also describes the program’s </a:t>
            </a:r>
            <a:r>
              <a:rPr lang="en-US" sz="1600" b="0" u="sng" dirty="0"/>
              <a:t>technical requirements, engineering resources and management, and technical activities and products</a:t>
            </a:r>
            <a:r>
              <a:rPr lang="en-US" sz="1600" b="0" dirty="0"/>
              <a:t> as well as the planning, timing, conduct, and success criteria of event-driven </a:t>
            </a:r>
            <a:r>
              <a:rPr lang="en-US" sz="1600" b="0" u="sng" dirty="0"/>
              <a:t>SE technical reviews </a:t>
            </a:r>
            <a:r>
              <a:rPr lang="en-US" sz="1600" b="0" dirty="0"/>
              <a:t>throughout the acquisition life cycle….</a:t>
            </a:r>
          </a:p>
          <a:p>
            <a:pPr lvl="1" eaLnBrk="1" hangingPunct="1">
              <a:lnSpc>
                <a:spcPct val="80000"/>
              </a:lnSpc>
            </a:pPr>
            <a:endParaRPr lang="en-US" sz="1200" b="0" dirty="0"/>
          </a:p>
          <a:p>
            <a:r>
              <a:rPr lang="en-US" sz="1600" b="0" dirty="0"/>
              <a:t>As the program’s blueprint for the conduct, management, and control of all technical activities, the SEP captures decisions made during the technical planning process and communicates objectives and guidance to program personnel and other stakeholders. The SEP should define the </a:t>
            </a:r>
            <a:r>
              <a:rPr lang="en-US" sz="1600" b="0" u="sng" dirty="0"/>
              <a:t>“who, what, when, why, and how”</a:t>
            </a:r>
            <a:r>
              <a:rPr lang="en-US" sz="1600" b="0" dirty="0"/>
              <a:t> of the SE approach, for example:</a:t>
            </a:r>
          </a:p>
          <a:p>
            <a:pPr lvl="1"/>
            <a:r>
              <a:rPr lang="en-US" sz="1200" b="0" dirty="0"/>
              <a:t>The program organization with roles and responsibilities, authority, accountability, and staffing resources. This includes the coordination of the program’s integrated product teams (IPTs) and their products, resources, staffing, management metrics, and integration mechanisms….</a:t>
            </a:r>
          </a:p>
          <a:p>
            <a:pPr lvl="1"/>
            <a:endParaRPr lang="en-US" sz="1200" b="0" dirty="0"/>
          </a:p>
          <a:p>
            <a:pPr>
              <a:spcBef>
                <a:spcPts val="0"/>
              </a:spcBef>
            </a:pPr>
            <a:r>
              <a:rPr lang="en-US" sz="1600" b="0" dirty="0">
                <a:hlinkClick r:id="rId3"/>
              </a:rPr>
              <a:t>https://www.dau.mil/community-hub#All||title_asc</a:t>
            </a:r>
            <a:r>
              <a:rPr lang="en-US" sz="1600"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28"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29" name="Slide Number Placeholder 6"/>
          <p:cNvSpPr>
            <a:spLocks noGrp="1"/>
          </p:cNvSpPr>
          <p:nvPr>
            <p:ph type="sldNum" sz="quarter" idx="12"/>
          </p:nvPr>
        </p:nvSpPr>
        <p:spPr>
          <a:noFill/>
        </p:spPr>
        <p:txBody>
          <a:bodyPr/>
          <a:lstStyle/>
          <a:p>
            <a:fld id="{A66CD49D-0DFC-4455-BE2A-D90C450437F2}" type="slidenum">
              <a:rPr lang="en-US" smtClean="0">
                <a:ea typeface="ＭＳ Ｐゴシック"/>
                <a:cs typeface="ＭＳ Ｐゴシック"/>
              </a:rPr>
              <a:pPr/>
              <a:t>22</a:t>
            </a:fld>
            <a:endParaRPr lang="en-US">
              <a:ea typeface="ＭＳ Ｐゴシック"/>
              <a:cs typeface="ＭＳ Ｐゴシック"/>
            </a:endParaRPr>
          </a:p>
        </p:txBody>
      </p:sp>
      <p:sp>
        <p:nvSpPr>
          <p:cNvPr id="1030" name="Rectangle 8"/>
          <p:cNvSpPr>
            <a:spLocks noGrp="1" noChangeArrowheads="1"/>
          </p:cNvSpPr>
          <p:nvPr>
            <p:ph type="title"/>
          </p:nvPr>
        </p:nvSpPr>
        <p:spPr/>
        <p:txBody>
          <a:bodyPr/>
          <a:lstStyle/>
          <a:p>
            <a:pPr eaLnBrk="1" hangingPunct="1"/>
            <a:r>
              <a:rPr lang="en-US"/>
              <a:t>SEMP Outline – 1</a:t>
            </a:r>
          </a:p>
        </p:txBody>
      </p:sp>
      <p:graphicFrame>
        <p:nvGraphicFramePr>
          <p:cNvPr id="1026" name="Object 4"/>
          <p:cNvGraphicFramePr>
            <a:graphicFrameLocks noGrp="1" noChangeAspect="1"/>
          </p:cNvGraphicFramePr>
          <p:nvPr>
            <p:ph sz="half" idx="1"/>
          </p:nvPr>
        </p:nvGraphicFramePr>
        <p:xfrm>
          <a:off x="457200" y="1676400"/>
          <a:ext cx="3810000" cy="4876800"/>
        </p:xfrm>
        <a:graphic>
          <a:graphicData uri="http://schemas.openxmlformats.org/presentationml/2006/ole">
            <mc:AlternateContent xmlns:mc="http://schemas.openxmlformats.org/markup-compatibility/2006">
              <mc:Choice xmlns:v="urn:schemas-microsoft-com:vml" Requires="v">
                <p:oleObj spid="_x0000_s1094" name="Document" r:id="rId4" imgW="5951657" imgH="8603741" progId="Word.Document.8">
                  <p:embed/>
                </p:oleObj>
              </mc:Choice>
              <mc:Fallback>
                <p:oleObj name="Document" r:id="rId4" imgW="5951657" imgH="8603741"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r="39861" b="59375"/>
                      <a:stretch>
                        <a:fillRect/>
                      </a:stretch>
                    </p:blipFill>
                    <p:spPr bwMode="auto">
                      <a:xfrm>
                        <a:off x="457200" y="1676400"/>
                        <a:ext cx="3810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Text Box 10"/>
          <p:cNvSpPr txBox="1">
            <a:spLocks noChangeArrowheads="1"/>
          </p:cNvSpPr>
          <p:nvPr/>
        </p:nvSpPr>
        <p:spPr bwMode="auto">
          <a:xfrm>
            <a:off x="1752600" y="1219200"/>
            <a:ext cx="1217613" cy="457200"/>
          </a:xfrm>
          <a:prstGeom prst="rect">
            <a:avLst/>
          </a:prstGeom>
          <a:noFill/>
          <a:ln w="9525">
            <a:noFill/>
            <a:miter lim="800000"/>
            <a:headEnd/>
            <a:tailEnd/>
          </a:ln>
        </p:spPr>
        <p:txBody>
          <a:bodyPr wrap="none">
            <a:spAutoFit/>
          </a:bodyPr>
          <a:lstStyle/>
          <a:p>
            <a:pPr eaLnBrk="0" hangingPunct="0"/>
            <a:r>
              <a:rPr lang="en-US"/>
              <a:t>Week 1</a:t>
            </a:r>
          </a:p>
        </p:txBody>
      </p:sp>
      <p:sp>
        <p:nvSpPr>
          <p:cNvPr id="218123" name="Text Box 11"/>
          <p:cNvSpPr txBox="1">
            <a:spLocks noChangeArrowheads="1"/>
          </p:cNvSpPr>
          <p:nvPr/>
        </p:nvSpPr>
        <p:spPr bwMode="auto">
          <a:xfrm>
            <a:off x="6019800" y="1219200"/>
            <a:ext cx="1217613" cy="457200"/>
          </a:xfrm>
          <a:prstGeom prst="rect">
            <a:avLst/>
          </a:prstGeom>
          <a:noFill/>
          <a:ln w="9525">
            <a:noFill/>
            <a:miter lim="800000"/>
            <a:headEnd/>
            <a:tailEnd/>
          </a:ln>
        </p:spPr>
        <p:txBody>
          <a:bodyPr wrap="none">
            <a:spAutoFit/>
          </a:bodyPr>
          <a:lstStyle/>
          <a:p>
            <a:pPr eaLnBrk="0" hangingPunct="0"/>
            <a:r>
              <a:rPr lang="en-US"/>
              <a:t>Week 2</a:t>
            </a:r>
          </a:p>
        </p:txBody>
      </p:sp>
      <p:pic>
        <p:nvPicPr>
          <p:cNvPr id="218125" name="Picture 13"/>
          <p:cNvPicPr>
            <a:picLocks noGrp="1" noChangeAspect="1" noChangeArrowheads="1"/>
          </p:cNvPicPr>
          <p:nvPr>
            <p:ph sz="half" idx="2"/>
          </p:nvPr>
        </p:nvPicPr>
        <p:blipFill>
          <a:blip r:embed="rId6" cstate="print"/>
          <a:srcRect t="40625" r="38843" b="9375"/>
          <a:stretch>
            <a:fillRect/>
          </a:stretch>
        </p:blipFill>
        <p:spPr>
          <a:xfrm>
            <a:off x="4724400" y="1600200"/>
            <a:ext cx="4211638" cy="49530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6"/>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59394" name="Footer Placeholder 7"/>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59395" name="Slide Number Placeholder 8"/>
          <p:cNvSpPr>
            <a:spLocks noGrp="1"/>
          </p:cNvSpPr>
          <p:nvPr>
            <p:ph type="sldNum" sz="quarter" idx="12"/>
          </p:nvPr>
        </p:nvSpPr>
        <p:spPr>
          <a:noFill/>
        </p:spPr>
        <p:txBody>
          <a:bodyPr/>
          <a:lstStyle/>
          <a:p>
            <a:fld id="{F496D792-D755-4530-AA0C-AA862C31B91C}" type="slidenum">
              <a:rPr lang="en-US" smtClean="0">
                <a:ea typeface="ＭＳ Ｐゴシック"/>
                <a:cs typeface="ＭＳ Ｐゴシック"/>
              </a:rPr>
              <a:pPr/>
              <a:t>23</a:t>
            </a:fld>
            <a:endParaRPr lang="en-US" dirty="0">
              <a:ea typeface="ＭＳ Ｐゴシック"/>
              <a:cs typeface="ＭＳ Ｐゴシック"/>
            </a:endParaRPr>
          </a:p>
        </p:txBody>
      </p:sp>
      <p:sp>
        <p:nvSpPr>
          <p:cNvPr id="59396" name="Rectangle 5"/>
          <p:cNvSpPr>
            <a:spLocks noGrp="1" noChangeArrowheads="1"/>
          </p:cNvSpPr>
          <p:nvPr>
            <p:ph type="title" sz="quarter"/>
          </p:nvPr>
        </p:nvSpPr>
        <p:spPr>
          <a:xfrm>
            <a:off x="2057400" y="609600"/>
            <a:ext cx="6705600" cy="685800"/>
          </a:xfrm>
        </p:spPr>
        <p:txBody>
          <a:bodyPr/>
          <a:lstStyle/>
          <a:p>
            <a:pPr eaLnBrk="1" hangingPunct="1"/>
            <a:r>
              <a:rPr lang="en-US" dirty="0" err="1"/>
              <a:t>SEMP</a:t>
            </a:r>
            <a:r>
              <a:rPr lang="en-US" dirty="0"/>
              <a:t> Outline – 2</a:t>
            </a:r>
          </a:p>
        </p:txBody>
      </p:sp>
      <p:sp>
        <p:nvSpPr>
          <p:cNvPr id="221191" name="Text Box 7"/>
          <p:cNvSpPr txBox="1">
            <a:spLocks noChangeArrowheads="1"/>
          </p:cNvSpPr>
          <p:nvPr/>
        </p:nvSpPr>
        <p:spPr bwMode="auto">
          <a:xfrm>
            <a:off x="6111875" y="1295400"/>
            <a:ext cx="1893888" cy="457200"/>
          </a:xfrm>
          <a:prstGeom prst="rect">
            <a:avLst/>
          </a:prstGeom>
          <a:noFill/>
          <a:ln w="9525">
            <a:noFill/>
            <a:miter lim="800000"/>
            <a:headEnd/>
            <a:tailEnd/>
          </a:ln>
        </p:spPr>
        <p:txBody>
          <a:bodyPr wrap="none">
            <a:spAutoFit/>
          </a:bodyPr>
          <a:lstStyle/>
          <a:p>
            <a:pPr eaLnBrk="0" hangingPunct="0"/>
            <a:r>
              <a:rPr lang="en-US" dirty="0"/>
              <a:t>Week 4, 5, 6</a:t>
            </a:r>
          </a:p>
        </p:txBody>
      </p:sp>
      <p:sp>
        <p:nvSpPr>
          <p:cNvPr id="59398" name="Text Box 8"/>
          <p:cNvSpPr txBox="1">
            <a:spLocks noChangeArrowheads="1"/>
          </p:cNvSpPr>
          <p:nvPr/>
        </p:nvSpPr>
        <p:spPr bwMode="auto">
          <a:xfrm>
            <a:off x="3201988" y="2895600"/>
            <a:ext cx="1217612" cy="457200"/>
          </a:xfrm>
          <a:prstGeom prst="rect">
            <a:avLst/>
          </a:prstGeom>
          <a:noFill/>
          <a:ln w="9525">
            <a:noFill/>
            <a:miter lim="800000"/>
            <a:headEnd/>
            <a:tailEnd/>
          </a:ln>
        </p:spPr>
        <p:txBody>
          <a:bodyPr wrap="none">
            <a:spAutoFit/>
          </a:bodyPr>
          <a:lstStyle/>
          <a:p>
            <a:pPr eaLnBrk="0" hangingPunct="0"/>
            <a:r>
              <a:rPr lang="en-US"/>
              <a:t>Week 3</a:t>
            </a:r>
          </a:p>
        </p:txBody>
      </p:sp>
      <p:sp>
        <p:nvSpPr>
          <p:cNvPr id="221202" name="Text Box 18"/>
          <p:cNvSpPr txBox="1">
            <a:spLocks noChangeArrowheads="1"/>
          </p:cNvSpPr>
          <p:nvPr/>
        </p:nvSpPr>
        <p:spPr bwMode="auto">
          <a:xfrm>
            <a:off x="3276600" y="5029200"/>
            <a:ext cx="1217613" cy="457200"/>
          </a:xfrm>
          <a:prstGeom prst="rect">
            <a:avLst/>
          </a:prstGeom>
          <a:noFill/>
          <a:ln w="9525">
            <a:noFill/>
            <a:miter lim="800000"/>
            <a:headEnd/>
            <a:tailEnd/>
          </a:ln>
        </p:spPr>
        <p:txBody>
          <a:bodyPr wrap="none">
            <a:spAutoFit/>
          </a:bodyPr>
          <a:lstStyle/>
          <a:p>
            <a:pPr eaLnBrk="0" hangingPunct="0"/>
            <a:r>
              <a:rPr lang="en-US"/>
              <a:t>Week 7</a:t>
            </a:r>
          </a:p>
        </p:txBody>
      </p:sp>
      <p:sp>
        <p:nvSpPr>
          <p:cNvPr id="221213" name="Rectangle 29"/>
          <p:cNvSpPr>
            <a:spLocks noChangeArrowheads="1"/>
          </p:cNvSpPr>
          <p:nvPr/>
        </p:nvSpPr>
        <p:spPr bwMode="auto">
          <a:xfrm>
            <a:off x="4968875" y="1754089"/>
            <a:ext cx="4098925" cy="4616648"/>
          </a:xfrm>
          <a:prstGeom prst="rect">
            <a:avLst/>
          </a:prstGeom>
          <a:noFill/>
          <a:ln w="9525">
            <a:noFill/>
            <a:miter lim="800000"/>
            <a:headEnd/>
            <a:tailEnd/>
          </a:ln>
        </p:spPr>
        <p:txBody>
          <a:bodyPr anchor="ctr">
            <a:spAutoFit/>
          </a:bodyPr>
          <a:lstStyle/>
          <a:p>
            <a:pPr eaLnBrk="0" hangingPunct="0">
              <a:tabLst>
                <a:tab pos="609600" algn="l"/>
                <a:tab pos="5937250" algn="r"/>
              </a:tabLst>
              <a:defRPr/>
            </a:pPr>
            <a:r>
              <a:rPr lang="en-US" sz="1400" dirty="0">
                <a:latin typeface="+mn-lt"/>
                <a:ea typeface="ＭＳ Ｐゴシック" pitchFamily="16" charset="-128"/>
                <a:cs typeface="+mn-cs"/>
              </a:rPr>
              <a:t>5.	Technical Management Processes</a:t>
            </a:r>
          </a:p>
          <a:p>
            <a:pPr eaLnBrk="0" hangingPunct="0">
              <a:tabLst>
                <a:tab pos="609600" algn="l"/>
                <a:tab pos="5937250" algn="r"/>
              </a:tabLst>
              <a:defRPr/>
            </a:pPr>
            <a:r>
              <a:rPr lang="en-US" sz="1400" dirty="0">
                <a:latin typeface="+mn-lt"/>
                <a:ea typeface="ＭＳ Ｐゴシック" pitchFamily="16" charset="-128"/>
                <a:cs typeface="+mn-cs"/>
              </a:rPr>
              <a:t>5.1.	Project Technical Plan</a:t>
            </a:r>
          </a:p>
          <a:p>
            <a:pPr eaLnBrk="0" hangingPunct="0">
              <a:tabLst>
                <a:tab pos="609600" algn="l"/>
                <a:tab pos="5937250" algn="r"/>
              </a:tabLst>
              <a:defRPr/>
            </a:pPr>
            <a:r>
              <a:rPr lang="en-US" sz="1400" dirty="0">
                <a:latin typeface="+mn-lt"/>
                <a:ea typeface="ＭＳ Ｐゴシック" pitchFamily="16" charset="-128"/>
                <a:cs typeface="+mn-cs"/>
              </a:rPr>
              <a:t>5.1.1.	Major Events: Integrated Master Plan</a:t>
            </a:r>
          </a:p>
          <a:p>
            <a:pPr eaLnBrk="0" hangingPunct="0">
              <a:tabLst>
                <a:tab pos="609600" algn="l"/>
                <a:tab pos="5937250" algn="r"/>
              </a:tabLst>
              <a:defRPr/>
            </a:pPr>
            <a:r>
              <a:rPr lang="en-US" sz="1400" dirty="0">
                <a:latin typeface="+mn-lt"/>
                <a:ea typeface="ＭＳ Ｐゴシック" pitchFamily="16" charset="-128"/>
                <a:cs typeface="+mn-cs"/>
              </a:rPr>
              <a:t>5.1.2.	Work Packages</a:t>
            </a:r>
          </a:p>
          <a:p>
            <a:pPr eaLnBrk="0" hangingPunct="0">
              <a:tabLst>
                <a:tab pos="609600" algn="l"/>
                <a:tab pos="5937250" algn="r"/>
              </a:tabLst>
              <a:defRPr/>
            </a:pPr>
            <a:r>
              <a:rPr lang="en-US" sz="1400" dirty="0">
                <a:latin typeface="+mn-lt"/>
                <a:ea typeface="ＭＳ Ｐゴシック" pitchFamily="16" charset="-128"/>
                <a:cs typeface="+mn-cs"/>
              </a:rPr>
              <a:t>5.2.	Technical Management and Assessment</a:t>
            </a:r>
          </a:p>
          <a:p>
            <a:pPr eaLnBrk="0" hangingPunct="0">
              <a:tabLst>
                <a:tab pos="609600" algn="l"/>
                <a:tab pos="5937250" algn="r"/>
              </a:tabLst>
              <a:defRPr/>
            </a:pPr>
            <a:r>
              <a:rPr lang="en-US" sz="1400" dirty="0">
                <a:latin typeface="+mn-lt"/>
                <a:ea typeface="ＭＳ Ｐゴシック" pitchFamily="16" charset="-128"/>
                <a:cs typeface="+mn-cs"/>
              </a:rPr>
              <a:t>5.2.1.	Technical Performance Management</a:t>
            </a:r>
          </a:p>
          <a:p>
            <a:pPr eaLnBrk="0" hangingPunct="0">
              <a:tabLst>
                <a:tab pos="609600" algn="l"/>
                <a:tab pos="5937250" algn="r"/>
              </a:tabLst>
              <a:defRPr/>
            </a:pPr>
            <a:r>
              <a:rPr lang="en-US" sz="1400" dirty="0">
                <a:latin typeface="+mn-lt"/>
                <a:ea typeface="ＭＳ Ｐゴシック" pitchFamily="16" charset="-128"/>
                <a:cs typeface="+mn-cs"/>
              </a:rPr>
              <a:t>5.2.2.	Continuous Assessment</a:t>
            </a:r>
          </a:p>
          <a:p>
            <a:pPr eaLnBrk="0" hangingPunct="0">
              <a:tabLst>
                <a:tab pos="609600" algn="l"/>
                <a:tab pos="5937250" algn="r"/>
              </a:tabLst>
              <a:defRPr/>
            </a:pPr>
            <a:r>
              <a:rPr lang="en-US" sz="1400" dirty="0">
                <a:latin typeface="+mn-lt"/>
                <a:ea typeface="ＭＳ Ｐゴシック" pitchFamily="16" charset="-128"/>
                <a:cs typeface="+mn-cs"/>
              </a:rPr>
              <a:t>5.2.3.	Other Technical Measurements</a:t>
            </a:r>
          </a:p>
          <a:p>
            <a:pPr eaLnBrk="0" hangingPunct="0">
              <a:tabLst>
                <a:tab pos="609600" algn="l"/>
                <a:tab pos="5937250" algn="r"/>
              </a:tabLst>
              <a:defRPr/>
            </a:pPr>
            <a:r>
              <a:rPr lang="en-US" sz="1400" dirty="0">
                <a:latin typeface="+mn-lt"/>
                <a:ea typeface="ＭＳ Ｐゴシック" pitchFamily="16" charset="-128"/>
                <a:cs typeface="+mn-cs"/>
              </a:rPr>
              <a:t>5.3.	Integration with Cost and Schedule 	Management</a:t>
            </a:r>
          </a:p>
          <a:p>
            <a:pPr eaLnBrk="0" hangingPunct="0">
              <a:tabLst>
                <a:tab pos="609600" algn="l"/>
                <a:tab pos="5937250" algn="r"/>
              </a:tabLst>
              <a:defRPr/>
            </a:pPr>
            <a:r>
              <a:rPr lang="en-US" sz="1400" dirty="0">
                <a:latin typeface="+mn-lt"/>
                <a:ea typeface="ＭＳ Ｐゴシック" pitchFamily="16" charset="-128"/>
                <a:cs typeface="+mn-cs"/>
              </a:rPr>
              <a:t>5.4.	Decision-Making</a:t>
            </a:r>
          </a:p>
          <a:p>
            <a:pPr eaLnBrk="0" hangingPunct="0">
              <a:tabLst>
                <a:tab pos="609600" algn="l"/>
                <a:tab pos="5937250" algn="r"/>
              </a:tabLst>
              <a:defRPr/>
            </a:pPr>
            <a:r>
              <a:rPr lang="en-US" sz="1400" dirty="0">
                <a:latin typeface="+mn-lt"/>
                <a:ea typeface="ＭＳ Ｐゴシック" pitchFamily="16" charset="-128"/>
                <a:cs typeface="+mn-cs"/>
              </a:rPr>
              <a:t>5.5.	Issue Identification and Resolution</a:t>
            </a:r>
          </a:p>
          <a:p>
            <a:pPr eaLnBrk="0" hangingPunct="0">
              <a:tabLst>
                <a:tab pos="609600" algn="l"/>
                <a:tab pos="5937250" algn="r"/>
              </a:tabLst>
              <a:defRPr/>
            </a:pPr>
            <a:r>
              <a:rPr lang="en-US" sz="1400" dirty="0">
                <a:latin typeface="+mn-lt"/>
                <a:ea typeface="ＭＳ Ｐゴシック" pitchFamily="16" charset="-128"/>
                <a:cs typeface="+mn-cs"/>
              </a:rPr>
              <a:t>5.6.	Risk and Opportunity Management</a:t>
            </a:r>
          </a:p>
          <a:p>
            <a:pPr>
              <a:tabLst>
                <a:tab pos="609600" algn="l"/>
                <a:tab pos="5937250" algn="r"/>
              </a:tabLst>
              <a:defRPr/>
            </a:pPr>
            <a:r>
              <a:rPr lang="en-US" sz="1400" dirty="0"/>
              <a:t>5.7.	Configuration Management</a:t>
            </a:r>
          </a:p>
          <a:p>
            <a:pPr>
              <a:tabLst>
                <a:tab pos="609600" algn="l"/>
                <a:tab pos="5937250" algn="r"/>
              </a:tabLst>
              <a:defRPr/>
            </a:pPr>
            <a:r>
              <a:rPr lang="en-US" sz="1400" dirty="0"/>
              <a:t>5.7.1.	Baseline Definition and Management</a:t>
            </a:r>
          </a:p>
          <a:p>
            <a:pPr>
              <a:tabLst>
                <a:tab pos="609600" algn="l"/>
                <a:tab pos="5937250" algn="r"/>
              </a:tabLst>
              <a:defRPr/>
            </a:pPr>
            <a:r>
              <a:rPr lang="en-US" sz="1400" dirty="0"/>
              <a:t>5.7.1.1.	Configuration Identification</a:t>
            </a:r>
          </a:p>
          <a:p>
            <a:pPr>
              <a:tabLst>
                <a:tab pos="609600" algn="l"/>
                <a:tab pos="5937250" algn="r"/>
              </a:tabLst>
              <a:defRPr/>
            </a:pPr>
            <a:r>
              <a:rPr lang="en-US" sz="1400" dirty="0"/>
              <a:t>5.7.1.2.	Configuration Status Accounting</a:t>
            </a:r>
          </a:p>
          <a:p>
            <a:pPr>
              <a:tabLst>
                <a:tab pos="609600" algn="l"/>
                <a:tab pos="5937250" algn="r"/>
              </a:tabLst>
              <a:defRPr/>
            </a:pPr>
            <a:r>
              <a:rPr lang="en-US" sz="1400" dirty="0"/>
              <a:t>5.7.2.	Change Management</a:t>
            </a:r>
          </a:p>
          <a:p>
            <a:pPr>
              <a:tabLst>
                <a:tab pos="609600" algn="l"/>
                <a:tab pos="5937250" algn="r"/>
              </a:tabLst>
              <a:defRPr/>
            </a:pPr>
            <a:r>
              <a:rPr lang="en-US" sz="1400" dirty="0"/>
              <a:t>5.7.3.	Requirements Management</a:t>
            </a:r>
          </a:p>
          <a:p>
            <a:pPr>
              <a:tabLst>
                <a:tab pos="609600" algn="l"/>
                <a:tab pos="5937250" algn="r"/>
              </a:tabLst>
              <a:defRPr/>
            </a:pPr>
            <a:r>
              <a:rPr lang="en-US" sz="1400" dirty="0"/>
              <a:t>5.7.4.	Interface Management</a:t>
            </a:r>
          </a:p>
          <a:p>
            <a:pPr>
              <a:tabLst>
                <a:tab pos="609600" algn="l"/>
                <a:tab pos="5937250" algn="r"/>
              </a:tabLst>
              <a:defRPr/>
            </a:pPr>
            <a:r>
              <a:rPr lang="en-US" sz="1400" dirty="0"/>
              <a:t>5.8.	Information Management</a:t>
            </a:r>
          </a:p>
        </p:txBody>
      </p:sp>
      <p:sp>
        <p:nvSpPr>
          <p:cNvPr id="59401" name="Rectangle 12"/>
          <p:cNvSpPr>
            <a:spLocks noChangeArrowheads="1"/>
          </p:cNvSpPr>
          <p:nvPr/>
        </p:nvSpPr>
        <p:spPr bwMode="auto">
          <a:xfrm>
            <a:off x="0" y="685800"/>
            <a:ext cx="5029200" cy="3323987"/>
          </a:xfrm>
          <a:prstGeom prst="rect">
            <a:avLst/>
          </a:prstGeom>
          <a:noFill/>
          <a:ln w="9525">
            <a:noFill/>
            <a:miter lim="800000"/>
            <a:headEnd/>
            <a:tailEnd/>
          </a:ln>
        </p:spPr>
        <p:txBody>
          <a:bodyPr wrap="square">
            <a:spAutoFit/>
          </a:bodyPr>
          <a:lstStyle/>
          <a:p>
            <a:pPr eaLnBrk="0" hangingPunct="0"/>
            <a:r>
              <a:rPr lang="en-US" sz="1400" dirty="0"/>
              <a:t>4.	Technical Processes</a:t>
            </a:r>
          </a:p>
          <a:p>
            <a:pPr eaLnBrk="0" hangingPunct="0"/>
            <a:r>
              <a:rPr lang="en-US" sz="1400" dirty="0"/>
              <a:t>4.1.	Business/Mission Analysis</a:t>
            </a:r>
          </a:p>
          <a:p>
            <a:pPr eaLnBrk="0" hangingPunct="0"/>
            <a:r>
              <a:rPr lang="en-US" sz="1400" dirty="0"/>
              <a:t>4.2.	Stakeholder Needs and Requirements Definition</a:t>
            </a:r>
          </a:p>
          <a:p>
            <a:pPr eaLnBrk="0" hangingPunct="0"/>
            <a:r>
              <a:rPr lang="en-US" sz="1400" dirty="0"/>
              <a:t>4.3.	Requirements Definition, Validation, Traceability</a:t>
            </a:r>
          </a:p>
          <a:p>
            <a:pPr eaLnBrk="0" hangingPunct="0"/>
            <a:r>
              <a:rPr lang="en-US" sz="1400" dirty="0"/>
              <a:t>4.4.	Architecture Definition and Traceability</a:t>
            </a:r>
          </a:p>
          <a:p>
            <a:pPr eaLnBrk="0" hangingPunct="0"/>
            <a:r>
              <a:rPr lang="en-US" sz="1400" dirty="0"/>
              <a:t>4.5.	Design Definition and Traceability</a:t>
            </a:r>
          </a:p>
          <a:p>
            <a:pPr eaLnBrk="0" hangingPunct="0"/>
            <a:r>
              <a:rPr lang="en-US" sz="1400" dirty="0"/>
              <a:t>4.6.	System Analysis</a:t>
            </a:r>
          </a:p>
          <a:p>
            <a:pPr eaLnBrk="0" hangingPunct="0"/>
            <a:r>
              <a:rPr lang="en-US" sz="1400" dirty="0"/>
              <a:t>4.7.	Implementation</a:t>
            </a:r>
          </a:p>
          <a:p>
            <a:pPr eaLnBrk="0" hangingPunct="0"/>
            <a:r>
              <a:rPr lang="en-US" sz="1400" dirty="0"/>
              <a:t>4.8.	Integration</a:t>
            </a:r>
          </a:p>
          <a:p>
            <a:pPr eaLnBrk="0" hangingPunct="0"/>
            <a:r>
              <a:rPr lang="en-US" sz="1400" dirty="0"/>
              <a:t>4.9.	Verification and Traceability</a:t>
            </a:r>
          </a:p>
          <a:p>
            <a:pPr eaLnBrk="0" hangingPunct="0"/>
            <a:r>
              <a:rPr lang="en-US" sz="1400" dirty="0"/>
              <a:t>4.10.	Transition</a:t>
            </a:r>
          </a:p>
          <a:p>
            <a:pPr eaLnBrk="0" hangingPunct="0"/>
            <a:r>
              <a:rPr lang="en-US" sz="1400" dirty="0"/>
              <a:t>4.11.	Validation</a:t>
            </a:r>
          </a:p>
          <a:p>
            <a:pPr eaLnBrk="0" hangingPunct="0"/>
            <a:r>
              <a:rPr lang="en-US" sz="1400" dirty="0"/>
              <a:t>4.12.	Operations</a:t>
            </a:r>
          </a:p>
          <a:p>
            <a:pPr eaLnBrk="0" hangingPunct="0"/>
            <a:r>
              <a:rPr lang="en-US" sz="1400" dirty="0"/>
              <a:t>4.13.	Maintenance</a:t>
            </a:r>
          </a:p>
          <a:p>
            <a:pPr eaLnBrk="0" hangingPunct="0"/>
            <a:r>
              <a:rPr lang="en-US" sz="1400" dirty="0"/>
              <a:t>4.14.	Disposal</a:t>
            </a:r>
          </a:p>
        </p:txBody>
      </p:sp>
      <p:sp>
        <p:nvSpPr>
          <p:cNvPr id="15" name="Rectangle 14"/>
          <p:cNvSpPr>
            <a:spLocks noChangeArrowheads="1"/>
          </p:cNvSpPr>
          <p:nvPr/>
        </p:nvSpPr>
        <p:spPr bwMode="auto">
          <a:xfrm>
            <a:off x="152400" y="3810000"/>
            <a:ext cx="4495800" cy="2892425"/>
          </a:xfrm>
          <a:prstGeom prst="rect">
            <a:avLst/>
          </a:prstGeom>
          <a:noFill/>
          <a:ln w="9525">
            <a:noFill/>
            <a:miter lim="800000"/>
            <a:headEnd/>
            <a:tailEnd/>
          </a:ln>
        </p:spPr>
        <p:txBody>
          <a:bodyPr>
            <a:spAutoFit/>
          </a:bodyPr>
          <a:lstStyle/>
          <a:p>
            <a:pPr eaLnBrk="0" hangingPunct="0"/>
            <a:r>
              <a:rPr lang="en-US" sz="1400" dirty="0"/>
              <a:t>6.	Organizational Investment</a:t>
            </a:r>
          </a:p>
          <a:p>
            <a:pPr eaLnBrk="0" hangingPunct="0"/>
            <a:r>
              <a:rPr lang="en-US" sz="1400" dirty="0"/>
              <a:t>6.1.	Environment Management</a:t>
            </a:r>
          </a:p>
          <a:p>
            <a:pPr eaLnBrk="0" hangingPunct="0"/>
            <a:r>
              <a:rPr lang="en-US" sz="1400" dirty="0"/>
              <a:t>6.1.1.	Program Policies and Procedures</a:t>
            </a:r>
          </a:p>
          <a:p>
            <a:pPr eaLnBrk="0" hangingPunct="0"/>
            <a:r>
              <a:rPr lang="en-US" sz="1400" dirty="0"/>
              <a:t>6.1.2.	Program Measurement and Assessment</a:t>
            </a:r>
          </a:p>
          <a:p>
            <a:pPr eaLnBrk="0" hangingPunct="0"/>
            <a:r>
              <a:rPr lang="en-US" sz="1400" dirty="0"/>
              <a:t>6.1.3.	Continuous Improvement</a:t>
            </a:r>
          </a:p>
          <a:p>
            <a:pPr eaLnBrk="0" hangingPunct="0"/>
            <a:r>
              <a:rPr lang="en-US" sz="1400" dirty="0"/>
              <a:t>6.2.	Investment Management</a:t>
            </a:r>
          </a:p>
          <a:p>
            <a:pPr eaLnBrk="0" hangingPunct="0"/>
            <a:r>
              <a:rPr lang="en-US" sz="1400" dirty="0"/>
              <a:t>6.2.1.	Product Line Investment</a:t>
            </a:r>
          </a:p>
          <a:p>
            <a:pPr eaLnBrk="0" hangingPunct="0"/>
            <a:r>
              <a:rPr lang="en-US" sz="1400" dirty="0"/>
              <a:t>6.2.2.	Supply</a:t>
            </a:r>
          </a:p>
          <a:p>
            <a:pPr eaLnBrk="0" hangingPunct="0"/>
            <a:r>
              <a:rPr lang="en-US" sz="1400" dirty="0"/>
              <a:t>6.2.3.	Acquisition	</a:t>
            </a:r>
          </a:p>
          <a:p>
            <a:pPr eaLnBrk="0" hangingPunct="0"/>
            <a:r>
              <a:rPr lang="en-US" sz="1400" dirty="0"/>
              <a:t>6.3.	Resource Management</a:t>
            </a:r>
          </a:p>
          <a:p>
            <a:pPr eaLnBrk="0" hangingPunct="0"/>
            <a:r>
              <a:rPr lang="en-US" sz="1400" dirty="0"/>
              <a:t>6.3.1.	Personnel</a:t>
            </a:r>
          </a:p>
          <a:p>
            <a:pPr eaLnBrk="0" hangingPunct="0"/>
            <a:r>
              <a:rPr lang="en-US" sz="1400" dirty="0"/>
              <a:t>6.3.2.	Infrastructure</a:t>
            </a:r>
          </a:p>
          <a:p>
            <a:pPr eaLnBrk="0" hangingPunct="0"/>
            <a:r>
              <a:rPr lang="en-US" sz="1400" dirty="0"/>
              <a:t>6.4.	Quality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2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2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P spid="221202" grpId="0" build="allAtOnce"/>
      <p:bldP spid="221213" grpId="0"/>
      <p:bldP spid="15"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6144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61443" name="Slide Number Placeholder 5"/>
          <p:cNvSpPr>
            <a:spLocks noGrp="1"/>
          </p:cNvSpPr>
          <p:nvPr>
            <p:ph type="sldNum" sz="quarter" idx="12"/>
          </p:nvPr>
        </p:nvSpPr>
        <p:spPr>
          <a:noFill/>
        </p:spPr>
        <p:txBody>
          <a:bodyPr/>
          <a:lstStyle/>
          <a:p>
            <a:fld id="{2F832FB2-86C9-4095-9E42-73D20D3C5A3A}" type="slidenum">
              <a:rPr lang="en-US" smtClean="0">
                <a:ea typeface="ＭＳ Ｐゴシック"/>
                <a:cs typeface="ＭＳ Ｐゴシック"/>
              </a:rPr>
              <a:pPr/>
              <a:t>24</a:t>
            </a:fld>
            <a:endParaRPr lang="en-US">
              <a:ea typeface="ＭＳ Ｐゴシック"/>
              <a:cs typeface="ＭＳ Ｐゴシック"/>
            </a:endParaRPr>
          </a:p>
        </p:txBody>
      </p:sp>
      <p:sp>
        <p:nvSpPr>
          <p:cNvPr id="61444" name="Rectangle 2"/>
          <p:cNvSpPr>
            <a:spLocks noGrp="1" noChangeArrowheads="1"/>
          </p:cNvSpPr>
          <p:nvPr>
            <p:ph type="title"/>
          </p:nvPr>
        </p:nvSpPr>
        <p:spPr/>
        <p:txBody>
          <a:bodyPr/>
          <a:lstStyle/>
          <a:p>
            <a:pPr eaLnBrk="1" hangingPunct="1"/>
            <a:r>
              <a:rPr lang="en-US" dirty="0"/>
              <a:t>SEMP Tailoring</a:t>
            </a:r>
          </a:p>
        </p:txBody>
      </p:sp>
      <p:sp>
        <p:nvSpPr>
          <p:cNvPr id="61445" name="Rectangle 3"/>
          <p:cNvSpPr>
            <a:spLocks noGrp="1" noChangeArrowheads="1"/>
          </p:cNvSpPr>
          <p:nvPr>
            <p:ph type="body" idx="1"/>
          </p:nvPr>
        </p:nvSpPr>
        <p:spPr/>
        <p:txBody>
          <a:bodyPr/>
          <a:lstStyle/>
          <a:p>
            <a:pPr eaLnBrk="1" hangingPunct="1"/>
            <a:r>
              <a:rPr lang="en-US" dirty="0"/>
              <a:t>The challenge of standards is a “one size fits all” mentality for the most generalized case</a:t>
            </a:r>
          </a:p>
          <a:p>
            <a:pPr eaLnBrk="1" hangingPunct="1"/>
            <a:r>
              <a:rPr lang="en-US" dirty="0"/>
              <a:t>Most standards provide for customizing (“tailoring”) for the specific application</a:t>
            </a:r>
          </a:p>
          <a:p>
            <a:pPr eaLnBrk="1" hangingPunct="1"/>
            <a:r>
              <a:rPr lang="en-US" dirty="0"/>
              <a:t>Users must decide what to keep, modify, delete</a:t>
            </a:r>
          </a:p>
          <a:p>
            <a:pPr eaLnBrk="1" hangingPunct="1"/>
            <a:r>
              <a:rPr lang="en-US" dirty="0"/>
              <a:t>See </a:t>
            </a:r>
            <a:r>
              <a:rPr lang="en-US" dirty="0" err="1"/>
              <a:t>ISEH</a:t>
            </a:r>
            <a:r>
              <a:rPr lang="en-US" dirty="0"/>
              <a:t>  section 8*</a:t>
            </a:r>
          </a:p>
          <a:p>
            <a:pPr eaLnBrk="1" hangingPunct="1"/>
            <a:endParaRPr lang="en-US" dirty="0"/>
          </a:p>
          <a:p>
            <a:pPr eaLnBrk="1" hangingPunct="1"/>
            <a:endParaRPr lang="en-US" dirty="0"/>
          </a:p>
          <a:p>
            <a:pPr eaLnBrk="1" hangingPunct="1"/>
            <a:r>
              <a:rPr lang="en-US" sz="1800" dirty="0"/>
              <a:t>*All ISEH references are to ver.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1878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18787" name="Slide Number Placeholder 5"/>
          <p:cNvSpPr>
            <a:spLocks noGrp="1"/>
          </p:cNvSpPr>
          <p:nvPr>
            <p:ph type="sldNum" sz="quarter" idx="12"/>
          </p:nvPr>
        </p:nvSpPr>
        <p:spPr>
          <a:noFill/>
        </p:spPr>
        <p:txBody>
          <a:bodyPr/>
          <a:lstStyle/>
          <a:p>
            <a:fld id="{71AEC920-7937-4DA0-A910-E40BC03F8737}" type="slidenum">
              <a:rPr lang="en-US" smtClean="0">
                <a:ea typeface="ＭＳ Ｐゴシック"/>
                <a:cs typeface="ＭＳ Ｐゴシック"/>
              </a:rPr>
              <a:pPr/>
              <a:t>25</a:t>
            </a:fld>
            <a:endParaRPr lang="en-US">
              <a:ea typeface="ＭＳ Ｐゴシック"/>
              <a:cs typeface="ＭＳ Ｐゴシック"/>
            </a:endParaRPr>
          </a:p>
        </p:txBody>
      </p:sp>
      <p:sp>
        <p:nvSpPr>
          <p:cNvPr id="118788" name="Rectangle 2"/>
          <p:cNvSpPr>
            <a:spLocks noGrp="1" noChangeArrowheads="1"/>
          </p:cNvSpPr>
          <p:nvPr>
            <p:ph type="title"/>
          </p:nvPr>
        </p:nvSpPr>
        <p:spPr/>
        <p:txBody>
          <a:bodyPr/>
          <a:lstStyle/>
          <a:p>
            <a:pPr eaLnBrk="1" hangingPunct="1"/>
            <a:r>
              <a:rPr lang="en-US" dirty="0"/>
              <a:t>SEMP Tailoring</a:t>
            </a:r>
          </a:p>
        </p:txBody>
      </p:sp>
      <p:sp>
        <p:nvSpPr>
          <p:cNvPr id="118789" name="Rectangle 3"/>
          <p:cNvSpPr>
            <a:spLocks noGrp="1" noChangeArrowheads="1"/>
          </p:cNvSpPr>
          <p:nvPr>
            <p:ph type="body" idx="1"/>
          </p:nvPr>
        </p:nvSpPr>
        <p:spPr>
          <a:xfrm>
            <a:off x="685800" y="1371600"/>
            <a:ext cx="7772400" cy="5029200"/>
          </a:xfrm>
        </p:spPr>
        <p:txBody>
          <a:bodyPr/>
          <a:lstStyle/>
          <a:p>
            <a:pPr eaLnBrk="1" hangingPunct="1">
              <a:lnSpc>
                <a:spcPct val="90000"/>
              </a:lnSpc>
            </a:pPr>
            <a:r>
              <a:rPr lang="en-US" sz="2000" dirty="0"/>
              <a:t>Standardized templates enable more consistent products and are expected for mature organizations</a:t>
            </a:r>
          </a:p>
          <a:p>
            <a:pPr lvl="1" eaLnBrk="1" hangingPunct="1">
              <a:lnSpc>
                <a:spcPct val="90000"/>
              </a:lnSpc>
            </a:pPr>
            <a:r>
              <a:rPr lang="en-US" sz="1800" dirty="0"/>
              <a:t>The negative side is that complex programs can seldom tolerate “one size fits all” planning and execution</a:t>
            </a:r>
          </a:p>
          <a:p>
            <a:pPr eaLnBrk="1" hangingPunct="1">
              <a:lnSpc>
                <a:spcPct val="90000"/>
              </a:lnSpc>
            </a:pPr>
            <a:r>
              <a:rPr lang="en-US" sz="2000" dirty="0"/>
              <a:t>Tailoring</a:t>
            </a:r>
          </a:p>
          <a:p>
            <a:pPr lvl="1" eaLnBrk="1" hangingPunct="1">
              <a:lnSpc>
                <a:spcPct val="90000"/>
              </a:lnSpc>
            </a:pPr>
            <a:r>
              <a:rPr lang="en-US" sz="1800" dirty="0"/>
              <a:t>“Tailoring is the process by which specific requirements of a standard, specification or similar document are selected and used to meet the needs of a project.”</a:t>
            </a:r>
          </a:p>
          <a:p>
            <a:pPr lvl="1" eaLnBrk="1" hangingPunct="1">
              <a:lnSpc>
                <a:spcPct val="90000"/>
              </a:lnSpc>
            </a:pPr>
            <a:r>
              <a:rPr lang="en-US" sz="1800" dirty="0"/>
              <a:t>“Tailoring should only be undertaken when it is necessary to make or adapt an existing standard to fit user requirements, taking account of time, cost and performance.”</a:t>
            </a:r>
            <a:r>
              <a:rPr lang="en-US" sz="1800" b="0" dirty="0"/>
              <a:t> </a:t>
            </a:r>
            <a:r>
              <a:rPr lang="en-US" sz="1800" b="0" dirty="0">
                <a:hlinkClick r:id="rId3"/>
              </a:rPr>
              <a:t>http://web.archive.org/web/20070609192145/http://www.dstan.mod.uk/tailor_stan.pdf</a:t>
            </a:r>
            <a:r>
              <a:rPr lang="en-US" sz="1800" b="0" dirty="0"/>
              <a:t> </a:t>
            </a:r>
            <a:endParaRPr lang="en-US" sz="1600" dirty="0"/>
          </a:p>
          <a:p>
            <a:pPr eaLnBrk="1" hangingPunct="1">
              <a:lnSpc>
                <a:spcPct val="90000"/>
              </a:lnSpc>
            </a:pPr>
            <a:r>
              <a:rPr lang="en-US" sz="2000" dirty="0"/>
              <a:t>“Tailoring” is a method of customizing that</a:t>
            </a:r>
          </a:p>
          <a:p>
            <a:pPr lvl="1" eaLnBrk="1" hangingPunct="1">
              <a:lnSpc>
                <a:spcPct val="90000"/>
              </a:lnSpc>
            </a:pPr>
            <a:r>
              <a:rPr lang="en-US" sz="1800" dirty="0"/>
              <a:t>Acknowledges the standard</a:t>
            </a:r>
          </a:p>
          <a:p>
            <a:pPr lvl="1" eaLnBrk="1" hangingPunct="1">
              <a:lnSpc>
                <a:spcPct val="90000"/>
              </a:lnSpc>
            </a:pPr>
            <a:r>
              <a:rPr lang="en-US" sz="1800" dirty="0"/>
              <a:t>Addresses the intent of the standard</a:t>
            </a:r>
          </a:p>
          <a:p>
            <a:pPr lvl="1" eaLnBrk="1" hangingPunct="1">
              <a:lnSpc>
                <a:spcPct val="90000"/>
              </a:lnSpc>
            </a:pPr>
            <a:r>
              <a:rPr lang="en-US" sz="1800" dirty="0"/>
              <a:t>Adapts the standard to the specifics of a program to improve the technical and business performance of the program</a:t>
            </a:r>
          </a:p>
        </p:txBody>
      </p:sp>
    </p:spTree>
    <p:extLst>
      <p:ext uri="{BB962C8B-B14F-4D97-AF65-F5344CB8AC3E}">
        <p14:creationId xmlns:p14="http://schemas.microsoft.com/office/powerpoint/2010/main" val="329458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2083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20835" name="Slide Number Placeholder 5"/>
          <p:cNvSpPr>
            <a:spLocks noGrp="1"/>
          </p:cNvSpPr>
          <p:nvPr>
            <p:ph type="sldNum" sz="quarter" idx="12"/>
          </p:nvPr>
        </p:nvSpPr>
        <p:spPr>
          <a:noFill/>
        </p:spPr>
        <p:txBody>
          <a:bodyPr/>
          <a:lstStyle/>
          <a:p>
            <a:fld id="{2053349C-72CF-4254-8E5A-5FFC144C329C}" type="slidenum">
              <a:rPr lang="en-US" smtClean="0">
                <a:ea typeface="ＭＳ Ｐゴシック"/>
                <a:cs typeface="ＭＳ Ｐゴシック"/>
              </a:rPr>
              <a:pPr/>
              <a:t>26</a:t>
            </a:fld>
            <a:endParaRPr lang="en-US">
              <a:ea typeface="ＭＳ Ｐゴシック"/>
              <a:cs typeface="ＭＳ Ｐゴシック"/>
            </a:endParaRPr>
          </a:p>
        </p:txBody>
      </p:sp>
      <p:sp>
        <p:nvSpPr>
          <p:cNvPr id="120836" name="Rectangle 2"/>
          <p:cNvSpPr>
            <a:spLocks noGrp="1" noChangeArrowheads="1"/>
          </p:cNvSpPr>
          <p:nvPr>
            <p:ph type="title"/>
          </p:nvPr>
        </p:nvSpPr>
        <p:spPr/>
        <p:txBody>
          <a:bodyPr/>
          <a:lstStyle/>
          <a:p>
            <a:pPr eaLnBrk="1" hangingPunct="1"/>
            <a:r>
              <a:rPr lang="en-US"/>
              <a:t>SEMP Tailoring</a:t>
            </a:r>
          </a:p>
        </p:txBody>
      </p:sp>
      <p:sp>
        <p:nvSpPr>
          <p:cNvPr id="120837" name="Rectangle 3"/>
          <p:cNvSpPr>
            <a:spLocks noGrp="1" noChangeArrowheads="1"/>
          </p:cNvSpPr>
          <p:nvPr>
            <p:ph type="body" idx="1"/>
          </p:nvPr>
        </p:nvSpPr>
        <p:spPr>
          <a:xfrm>
            <a:off x="685800" y="1524000"/>
            <a:ext cx="8001000" cy="4876800"/>
          </a:xfrm>
        </p:spPr>
        <p:txBody>
          <a:bodyPr/>
          <a:lstStyle/>
          <a:p>
            <a:pPr eaLnBrk="1" hangingPunct="1"/>
            <a:r>
              <a:rPr lang="en-US" dirty="0"/>
              <a:t>For this course</a:t>
            </a:r>
          </a:p>
          <a:p>
            <a:pPr lvl="1" eaLnBrk="1" hangingPunct="1"/>
            <a:r>
              <a:rPr lang="en-US" dirty="0"/>
              <a:t>Use the outline as provided</a:t>
            </a:r>
          </a:p>
          <a:p>
            <a:pPr lvl="2" eaLnBrk="1" hangingPunct="1"/>
            <a:r>
              <a:rPr lang="en-US" dirty="0"/>
              <a:t>For any section that you believe is unnecessary for your project, write your rationale for exclusion in the applicable section instead of what the plan content would be</a:t>
            </a:r>
          </a:p>
          <a:p>
            <a:pPr lvl="2" eaLnBrk="1" hangingPunct="1"/>
            <a:r>
              <a:rPr lang="en-US" dirty="0"/>
              <a:t>Feedback will be provided</a:t>
            </a:r>
          </a:p>
          <a:p>
            <a:pPr lvl="1" eaLnBrk="1" hangingPunct="1"/>
            <a:r>
              <a:rPr lang="en-US" dirty="0"/>
              <a:t>Cogency and quality are preferred over length</a:t>
            </a:r>
          </a:p>
          <a:p>
            <a:pPr lvl="1" eaLnBrk="1" hangingPunct="1"/>
            <a:r>
              <a:rPr lang="en-US" dirty="0"/>
              <a:t>Rationale must be consistent with your project description in section 1</a:t>
            </a:r>
          </a:p>
          <a:p>
            <a:pPr eaLnBrk="1" hangingPunct="1"/>
            <a:r>
              <a:rPr lang="en-US" dirty="0"/>
              <a:t>On a real program, deviations from established templates would be managed by policy (“reserved”, “not applicable”, or simply, not there)</a:t>
            </a:r>
          </a:p>
          <a:p>
            <a:pPr lvl="1" eaLnBrk="1" hangingPunct="1"/>
            <a:r>
              <a:rPr lang="en-US" dirty="0"/>
              <a:t>Some value to preserving standard numbering </a:t>
            </a:r>
          </a:p>
        </p:txBody>
      </p:sp>
    </p:spTree>
    <p:extLst>
      <p:ext uri="{BB962C8B-B14F-4D97-AF65-F5344CB8AC3E}">
        <p14:creationId xmlns:p14="http://schemas.microsoft.com/office/powerpoint/2010/main" val="187605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79874"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79875" name="Slide Number Placeholder 6"/>
          <p:cNvSpPr>
            <a:spLocks noGrp="1"/>
          </p:cNvSpPr>
          <p:nvPr>
            <p:ph type="sldNum" sz="quarter" idx="12"/>
          </p:nvPr>
        </p:nvSpPr>
        <p:spPr>
          <a:noFill/>
        </p:spPr>
        <p:txBody>
          <a:bodyPr/>
          <a:lstStyle/>
          <a:p>
            <a:fld id="{F3F55154-04F2-4392-8825-A342674634AD}" type="slidenum">
              <a:rPr lang="en-US" smtClean="0">
                <a:ea typeface="ＭＳ Ｐゴシック"/>
                <a:cs typeface="ＭＳ Ｐゴシック"/>
              </a:rPr>
              <a:pPr/>
              <a:t>27</a:t>
            </a:fld>
            <a:endParaRPr lang="en-US">
              <a:ea typeface="ＭＳ Ｐゴシック"/>
              <a:cs typeface="ＭＳ Ｐゴシック"/>
            </a:endParaRPr>
          </a:p>
        </p:txBody>
      </p:sp>
      <p:sp>
        <p:nvSpPr>
          <p:cNvPr id="79876" name="Rectangle 2"/>
          <p:cNvSpPr>
            <a:spLocks noGrp="1" noChangeArrowheads="1"/>
          </p:cNvSpPr>
          <p:nvPr>
            <p:ph type="title"/>
          </p:nvPr>
        </p:nvSpPr>
        <p:spPr/>
        <p:txBody>
          <a:bodyPr/>
          <a:lstStyle/>
          <a:p>
            <a:pPr eaLnBrk="1" hangingPunct="1"/>
            <a:r>
              <a:rPr lang="en-US"/>
              <a:t>Technical Planning Overview - 1</a:t>
            </a:r>
          </a:p>
        </p:txBody>
      </p:sp>
      <p:sp>
        <p:nvSpPr>
          <p:cNvPr id="79877" name="Rectangle 3"/>
          <p:cNvSpPr>
            <a:spLocks noGrp="1" noChangeArrowheads="1"/>
          </p:cNvSpPr>
          <p:nvPr>
            <p:ph type="body" sz="half" idx="1"/>
          </p:nvPr>
        </p:nvSpPr>
        <p:spPr/>
        <p:txBody>
          <a:bodyPr/>
          <a:lstStyle/>
          <a:p>
            <a:pPr eaLnBrk="1" hangingPunct="1"/>
            <a:r>
              <a:rPr lang="en-US" sz="2000" u="sng" dirty="0"/>
              <a:t>What – Project Goals; Deliverables – Must establish a common vision</a:t>
            </a:r>
          </a:p>
          <a:p>
            <a:pPr eaLnBrk="1" hangingPunct="1"/>
            <a:endParaRPr lang="en-US" sz="2000" dirty="0"/>
          </a:p>
          <a:p>
            <a:pPr eaLnBrk="1" hangingPunct="1"/>
            <a:r>
              <a:rPr lang="en-US" sz="2000" dirty="0"/>
              <a:t>When – Development Phasing, Milestones</a:t>
            </a:r>
          </a:p>
          <a:p>
            <a:pPr eaLnBrk="1" hangingPunct="1"/>
            <a:r>
              <a:rPr lang="en-US" sz="2000" dirty="0"/>
              <a:t>Who – Organization</a:t>
            </a:r>
          </a:p>
          <a:p>
            <a:pPr eaLnBrk="1" hangingPunct="1"/>
            <a:r>
              <a:rPr lang="en-US" sz="2000" dirty="0"/>
              <a:t>How – Processes, tools,</a:t>
            </a:r>
          </a:p>
          <a:p>
            <a:pPr eaLnBrk="1" hangingPunct="1"/>
            <a:r>
              <a:rPr lang="en-US" sz="2000" dirty="0"/>
              <a:t>Where – Facilities, Location(s)</a:t>
            </a:r>
          </a:p>
          <a:p>
            <a:pPr eaLnBrk="1" hangingPunct="1"/>
            <a:endParaRPr lang="en-US" sz="2000" dirty="0"/>
          </a:p>
          <a:p>
            <a:pPr eaLnBrk="1" hangingPunct="1"/>
            <a:r>
              <a:rPr lang="en-US" sz="2000" dirty="0">
                <a:solidFill>
                  <a:srgbClr val="FF9933"/>
                </a:solidFill>
              </a:rPr>
              <a:t>NOTE: a “Plan” is </a:t>
            </a:r>
            <a:r>
              <a:rPr lang="en-US" sz="2000" i="1" dirty="0">
                <a:solidFill>
                  <a:srgbClr val="FF9933"/>
                </a:solidFill>
              </a:rPr>
              <a:t>not</a:t>
            </a:r>
            <a:r>
              <a:rPr lang="en-US" sz="2000" dirty="0">
                <a:solidFill>
                  <a:srgbClr val="FF9933"/>
                </a:solidFill>
              </a:rPr>
              <a:t> a compliance document (e.g., SOW/</a:t>
            </a:r>
            <a:r>
              <a:rPr lang="en-US" sz="2000" dirty="0" err="1">
                <a:solidFill>
                  <a:srgbClr val="FF9933"/>
                </a:solidFill>
              </a:rPr>
              <a:t>Rqmt</a:t>
            </a:r>
            <a:r>
              <a:rPr lang="en-US" sz="2000" dirty="0">
                <a:solidFill>
                  <a:srgbClr val="FF9933"/>
                </a:solidFill>
              </a:rPr>
              <a:t>).  </a:t>
            </a:r>
            <a:r>
              <a:rPr lang="en-US" sz="2000" i="1" dirty="0">
                <a:solidFill>
                  <a:srgbClr val="FF9933"/>
                </a:solidFill>
              </a:rPr>
              <a:t>Do </a:t>
            </a:r>
            <a:r>
              <a:rPr lang="en-US" sz="2000" i="1" dirty="0">
                <a:solidFill>
                  <a:srgbClr val="7272D0"/>
                </a:solidFill>
              </a:rPr>
              <a:t>not</a:t>
            </a:r>
            <a:r>
              <a:rPr lang="en-US" sz="2000" i="1" dirty="0">
                <a:solidFill>
                  <a:srgbClr val="FF9933"/>
                </a:solidFill>
              </a:rPr>
              <a:t> use “</a:t>
            </a:r>
            <a:r>
              <a:rPr lang="en-US" sz="2000" i="1" dirty="0">
                <a:solidFill>
                  <a:srgbClr val="7272D0"/>
                </a:solidFill>
              </a:rPr>
              <a:t>shall</a:t>
            </a:r>
            <a:r>
              <a:rPr lang="en-US" sz="2000" i="1" dirty="0">
                <a:solidFill>
                  <a:srgbClr val="FF9933"/>
                </a:solidFill>
              </a:rPr>
              <a:t>”</a:t>
            </a:r>
          </a:p>
        </p:txBody>
      </p:sp>
      <p:sp>
        <p:nvSpPr>
          <p:cNvPr id="79878" name="Rectangle 6"/>
          <p:cNvSpPr>
            <a:spLocks noGrp="1" noChangeArrowheads="1"/>
          </p:cNvSpPr>
          <p:nvPr>
            <p:ph type="body" sz="half" idx="2"/>
          </p:nvPr>
        </p:nvSpPr>
        <p:spPr>
          <a:xfrm>
            <a:off x="4419600" y="1447800"/>
            <a:ext cx="3810000" cy="4876800"/>
          </a:xfrm>
        </p:spPr>
        <p:txBody>
          <a:bodyPr/>
          <a:lstStyle/>
          <a:p>
            <a:pPr algn="ctr" eaLnBrk="1" hangingPunct="1">
              <a:buFontTx/>
              <a:buNone/>
            </a:pPr>
            <a:r>
              <a:rPr lang="en-US" sz="2000" dirty="0" err="1"/>
              <a:t>SEMP</a:t>
            </a:r>
            <a:endParaRPr lang="en-US" sz="2000" dirty="0"/>
          </a:p>
          <a:p>
            <a:pPr eaLnBrk="1" hangingPunct="1">
              <a:buFontTx/>
              <a:buNone/>
            </a:pPr>
            <a:r>
              <a:rPr lang="en-US" sz="2000" dirty="0"/>
              <a:t>1. Introduction</a:t>
            </a:r>
          </a:p>
          <a:p>
            <a:pPr eaLnBrk="1" hangingPunct="1">
              <a:buFontTx/>
              <a:buNone/>
            </a:pPr>
            <a:r>
              <a:rPr lang="en-US" sz="2000" dirty="0"/>
              <a:t>1.1 Document Purpose</a:t>
            </a:r>
          </a:p>
          <a:p>
            <a:pPr lvl="1" eaLnBrk="1" hangingPunct="1"/>
            <a:r>
              <a:rPr lang="en-US" sz="1800" i="1" dirty="0"/>
              <a:t>Why</a:t>
            </a:r>
            <a:r>
              <a:rPr lang="en-US" sz="1800" dirty="0"/>
              <a:t> is this document being written? How is it intended to be used?</a:t>
            </a:r>
          </a:p>
          <a:p>
            <a:pPr eaLnBrk="1" hangingPunct="1">
              <a:buFontTx/>
              <a:buNone/>
            </a:pPr>
            <a:r>
              <a:rPr lang="en-US" sz="2000" dirty="0"/>
              <a:t>1.2 Document Scope</a:t>
            </a:r>
          </a:p>
          <a:p>
            <a:pPr lvl="1" eaLnBrk="1" hangingPunct="1"/>
            <a:r>
              <a:rPr lang="en-US" sz="1800" i="1" dirty="0"/>
              <a:t>What</a:t>
            </a:r>
            <a:r>
              <a:rPr lang="en-US" sz="1800" dirty="0"/>
              <a:t> does it cover? What general subjects are </a:t>
            </a:r>
            <a:r>
              <a:rPr lang="en-US" sz="1800" i="1" dirty="0"/>
              <a:t>not</a:t>
            </a:r>
            <a:r>
              <a:rPr lang="en-US" sz="1800" dirty="0"/>
              <a:t> included?</a:t>
            </a:r>
          </a:p>
          <a:p>
            <a:pPr eaLnBrk="1" hangingPunct="1">
              <a:buFontTx/>
              <a:buNone/>
            </a:pPr>
            <a:r>
              <a:rPr lang="en-US" sz="2000" dirty="0"/>
              <a:t>1.3 Document Update</a:t>
            </a:r>
          </a:p>
          <a:p>
            <a:pPr lvl="1" eaLnBrk="1" hangingPunct="1"/>
            <a:r>
              <a:rPr lang="en-US" sz="1800" dirty="0"/>
              <a:t>Method and Frequency – </a:t>
            </a:r>
            <a:r>
              <a:rPr lang="en-US" sz="1800" i="1" dirty="0"/>
              <a:t>How</a:t>
            </a:r>
            <a:r>
              <a:rPr lang="en-US" sz="1800" dirty="0"/>
              <a:t>, and how </a:t>
            </a:r>
            <a:r>
              <a:rPr lang="en-US" sz="1800" i="1" dirty="0"/>
              <a:t>often</a:t>
            </a:r>
            <a:r>
              <a:rPr lang="en-US" sz="1800" dirty="0"/>
              <a:t>?  </a:t>
            </a:r>
            <a:r>
              <a:rPr lang="en-US" sz="1800" i="1" dirty="0"/>
              <a:t>Why then</a:t>
            </a:r>
            <a:r>
              <a:rPr lang="en-US" sz="18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81922"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81923" name="Slide Number Placeholder 6"/>
          <p:cNvSpPr>
            <a:spLocks noGrp="1"/>
          </p:cNvSpPr>
          <p:nvPr>
            <p:ph type="sldNum" sz="quarter" idx="12"/>
          </p:nvPr>
        </p:nvSpPr>
        <p:spPr>
          <a:noFill/>
        </p:spPr>
        <p:txBody>
          <a:bodyPr/>
          <a:lstStyle/>
          <a:p>
            <a:fld id="{164F2619-7796-4534-8325-03375C81ACFE}" type="slidenum">
              <a:rPr lang="en-US" smtClean="0">
                <a:ea typeface="ＭＳ Ｐゴシック"/>
                <a:cs typeface="ＭＳ Ｐゴシック"/>
              </a:rPr>
              <a:pPr/>
              <a:t>28</a:t>
            </a:fld>
            <a:endParaRPr lang="en-US">
              <a:ea typeface="ＭＳ Ｐゴシック"/>
              <a:cs typeface="ＭＳ Ｐゴシック"/>
            </a:endParaRPr>
          </a:p>
        </p:txBody>
      </p:sp>
      <p:sp>
        <p:nvSpPr>
          <p:cNvPr id="81924" name="Rectangle 2"/>
          <p:cNvSpPr>
            <a:spLocks noGrp="1" noChangeArrowheads="1"/>
          </p:cNvSpPr>
          <p:nvPr>
            <p:ph type="title"/>
          </p:nvPr>
        </p:nvSpPr>
        <p:spPr/>
        <p:txBody>
          <a:bodyPr/>
          <a:lstStyle/>
          <a:p>
            <a:pPr eaLnBrk="1" hangingPunct="1"/>
            <a:r>
              <a:rPr lang="en-US"/>
              <a:t>Example 1.1</a:t>
            </a:r>
          </a:p>
        </p:txBody>
      </p:sp>
      <p:sp>
        <p:nvSpPr>
          <p:cNvPr id="81925" name="Rectangle 4"/>
          <p:cNvSpPr>
            <a:spLocks noGrp="1" noChangeArrowheads="1"/>
          </p:cNvSpPr>
          <p:nvPr>
            <p:ph type="body" sz="half" idx="1"/>
          </p:nvPr>
        </p:nvSpPr>
        <p:spPr/>
        <p:txBody>
          <a:bodyPr/>
          <a:lstStyle/>
          <a:p>
            <a:pPr eaLnBrk="1" hangingPunct="1">
              <a:buFontTx/>
              <a:buNone/>
            </a:pPr>
            <a:r>
              <a:rPr lang="en-US" sz="2000" dirty="0"/>
              <a:t>1.1 Document Purpose</a:t>
            </a:r>
          </a:p>
          <a:p>
            <a:pPr lvl="1" eaLnBrk="1" hangingPunct="1"/>
            <a:r>
              <a:rPr lang="en-US" sz="1800" dirty="0"/>
              <a:t>Why is this document being written? How is it intended to be used?</a:t>
            </a:r>
          </a:p>
          <a:p>
            <a:pPr lvl="1" eaLnBrk="1" hangingPunct="1"/>
            <a:endParaRPr lang="en-US" sz="1800" dirty="0"/>
          </a:p>
          <a:p>
            <a:pPr eaLnBrk="1" hangingPunct="1"/>
            <a:r>
              <a:rPr lang="en-US" sz="2000" dirty="0"/>
              <a:t>Example Problems</a:t>
            </a:r>
          </a:p>
          <a:p>
            <a:pPr lvl="1" eaLnBrk="1" hangingPunct="1"/>
            <a:r>
              <a:rPr lang="en-US" sz="1800" dirty="0"/>
              <a:t>How will the intent be measured or enforced?</a:t>
            </a:r>
          </a:p>
          <a:p>
            <a:pPr lvl="1" eaLnBrk="1" hangingPunct="1"/>
            <a:r>
              <a:rPr lang="en-US" sz="1800" dirty="0"/>
              <a:t>Process execution</a:t>
            </a:r>
          </a:p>
          <a:p>
            <a:pPr lvl="1" eaLnBrk="1" hangingPunct="1"/>
            <a:r>
              <a:rPr lang="en-US" sz="1800" dirty="0"/>
              <a:t>A </a:t>
            </a:r>
            <a:r>
              <a:rPr lang="en-US" sz="1800" i="1" dirty="0"/>
              <a:t>Reference</a:t>
            </a:r>
            <a:r>
              <a:rPr lang="en-US" sz="1800" dirty="0"/>
              <a:t> by new/ existing managers and engineers</a:t>
            </a:r>
          </a:p>
          <a:p>
            <a:pPr lvl="1" eaLnBrk="1" hangingPunct="1"/>
            <a:r>
              <a:rPr lang="en-US" sz="1800" dirty="0"/>
              <a:t>Are processes clear enough?</a:t>
            </a:r>
          </a:p>
          <a:p>
            <a:pPr lvl="1" eaLnBrk="1" hangingPunct="1"/>
            <a:endParaRPr lang="en-US" sz="1800" dirty="0"/>
          </a:p>
        </p:txBody>
      </p:sp>
      <p:sp>
        <p:nvSpPr>
          <p:cNvPr id="81926" name="Rectangle 5"/>
          <p:cNvSpPr>
            <a:spLocks noGrp="1" noChangeArrowheads="1"/>
          </p:cNvSpPr>
          <p:nvPr>
            <p:ph type="body" sz="half" idx="2"/>
          </p:nvPr>
        </p:nvSpPr>
        <p:spPr>
          <a:xfrm>
            <a:off x="4724400" y="1371600"/>
            <a:ext cx="3810000" cy="4876800"/>
          </a:xfrm>
        </p:spPr>
        <p:txBody>
          <a:bodyPr/>
          <a:lstStyle/>
          <a:p>
            <a:pPr eaLnBrk="1" hangingPunct="1"/>
            <a:r>
              <a:rPr lang="en-US" sz="2000" dirty="0"/>
              <a:t>“The Systems Engineering Management Plan (</a:t>
            </a:r>
            <a:r>
              <a:rPr lang="en-US" sz="2000" dirty="0" err="1"/>
              <a:t>SEMP</a:t>
            </a:r>
            <a:r>
              <a:rPr lang="en-US" sz="2000" dirty="0"/>
              <a:t>) </a:t>
            </a:r>
            <a:r>
              <a:rPr lang="en-US" sz="2000" i="1" dirty="0"/>
              <a:t>identifies and documents the approved technical management processes to be used throughout the life of the program</a:t>
            </a:r>
            <a:r>
              <a:rPr lang="en-US" sz="2000" dirty="0"/>
              <a:t>.  It is meant to be used as a </a:t>
            </a:r>
            <a:r>
              <a:rPr lang="en-US" sz="2000" i="1" dirty="0"/>
              <a:t>guideline</a:t>
            </a:r>
            <a:r>
              <a:rPr lang="en-US" sz="2000" dirty="0"/>
              <a:t> and </a:t>
            </a:r>
            <a:r>
              <a:rPr lang="en-US" sz="2000" i="1" dirty="0"/>
              <a:t>reference</a:t>
            </a:r>
            <a:r>
              <a:rPr lang="en-US" sz="2000" dirty="0"/>
              <a:t>, for new and existing managers and engineers to ensure they </a:t>
            </a:r>
            <a:r>
              <a:rPr lang="en-US" sz="2000" i="1" dirty="0"/>
              <a:t>execute these processes consistently</a:t>
            </a:r>
            <a:r>
              <a:rPr lang="en-US" sz="2000" dirty="0"/>
              <a:t> as documented”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83970"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83971" name="Slide Number Placeholder 6"/>
          <p:cNvSpPr>
            <a:spLocks noGrp="1"/>
          </p:cNvSpPr>
          <p:nvPr>
            <p:ph type="sldNum" sz="quarter" idx="12"/>
          </p:nvPr>
        </p:nvSpPr>
        <p:spPr>
          <a:noFill/>
        </p:spPr>
        <p:txBody>
          <a:bodyPr/>
          <a:lstStyle/>
          <a:p>
            <a:fld id="{B8B11E15-8C58-4093-9643-3829FE80B3B0}" type="slidenum">
              <a:rPr lang="en-US" smtClean="0">
                <a:ea typeface="ＭＳ Ｐゴシック"/>
                <a:cs typeface="ＭＳ Ｐゴシック"/>
              </a:rPr>
              <a:pPr/>
              <a:t>29</a:t>
            </a:fld>
            <a:endParaRPr lang="en-US">
              <a:ea typeface="ＭＳ Ｐゴシック"/>
              <a:cs typeface="ＭＳ Ｐゴシック"/>
            </a:endParaRPr>
          </a:p>
        </p:txBody>
      </p:sp>
      <p:sp>
        <p:nvSpPr>
          <p:cNvPr id="83972" name="Rectangle 2"/>
          <p:cNvSpPr>
            <a:spLocks noGrp="1" noChangeArrowheads="1"/>
          </p:cNvSpPr>
          <p:nvPr>
            <p:ph type="title"/>
          </p:nvPr>
        </p:nvSpPr>
        <p:spPr/>
        <p:txBody>
          <a:bodyPr/>
          <a:lstStyle/>
          <a:p>
            <a:pPr eaLnBrk="1" hangingPunct="1"/>
            <a:r>
              <a:rPr lang="en-US"/>
              <a:t>Example 1.2</a:t>
            </a:r>
          </a:p>
        </p:txBody>
      </p:sp>
      <p:sp>
        <p:nvSpPr>
          <p:cNvPr id="83973" name="Rectangle 3"/>
          <p:cNvSpPr>
            <a:spLocks noGrp="1" noChangeArrowheads="1"/>
          </p:cNvSpPr>
          <p:nvPr>
            <p:ph type="body" sz="half" idx="1"/>
          </p:nvPr>
        </p:nvSpPr>
        <p:spPr>
          <a:xfrm>
            <a:off x="685800" y="1524000"/>
            <a:ext cx="3810000" cy="5105400"/>
          </a:xfrm>
        </p:spPr>
        <p:txBody>
          <a:bodyPr/>
          <a:lstStyle/>
          <a:p>
            <a:pPr eaLnBrk="1" hangingPunct="1">
              <a:lnSpc>
                <a:spcPct val="90000"/>
              </a:lnSpc>
              <a:buFontTx/>
              <a:buNone/>
            </a:pPr>
            <a:r>
              <a:rPr lang="en-US" sz="2000" dirty="0"/>
              <a:t>1.2 Document Scope</a:t>
            </a:r>
          </a:p>
          <a:p>
            <a:pPr lvl="1" eaLnBrk="1" hangingPunct="1">
              <a:lnSpc>
                <a:spcPct val="90000"/>
              </a:lnSpc>
            </a:pPr>
            <a:r>
              <a:rPr lang="en-US" sz="1800" dirty="0"/>
              <a:t>What does it cover? What general subjects are </a:t>
            </a:r>
            <a:r>
              <a:rPr lang="en-US" sz="1800" i="1" dirty="0"/>
              <a:t>not</a:t>
            </a:r>
            <a:r>
              <a:rPr lang="en-US" sz="1800" dirty="0"/>
              <a:t> included?</a:t>
            </a:r>
          </a:p>
          <a:p>
            <a:pPr eaLnBrk="1" hangingPunct="1">
              <a:lnSpc>
                <a:spcPct val="90000"/>
              </a:lnSpc>
            </a:pPr>
            <a:endParaRPr lang="en-US" sz="2000" dirty="0"/>
          </a:p>
          <a:p>
            <a:pPr eaLnBrk="1" hangingPunct="1">
              <a:lnSpc>
                <a:spcPct val="90000"/>
              </a:lnSpc>
            </a:pPr>
            <a:r>
              <a:rPr lang="en-US" sz="2000" dirty="0"/>
              <a:t>Example Problems</a:t>
            </a:r>
          </a:p>
          <a:p>
            <a:pPr lvl="1" eaLnBrk="1" hangingPunct="1">
              <a:lnSpc>
                <a:spcPct val="90000"/>
              </a:lnSpc>
            </a:pPr>
            <a:r>
              <a:rPr lang="en-US" sz="1800" dirty="0"/>
              <a:t>Technical processes listed – what about the others?</a:t>
            </a:r>
          </a:p>
          <a:p>
            <a:pPr lvl="1" eaLnBrk="1" hangingPunct="1">
              <a:lnSpc>
                <a:spcPct val="90000"/>
              </a:lnSpc>
            </a:pPr>
            <a:r>
              <a:rPr lang="en-US" sz="1800" dirty="0"/>
              <a:t>What processes are handled elsewhere, and how might someone find them?</a:t>
            </a:r>
          </a:p>
          <a:p>
            <a:pPr lvl="1" eaLnBrk="1" hangingPunct="1">
              <a:lnSpc>
                <a:spcPct val="90000"/>
              </a:lnSpc>
            </a:pPr>
            <a:r>
              <a:rPr lang="en-US" sz="1800" dirty="0"/>
              <a:t>Identify single source of any specific program information</a:t>
            </a:r>
          </a:p>
        </p:txBody>
      </p:sp>
      <p:sp>
        <p:nvSpPr>
          <p:cNvPr id="83974" name="Rectangle 4"/>
          <p:cNvSpPr>
            <a:spLocks noGrp="1" noChangeArrowheads="1"/>
          </p:cNvSpPr>
          <p:nvPr>
            <p:ph type="body" sz="half" idx="2"/>
          </p:nvPr>
        </p:nvSpPr>
        <p:spPr/>
        <p:txBody>
          <a:bodyPr/>
          <a:lstStyle/>
          <a:p>
            <a:pPr eaLnBrk="1" hangingPunct="1">
              <a:lnSpc>
                <a:spcPct val="90000"/>
              </a:lnSpc>
            </a:pPr>
            <a:r>
              <a:rPr lang="en-US" sz="2000" dirty="0"/>
              <a:t>“This </a:t>
            </a:r>
            <a:r>
              <a:rPr lang="en-US" sz="2000" dirty="0" err="1"/>
              <a:t>SEMP</a:t>
            </a:r>
            <a:r>
              <a:rPr lang="en-US" sz="2000" dirty="0"/>
              <a:t> guides personnel as they execute Systems Engineering and Integration functions such as: requirements analysis, requirements validation, functional analysis, functional verification, synthesis, verification/ validation, system analysis, and systems integration and control.  Figure 1.2-1 depicts the systems engineering (SE)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048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0483" name="Slide Number Placeholder 5"/>
          <p:cNvSpPr>
            <a:spLocks noGrp="1"/>
          </p:cNvSpPr>
          <p:nvPr>
            <p:ph type="sldNum" sz="quarter" idx="12"/>
          </p:nvPr>
        </p:nvSpPr>
        <p:spPr>
          <a:noFill/>
        </p:spPr>
        <p:txBody>
          <a:bodyPr/>
          <a:lstStyle/>
          <a:p>
            <a:fld id="{64F187E9-CA4D-4B69-8DA1-40BFD80F1A9B}" type="slidenum">
              <a:rPr lang="en-US" smtClean="0">
                <a:ea typeface="ＭＳ Ｐゴシック"/>
                <a:cs typeface="ＭＳ Ｐゴシック"/>
              </a:rPr>
              <a:pPr/>
              <a:t>3</a:t>
            </a:fld>
            <a:endParaRPr lang="en-US">
              <a:ea typeface="ＭＳ Ｐゴシック"/>
              <a:cs typeface="ＭＳ Ｐゴシック"/>
            </a:endParaRPr>
          </a:p>
        </p:txBody>
      </p:sp>
      <p:sp>
        <p:nvSpPr>
          <p:cNvPr id="20484" name="Rectangle 2"/>
          <p:cNvSpPr>
            <a:spLocks noGrp="1" noChangeArrowheads="1"/>
          </p:cNvSpPr>
          <p:nvPr>
            <p:ph type="title"/>
          </p:nvPr>
        </p:nvSpPr>
        <p:spPr>
          <a:xfrm>
            <a:off x="228600" y="838200"/>
            <a:ext cx="8686800" cy="762000"/>
          </a:xfrm>
        </p:spPr>
        <p:txBody>
          <a:bodyPr/>
          <a:lstStyle/>
          <a:p>
            <a:pPr eaLnBrk="1" hangingPunct="1"/>
            <a:r>
              <a:rPr lang="en-US" sz="2800"/>
              <a:t>Outline: Introduction to SE Management </a:t>
            </a:r>
            <a:br>
              <a:rPr lang="en-US" sz="2800"/>
            </a:br>
            <a:r>
              <a:rPr lang="en-US" sz="2800"/>
              <a:t>and the SE Management Plan</a:t>
            </a:r>
          </a:p>
        </p:txBody>
      </p:sp>
      <p:sp>
        <p:nvSpPr>
          <p:cNvPr id="20485" name="Rectangle 3"/>
          <p:cNvSpPr>
            <a:spLocks noGrp="1" noChangeArrowheads="1"/>
          </p:cNvSpPr>
          <p:nvPr>
            <p:ph type="body" idx="1"/>
          </p:nvPr>
        </p:nvSpPr>
        <p:spPr>
          <a:xfrm>
            <a:off x="685800" y="1676400"/>
            <a:ext cx="7772400" cy="4572000"/>
          </a:xfrm>
        </p:spPr>
        <p:txBody>
          <a:bodyPr/>
          <a:lstStyle/>
          <a:p>
            <a:pPr eaLnBrk="1" hangingPunct="1">
              <a:lnSpc>
                <a:spcPct val="90000"/>
              </a:lnSpc>
            </a:pPr>
            <a:r>
              <a:rPr lang="en-US" dirty="0"/>
              <a:t>Course overview</a:t>
            </a:r>
          </a:p>
          <a:p>
            <a:pPr eaLnBrk="1" hangingPunct="1">
              <a:lnSpc>
                <a:spcPct val="90000"/>
              </a:lnSpc>
            </a:pPr>
            <a:r>
              <a:rPr lang="en-US" dirty="0"/>
              <a:t>SE Management overview</a:t>
            </a:r>
          </a:p>
          <a:p>
            <a:pPr lvl="1" eaLnBrk="1" hangingPunct="1">
              <a:lnSpc>
                <a:spcPct val="90000"/>
              </a:lnSpc>
            </a:pPr>
            <a:r>
              <a:rPr lang="en-US" dirty="0"/>
              <a:t>What is meant by SE Management?</a:t>
            </a:r>
          </a:p>
          <a:p>
            <a:pPr lvl="2" eaLnBrk="1" hangingPunct="1">
              <a:lnSpc>
                <a:spcPct val="90000"/>
              </a:lnSpc>
            </a:pPr>
            <a:r>
              <a:rPr lang="en-US" dirty="0"/>
              <a:t>How does it relate to Systems Engineering?</a:t>
            </a:r>
          </a:p>
          <a:p>
            <a:pPr lvl="2" eaLnBrk="1" hangingPunct="1">
              <a:lnSpc>
                <a:spcPct val="90000"/>
              </a:lnSpc>
            </a:pPr>
            <a:r>
              <a:rPr lang="en-US" dirty="0"/>
              <a:t>How does it relate to Program Management?</a:t>
            </a:r>
          </a:p>
          <a:p>
            <a:pPr lvl="1" eaLnBrk="1" hangingPunct="1">
              <a:lnSpc>
                <a:spcPct val="90000"/>
              </a:lnSpc>
            </a:pPr>
            <a:r>
              <a:rPr lang="en-US" dirty="0"/>
              <a:t>Review of basic SE concepts</a:t>
            </a:r>
          </a:p>
          <a:p>
            <a:pPr lvl="2" eaLnBrk="1" hangingPunct="1">
              <a:lnSpc>
                <a:spcPct val="90000"/>
              </a:lnSpc>
            </a:pPr>
            <a:r>
              <a:rPr lang="en-US" dirty="0"/>
              <a:t>Definitions</a:t>
            </a:r>
          </a:p>
          <a:p>
            <a:pPr lvl="2" eaLnBrk="1" hangingPunct="1">
              <a:lnSpc>
                <a:spcPct val="90000"/>
              </a:lnSpc>
            </a:pPr>
            <a:r>
              <a:rPr lang="en-US" dirty="0"/>
              <a:t>Life-cycle concepts</a:t>
            </a:r>
          </a:p>
          <a:p>
            <a:pPr lvl="1" eaLnBrk="1" hangingPunct="1">
              <a:lnSpc>
                <a:spcPct val="90000"/>
              </a:lnSpc>
            </a:pPr>
            <a:r>
              <a:rPr lang="en-US" dirty="0"/>
              <a:t>SE Development Models and Standards</a:t>
            </a:r>
          </a:p>
          <a:p>
            <a:pPr eaLnBrk="1" hangingPunct="1">
              <a:lnSpc>
                <a:spcPct val="90000"/>
              </a:lnSpc>
            </a:pPr>
            <a:r>
              <a:rPr lang="en-US" dirty="0"/>
              <a:t>SEMP overview and outline</a:t>
            </a:r>
          </a:p>
          <a:p>
            <a:pPr eaLnBrk="1" hangingPunct="1">
              <a:lnSpc>
                <a:spcPct val="90000"/>
              </a:lnSpc>
            </a:pPr>
            <a:r>
              <a:rPr lang="en-US" dirty="0"/>
              <a:t>Technical planning overview: what, why, who, how, when, where</a:t>
            </a:r>
          </a:p>
          <a:p>
            <a:pPr eaLnBrk="1" hangingPunct="1">
              <a:lnSpc>
                <a:spcPct val="90000"/>
              </a:lnSpc>
            </a:pPr>
            <a:r>
              <a:rPr lang="en-US" dirty="0"/>
              <a:t>SEMP tailoring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86018"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86019" name="Slide Number Placeholder 6"/>
          <p:cNvSpPr>
            <a:spLocks noGrp="1"/>
          </p:cNvSpPr>
          <p:nvPr>
            <p:ph type="sldNum" sz="quarter" idx="12"/>
          </p:nvPr>
        </p:nvSpPr>
        <p:spPr>
          <a:noFill/>
        </p:spPr>
        <p:txBody>
          <a:bodyPr/>
          <a:lstStyle/>
          <a:p>
            <a:fld id="{88CE145A-0C28-469C-9CF5-6D2F8C2AED6C}" type="slidenum">
              <a:rPr lang="en-US" smtClean="0">
                <a:ea typeface="ＭＳ Ｐゴシック"/>
                <a:cs typeface="ＭＳ Ｐゴシック"/>
              </a:rPr>
              <a:pPr/>
              <a:t>30</a:t>
            </a:fld>
            <a:endParaRPr lang="en-US">
              <a:ea typeface="ＭＳ Ｐゴシック"/>
              <a:cs typeface="ＭＳ Ｐゴシック"/>
            </a:endParaRPr>
          </a:p>
        </p:txBody>
      </p:sp>
      <p:sp>
        <p:nvSpPr>
          <p:cNvPr id="86020" name="Rectangle 2"/>
          <p:cNvSpPr>
            <a:spLocks noGrp="1" noChangeArrowheads="1"/>
          </p:cNvSpPr>
          <p:nvPr>
            <p:ph type="title"/>
          </p:nvPr>
        </p:nvSpPr>
        <p:spPr/>
        <p:txBody>
          <a:bodyPr/>
          <a:lstStyle/>
          <a:p>
            <a:pPr eaLnBrk="1" hangingPunct="1"/>
            <a:r>
              <a:rPr lang="en-US"/>
              <a:t>Example 1.3</a:t>
            </a:r>
          </a:p>
        </p:txBody>
      </p:sp>
      <p:sp>
        <p:nvSpPr>
          <p:cNvPr id="86021" name="Rectangle 3"/>
          <p:cNvSpPr>
            <a:spLocks noGrp="1" noChangeArrowheads="1"/>
          </p:cNvSpPr>
          <p:nvPr>
            <p:ph type="body" sz="half" idx="1"/>
          </p:nvPr>
        </p:nvSpPr>
        <p:spPr/>
        <p:txBody>
          <a:bodyPr/>
          <a:lstStyle/>
          <a:p>
            <a:pPr eaLnBrk="1" hangingPunct="1">
              <a:lnSpc>
                <a:spcPct val="90000"/>
              </a:lnSpc>
              <a:buFontTx/>
              <a:buNone/>
            </a:pPr>
            <a:r>
              <a:rPr lang="en-US" sz="2000" dirty="0"/>
              <a:t>1.3 Document Update</a:t>
            </a:r>
          </a:p>
          <a:p>
            <a:pPr lvl="1" eaLnBrk="1" hangingPunct="1">
              <a:lnSpc>
                <a:spcPct val="90000"/>
              </a:lnSpc>
            </a:pPr>
            <a:r>
              <a:rPr lang="en-US" sz="1800" dirty="0"/>
              <a:t>Method and Frequency – How, and how often?</a:t>
            </a:r>
          </a:p>
          <a:p>
            <a:pPr eaLnBrk="1" hangingPunct="1">
              <a:lnSpc>
                <a:spcPct val="90000"/>
              </a:lnSpc>
            </a:pPr>
            <a:endParaRPr lang="en-US" sz="2000" dirty="0"/>
          </a:p>
          <a:p>
            <a:pPr eaLnBrk="1" hangingPunct="1">
              <a:lnSpc>
                <a:spcPct val="90000"/>
              </a:lnSpc>
            </a:pPr>
            <a:r>
              <a:rPr lang="en-US" sz="2000" dirty="0"/>
              <a:t>Example Problems</a:t>
            </a:r>
          </a:p>
          <a:p>
            <a:pPr lvl="1" eaLnBrk="1" hangingPunct="1">
              <a:lnSpc>
                <a:spcPct val="90000"/>
              </a:lnSpc>
            </a:pPr>
            <a:r>
              <a:rPr lang="en-US" sz="1800" dirty="0"/>
              <a:t>Event-based or calendar based updates?</a:t>
            </a:r>
          </a:p>
          <a:p>
            <a:pPr lvl="1" eaLnBrk="1" hangingPunct="1">
              <a:lnSpc>
                <a:spcPct val="90000"/>
              </a:lnSpc>
            </a:pPr>
            <a:r>
              <a:rPr lang="en-US" sz="1800" dirty="0"/>
              <a:t>Periodic or on-condition?</a:t>
            </a:r>
          </a:p>
          <a:p>
            <a:pPr lvl="1" eaLnBrk="1" hangingPunct="1">
              <a:lnSpc>
                <a:spcPct val="90000"/>
              </a:lnSpc>
            </a:pPr>
            <a:r>
              <a:rPr lang="en-US" sz="1800" dirty="0"/>
              <a:t>Assess need for change before committing to change (potential program cost savings)</a:t>
            </a:r>
          </a:p>
          <a:p>
            <a:pPr lvl="1" eaLnBrk="1" hangingPunct="1">
              <a:lnSpc>
                <a:spcPct val="90000"/>
              </a:lnSpc>
            </a:pPr>
            <a:r>
              <a:rPr lang="en-US" sz="1800" dirty="0"/>
              <a:t>Does the nature of what is being managed change character at life cycle stage transitions?</a:t>
            </a:r>
          </a:p>
        </p:txBody>
      </p:sp>
      <p:sp>
        <p:nvSpPr>
          <p:cNvPr id="86022" name="Rectangle 4"/>
          <p:cNvSpPr>
            <a:spLocks noGrp="1" noChangeArrowheads="1"/>
          </p:cNvSpPr>
          <p:nvPr>
            <p:ph type="body" sz="half" idx="2"/>
          </p:nvPr>
        </p:nvSpPr>
        <p:spPr/>
        <p:txBody>
          <a:bodyPr/>
          <a:lstStyle/>
          <a:p>
            <a:pPr eaLnBrk="1" hangingPunct="1">
              <a:lnSpc>
                <a:spcPct val="90000"/>
              </a:lnSpc>
            </a:pPr>
            <a:r>
              <a:rPr lang="en-US" sz="2000" dirty="0"/>
              <a:t>“The Systems Engineering Management Plan (SEMP) will be reviewed and updated in conjunction with each technical review identified in the Integrated Master Plan (IMP). Necessary changes will be made and reviewed at the technical review to ensure that the plan is always consistent with program needs. Organizations involved in SEMP updates are identified in section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88066"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88067" name="Slide Number Placeholder 6"/>
          <p:cNvSpPr>
            <a:spLocks noGrp="1"/>
          </p:cNvSpPr>
          <p:nvPr>
            <p:ph type="sldNum" sz="quarter" idx="12"/>
          </p:nvPr>
        </p:nvSpPr>
        <p:spPr>
          <a:noFill/>
        </p:spPr>
        <p:txBody>
          <a:bodyPr/>
          <a:lstStyle/>
          <a:p>
            <a:fld id="{81BF5A7F-9339-47D1-9720-9868912A160F}" type="slidenum">
              <a:rPr lang="en-US" smtClean="0">
                <a:ea typeface="ＭＳ Ｐゴシック"/>
                <a:cs typeface="ＭＳ Ｐゴシック"/>
              </a:rPr>
              <a:pPr/>
              <a:t>31</a:t>
            </a:fld>
            <a:endParaRPr lang="en-US">
              <a:ea typeface="ＭＳ Ｐゴシック"/>
              <a:cs typeface="ＭＳ Ｐゴシック"/>
            </a:endParaRPr>
          </a:p>
        </p:txBody>
      </p:sp>
      <p:sp>
        <p:nvSpPr>
          <p:cNvPr id="88068" name="Rectangle 2"/>
          <p:cNvSpPr>
            <a:spLocks noGrp="1" noChangeArrowheads="1"/>
          </p:cNvSpPr>
          <p:nvPr>
            <p:ph type="title"/>
          </p:nvPr>
        </p:nvSpPr>
        <p:spPr/>
        <p:txBody>
          <a:bodyPr/>
          <a:lstStyle/>
          <a:p>
            <a:pPr eaLnBrk="1" hangingPunct="1"/>
            <a:r>
              <a:rPr lang="en-US"/>
              <a:t>Technical Planning Overview - 2</a:t>
            </a:r>
          </a:p>
        </p:txBody>
      </p:sp>
      <p:sp>
        <p:nvSpPr>
          <p:cNvPr id="88069" name="Rectangle 3"/>
          <p:cNvSpPr>
            <a:spLocks noGrp="1" noChangeArrowheads="1"/>
          </p:cNvSpPr>
          <p:nvPr>
            <p:ph type="body" sz="half" idx="1"/>
          </p:nvPr>
        </p:nvSpPr>
        <p:spPr>
          <a:xfrm>
            <a:off x="304800" y="1524000"/>
            <a:ext cx="3962400" cy="4876800"/>
          </a:xfrm>
        </p:spPr>
        <p:txBody>
          <a:bodyPr/>
          <a:lstStyle/>
          <a:p>
            <a:pPr eaLnBrk="1" hangingPunct="1">
              <a:lnSpc>
                <a:spcPct val="80000"/>
              </a:lnSpc>
            </a:pPr>
            <a:r>
              <a:rPr lang="en-US" sz="2000" u="sng"/>
              <a:t>What – Project Goals, Deliverables</a:t>
            </a:r>
          </a:p>
          <a:p>
            <a:pPr eaLnBrk="1" hangingPunct="1">
              <a:lnSpc>
                <a:spcPct val="80000"/>
              </a:lnSpc>
            </a:pPr>
            <a:endParaRPr lang="en-US" sz="2000"/>
          </a:p>
          <a:p>
            <a:pPr eaLnBrk="1" hangingPunct="1">
              <a:lnSpc>
                <a:spcPct val="80000"/>
              </a:lnSpc>
            </a:pPr>
            <a:r>
              <a:rPr lang="en-US" sz="2000" u="sng"/>
              <a:t>When – Development Phasing, Milestones</a:t>
            </a:r>
          </a:p>
          <a:p>
            <a:pPr eaLnBrk="1" hangingPunct="1">
              <a:lnSpc>
                <a:spcPct val="80000"/>
              </a:lnSpc>
            </a:pPr>
            <a:endParaRPr lang="en-US" sz="2000"/>
          </a:p>
          <a:p>
            <a:pPr eaLnBrk="1" hangingPunct="1">
              <a:lnSpc>
                <a:spcPct val="80000"/>
              </a:lnSpc>
            </a:pPr>
            <a:r>
              <a:rPr lang="en-US" sz="2000"/>
              <a:t>Who – Organization</a:t>
            </a:r>
            <a:br>
              <a:rPr lang="en-US" sz="2000"/>
            </a:br>
            <a:r>
              <a:rPr lang="en-US" sz="2000"/>
              <a:t>(section 3)</a:t>
            </a:r>
          </a:p>
          <a:p>
            <a:pPr eaLnBrk="1" hangingPunct="1">
              <a:lnSpc>
                <a:spcPct val="80000"/>
              </a:lnSpc>
            </a:pPr>
            <a:endParaRPr lang="en-US" sz="2000" u="sng"/>
          </a:p>
          <a:p>
            <a:pPr eaLnBrk="1" hangingPunct="1">
              <a:lnSpc>
                <a:spcPct val="80000"/>
              </a:lnSpc>
            </a:pPr>
            <a:r>
              <a:rPr lang="en-US" sz="2000" u="sng"/>
              <a:t>How – Approach, processes, tools</a:t>
            </a:r>
          </a:p>
          <a:p>
            <a:pPr eaLnBrk="1" hangingPunct="1">
              <a:lnSpc>
                <a:spcPct val="80000"/>
              </a:lnSpc>
            </a:pPr>
            <a:endParaRPr lang="en-US" sz="2000" u="sng"/>
          </a:p>
          <a:p>
            <a:pPr eaLnBrk="1" hangingPunct="1">
              <a:lnSpc>
                <a:spcPct val="80000"/>
              </a:lnSpc>
            </a:pPr>
            <a:r>
              <a:rPr lang="en-US" sz="2000"/>
              <a:t>Where – Facilities, </a:t>
            </a:r>
            <a:br>
              <a:rPr lang="en-US" sz="2000"/>
            </a:br>
            <a:r>
              <a:rPr lang="en-US" sz="2000"/>
              <a:t>Location (as needed; can be addressed in “organization” and verification/validation)</a:t>
            </a:r>
          </a:p>
        </p:txBody>
      </p:sp>
      <p:sp>
        <p:nvSpPr>
          <p:cNvPr id="88070" name="Rectangle 4"/>
          <p:cNvSpPr>
            <a:spLocks noGrp="1" noChangeArrowheads="1"/>
          </p:cNvSpPr>
          <p:nvPr>
            <p:ph type="body" sz="half" idx="2"/>
          </p:nvPr>
        </p:nvSpPr>
        <p:spPr>
          <a:xfrm>
            <a:off x="4038600" y="1447800"/>
            <a:ext cx="4800600" cy="5105400"/>
          </a:xfrm>
        </p:spPr>
        <p:txBody>
          <a:bodyPr/>
          <a:lstStyle/>
          <a:p>
            <a:pPr eaLnBrk="1" hangingPunct="1">
              <a:buFontTx/>
              <a:buNone/>
            </a:pPr>
            <a:r>
              <a:rPr lang="en-US" sz="1800" dirty="0"/>
              <a:t>1.4 Program Summary</a:t>
            </a:r>
          </a:p>
          <a:p>
            <a:pPr eaLnBrk="1" hangingPunct="1">
              <a:buFontTx/>
              <a:buNone/>
            </a:pPr>
            <a:r>
              <a:rPr lang="en-US" sz="1800" dirty="0"/>
              <a:t>1.4.1 Program Objectives and Scope</a:t>
            </a:r>
          </a:p>
          <a:p>
            <a:pPr lvl="1" eaLnBrk="1" hangingPunct="1"/>
            <a:r>
              <a:rPr lang="en-US" sz="1600" dirty="0"/>
              <a:t>What are the primary objectives (programmatic and technical)? How will you determine “success”? Are there any limitations or key assumptions? Information in this section will be used to evaluate adequacy of this plan</a:t>
            </a:r>
          </a:p>
          <a:p>
            <a:pPr eaLnBrk="1" hangingPunct="1">
              <a:buFontTx/>
              <a:buNone/>
            </a:pPr>
            <a:r>
              <a:rPr lang="en-US" sz="1800" dirty="0"/>
              <a:t>1.4.2 Project Summary and Deliverables</a:t>
            </a:r>
          </a:p>
          <a:p>
            <a:pPr lvl="1" eaLnBrk="1" hangingPunct="1"/>
            <a:r>
              <a:rPr lang="en-US" sz="1600" dirty="0"/>
              <a:t>Describe major stages of the project, key milestones and deliverables in each stage. These can be more than hardware and software</a:t>
            </a:r>
          </a:p>
          <a:p>
            <a:pPr eaLnBrk="1" hangingPunct="1">
              <a:buFontTx/>
              <a:buNone/>
            </a:pPr>
            <a:r>
              <a:rPr lang="en-US" sz="1800" dirty="0"/>
              <a:t>1.4.3 Technical Description</a:t>
            </a:r>
          </a:p>
          <a:p>
            <a:pPr lvl="1" eaLnBrk="1" hangingPunct="1"/>
            <a:r>
              <a:rPr lang="en-US" sz="1600" dirty="0"/>
              <a:t>Describe the system and the strategy or approach to achieving the technical objectives</a:t>
            </a:r>
          </a:p>
        </p:txBody>
      </p:sp>
      <p:sp>
        <p:nvSpPr>
          <p:cNvPr id="242693" name="Line 5"/>
          <p:cNvSpPr>
            <a:spLocks noChangeShapeType="1"/>
          </p:cNvSpPr>
          <p:nvPr/>
        </p:nvSpPr>
        <p:spPr bwMode="auto">
          <a:xfrm>
            <a:off x="2667000" y="1905000"/>
            <a:ext cx="1752600" cy="381000"/>
          </a:xfrm>
          <a:prstGeom prst="line">
            <a:avLst/>
          </a:prstGeom>
          <a:noFill/>
          <a:ln w="9525">
            <a:solidFill>
              <a:schemeClr val="tx1"/>
            </a:solidFill>
            <a:round/>
            <a:headEnd/>
            <a:tailEnd type="triangle" w="med" len="med"/>
          </a:ln>
        </p:spPr>
        <p:txBody>
          <a:bodyPr/>
          <a:lstStyle/>
          <a:p>
            <a:endParaRPr lang="en-US"/>
          </a:p>
        </p:txBody>
      </p:sp>
      <p:sp>
        <p:nvSpPr>
          <p:cNvPr id="242694" name="Line 6"/>
          <p:cNvSpPr>
            <a:spLocks noChangeShapeType="1"/>
          </p:cNvSpPr>
          <p:nvPr/>
        </p:nvSpPr>
        <p:spPr bwMode="auto">
          <a:xfrm>
            <a:off x="3352800" y="2819400"/>
            <a:ext cx="609600" cy="914400"/>
          </a:xfrm>
          <a:prstGeom prst="line">
            <a:avLst/>
          </a:prstGeom>
          <a:noFill/>
          <a:ln w="9525">
            <a:solidFill>
              <a:schemeClr val="tx1"/>
            </a:solidFill>
            <a:round/>
            <a:headEnd/>
            <a:tailEnd type="triangle" w="med" len="med"/>
          </a:ln>
        </p:spPr>
        <p:txBody>
          <a:bodyPr/>
          <a:lstStyle/>
          <a:p>
            <a:endParaRPr lang="en-US"/>
          </a:p>
        </p:txBody>
      </p:sp>
      <p:sp>
        <p:nvSpPr>
          <p:cNvPr id="242696" name="Line 8"/>
          <p:cNvSpPr>
            <a:spLocks noChangeShapeType="1"/>
          </p:cNvSpPr>
          <p:nvPr/>
        </p:nvSpPr>
        <p:spPr bwMode="auto">
          <a:xfrm>
            <a:off x="2819400" y="4495800"/>
            <a:ext cx="12954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269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4269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269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42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animBg="1"/>
      <p:bldP spid="242693" grpId="1" animBg="1"/>
      <p:bldP spid="242694" grpId="0" animBg="1"/>
      <p:bldP spid="242694" grpId="1" animBg="1"/>
      <p:bldP spid="24269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90114"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90115" name="Slide Number Placeholder 6"/>
          <p:cNvSpPr>
            <a:spLocks noGrp="1"/>
          </p:cNvSpPr>
          <p:nvPr>
            <p:ph type="sldNum" sz="quarter" idx="12"/>
          </p:nvPr>
        </p:nvSpPr>
        <p:spPr>
          <a:noFill/>
        </p:spPr>
        <p:txBody>
          <a:bodyPr/>
          <a:lstStyle/>
          <a:p>
            <a:fld id="{40EE6E4F-51BD-41D5-9A9F-42F65ACAA116}" type="slidenum">
              <a:rPr lang="en-US" smtClean="0">
                <a:ea typeface="ＭＳ Ｐゴシック"/>
                <a:cs typeface="ＭＳ Ｐゴシック"/>
              </a:rPr>
              <a:pPr/>
              <a:t>32</a:t>
            </a:fld>
            <a:endParaRPr lang="en-US">
              <a:ea typeface="ＭＳ Ｐゴシック"/>
              <a:cs typeface="ＭＳ Ｐゴシック"/>
            </a:endParaRPr>
          </a:p>
        </p:txBody>
      </p:sp>
      <p:sp>
        <p:nvSpPr>
          <p:cNvPr id="90116" name="Rectangle 2"/>
          <p:cNvSpPr>
            <a:spLocks noGrp="1" noChangeArrowheads="1"/>
          </p:cNvSpPr>
          <p:nvPr>
            <p:ph type="title"/>
          </p:nvPr>
        </p:nvSpPr>
        <p:spPr/>
        <p:txBody>
          <a:bodyPr/>
          <a:lstStyle/>
          <a:p>
            <a:pPr eaLnBrk="1" hangingPunct="1"/>
            <a:r>
              <a:rPr lang="en-US"/>
              <a:t>Example 1.4.1</a:t>
            </a:r>
          </a:p>
        </p:txBody>
      </p:sp>
      <p:sp>
        <p:nvSpPr>
          <p:cNvPr id="90117" name="Rectangle 3"/>
          <p:cNvSpPr>
            <a:spLocks noGrp="1" noChangeArrowheads="1"/>
          </p:cNvSpPr>
          <p:nvPr>
            <p:ph type="body" sz="half" idx="1"/>
          </p:nvPr>
        </p:nvSpPr>
        <p:spPr/>
        <p:txBody>
          <a:bodyPr/>
          <a:lstStyle/>
          <a:p>
            <a:pPr eaLnBrk="1" hangingPunct="1">
              <a:lnSpc>
                <a:spcPct val="90000"/>
              </a:lnSpc>
              <a:buFontTx/>
              <a:buNone/>
            </a:pPr>
            <a:r>
              <a:rPr lang="en-US" sz="1800" dirty="0"/>
              <a:t>1.4.1 Program Objectives and Scope</a:t>
            </a:r>
          </a:p>
          <a:p>
            <a:pPr lvl="1" eaLnBrk="1" hangingPunct="1">
              <a:lnSpc>
                <a:spcPct val="90000"/>
              </a:lnSpc>
            </a:pPr>
            <a:r>
              <a:rPr lang="en-US" sz="1600" dirty="0"/>
              <a:t>What are the primary objectives (programmatic and technical)? How will you determine “success”? Are there any limitations or key assumptions? Information in this section will be used to evaluate adequacy of this plan</a:t>
            </a:r>
          </a:p>
          <a:p>
            <a:pPr lvl="1" eaLnBrk="1" hangingPunct="1">
              <a:lnSpc>
                <a:spcPct val="90000"/>
              </a:lnSpc>
            </a:pPr>
            <a:endParaRPr lang="en-US" sz="1600" dirty="0"/>
          </a:p>
          <a:p>
            <a:pPr eaLnBrk="1" hangingPunct="1">
              <a:lnSpc>
                <a:spcPct val="90000"/>
              </a:lnSpc>
            </a:pPr>
            <a:r>
              <a:rPr lang="en-US" sz="1800" dirty="0"/>
              <a:t>Issues and Discussion</a:t>
            </a:r>
          </a:p>
          <a:p>
            <a:pPr lvl="1" eaLnBrk="1" hangingPunct="1">
              <a:lnSpc>
                <a:spcPct val="90000"/>
              </a:lnSpc>
            </a:pPr>
            <a:r>
              <a:rPr lang="en-US" sz="1600" dirty="0"/>
              <a:t>This discussion is critical for everything that follows – don’t treat it as mere “boilerplate”</a:t>
            </a:r>
          </a:p>
          <a:p>
            <a:pPr lvl="1" eaLnBrk="1" hangingPunct="1">
              <a:lnSpc>
                <a:spcPct val="90000"/>
              </a:lnSpc>
            </a:pPr>
            <a:r>
              <a:rPr lang="en-US" sz="1600" dirty="0"/>
              <a:t>Keep the end in mind (Covey)</a:t>
            </a:r>
          </a:p>
        </p:txBody>
      </p:sp>
      <p:sp>
        <p:nvSpPr>
          <p:cNvPr id="90118" name="Rectangle 4"/>
          <p:cNvSpPr>
            <a:spLocks noGrp="1" noChangeArrowheads="1"/>
          </p:cNvSpPr>
          <p:nvPr>
            <p:ph type="body" sz="half" idx="2"/>
          </p:nvPr>
        </p:nvSpPr>
        <p:spPr/>
        <p:txBody>
          <a:bodyPr/>
          <a:lstStyle/>
          <a:p>
            <a:pPr eaLnBrk="1" hangingPunct="1">
              <a:lnSpc>
                <a:spcPct val="90000"/>
              </a:lnSpc>
            </a:pPr>
            <a:r>
              <a:rPr lang="en-US" sz="1600" dirty="0"/>
              <a:t>“The purpose of this program is to develop, verify, and deliver ABC product for evaluation [or deployment] to the XYZ Corporation, the acquirer</a:t>
            </a:r>
          </a:p>
          <a:p>
            <a:pPr lvl="1" eaLnBrk="1" hangingPunct="1">
              <a:lnSpc>
                <a:spcPct val="90000"/>
              </a:lnSpc>
            </a:pPr>
            <a:r>
              <a:rPr lang="en-US" sz="1400" dirty="0"/>
              <a:t>The success of these product deliverables depends on improving the technical maturity of the </a:t>
            </a:r>
            <a:r>
              <a:rPr lang="en-US" sz="1400" dirty="0" err="1"/>
              <a:t>obershammer</a:t>
            </a:r>
            <a:r>
              <a:rPr lang="en-US" sz="1400" dirty="0"/>
              <a:t> technology from the current TRL 5 to TRL 8.</a:t>
            </a:r>
          </a:p>
          <a:p>
            <a:pPr lvl="1" eaLnBrk="1" hangingPunct="1">
              <a:lnSpc>
                <a:spcPct val="90000"/>
              </a:lnSpc>
            </a:pPr>
            <a:r>
              <a:rPr lang="en-US" sz="1400" dirty="0"/>
              <a:t>Key measures of technical success include improvement in the five program KPPs as follows: …</a:t>
            </a:r>
          </a:p>
          <a:p>
            <a:pPr lvl="1" eaLnBrk="1" hangingPunct="1">
              <a:lnSpc>
                <a:spcPct val="90000"/>
              </a:lnSpc>
            </a:pPr>
            <a:r>
              <a:rPr lang="en-US" sz="1400" dirty="0"/>
              <a:t>Key measures of programmatic success include delivering prototypes per the Integrated Master Schedule on xx December 20yy, …</a:t>
            </a:r>
          </a:p>
          <a:p>
            <a:pPr lvl="1" eaLnBrk="1" hangingPunct="1">
              <a:lnSpc>
                <a:spcPct val="90000"/>
              </a:lnSpc>
            </a:pPr>
            <a:r>
              <a:rPr lang="en-US" sz="1400" dirty="0"/>
              <a:t>Program constraints include… </a:t>
            </a:r>
          </a:p>
          <a:p>
            <a:pPr lvl="1" eaLnBrk="1" hangingPunct="1">
              <a:lnSpc>
                <a:spcPct val="90000"/>
              </a:lnSpc>
            </a:pPr>
            <a:r>
              <a:rPr lang="en-US" sz="1400" dirty="0"/>
              <a:t>Programmatic risks being managed include…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92162"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92163" name="Slide Number Placeholder 6"/>
          <p:cNvSpPr>
            <a:spLocks noGrp="1"/>
          </p:cNvSpPr>
          <p:nvPr>
            <p:ph type="sldNum" sz="quarter" idx="12"/>
          </p:nvPr>
        </p:nvSpPr>
        <p:spPr>
          <a:noFill/>
        </p:spPr>
        <p:txBody>
          <a:bodyPr/>
          <a:lstStyle/>
          <a:p>
            <a:fld id="{3847FC1A-6767-43BE-B4E6-E929AC5B8675}" type="slidenum">
              <a:rPr lang="en-US" smtClean="0">
                <a:ea typeface="ＭＳ Ｐゴシック"/>
                <a:cs typeface="ＭＳ Ｐゴシック"/>
              </a:rPr>
              <a:pPr/>
              <a:t>33</a:t>
            </a:fld>
            <a:endParaRPr lang="en-US">
              <a:ea typeface="ＭＳ Ｐゴシック"/>
              <a:cs typeface="ＭＳ Ｐゴシック"/>
            </a:endParaRPr>
          </a:p>
        </p:txBody>
      </p:sp>
      <p:sp>
        <p:nvSpPr>
          <p:cNvPr id="92164" name="Rectangle 2"/>
          <p:cNvSpPr>
            <a:spLocks noGrp="1" noChangeArrowheads="1"/>
          </p:cNvSpPr>
          <p:nvPr>
            <p:ph type="title"/>
          </p:nvPr>
        </p:nvSpPr>
        <p:spPr/>
        <p:txBody>
          <a:bodyPr/>
          <a:lstStyle/>
          <a:p>
            <a:pPr eaLnBrk="1" hangingPunct="1"/>
            <a:r>
              <a:rPr lang="en-US"/>
              <a:t>Example 1.4.2</a:t>
            </a:r>
          </a:p>
        </p:txBody>
      </p:sp>
      <p:sp>
        <p:nvSpPr>
          <p:cNvPr id="92165" name="Rectangle 3"/>
          <p:cNvSpPr>
            <a:spLocks noGrp="1" noChangeArrowheads="1"/>
          </p:cNvSpPr>
          <p:nvPr>
            <p:ph type="body" sz="half" idx="1"/>
          </p:nvPr>
        </p:nvSpPr>
        <p:spPr/>
        <p:txBody>
          <a:bodyPr/>
          <a:lstStyle/>
          <a:p>
            <a:pPr eaLnBrk="1" hangingPunct="1">
              <a:buFontTx/>
              <a:buNone/>
            </a:pPr>
            <a:r>
              <a:rPr lang="en-US" sz="2000" dirty="0"/>
              <a:t>1.4.2 Project Summary and Deliverables</a:t>
            </a:r>
          </a:p>
          <a:p>
            <a:pPr lvl="1" eaLnBrk="1" hangingPunct="1"/>
            <a:r>
              <a:rPr lang="en-US" sz="1800" dirty="0"/>
              <a:t>Describe major phases of the project, key milestones and deliverables in each phase. These can be more than hardware and software</a:t>
            </a:r>
          </a:p>
          <a:p>
            <a:pPr eaLnBrk="1" hangingPunct="1"/>
            <a:r>
              <a:rPr lang="en-US" sz="2000" dirty="0"/>
              <a:t>Issues and Discussion</a:t>
            </a:r>
          </a:p>
          <a:p>
            <a:pPr lvl="1" eaLnBrk="1" hangingPunct="1"/>
            <a:r>
              <a:rPr lang="en-US" sz="1800" dirty="0"/>
              <a:t>This section sets up the rationale for the plan – why and how certain things are done to meet intermediate and final deliverables</a:t>
            </a:r>
          </a:p>
        </p:txBody>
      </p:sp>
      <p:sp>
        <p:nvSpPr>
          <p:cNvPr id="92166" name="Rectangle 4"/>
          <p:cNvSpPr>
            <a:spLocks noGrp="1" noChangeArrowheads="1"/>
          </p:cNvSpPr>
          <p:nvPr>
            <p:ph type="body" sz="half" idx="2"/>
          </p:nvPr>
        </p:nvSpPr>
        <p:spPr/>
        <p:txBody>
          <a:bodyPr/>
          <a:lstStyle/>
          <a:p>
            <a:pPr eaLnBrk="1" hangingPunct="1"/>
            <a:r>
              <a:rPr lang="en-US" sz="2000" dirty="0"/>
              <a:t>“This program is divided into three major development stages: (1) technology demonstration, (2) engineering development, and (3) integration and demonstration. Within each stage are a number of milestones…</a:t>
            </a:r>
          </a:p>
          <a:p>
            <a:pPr eaLnBrk="1" hangingPunct="1"/>
            <a:r>
              <a:rPr lang="en-US" sz="2000" dirty="0"/>
              <a:t>Key deliverables for these respective stages are”…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94210"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94211" name="Slide Number Placeholder 6"/>
          <p:cNvSpPr>
            <a:spLocks noGrp="1"/>
          </p:cNvSpPr>
          <p:nvPr>
            <p:ph type="sldNum" sz="quarter" idx="12"/>
          </p:nvPr>
        </p:nvSpPr>
        <p:spPr>
          <a:noFill/>
        </p:spPr>
        <p:txBody>
          <a:bodyPr/>
          <a:lstStyle/>
          <a:p>
            <a:fld id="{68EEBD90-C0FD-4B0B-9652-7CBC2792A84B}" type="slidenum">
              <a:rPr lang="en-US" smtClean="0">
                <a:ea typeface="ＭＳ Ｐゴシック"/>
                <a:cs typeface="ＭＳ Ｐゴシック"/>
              </a:rPr>
              <a:pPr/>
              <a:t>34</a:t>
            </a:fld>
            <a:endParaRPr lang="en-US">
              <a:ea typeface="ＭＳ Ｐゴシック"/>
              <a:cs typeface="ＭＳ Ｐゴシック"/>
            </a:endParaRPr>
          </a:p>
        </p:txBody>
      </p:sp>
      <p:sp>
        <p:nvSpPr>
          <p:cNvPr id="94212" name="Rectangle 2"/>
          <p:cNvSpPr>
            <a:spLocks noGrp="1" noChangeArrowheads="1"/>
          </p:cNvSpPr>
          <p:nvPr>
            <p:ph type="title"/>
          </p:nvPr>
        </p:nvSpPr>
        <p:spPr/>
        <p:txBody>
          <a:bodyPr/>
          <a:lstStyle/>
          <a:p>
            <a:pPr eaLnBrk="1" hangingPunct="1"/>
            <a:r>
              <a:rPr lang="en-US"/>
              <a:t>Example 1.4.3</a:t>
            </a:r>
          </a:p>
        </p:txBody>
      </p:sp>
      <p:sp>
        <p:nvSpPr>
          <p:cNvPr id="94213" name="Rectangle 3"/>
          <p:cNvSpPr>
            <a:spLocks noGrp="1" noChangeArrowheads="1"/>
          </p:cNvSpPr>
          <p:nvPr>
            <p:ph type="body" sz="half" idx="1"/>
          </p:nvPr>
        </p:nvSpPr>
        <p:spPr/>
        <p:txBody>
          <a:bodyPr/>
          <a:lstStyle/>
          <a:p>
            <a:pPr eaLnBrk="1" hangingPunct="1">
              <a:lnSpc>
                <a:spcPct val="90000"/>
              </a:lnSpc>
              <a:buFontTx/>
              <a:buNone/>
            </a:pPr>
            <a:r>
              <a:rPr lang="en-US" sz="1800" dirty="0"/>
              <a:t>1.4.3 Technical Description</a:t>
            </a:r>
          </a:p>
          <a:p>
            <a:pPr lvl="1" eaLnBrk="1" hangingPunct="1">
              <a:lnSpc>
                <a:spcPct val="90000"/>
              </a:lnSpc>
            </a:pPr>
            <a:r>
              <a:rPr lang="en-US" sz="1600" dirty="0"/>
              <a:t>Describe the system and the strategy or approach to achieving the technical objectives</a:t>
            </a:r>
          </a:p>
          <a:p>
            <a:pPr lvl="1" eaLnBrk="1" hangingPunct="1">
              <a:lnSpc>
                <a:spcPct val="90000"/>
              </a:lnSpc>
            </a:pPr>
            <a:r>
              <a:rPr lang="en-US" sz="1600" dirty="0"/>
              <a:t>Describe how requirements for all life-cycle phases will be developed and incorporated </a:t>
            </a:r>
          </a:p>
          <a:p>
            <a:pPr eaLnBrk="1" hangingPunct="1">
              <a:lnSpc>
                <a:spcPct val="90000"/>
              </a:lnSpc>
            </a:pPr>
            <a:endParaRPr lang="en-US" sz="1800" dirty="0"/>
          </a:p>
          <a:p>
            <a:pPr eaLnBrk="1" hangingPunct="1">
              <a:lnSpc>
                <a:spcPct val="90000"/>
              </a:lnSpc>
            </a:pPr>
            <a:r>
              <a:rPr lang="en-US" sz="1800" dirty="0"/>
              <a:t>Issues and Discussion</a:t>
            </a:r>
          </a:p>
          <a:p>
            <a:pPr lvl="1" eaLnBrk="1" hangingPunct="1">
              <a:lnSpc>
                <a:spcPct val="90000"/>
              </a:lnSpc>
            </a:pPr>
            <a:r>
              <a:rPr lang="en-US" sz="1600" dirty="0"/>
              <a:t>The technical plan must reflect the strategy </a:t>
            </a:r>
          </a:p>
          <a:p>
            <a:pPr lvl="1" eaLnBrk="1" hangingPunct="1">
              <a:lnSpc>
                <a:spcPct val="90000"/>
              </a:lnSpc>
            </a:pPr>
            <a:r>
              <a:rPr lang="en-US" sz="1600" dirty="0"/>
              <a:t>The approach must plausibly lead to satisfying the objectives. Various development models are possible (next slides)</a:t>
            </a:r>
          </a:p>
        </p:txBody>
      </p:sp>
      <p:sp>
        <p:nvSpPr>
          <p:cNvPr id="94214" name="Rectangle 4"/>
          <p:cNvSpPr>
            <a:spLocks noGrp="1" noChangeArrowheads="1"/>
          </p:cNvSpPr>
          <p:nvPr>
            <p:ph type="body" sz="half" idx="2"/>
          </p:nvPr>
        </p:nvSpPr>
        <p:spPr/>
        <p:txBody>
          <a:bodyPr/>
          <a:lstStyle/>
          <a:p>
            <a:pPr eaLnBrk="1" hangingPunct="1">
              <a:lnSpc>
                <a:spcPct val="90000"/>
              </a:lnSpc>
            </a:pPr>
            <a:r>
              <a:rPr lang="en-US" sz="1800" dirty="0"/>
              <a:t>“The ABC system is ...</a:t>
            </a:r>
          </a:p>
          <a:p>
            <a:pPr eaLnBrk="1" hangingPunct="1">
              <a:lnSpc>
                <a:spcPct val="90000"/>
              </a:lnSpc>
            </a:pPr>
            <a:r>
              <a:rPr lang="en-US" sz="1800" dirty="0"/>
              <a:t>“To achieve the technical objectives the program will use a spiral development model as indicated in figure 1.4.3-1. This approach is appropriate because the end state requirements are uncertain. In each spiral there will be a phase for requirements identification and development, prototyping, verification and validation. Simulation will be used to ensure that the overall program is making progress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6758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67587" name="Slide Number Placeholder 5"/>
          <p:cNvSpPr>
            <a:spLocks noGrp="1"/>
          </p:cNvSpPr>
          <p:nvPr>
            <p:ph type="sldNum" sz="quarter" idx="12"/>
          </p:nvPr>
        </p:nvSpPr>
        <p:spPr>
          <a:noFill/>
        </p:spPr>
        <p:txBody>
          <a:bodyPr/>
          <a:lstStyle/>
          <a:p>
            <a:fld id="{23CB4D47-66B6-4ED9-8D59-8D80894CAE83}" type="slidenum">
              <a:rPr lang="en-US" smtClean="0">
                <a:ea typeface="ＭＳ Ｐゴシック"/>
                <a:cs typeface="ＭＳ Ｐゴシック"/>
              </a:rPr>
              <a:pPr/>
              <a:t>35</a:t>
            </a:fld>
            <a:endParaRPr lang="en-US">
              <a:ea typeface="ＭＳ Ｐゴシック"/>
              <a:cs typeface="ＭＳ Ｐゴシック"/>
            </a:endParaRPr>
          </a:p>
        </p:txBody>
      </p:sp>
      <p:sp>
        <p:nvSpPr>
          <p:cNvPr id="67588" name="Rectangle 2"/>
          <p:cNvSpPr>
            <a:spLocks noGrp="1" noChangeArrowheads="1"/>
          </p:cNvSpPr>
          <p:nvPr>
            <p:ph type="title"/>
          </p:nvPr>
        </p:nvSpPr>
        <p:spPr/>
        <p:txBody>
          <a:bodyPr/>
          <a:lstStyle/>
          <a:p>
            <a:pPr eaLnBrk="1" hangingPunct="1"/>
            <a:r>
              <a:rPr lang="en-US"/>
              <a:t>System Concepts Review</a:t>
            </a:r>
          </a:p>
        </p:txBody>
      </p:sp>
      <p:sp>
        <p:nvSpPr>
          <p:cNvPr id="67589" name="Rectangle 3"/>
          <p:cNvSpPr>
            <a:spLocks noGrp="1" noChangeArrowheads="1"/>
          </p:cNvSpPr>
          <p:nvPr>
            <p:ph type="body" idx="1"/>
          </p:nvPr>
        </p:nvSpPr>
        <p:spPr/>
        <p:txBody>
          <a:bodyPr/>
          <a:lstStyle/>
          <a:p>
            <a:pPr eaLnBrk="1" hangingPunct="1"/>
            <a:r>
              <a:rPr lang="en-US" dirty="0"/>
              <a:t>Now moving to the ‘Mission Concept Review’</a:t>
            </a:r>
          </a:p>
          <a:p>
            <a:pPr eaLnBrk="1" hangingPunct="1"/>
            <a:r>
              <a:rPr lang="en-US" dirty="0"/>
              <a:t>If you </a:t>
            </a:r>
            <a:r>
              <a:rPr lang="en-US" i="1" dirty="0"/>
              <a:t>already</a:t>
            </a:r>
            <a:r>
              <a:rPr lang="en-US" dirty="0"/>
              <a:t> </a:t>
            </a:r>
            <a:r>
              <a:rPr lang="en-US" i="1" dirty="0"/>
              <a:t>had</a:t>
            </a:r>
            <a:r>
              <a:rPr lang="en-US" dirty="0"/>
              <a:t> this </a:t>
            </a:r>
            <a:r>
              <a:rPr lang="en-US" i="1" dirty="0"/>
              <a:t>proposed </a:t>
            </a:r>
            <a:r>
              <a:rPr lang="en-US" dirty="0"/>
              <a:t>new system</a:t>
            </a:r>
          </a:p>
          <a:p>
            <a:pPr lvl="1" eaLnBrk="1" hangingPunct="1"/>
            <a:r>
              <a:rPr lang="en-US" dirty="0"/>
              <a:t>How would you be using it?</a:t>
            </a:r>
          </a:p>
          <a:p>
            <a:pPr lvl="1" eaLnBrk="1" hangingPunct="1"/>
            <a:r>
              <a:rPr lang="en-US" dirty="0"/>
              <a:t>What would it do for you?</a:t>
            </a:r>
          </a:p>
          <a:p>
            <a:pPr lvl="1" eaLnBrk="1" hangingPunct="1"/>
            <a:r>
              <a:rPr lang="en-US" dirty="0"/>
              <a:t>Would it replace anything that exists now?</a:t>
            </a:r>
          </a:p>
          <a:p>
            <a:pPr lvl="1" eaLnBrk="1" hangingPunct="1"/>
            <a:r>
              <a:rPr lang="en-US" dirty="0"/>
              <a:t>Who would use it?</a:t>
            </a:r>
          </a:p>
          <a:p>
            <a:pPr lvl="1" eaLnBrk="1" hangingPunct="1"/>
            <a:r>
              <a:rPr lang="en-US" dirty="0"/>
              <a:t>How would that be better?</a:t>
            </a:r>
          </a:p>
          <a:p>
            <a:pPr lvl="1" eaLnBrk="1" hangingPunct="1"/>
            <a:r>
              <a:rPr lang="en-US" dirty="0"/>
              <a:t>What would improve about mission performance?</a:t>
            </a:r>
          </a:p>
          <a:p>
            <a:pPr lvl="1" eaLnBrk="1" hangingPunct="1"/>
            <a:r>
              <a:rPr lang="en-US" dirty="0"/>
              <a:t>Would maintenance, or initial costs be better?</a:t>
            </a:r>
          </a:p>
          <a:p>
            <a:pPr lvl="1" eaLnBrk="1" hangingPunct="1"/>
            <a:r>
              <a:rPr lang="en-US" dirty="0"/>
              <a:t>What could go wrong?</a:t>
            </a:r>
          </a:p>
          <a:p>
            <a:pPr lvl="1" eaLnBrk="1" hangingPunct="1"/>
            <a:r>
              <a:rPr lang="en-US" dirty="0"/>
              <a:t>Could it be turned against us?</a:t>
            </a:r>
          </a:p>
          <a:p>
            <a:pPr lvl="1" eaLnBrk="1" hangingPunct="1"/>
            <a:r>
              <a:rPr lang="en-US" dirty="0"/>
              <a:t>Etc.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6963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69635" name="Slide Number Placeholder 5"/>
          <p:cNvSpPr>
            <a:spLocks noGrp="1"/>
          </p:cNvSpPr>
          <p:nvPr>
            <p:ph type="sldNum" sz="quarter" idx="12"/>
          </p:nvPr>
        </p:nvSpPr>
        <p:spPr>
          <a:noFill/>
        </p:spPr>
        <p:txBody>
          <a:bodyPr/>
          <a:lstStyle/>
          <a:p>
            <a:fld id="{FF24B181-4FD1-4B00-8A6E-0531C9C05D8D}" type="slidenum">
              <a:rPr lang="en-US" smtClean="0">
                <a:ea typeface="ＭＳ Ｐゴシック"/>
                <a:cs typeface="ＭＳ Ｐゴシック"/>
              </a:rPr>
              <a:pPr/>
              <a:t>36</a:t>
            </a:fld>
            <a:endParaRPr lang="en-US">
              <a:ea typeface="ＭＳ Ｐゴシック"/>
              <a:cs typeface="ＭＳ Ｐゴシック"/>
            </a:endParaRPr>
          </a:p>
        </p:txBody>
      </p:sp>
      <p:sp>
        <p:nvSpPr>
          <p:cNvPr id="69636" name="Rectangle 2"/>
          <p:cNvSpPr>
            <a:spLocks noGrp="1" noChangeArrowheads="1"/>
          </p:cNvSpPr>
          <p:nvPr>
            <p:ph type="title"/>
          </p:nvPr>
        </p:nvSpPr>
        <p:spPr/>
        <p:txBody>
          <a:bodyPr/>
          <a:lstStyle/>
          <a:p>
            <a:pPr eaLnBrk="1" hangingPunct="1"/>
            <a:r>
              <a:rPr lang="en-US" sz="3200" dirty="0">
                <a:cs typeface="Times New Roman" pitchFamily="18" charset="0"/>
              </a:rPr>
              <a:t>“Systems Engineering” Definitions</a:t>
            </a:r>
            <a:endParaRPr lang="en-US" dirty="0"/>
          </a:p>
        </p:txBody>
      </p:sp>
      <p:sp>
        <p:nvSpPr>
          <p:cNvPr id="69637" name="Rectangle 3"/>
          <p:cNvSpPr>
            <a:spLocks noGrp="1" noChangeArrowheads="1"/>
          </p:cNvSpPr>
          <p:nvPr>
            <p:ph type="body" idx="1"/>
          </p:nvPr>
        </p:nvSpPr>
        <p:spPr/>
        <p:txBody>
          <a:bodyPr/>
          <a:lstStyle/>
          <a:p>
            <a:pPr eaLnBrk="1" hangingPunct="1"/>
            <a:r>
              <a:rPr lang="en-US" dirty="0"/>
              <a:t>ISO 15288 – 2015, “Systems and Software Engineering – System Life Cycle Process”, </a:t>
            </a:r>
            <a:r>
              <a:rPr lang="en-US" dirty="0">
                <a:hlinkClick r:id="rId3"/>
              </a:rPr>
              <a:t>http://www.15288.com/</a:t>
            </a:r>
            <a:r>
              <a:rPr lang="en-US" dirty="0"/>
              <a:t> </a:t>
            </a:r>
          </a:p>
          <a:p>
            <a:pPr eaLnBrk="1" hangingPunct="1"/>
            <a:r>
              <a:rPr lang="en-US" dirty="0"/>
              <a:t>“4.31 System…</a:t>
            </a:r>
          </a:p>
          <a:p>
            <a:pPr lvl="1" eaLnBrk="1" hangingPunct="1"/>
            <a:r>
              <a:rPr lang="en-US" dirty="0"/>
              <a:t>“Combination of interacting elements organized to achieve one or more stated purposes</a:t>
            </a:r>
          </a:p>
          <a:p>
            <a:pPr lvl="2" eaLnBrk="1" hangingPunct="1"/>
            <a:r>
              <a:rPr lang="en-US" dirty="0"/>
              <a:t>“NOTE 1 – A system may be considered as a product </a:t>
            </a:r>
            <a:r>
              <a:rPr lang="en-US" u="sng" dirty="0"/>
              <a:t>or</a:t>
            </a:r>
            <a:r>
              <a:rPr lang="en-US" dirty="0"/>
              <a:t> as the services it provides”</a:t>
            </a:r>
          </a:p>
          <a:p>
            <a:pPr lvl="2" eaLnBrk="1" hangingPunct="1"/>
            <a:endParaRPr lang="en-US" dirty="0"/>
          </a:p>
          <a:p>
            <a:pPr eaLnBrk="1" hangingPunct="1"/>
            <a:r>
              <a:rPr lang="en-US" dirty="0"/>
              <a:t>No explicit definition of “systems engineering” in the standard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7168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71683" name="Slide Number Placeholder 5"/>
          <p:cNvSpPr>
            <a:spLocks noGrp="1"/>
          </p:cNvSpPr>
          <p:nvPr>
            <p:ph type="sldNum" sz="quarter" idx="12"/>
          </p:nvPr>
        </p:nvSpPr>
        <p:spPr>
          <a:noFill/>
        </p:spPr>
        <p:txBody>
          <a:bodyPr/>
          <a:lstStyle/>
          <a:p>
            <a:fld id="{442AD6D1-CE1F-4BD8-917F-9F8CE291A1AC}" type="slidenum">
              <a:rPr lang="en-US" smtClean="0">
                <a:ea typeface="ＭＳ Ｐゴシック"/>
                <a:cs typeface="ＭＳ Ｐゴシック"/>
              </a:rPr>
              <a:pPr/>
              <a:t>37</a:t>
            </a:fld>
            <a:endParaRPr lang="en-US">
              <a:ea typeface="ＭＳ Ｐゴシック"/>
              <a:cs typeface="ＭＳ Ｐゴシック"/>
            </a:endParaRPr>
          </a:p>
        </p:txBody>
      </p:sp>
      <p:sp>
        <p:nvSpPr>
          <p:cNvPr id="71684" name="Rectangle 2"/>
          <p:cNvSpPr>
            <a:spLocks noGrp="1" noChangeArrowheads="1"/>
          </p:cNvSpPr>
          <p:nvPr>
            <p:ph type="title"/>
          </p:nvPr>
        </p:nvSpPr>
        <p:spPr>
          <a:xfrm>
            <a:off x="685800" y="822325"/>
            <a:ext cx="7772400" cy="473075"/>
          </a:xfrm>
        </p:spPr>
        <p:txBody>
          <a:bodyPr/>
          <a:lstStyle/>
          <a:p>
            <a:pPr eaLnBrk="1" hangingPunct="1"/>
            <a:r>
              <a:rPr lang="en-US"/>
              <a:t>System vs. Environment</a:t>
            </a:r>
          </a:p>
        </p:txBody>
      </p:sp>
      <p:sp>
        <p:nvSpPr>
          <p:cNvPr id="71685" name="Rectangle 3"/>
          <p:cNvSpPr>
            <a:spLocks noGrp="1" noChangeArrowheads="1"/>
          </p:cNvSpPr>
          <p:nvPr>
            <p:ph type="body" idx="1"/>
          </p:nvPr>
        </p:nvSpPr>
        <p:spPr>
          <a:xfrm>
            <a:off x="914400" y="1371600"/>
            <a:ext cx="8229600" cy="4530725"/>
          </a:xfrm>
        </p:spPr>
        <p:txBody>
          <a:bodyPr/>
          <a:lstStyle/>
          <a:p>
            <a:pPr eaLnBrk="1" hangingPunct="1"/>
            <a:r>
              <a:rPr lang="en-US" dirty="0"/>
              <a:t>A key job is to discern (or define) the scope and boundary of the system:  What’s in? What’s out?</a:t>
            </a:r>
          </a:p>
        </p:txBody>
      </p:sp>
      <p:sp>
        <p:nvSpPr>
          <p:cNvPr id="71686" name="Rectangle 4"/>
          <p:cNvSpPr>
            <a:spLocks noChangeArrowheads="1"/>
          </p:cNvSpPr>
          <p:nvPr/>
        </p:nvSpPr>
        <p:spPr bwMode="auto">
          <a:xfrm>
            <a:off x="2609850" y="3581400"/>
            <a:ext cx="4876800" cy="2514600"/>
          </a:xfrm>
          <a:prstGeom prst="rect">
            <a:avLst/>
          </a:prstGeom>
          <a:solidFill>
            <a:srgbClr val="7272D0"/>
          </a:solidFill>
          <a:ln w="76200">
            <a:solidFill>
              <a:srgbClr val="FFFF00"/>
            </a:solidFill>
            <a:miter lim="800000"/>
            <a:headEnd/>
            <a:tailEnd/>
          </a:ln>
        </p:spPr>
        <p:txBody>
          <a:bodyPr wrap="none" anchor="ctr"/>
          <a:lstStyle/>
          <a:p>
            <a:pPr algn="ctr">
              <a:spcBef>
                <a:spcPct val="20000"/>
              </a:spcBef>
            </a:pPr>
            <a:r>
              <a:rPr lang="en-US" sz="3600" b="1"/>
              <a:t>System</a:t>
            </a:r>
          </a:p>
        </p:txBody>
      </p:sp>
      <p:sp>
        <p:nvSpPr>
          <p:cNvPr id="71687" name="Rectangle 5"/>
          <p:cNvSpPr>
            <a:spLocks noChangeArrowheads="1"/>
          </p:cNvSpPr>
          <p:nvPr/>
        </p:nvSpPr>
        <p:spPr bwMode="auto">
          <a:xfrm>
            <a:off x="2133600" y="2514600"/>
            <a:ext cx="5772150" cy="641350"/>
          </a:xfrm>
          <a:prstGeom prst="rect">
            <a:avLst/>
          </a:prstGeom>
          <a:noFill/>
          <a:ln w="9525">
            <a:noFill/>
            <a:miter lim="800000"/>
            <a:headEnd/>
            <a:tailEnd/>
          </a:ln>
        </p:spPr>
        <p:txBody>
          <a:bodyPr wrap="none">
            <a:spAutoFit/>
          </a:bodyPr>
          <a:lstStyle/>
          <a:p>
            <a:pPr algn="ctr">
              <a:spcBef>
                <a:spcPct val="20000"/>
              </a:spcBef>
            </a:pPr>
            <a:r>
              <a:rPr lang="en-US" sz="3600" b="1"/>
              <a:t>Environment or “context”</a:t>
            </a:r>
          </a:p>
        </p:txBody>
      </p:sp>
      <p:sp>
        <p:nvSpPr>
          <p:cNvPr id="71688" name="Line 6"/>
          <p:cNvSpPr>
            <a:spLocks noChangeShapeType="1"/>
          </p:cNvSpPr>
          <p:nvPr/>
        </p:nvSpPr>
        <p:spPr bwMode="auto">
          <a:xfrm>
            <a:off x="1162050" y="4168775"/>
            <a:ext cx="1371600" cy="609600"/>
          </a:xfrm>
          <a:prstGeom prst="line">
            <a:avLst/>
          </a:prstGeom>
          <a:noFill/>
          <a:ln w="38100">
            <a:solidFill>
              <a:schemeClr val="tx1"/>
            </a:solidFill>
            <a:round/>
            <a:headEnd/>
            <a:tailEnd type="triangle" w="med" len="med"/>
          </a:ln>
        </p:spPr>
        <p:txBody>
          <a:bodyPr wrap="none"/>
          <a:lstStyle/>
          <a:p>
            <a:endParaRPr lang="en-US"/>
          </a:p>
        </p:txBody>
      </p:sp>
      <p:sp>
        <p:nvSpPr>
          <p:cNvPr id="71689" name="Rectangle 7"/>
          <p:cNvSpPr>
            <a:spLocks noChangeArrowheads="1"/>
          </p:cNvSpPr>
          <p:nvPr/>
        </p:nvSpPr>
        <p:spPr bwMode="auto">
          <a:xfrm>
            <a:off x="685800" y="3276600"/>
            <a:ext cx="1846263" cy="946150"/>
          </a:xfrm>
          <a:prstGeom prst="rect">
            <a:avLst/>
          </a:prstGeom>
          <a:noFill/>
          <a:ln w="9525">
            <a:noFill/>
            <a:miter lim="800000"/>
            <a:headEnd/>
            <a:tailEnd/>
          </a:ln>
        </p:spPr>
        <p:txBody>
          <a:bodyPr wrap="none">
            <a:spAutoFit/>
          </a:bodyPr>
          <a:lstStyle/>
          <a:p>
            <a:pPr algn="ctr">
              <a:spcBef>
                <a:spcPct val="20000"/>
              </a:spcBef>
            </a:pPr>
            <a:r>
              <a:rPr lang="en-US" sz="2800" b="1"/>
              <a:t>System</a:t>
            </a:r>
            <a:br>
              <a:rPr lang="en-US" sz="2800" b="1"/>
            </a:br>
            <a:r>
              <a:rPr lang="en-US" sz="2800" b="1"/>
              <a:t>Boundary</a:t>
            </a:r>
          </a:p>
        </p:txBody>
      </p:sp>
      <p:sp>
        <p:nvSpPr>
          <p:cNvPr id="71690" name="Line 8"/>
          <p:cNvSpPr>
            <a:spLocks noChangeShapeType="1"/>
          </p:cNvSpPr>
          <p:nvPr/>
        </p:nvSpPr>
        <p:spPr bwMode="auto">
          <a:xfrm>
            <a:off x="1143000" y="5943600"/>
            <a:ext cx="1447800" cy="0"/>
          </a:xfrm>
          <a:prstGeom prst="line">
            <a:avLst/>
          </a:prstGeom>
          <a:noFill/>
          <a:ln w="38100">
            <a:solidFill>
              <a:schemeClr val="tx1"/>
            </a:solidFill>
            <a:round/>
            <a:headEnd/>
            <a:tailEnd type="triangle" w="med" len="med"/>
          </a:ln>
        </p:spPr>
        <p:txBody>
          <a:bodyPr wrap="none"/>
          <a:lstStyle/>
          <a:p>
            <a:endParaRPr lang="en-US"/>
          </a:p>
        </p:txBody>
      </p:sp>
      <p:sp>
        <p:nvSpPr>
          <p:cNvPr id="71691" name="Rectangle 9"/>
          <p:cNvSpPr>
            <a:spLocks noChangeArrowheads="1"/>
          </p:cNvSpPr>
          <p:nvPr/>
        </p:nvSpPr>
        <p:spPr bwMode="auto">
          <a:xfrm>
            <a:off x="811213" y="5410200"/>
            <a:ext cx="1946275" cy="1031875"/>
          </a:xfrm>
          <a:prstGeom prst="rect">
            <a:avLst/>
          </a:prstGeom>
          <a:noFill/>
          <a:ln w="9525">
            <a:noFill/>
            <a:miter lim="800000"/>
            <a:headEnd/>
            <a:tailEnd/>
          </a:ln>
        </p:spPr>
        <p:txBody>
          <a:bodyPr wrap="none">
            <a:spAutoFit/>
          </a:bodyPr>
          <a:lstStyle/>
          <a:p>
            <a:pPr algn="ctr">
              <a:spcBef>
                <a:spcPct val="20000"/>
              </a:spcBef>
            </a:pPr>
            <a:r>
              <a:rPr lang="en-US" sz="2800" b="1"/>
              <a:t>Inputs &amp;</a:t>
            </a:r>
          </a:p>
          <a:p>
            <a:pPr algn="ctr">
              <a:spcBef>
                <a:spcPct val="20000"/>
              </a:spcBef>
            </a:pPr>
            <a:r>
              <a:rPr lang="en-US" sz="2800" b="1"/>
              <a:t>Influences</a:t>
            </a:r>
          </a:p>
        </p:txBody>
      </p:sp>
      <p:sp>
        <p:nvSpPr>
          <p:cNvPr id="71692" name="Line 10"/>
          <p:cNvSpPr>
            <a:spLocks noChangeShapeType="1"/>
          </p:cNvSpPr>
          <p:nvPr/>
        </p:nvSpPr>
        <p:spPr bwMode="auto">
          <a:xfrm>
            <a:off x="7491413" y="4876800"/>
            <a:ext cx="1447800" cy="0"/>
          </a:xfrm>
          <a:prstGeom prst="line">
            <a:avLst/>
          </a:prstGeom>
          <a:noFill/>
          <a:ln w="38100">
            <a:solidFill>
              <a:schemeClr val="tx1"/>
            </a:solidFill>
            <a:round/>
            <a:headEnd/>
            <a:tailEnd type="triangle" w="med" len="med"/>
          </a:ln>
        </p:spPr>
        <p:txBody>
          <a:bodyPr wrap="none"/>
          <a:lstStyle/>
          <a:p>
            <a:endParaRPr lang="en-US"/>
          </a:p>
        </p:txBody>
      </p:sp>
      <p:sp>
        <p:nvSpPr>
          <p:cNvPr id="71693" name="Rectangle 11"/>
          <p:cNvSpPr>
            <a:spLocks noChangeArrowheads="1"/>
          </p:cNvSpPr>
          <p:nvPr/>
        </p:nvSpPr>
        <p:spPr bwMode="auto">
          <a:xfrm>
            <a:off x="7461250" y="4343400"/>
            <a:ext cx="1549400" cy="519113"/>
          </a:xfrm>
          <a:prstGeom prst="rect">
            <a:avLst/>
          </a:prstGeom>
          <a:noFill/>
          <a:ln w="9525">
            <a:noFill/>
            <a:miter lim="800000"/>
            <a:headEnd/>
            <a:tailEnd/>
          </a:ln>
        </p:spPr>
        <p:txBody>
          <a:bodyPr wrap="none">
            <a:spAutoFit/>
          </a:bodyPr>
          <a:lstStyle/>
          <a:p>
            <a:pPr algn="ctr">
              <a:spcBef>
                <a:spcPct val="20000"/>
              </a:spcBef>
            </a:pPr>
            <a:r>
              <a:rPr lang="en-US" sz="2800" b="1"/>
              <a:t>Outputs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73730"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73731" name="Slide Number Placeholder 6"/>
          <p:cNvSpPr>
            <a:spLocks noGrp="1"/>
          </p:cNvSpPr>
          <p:nvPr>
            <p:ph type="sldNum" sz="quarter" idx="12"/>
          </p:nvPr>
        </p:nvSpPr>
        <p:spPr>
          <a:noFill/>
        </p:spPr>
        <p:txBody>
          <a:bodyPr/>
          <a:lstStyle/>
          <a:p>
            <a:fld id="{4DC34500-7DD5-4DA0-81EC-C2506C03C01D}" type="slidenum">
              <a:rPr lang="en-US" smtClean="0">
                <a:ea typeface="ＭＳ Ｐゴシック"/>
                <a:cs typeface="ＭＳ Ｐゴシック"/>
              </a:rPr>
              <a:pPr/>
              <a:t>38</a:t>
            </a:fld>
            <a:endParaRPr lang="en-US">
              <a:ea typeface="ＭＳ Ｐゴシック"/>
              <a:cs typeface="ＭＳ Ｐゴシック"/>
            </a:endParaRPr>
          </a:p>
        </p:txBody>
      </p:sp>
      <p:sp>
        <p:nvSpPr>
          <p:cNvPr id="73732" name="Rectangle 2"/>
          <p:cNvSpPr>
            <a:spLocks noGrp="1" noChangeArrowheads="1"/>
          </p:cNvSpPr>
          <p:nvPr>
            <p:ph type="title"/>
          </p:nvPr>
        </p:nvSpPr>
        <p:spPr/>
        <p:txBody>
          <a:bodyPr/>
          <a:lstStyle/>
          <a:p>
            <a:pPr eaLnBrk="1" hangingPunct="1"/>
            <a:r>
              <a:rPr lang="en-US" dirty="0"/>
              <a:t>Elements of a “System”</a:t>
            </a:r>
          </a:p>
        </p:txBody>
      </p:sp>
      <p:sp>
        <p:nvSpPr>
          <p:cNvPr id="73733" name="Rectangle 3"/>
          <p:cNvSpPr>
            <a:spLocks noGrp="1" noChangeArrowheads="1"/>
          </p:cNvSpPr>
          <p:nvPr>
            <p:ph type="body" sz="half" idx="1"/>
          </p:nvPr>
        </p:nvSpPr>
        <p:spPr>
          <a:xfrm>
            <a:off x="609600" y="1600200"/>
            <a:ext cx="4033838" cy="4530725"/>
          </a:xfrm>
        </p:spPr>
        <p:txBody>
          <a:bodyPr/>
          <a:lstStyle/>
          <a:p>
            <a:pPr eaLnBrk="1" hangingPunct="1"/>
            <a:r>
              <a:rPr lang="en-US" sz="2000"/>
              <a:t>Product</a:t>
            </a:r>
          </a:p>
          <a:p>
            <a:pPr eaLnBrk="1" hangingPunct="1"/>
            <a:endParaRPr lang="en-US" sz="2000"/>
          </a:p>
          <a:p>
            <a:pPr eaLnBrk="1" hangingPunct="1"/>
            <a:r>
              <a:rPr lang="en-US" sz="2000"/>
              <a:t>Support</a:t>
            </a:r>
          </a:p>
          <a:p>
            <a:pPr eaLnBrk="1" hangingPunct="1"/>
            <a:r>
              <a:rPr lang="en-US" sz="2000"/>
              <a:t>Training</a:t>
            </a:r>
          </a:p>
          <a:p>
            <a:pPr eaLnBrk="1" hangingPunct="1"/>
            <a:r>
              <a:rPr lang="en-US" sz="2000"/>
              <a:t>Data</a:t>
            </a:r>
          </a:p>
          <a:p>
            <a:pPr eaLnBrk="1" hangingPunct="1"/>
            <a:r>
              <a:rPr lang="en-US" sz="2000"/>
              <a:t>Facilities</a:t>
            </a:r>
          </a:p>
          <a:p>
            <a:pPr eaLnBrk="1" hangingPunct="1"/>
            <a:endParaRPr lang="en-US" sz="2000"/>
          </a:p>
          <a:p>
            <a:pPr eaLnBrk="1" hangingPunct="1"/>
            <a:r>
              <a:rPr lang="en-US" sz="2000"/>
              <a:t>Much more</a:t>
            </a:r>
            <a:br>
              <a:rPr lang="en-US" sz="2000"/>
            </a:br>
            <a:r>
              <a:rPr lang="en-US" sz="2000"/>
              <a:t>than the </a:t>
            </a:r>
            <a:br>
              <a:rPr lang="en-US" sz="2000"/>
            </a:br>
            <a:r>
              <a:rPr lang="en-US" sz="2000"/>
              <a:t>“product”</a:t>
            </a:r>
          </a:p>
        </p:txBody>
      </p:sp>
      <p:sp>
        <p:nvSpPr>
          <p:cNvPr id="73734" name="Rectangle 4"/>
          <p:cNvSpPr>
            <a:spLocks noChangeArrowheads="1"/>
          </p:cNvSpPr>
          <p:nvPr/>
        </p:nvSpPr>
        <p:spPr bwMode="auto">
          <a:xfrm>
            <a:off x="3810000" y="6197600"/>
            <a:ext cx="5105400" cy="274638"/>
          </a:xfrm>
          <a:prstGeom prst="rect">
            <a:avLst/>
          </a:prstGeom>
          <a:noFill/>
          <a:ln w="9525">
            <a:noFill/>
            <a:miter lim="800000"/>
            <a:headEnd/>
            <a:tailEnd/>
          </a:ln>
        </p:spPr>
        <p:txBody>
          <a:bodyPr anchor="ctr">
            <a:spAutoFit/>
          </a:bodyPr>
          <a:lstStyle/>
          <a:p>
            <a:r>
              <a:rPr lang="en-US" sz="1200" b="1">
                <a:latin typeface="Times New Roman" pitchFamily="18" charset="0"/>
              </a:rPr>
              <a:t>From Blanchard, “System Engineering Management”, 3</a:t>
            </a:r>
            <a:r>
              <a:rPr lang="en-US" sz="1200" b="1" baseline="30000">
                <a:latin typeface="Times New Roman" pitchFamily="18" charset="0"/>
              </a:rPr>
              <a:t>rd</a:t>
            </a:r>
            <a:r>
              <a:rPr lang="en-US" sz="1200" b="1">
                <a:latin typeface="Times New Roman" pitchFamily="18" charset="0"/>
              </a:rPr>
              <a:t> Edition </a:t>
            </a:r>
          </a:p>
        </p:txBody>
      </p:sp>
      <p:pic>
        <p:nvPicPr>
          <p:cNvPr id="73735" name="Picture 5"/>
          <p:cNvPicPr>
            <a:picLocks noChangeAspect="1" noChangeArrowheads="1"/>
          </p:cNvPicPr>
          <p:nvPr/>
        </p:nvPicPr>
        <p:blipFill>
          <a:blip r:embed="rId3" cstate="print"/>
          <a:srcRect/>
          <a:stretch>
            <a:fillRect/>
          </a:stretch>
        </p:blipFill>
        <p:spPr bwMode="auto">
          <a:xfrm>
            <a:off x="2514600" y="1600200"/>
            <a:ext cx="6629400" cy="4495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7577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75779" name="Slide Number Placeholder 5"/>
          <p:cNvSpPr>
            <a:spLocks noGrp="1"/>
          </p:cNvSpPr>
          <p:nvPr>
            <p:ph type="sldNum" sz="quarter" idx="12"/>
          </p:nvPr>
        </p:nvSpPr>
        <p:spPr>
          <a:noFill/>
        </p:spPr>
        <p:txBody>
          <a:bodyPr/>
          <a:lstStyle/>
          <a:p>
            <a:fld id="{F81CF87E-9E4A-4884-8D2D-B41D8D15F6F4}" type="slidenum">
              <a:rPr lang="en-US" smtClean="0">
                <a:ea typeface="ＭＳ Ｐゴシック"/>
                <a:cs typeface="ＭＳ Ｐゴシック"/>
              </a:rPr>
              <a:pPr/>
              <a:t>39</a:t>
            </a:fld>
            <a:endParaRPr lang="en-US">
              <a:ea typeface="ＭＳ Ｐゴシック"/>
              <a:cs typeface="ＭＳ Ｐゴシック"/>
            </a:endParaRPr>
          </a:p>
        </p:txBody>
      </p:sp>
      <p:sp>
        <p:nvSpPr>
          <p:cNvPr id="75780" name="Rectangle 2"/>
          <p:cNvSpPr>
            <a:spLocks noGrp="1" noChangeArrowheads="1"/>
          </p:cNvSpPr>
          <p:nvPr>
            <p:ph type="title"/>
          </p:nvPr>
        </p:nvSpPr>
        <p:spPr>
          <a:xfrm>
            <a:off x="685800" y="685800"/>
            <a:ext cx="7772400" cy="519113"/>
          </a:xfrm>
        </p:spPr>
        <p:txBody>
          <a:bodyPr/>
          <a:lstStyle/>
          <a:p>
            <a:pPr eaLnBrk="1" hangingPunct="1"/>
            <a:r>
              <a:rPr lang="en-US" sz="2800"/>
              <a:t>Systems, Subsystems, Components</a:t>
            </a:r>
          </a:p>
        </p:txBody>
      </p:sp>
      <p:sp>
        <p:nvSpPr>
          <p:cNvPr id="75781" name="Rectangle 3"/>
          <p:cNvSpPr>
            <a:spLocks noGrp="1" noChangeArrowheads="1"/>
          </p:cNvSpPr>
          <p:nvPr>
            <p:ph type="body" idx="1"/>
          </p:nvPr>
        </p:nvSpPr>
        <p:spPr>
          <a:xfrm>
            <a:off x="1062038" y="1295400"/>
            <a:ext cx="7769225" cy="4724400"/>
          </a:xfrm>
        </p:spPr>
        <p:txBody>
          <a:bodyPr/>
          <a:lstStyle/>
          <a:p>
            <a:pPr eaLnBrk="1" hangingPunct="1"/>
            <a:r>
              <a:rPr lang="en-US" u="sng" dirty="0"/>
              <a:t>Common usage</a:t>
            </a:r>
            <a:r>
              <a:rPr lang="en-US" dirty="0"/>
              <a:t> organizes a </a:t>
            </a:r>
            <a:r>
              <a:rPr lang="en-US" u="sng" dirty="0"/>
              <a:t>hierarchy</a:t>
            </a:r>
            <a:r>
              <a:rPr lang="en-US" dirty="0"/>
              <a:t> of system components</a:t>
            </a:r>
          </a:p>
          <a:p>
            <a:pPr eaLnBrk="1" hangingPunct="1"/>
            <a:r>
              <a:rPr lang="en-US" dirty="0"/>
              <a:t>System</a:t>
            </a:r>
          </a:p>
          <a:p>
            <a:pPr lvl="1" eaLnBrk="1" hangingPunct="1"/>
            <a:r>
              <a:rPr lang="en-US" dirty="0"/>
              <a:t>Segment</a:t>
            </a:r>
          </a:p>
          <a:p>
            <a:pPr lvl="2" eaLnBrk="1" hangingPunct="1"/>
            <a:r>
              <a:rPr lang="en-US" dirty="0"/>
              <a:t>Subsystem</a:t>
            </a:r>
          </a:p>
          <a:p>
            <a:pPr lvl="3" eaLnBrk="1" hangingPunct="1"/>
            <a:r>
              <a:rPr lang="en-US" dirty="0"/>
              <a:t>Component</a:t>
            </a:r>
          </a:p>
          <a:p>
            <a:pPr lvl="4" eaLnBrk="1" hangingPunct="1"/>
            <a:r>
              <a:rPr lang="en-US" dirty="0"/>
              <a:t>Parts</a:t>
            </a:r>
          </a:p>
          <a:p>
            <a:pPr eaLnBrk="1" hangingPunct="1"/>
            <a:r>
              <a:rPr lang="en-US" dirty="0"/>
              <a:t>One’s “system” is someone else’s “component” or “subsystem” – no </a:t>
            </a:r>
            <a:r>
              <a:rPr lang="en-US" u="sng" dirty="0"/>
              <a:t>absolutely</a:t>
            </a:r>
            <a:r>
              <a:rPr lang="en-US" dirty="0"/>
              <a:t> correct label</a:t>
            </a:r>
          </a:p>
          <a:p>
            <a:pPr eaLnBrk="1" hangingPunct="1"/>
            <a:r>
              <a:rPr lang="en-US" dirty="0"/>
              <a:t>A “system” is based on </a:t>
            </a:r>
            <a:r>
              <a:rPr lang="en-US" u="sng" dirty="0"/>
              <a:t>your</a:t>
            </a:r>
            <a:r>
              <a:rPr lang="en-US" dirty="0"/>
              <a:t> scope of responsibility</a:t>
            </a:r>
          </a:p>
        </p:txBody>
      </p:sp>
      <p:sp>
        <p:nvSpPr>
          <p:cNvPr id="75782" name="AutoShape 4"/>
          <p:cNvSpPr>
            <a:spLocks noChangeArrowheads="1"/>
          </p:cNvSpPr>
          <p:nvPr/>
        </p:nvSpPr>
        <p:spPr bwMode="auto">
          <a:xfrm rot="2724113">
            <a:off x="3924300" y="2552700"/>
            <a:ext cx="2514600" cy="1066800"/>
          </a:xfrm>
          <a:prstGeom prst="rightArrow">
            <a:avLst>
              <a:gd name="adj1" fmla="val 50000"/>
              <a:gd name="adj2" fmla="val 58929"/>
            </a:avLst>
          </a:prstGeom>
          <a:solidFill>
            <a:schemeClr val="accent1"/>
          </a:solidFill>
          <a:ln w="9525">
            <a:solidFill>
              <a:schemeClr val="tx1"/>
            </a:solidFill>
            <a:miter lim="800000"/>
            <a:headEnd/>
            <a:tailEnd/>
          </a:ln>
        </p:spPr>
        <p:txBody>
          <a:bodyPr wrap="none" anchor="ctr"/>
          <a:lstStyle/>
          <a:p>
            <a:pPr algn="ctr">
              <a:spcBef>
                <a:spcPct val="20000"/>
              </a:spcBef>
            </a:pPr>
            <a:r>
              <a:rPr lang="en-US">
                <a:latin typeface="Times New Roman" pitchFamily="18" charset="0"/>
              </a:rPr>
              <a:t>Top-down</a:t>
            </a:r>
          </a:p>
        </p:txBody>
      </p:sp>
      <p:pic>
        <p:nvPicPr>
          <p:cNvPr id="75783" name="Picture 6"/>
          <p:cNvPicPr>
            <a:picLocks noChangeAspect="1" noChangeArrowheads="1"/>
          </p:cNvPicPr>
          <p:nvPr/>
        </p:nvPicPr>
        <p:blipFill>
          <a:blip r:embed="rId3" cstate="print"/>
          <a:srcRect/>
          <a:stretch>
            <a:fillRect/>
          </a:stretch>
        </p:blipFill>
        <p:spPr bwMode="auto">
          <a:xfrm>
            <a:off x="3810000" y="5181600"/>
            <a:ext cx="3635375" cy="13858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253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2531" name="Slide Number Placeholder 5"/>
          <p:cNvSpPr>
            <a:spLocks noGrp="1"/>
          </p:cNvSpPr>
          <p:nvPr>
            <p:ph type="sldNum" sz="quarter" idx="12"/>
          </p:nvPr>
        </p:nvSpPr>
        <p:spPr>
          <a:noFill/>
        </p:spPr>
        <p:txBody>
          <a:bodyPr/>
          <a:lstStyle/>
          <a:p>
            <a:fld id="{C856EFF7-3A56-4FC1-81AF-CC11C51C8117}" type="slidenum">
              <a:rPr lang="en-US" smtClean="0">
                <a:ea typeface="ＭＳ Ｐゴシック"/>
                <a:cs typeface="ＭＳ Ｐゴシック"/>
              </a:rPr>
              <a:pPr/>
              <a:t>4</a:t>
            </a:fld>
            <a:endParaRPr lang="en-US">
              <a:ea typeface="ＭＳ Ｐゴシック"/>
              <a:cs typeface="ＭＳ Ｐゴシック"/>
            </a:endParaRPr>
          </a:p>
        </p:txBody>
      </p:sp>
      <p:sp>
        <p:nvSpPr>
          <p:cNvPr id="22532" name="Rectangle 2"/>
          <p:cNvSpPr>
            <a:spLocks noGrp="1" noChangeArrowheads="1"/>
          </p:cNvSpPr>
          <p:nvPr>
            <p:ph type="title"/>
          </p:nvPr>
        </p:nvSpPr>
        <p:spPr/>
        <p:txBody>
          <a:bodyPr/>
          <a:lstStyle/>
          <a:p>
            <a:pPr eaLnBrk="1" hangingPunct="1"/>
            <a:r>
              <a:rPr lang="en-US"/>
              <a:t>Course Overview</a:t>
            </a:r>
          </a:p>
        </p:txBody>
      </p:sp>
      <p:sp>
        <p:nvSpPr>
          <p:cNvPr id="22533" name="Rectangle 3"/>
          <p:cNvSpPr>
            <a:spLocks noGrp="1" noChangeArrowheads="1"/>
          </p:cNvSpPr>
          <p:nvPr>
            <p:ph type="body" idx="1"/>
          </p:nvPr>
        </p:nvSpPr>
        <p:spPr>
          <a:xfrm>
            <a:off x="694765" y="1295400"/>
            <a:ext cx="7772400" cy="5257800"/>
          </a:xfrm>
        </p:spPr>
        <p:txBody>
          <a:bodyPr/>
          <a:lstStyle/>
          <a:p>
            <a:pPr eaLnBrk="1" hangingPunct="1">
              <a:lnSpc>
                <a:spcPct val="90000"/>
              </a:lnSpc>
            </a:pPr>
            <a:r>
              <a:rPr lang="en-US" sz="2000" dirty="0"/>
              <a:t>See Syllabus for weekly details</a:t>
            </a:r>
          </a:p>
          <a:p>
            <a:pPr eaLnBrk="1" hangingPunct="1">
              <a:lnSpc>
                <a:spcPct val="90000"/>
              </a:lnSpc>
            </a:pPr>
            <a:r>
              <a:rPr lang="en-US" sz="2000" dirty="0"/>
              <a:t>Overall focus is the </a:t>
            </a:r>
            <a:r>
              <a:rPr lang="en-US" sz="2000" i="1" dirty="0"/>
              <a:t>application</a:t>
            </a:r>
            <a:r>
              <a:rPr lang="en-US" sz="2000" dirty="0"/>
              <a:t> of learning from the core curriculum</a:t>
            </a:r>
          </a:p>
          <a:p>
            <a:pPr lvl="1" eaLnBrk="1" hangingPunct="1">
              <a:lnSpc>
                <a:spcPct val="90000"/>
              </a:lnSpc>
            </a:pPr>
            <a:r>
              <a:rPr lang="en-US" sz="1600" dirty="0"/>
              <a:t>Nominal Prerequisites: Sys </a:t>
            </a:r>
            <a:r>
              <a:rPr lang="en-US" sz="1600" dirty="0" err="1"/>
              <a:t>Eng</a:t>
            </a:r>
            <a:r>
              <a:rPr lang="en-US" sz="1600" dirty="0"/>
              <a:t> 6105 (Project Mgt), 6104 (Architecting) (squishy)</a:t>
            </a:r>
          </a:p>
          <a:p>
            <a:pPr lvl="1" eaLnBrk="1" hangingPunct="1">
              <a:lnSpc>
                <a:spcPct val="90000"/>
              </a:lnSpc>
            </a:pPr>
            <a:r>
              <a:rPr lang="en-US" sz="2000" dirty="0"/>
              <a:t>Week 1-7: Systems Engineering Management Plan – Section by section drafts</a:t>
            </a:r>
          </a:p>
          <a:p>
            <a:pPr lvl="1" eaLnBrk="1" hangingPunct="1">
              <a:lnSpc>
                <a:spcPct val="90000"/>
              </a:lnSpc>
            </a:pPr>
            <a:r>
              <a:rPr lang="en-US" sz="1800" dirty="0"/>
              <a:t>Readings: sections of INCOSE SE Handbook (ISEH)</a:t>
            </a:r>
          </a:p>
          <a:p>
            <a:pPr lvl="1" eaLnBrk="1" hangingPunct="1">
              <a:lnSpc>
                <a:spcPct val="90000"/>
              </a:lnSpc>
            </a:pPr>
            <a:r>
              <a:rPr lang="en-US" sz="1800" dirty="0"/>
              <a:t>Homework: draft sections due each week</a:t>
            </a:r>
          </a:p>
          <a:p>
            <a:pPr eaLnBrk="1" hangingPunct="1">
              <a:lnSpc>
                <a:spcPct val="90000"/>
              </a:lnSpc>
            </a:pPr>
            <a:r>
              <a:rPr lang="en-US" sz="2000" dirty="0"/>
              <a:t>Midterm – Final version of </a:t>
            </a:r>
            <a:r>
              <a:rPr lang="en-US" sz="2000" dirty="0" err="1"/>
              <a:t>SEMP</a:t>
            </a:r>
            <a:r>
              <a:rPr lang="en-US" sz="2000" dirty="0"/>
              <a:t> incorporating comments - due Week 8</a:t>
            </a:r>
          </a:p>
          <a:p>
            <a:pPr eaLnBrk="1" hangingPunct="1">
              <a:lnSpc>
                <a:spcPct val="90000"/>
              </a:lnSpc>
            </a:pPr>
            <a:r>
              <a:rPr lang="en-US" sz="2000" dirty="0"/>
              <a:t>Week 8-15:  Process Improvement processes</a:t>
            </a:r>
          </a:p>
          <a:p>
            <a:pPr lvl="1" eaLnBrk="1" hangingPunct="1">
              <a:lnSpc>
                <a:spcPct val="90000"/>
              </a:lnSpc>
            </a:pPr>
            <a:r>
              <a:rPr lang="en-US" sz="1800" dirty="0"/>
              <a:t>Readings: Case Studies and 6-</a:t>
            </a:r>
            <a:r>
              <a:rPr lang="en-US" sz="1800" dirty="0">
                <a:sym typeface="Symbol" pitchFamily="18" charset="2"/>
              </a:rPr>
              <a:t></a:t>
            </a:r>
            <a:r>
              <a:rPr lang="en-US" sz="1800" dirty="0"/>
              <a:t> textbook (C6</a:t>
            </a:r>
            <a:r>
              <a:rPr lang="en-US" sz="1800" dirty="0">
                <a:sym typeface="Symbol" pitchFamily="18" charset="2"/>
              </a:rPr>
              <a:t></a:t>
            </a:r>
            <a:r>
              <a:rPr lang="en-US" sz="1800" dirty="0"/>
              <a:t> GBH)</a:t>
            </a:r>
          </a:p>
          <a:p>
            <a:pPr lvl="1" eaLnBrk="1" hangingPunct="1">
              <a:lnSpc>
                <a:spcPct val="90000"/>
              </a:lnSpc>
            </a:pPr>
            <a:r>
              <a:rPr lang="en-US" sz="1800" dirty="0"/>
              <a:t>Homework – draft sections due each week</a:t>
            </a:r>
          </a:p>
          <a:p>
            <a:pPr eaLnBrk="1" hangingPunct="1">
              <a:lnSpc>
                <a:spcPct val="90000"/>
              </a:lnSpc>
            </a:pPr>
            <a:r>
              <a:rPr lang="en-US" sz="2000" dirty="0"/>
              <a:t>Final: Process Improvement from Case Study</a:t>
            </a:r>
          </a:p>
          <a:p>
            <a:pPr lvl="1" eaLnBrk="1" hangingPunct="1">
              <a:lnSpc>
                <a:spcPct val="90000"/>
              </a:lnSpc>
            </a:pPr>
            <a:r>
              <a:rPr lang="en-US" sz="1800" dirty="0"/>
              <a:t>Use Case Studies to Describe an</a:t>
            </a:r>
            <a:r>
              <a:rPr lang="en-US" sz="1800" i="1" dirty="0"/>
              <a:t> Improvement Problem Solution</a:t>
            </a:r>
            <a:r>
              <a:rPr lang="en-US" sz="1800" dirty="0"/>
              <a:t>, using the Define, Measure, Analyze, Improve, Control (</a:t>
            </a:r>
            <a:r>
              <a:rPr lang="en-US" sz="1800" dirty="0" err="1"/>
              <a:t>DMAIC</a:t>
            </a:r>
            <a:r>
              <a:rPr lang="en-US" sz="1800" dirty="0"/>
              <a:t>) approach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7782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77827" name="Slide Number Placeholder 5"/>
          <p:cNvSpPr>
            <a:spLocks noGrp="1"/>
          </p:cNvSpPr>
          <p:nvPr>
            <p:ph type="sldNum" sz="quarter" idx="12"/>
          </p:nvPr>
        </p:nvSpPr>
        <p:spPr>
          <a:noFill/>
        </p:spPr>
        <p:txBody>
          <a:bodyPr/>
          <a:lstStyle/>
          <a:p>
            <a:fld id="{48B88F02-1200-4AD3-A1A8-ED87EE0CF724}" type="slidenum">
              <a:rPr lang="en-US" smtClean="0">
                <a:ea typeface="ＭＳ Ｐゴシック"/>
                <a:cs typeface="ＭＳ Ｐゴシック"/>
              </a:rPr>
              <a:pPr/>
              <a:t>40</a:t>
            </a:fld>
            <a:endParaRPr lang="en-US">
              <a:ea typeface="ＭＳ Ｐゴシック"/>
              <a:cs typeface="ＭＳ Ｐゴシック"/>
            </a:endParaRPr>
          </a:p>
        </p:txBody>
      </p:sp>
      <p:sp>
        <p:nvSpPr>
          <p:cNvPr id="77828" name="Rectangle 2"/>
          <p:cNvSpPr>
            <a:spLocks noGrp="1" noChangeArrowheads="1"/>
          </p:cNvSpPr>
          <p:nvPr>
            <p:ph type="title"/>
          </p:nvPr>
        </p:nvSpPr>
        <p:spPr>
          <a:xfrm>
            <a:off x="762000" y="533400"/>
            <a:ext cx="8229600" cy="865188"/>
          </a:xfrm>
        </p:spPr>
        <p:txBody>
          <a:bodyPr/>
          <a:lstStyle/>
          <a:p>
            <a:pPr eaLnBrk="1" hangingPunct="1"/>
            <a:r>
              <a:rPr lang="en-US"/>
              <a:t>Design Influence Over Time</a:t>
            </a:r>
          </a:p>
        </p:txBody>
      </p:sp>
      <p:sp>
        <p:nvSpPr>
          <p:cNvPr id="77829" name="Rectangle 3"/>
          <p:cNvSpPr>
            <a:spLocks noGrp="1" noChangeArrowheads="1"/>
          </p:cNvSpPr>
          <p:nvPr>
            <p:ph type="body" idx="1"/>
          </p:nvPr>
        </p:nvSpPr>
        <p:spPr>
          <a:xfrm>
            <a:off x="1066800" y="5486400"/>
            <a:ext cx="7769225" cy="1371600"/>
          </a:xfrm>
        </p:spPr>
        <p:txBody>
          <a:bodyPr/>
          <a:lstStyle/>
          <a:p>
            <a:pPr eaLnBrk="1" hangingPunct="1">
              <a:lnSpc>
                <a:spcPct val="90000"/>
              </a:lnSpc>
            </a:pPr>
            <a:r>
              <a:rPr lang="en-US" sz="2000"/>
              <a:t>Transition from conceptual design (strong SE influence) to detailed design (weaker SE influence)</a:t>
            </a:r>
          </a:p>
          <a:p>
            <a:pPr eaLnBrk="1" hangingPunct="1">
              <a:lnSpc>
                <a:spcPct val="90000"/>
              </a:lnSpc>
            </a:pPr>
            <a:r>
              <a:rPr lang="en-US" sz="2000"/>
              <a:t>SE Management emphasis changes</a:t>
            </a:r>
          </a:p>
        </p:txBody>
      </p:sp>
      <p:sp>
        <p:nvSpPr>
          <p:cNvPr id="77830" name="Rectangle 4"/>
          <p:cNvSpPr>
            <a:spLocks noChangeArrowheads="1"/>
          </p:cNvSpPr>
          <p:nvPr/>
        </p:nvSpPr>
        <p:spPr bwMode="auto">
          <a:xfrm>
            <a:off x="1143000" y="4191000"/>
            <a:ext cx="1295400" cy="1187450"/>
          </a:xfrm>
          <a:prstGeom prst="rect">
            <a:avLst/>
          </a:prstGeom>
          <a:noFill/>
          <a:ln w="9525">
            <a:noFill/>
            <a:miter lim="800000"/>
            <a:headEnd/>
            <a:tailEnd/>
          </a:ln>
        </p:spPr>
        <p:txBody>
          <a:bodyPr anchor="ctr">
            <a:spAutoFit/>
          </a:bodyPr>
          <a:lstStyle/>
          <a:p>
            <a:r>
              <a:rPr lang="en-US" sz="1200" b="1">
                <a:latin typeface="Times New Roman" pitchFamily="18" charset="0"/>
              </a:rPr>
              <a:t>From Blanchard and Fabrycky, “Systems Engineering and Analysis”, 4</a:t>
            </a:r>
            <a:r>
              <a:rPr lang="en-US" sz="1200" b="1" baseline="30000">
                <a:latin typeface="Times New Roman" pitchFamily="18" charset="0"/>
              </a:rPr>
              <a:t>th</a:t>
            </a:r>
            <a:r>
              <a:rPr lang="en-US" sz="1200" b="1">
                <a:latin typeface="Times New Roman" pitchFamily="18" charset="0"/>
              </a:rPr>
              <a:t>  Edition </a:t>
            </a:r>
          </a:p>
        </p:txBody>
      </p:sp>
      <p:pic>
        <p:nvPicPr>
          <p:cNvPr id="77831" name="Picture 7"/>
          <p:cNvPicPr>
            <a:picLocks noChangeAspect="1" noChangeArrowheads="1"/>
          </p:cNvPicPr>
          <p:nvPr/>
        </p:nvPicPr>
        <p:blipFill>
          <a:blip r:embed="rId3" cstate="print"/>
          <a:srcRect/>
          <a:stretch>
            <a:fillRect/>
          </a:stretch>
        </p:blipFill>
        <p:spPr bwMode="auto">
          <a:xfrm>
            <a:off x="2438400" y="1295400"/>
            <a:ext cx="6534150" cy="41814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9625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96259" name="Slide Number Placeholder 5"/>
          <p:cNvSpPr>
            <a:spLocks noGrp="1"/>
          </p:cNvSpPr>
          <p:nvPr>
            <p:ph type="sldNum" sz="quarter" idx="12"/>
          </p:nvPr>
        </p:nvSpPr>
        <p:spPr>
          <a:noFill/>
        </p:spPr>
        <p:txBody>
          <a:bodyPr/>
          <a:lstStyle/>
          <a:p>
            <a:fld id="{A0842555-B95E-4001-8482-99F41F90EA22}" type="slidenum">
              <a:rPr lang="en-US" smtClean="0">
                <a:ea typeface="ＭＳ Ｐゴシック"/>
                <a:cs typeface="ＭＳ Ｐゴシック"/>
              </a:rPr>
              <a:pPr/>
              <a:t>41</a:t>
            </a:fld>
            <a:endParaRPr lang="en-US">
              <a:ea typeface="ＭＳ Ｐゴシック"/>
              <a:cs typeface="ＭＳ Ｐゴシック"/>
            </a:endParaRPr>
          </a:p>
        </p:txBody>
      </p:sp>
      <p:sp>
        <p:nvSpPr>
          <p:cNvPr id="96260" name="Rectangle 2"/>
          <p:cNvSpPr>
            <a:spLocks noGrp="1" noChangeArrowheads="1"/>
          </p:cNvSpPr>
          <p:nvPr>
            <p:ph type="title"/>
          </p:nvPr>
        </p:nvSpPr>
        <p:spPr/>
        <p:txBody>
          <a:bodyPr/>
          <a:lstStyle/>
          <a:p>
            <a:pPr eaLnBrk="1" hangingPunct="1"/>
            <a:r>
              <a:rPr lang="en-US">
                <a:cs typeface="Times New Roman" pitchFamily="18" charset="0"/>
              </a:rPr>
              <a:t>System Life-Cycle Engineering</a:t>
            </a:r>
          </a:p>
        </p:txBody>
      </p:sp>
      <p:sp>
        <p:nvSpPr>
          <p:cNvPr id="97283" name="Rectangle 3"/>
          <p:cNvSpPr>
            <a:spLocks noGrp="1" noChangeArrowheads="1"/>
          </p:cNvSpPr>
          <p:nvPr>
            <p:ph type="body" idx="1"/>
          </p:nvPr>
        </p:nvSpPr>
        <p:spPr>
          <a:xfrm>
            <a:off x="762000" y="4800600"/>
            <a:ext cx="8081963" cy="1752600"/>
          </a:xfrm>
        </p:spPr>
        <p:txBody>
          <a:bodyPr/>
          <a:lstStyle/>
          <a:p>
            <a:pPr marL="609600" indent="-609600" eaLnBrk="1" hangingPunct="1">
              <a:lnSpc>
                <a:spcPct val="90000"/>
              </a:lnSpc>
            </a:pPr>
            <a:r>
              <a:rPr lang="en-US" sz="2000" dirty="0">
                <a:cs typeface="Times New Roman" pitchFamily="18" charset="0"/>
              </a:rPr>
              <a:t>Acquisition</a:t>
            </a:r>
          </a:p>
          <a:p>
            <a:pPr marL="1227138" lvl="1" indent="-533400" eaLnBrk="1" hangingPunct="1">
              <a:lnSpc>
                <a:spcPct val="90000"/>
              </a:lnSpc>
            </a:pPr>
            <a:r>
              <a:rPr lang="en-US" sz="1800" dirty="0">
                <a:cs typeface="Times New Roman" pitchFamily="18" charset="0"/>
              </a:rPr>
              <a:t>Development, Verification, Production (Implementation), Deployment (Transition)</a:t>
            </a:r>
          </a:p>
          <a:p>
            <a:pPr marL="609600" indent="-609600" eaLnBrk="1" hangingPunct="1">
              <a:lnSpc>
                <a:spcPct val="90000"/>
              </a:lnSpc>
            </a:pPr>
            <a:r>
              <a:rPr lang="en-US" sz="2000" dirty="0">
                <a:cs typeface="Times New Roman" pitchFamily="18" charset="0"/>
              </a:rPr>
              <a:t>Utilization (also called, “sustainment”)</a:t>
            </a:r>
          </a:p>
          <a:p>
            <a:pPr marL="1227138" lvl="1" indent="-533400" eaLnBrk="1" hangingPunct="1">
              <a:lnSpc>
                <a:spcPct val="90000"/>
              </a:lnSpc>
            </a:pPr>
            <a:r>
              <a:rPr lang="en-US" sz="1800" dirty="0">
                <a:cs typeface="Times New Roman" pitchFamily="18" charset="0"/>
              </a:rPr>
              <a:t>Operations, Maintenance (and Training), Disposal</a:t>
            </a:r>
          </a:p>
          <a:p>
            <a:pPr marL="609600" indent="-609600" eaLnBrk="1" hangingPunct="1">
              <a:lnSpc>
                <a:spcPct val="90000"/>
              </a:lnSpc>
            </a:pPr>
            <a:r>
              <a:rPr lang="en-US" sz="2000" dirty="0">
                <a:cs typeface="Times New Roman" pitchFamily="18" charset="0"/>
              </a:rPr>
              <a:t>The essence of </a:t>
            </a:r>
            <a:r>
              <a:rPr lang="en-US" sz="2000" dirty="0">
                <a:solidFill>
                  <a:srgbClr val="0070C0"/>
                </a:solidFill>
                <a:cs typeface="Times New Roman" pitchFamily="18" charset="0"/>
              </a:rPr>
              <a:t>Concurrent Engineering</a:t>
            </a:r>
            <a:r>
              <a:rPr lang="en-US" sz="2000" dirty="0">
                <a:cs typeface="Times New Roman" pitchFamily="18" charset="0"/>
              </a:rPr>
              <a:t> (Blanchard 2.2.1)</a:t>
            </a:r>
          </a:p>
        </p:txBody>
      </p:sp>
      <p:pic>
        <p:nvPicPr>
          <p:cNvPr id="96262" name="Picture 4"/>
          <p:cNvPicPr>
            <a:picLocks noChangeAspect="1" noChangeArrowheads="1"/>
          </p:cNvPicPr>
          <p:nvPr/>
        </p:nvPicPr>
        <p:blipFill>
          <a:blip r:embed="rId3" cstate="print"/>
          <a:srcRect/>
          <a:stretch>
            <a:fillRect/>
          </a:stretch>
        </p:blipFill>
        <p:spPr bwMode="auto">
          <a:xfrm>
            <a:off x="3124200" y="1295400"/>
            <a:ext cx="5688013" cy="3808413"/>
          </a:xfrm>
          <a:prstGeom prst="rect">
            <a:avLst/>
          </a:prstGeom>
          <a:noFill/>
          <a:ln w="9525">
            <a:noFill/>
            <a:miter lim="800000"/>
            <a:headEnd/>
            <a:tailEnd/>
          </a:ln>
        </p:spPr>
      </p:pic>
      <p:sp>
        <p:nvSpPr>
          <p:cNvPr id="96263" name="Text Box 5"/>
          <p:cNvSpPr txBox="1">
            <a:spLocks noChangeArrowheads="1"/>
          </p:cNvSpPr>
          <p:nvPr/>
        </p:nvSpPr>
        <p:spPr bwMode="auto">
          <a:xfrm>
            <a:off x="762000" y="1524000"/>
            <a:ext cx="2057400" cy="3108543"/>
          </a:xfrm>
          <a:prstGeom prst="rect">
            <a:avLst/>
          </a:prstGeom>
          <a:solidFill>
            <a:srgbClr val="CCFFCC"/>
          </a:solidFill>
          <a:ln w="9525">
            <a:noFill/>
            <a:miter lim="800000"/>
            <a:headEnd/>
            <a:tailEnd/>
          </a:ln>
        </p:spPr>
        <p:txBody>
          <a:bodyPr>
            <a:spAutoFit/>
          </a:bodyPr>
          <a:lstStyle/>
          <a:p>
            <a:pPr algn="ctr">
              <a:spcBef>
                <a:spcPct val="20000"/>
              </a:spcBef>
            </a:pPr>
            <a:r>
              <a:rPr lang="en-US" sz="2800" b="1" dirty="0"/>
              <a:t>Need to address all life-cycle stages during early design</a:t>
            </a:r>
          </a:p>
        </p:txBody>
      </p:sp>
      <p:sp>
        <p:nvSpPr>
          <p:cNvPr id="96264" name="Oval 6"/>
          <p:cNvSpPr>
            <a:spLocks noChangeArrowheads="1"/>
          </p:cNvSpPr>
          <p:nvPr/>
        </p:nvSpPr>
        <p:spPr bwMode="auto">
          <a:xfrm>
            <a:off x="2971800" y="1676400"/>
            <a:ext cx="2667000" cy="838200"/>
          </a:xfrm>
          <a:prstGeom prst="ellipse">
            <a:avLst/>
          </a:prstGeom>
          <a:noFill/>
          <a:ln w="9525">
            <a:solidFill>
              <a:schemeClr val="tx1"/>
            </a:solidFill>
            <a:round/>
            <a:headEnd/>
            <a:tailEnd/>
          </a:ln>
        </p:spPr>
        <p:txBody>
          <a:bodyPr wrap="none" anchor="ctr"/>
          <a:lstStyle/>
          <a:p>
            <a:pPr eaLnBrk="0" hangingPunct="0"/>
            <a:endParaRPr lang="en-US"/>
          </a:p>
        </p:txBody>
      </p:sp>
      <p:sp>
        <p:nvSpPr>
          <p:cNvPr id="96265" name="Line 7"/>
          <p:cNvSpPr>
            <a:spLocks noChangeShapeType="1"/>
          </p:cNvSpPr>
          <p:nvPr/>
        </p:nvSpPr>
        <p:spPr bwMode="auto">
          <a:xfrm flipV="1">
            <a:off x="2286000" y="2438400"/>
            <a:ext cx="1143000" cy="1676400"/>
          </a:xfrm>
          <a:prstGeom prst="line">
            <a:avLst/>
          </a:prstGeom>
          <a:noFill/>
          <a:ln w="9525">
            <a:solidFill>
              <a:schemeClr val="tx1"/>
            </a:solidFill>
            <a:round/>
            <a:headEnd/>
            <a:tailEnd type="triangle" w="med" len="med"/>
          </a:ln>
        </p:spPr>
        <p:txBody>
          <a:bodyPr wrap="none"/>
          <a:lstStyle/>
          <a:p>
            <a:endParaRPr lang="en-US"/>
          </a:p>
        </p:txBody>
      </p:sp>
      <p:sp>
        <p:nvSpPr>
          <p:cNvPr id="96266" name="Rectangle 8"/>
          <p:cNvSpPr>
            <a:spLocks noChangeArrowheads="1"/>
          </p:cNvSpPr>
          <p:nvPr/>
        </p:nvSpPr>
        <p:spPr bwMode="auto">
          <a:xfrm>
            <a:off x="3352800" y="4876800"/>
            <a:ext cx="5562600" cy="274638"/>
          </a:xfrm>
          <a:prstGeom prst="rect">
            <a:avLst/>
          </a:prstGeom>
          <a:noFill/>
          <a:ln w="9525">
            <a:noFill/>
            <a:miter lim="800000"/>
            <a:headEnd/>
            <a:tailEnd/>
          </a:ln>
        </p:spPr>
        <p:txBody>
          <a:bodyPr anchor="ctr">
            <a:spAutoFit/>
          </a:bodyPr>
          <a:lstStyle/>
          <a:p>
            <a:r>
              <a:rPr lang="en-US" sz="1200" b="1">
                <a:latin typeface="Times New Roman" pitchFamily="18" charset="0"/>
              </a:rPr>
              <a:t>From Blanchard and Fabrycky, “Systems Engineering and Analysis”, 4</a:t>
            </a:r>
            <a:r>
              <a:rPr lang="en-US" sz="1200" b="1" baseline="30000">
                <a:latin typeface="Times New Roman" pitchFamily="18" charset="0"/>
              </a:rPr>
              <a:t>th</a:t>
            </a:r>
            <a:r>
              <a:rPr lang="en-US" sz="1200" b="1">
                <a:latin typeface="Times New Roman" pitchFamily="18" charset="0"/>
              </a:rPr>
              <a:t>  Edition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anim calcmode="lin" valueType="num">
                                      <p:cBhvr additive="base">
                                        <p:cTn id="11"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 calcmode="lin" valueType="num">
                                      <p:cBhvr additive="base">
                                        <p:cTn id="17"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2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7283">
                                            <p:txEl>
                                              <p:pRg st="3" end="3"/>
                                            </p:txEl>
                                          </p:spTgt>
                                        </p:tgtEl>
                                        <p:attrNameLst>
                                          <p:attrName>style.visibility</p:attrName>
                                        </p:attrNameLst>
                                      </p:cBhvr>
                                      <p:to>
                                        <p:strVal val="visible"/>
                                      </p:to>
                                    </p:set>
                                    <p:anim calcmode="lin" valueType="num">
                                      <p:cBhvr additive="base">
                                        <p:cTn id="21"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 calcmode="lin" valueType="num">
                                      <p:cBhvr additive="base">
                                        <p:cTn id="27"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9830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98307" name="Slide Number Placeholder 5"/>
          <p:cNvSpPr>
            <a:spLocks noGrp="1"/>
          </p:cNvSpPr>
          <p:nvPr>
            <p:ph type="sldNum" sz="quarter" idx="12"/>
          </p:nvPr>
        </p:nvSpPr>
        <p:spPr>
          <a:noFill/>
        </p:spPr>
        <p:txBody>
          <a:bodyPr/>
          <a:lstStyle/>
          <a:p>
            <a:fld id="{04D1C622-D874-4758-9E9E-372EAA3D3BC9}" type="slidenum">
              <a:rPr lang="en-US" smtClean="0">
                <a:ea typeface="ＭＳ Ｐゴシック"/>
                <a:cs typeface="ＭＳ Ｐゴシック"/>
              </a:rPr>
              <a:pPr/>
              <a:t>42</a:t>
            </a:fld>
            <a:endParaRPr lang="en-US">
              <a:ea typeface="ＭＳ Ｐゴシック"/>
              <a:cs typeface="ＭＳ Ｐゴシック"/>
            </a:endParaRPr>
          </a:p>
        </p:txBody>
      </p:sp>
      <p:sp>
        <p:nvSpPr>
          <p:cNvPr id="98308" name="Rectangle 2"/>
          <p:cNvSpPr>
            <a:spLocks noGrp="1" noChangeArrowheads="1"/>
          </p:cNvSpPr>
          <p:nvPr>
            <p:ph type="title"/>
          </p:nvPr>
        </p:nvSpPr>
        <p:spPr/>
        <p:txBody>
          <a:bodyPr/>
          <a:lstStyle/>
          <a:p>
            <a:pPr eaLnBrk="1" hangingPunct="1"/>
            <a:r>
              <a:rPr lang="en-US"/>
              <a:t>Concurrent Engineering</a:t>
            </a:r>
          </a:p>
        </p:txBody>
      </p:sp>
      <p:sp>
        <p:nvSpPr>
          <p:cNvPr id="98309" name="Rectangle 3"/>
          <p:cNvSpPr>
            <a:spLocks noGrp="1" noChangeArrowheads="1"/>
          </p:cNvSpPr>
          <p:nvPr>
            <p:ph type="body" idx="1"/>
          </p:nvPr>
        </p:nvSpPr>
        <p:spPr/>
        <p:txBody>
          <a:bodyPr/>
          <a:lstStyle/>
          <a:p>
            <a:pPr eaLnBrk="1" hangingPunct="1"/>
            <a:r>
              <a:rPr lang="en-US" sz="2000" dirty="0"/>
              <a:t>“A systematic approach to the integrated, concurrent design of products and their related processes, including manufacture and support. This approach is intended to cause the developers, from the outset, to consider all elements of the product life cycle from conception through disposal, including quality, cost, schedule, and user requirements”</a:t>
            </a:r>
          </a:p>
          <a:p>
            <a:pPr eaLnBrk="1" hangingPunct="1"/>
            <a:endParaRPr lang="en-US" sz="2000" dirty="0"/>
          </a:p>
          <a:p>
            <a:pPr eaLnBrk="1" hangingPunct="1"/>
            <a:r>
              <a:rPr lang="en-US" sz="2000" dirty="0"/>
              <a:t>A Concurrent Engineering strategy needs to be reflected in the plan: organization, processes, review milestones</a:t>
            </a:r>
          </a:p>
          <a:p>
            <a:pPr eaLnBrk="1" hangingPunct="1"/>
            <a:endParaRPr lang="en-US" sz="2000" dirty="0"/>
          </a:p>
          <a:p>
            <a:pPr eaLnBrk="1" hangingPunct="1"/>
            <a:r>
              <a:rPr lang="en-US" sz="2000" dirty="0"/>
              <a:t>“Concurrent Engineering” does NOT mean, “everybody start engineering now”</a:t>
            </a:r>
          </a:p>
        </p:txBody>
      </p:sp>
      <p:sp>
        <p:nvSpPr>
          <p:cNvPr id="98310" name="Rectangle 4"/>
          <p:cNvSpPr>
            <a:spLocks noChangeArrowheads="1"/>
          </p:cNvSpPr>
          <p:nvPr/>
        </p:nvSpPr>
        <p:spPr bwMode="auto">
          <a:xfrm>
            <a:off x="1219200" y="6019800"/>
            <a:ext cx="3886200" cy="457200"/>
          </a:xfrm>
          <a:prstGeom prst="rect">
            <a:avLst/>
          </a:prstGeom>
          <a:noFill/>
          <a:ln w="9525">
            <a:noFill/>
            <a:miter lim="800000"/>
            <a:headEnd/>
            <a:tailEnd/>
          </a:ln>
        </p:spPr>
        <p:txBody>
          <a:bodyPr anchor="ctr">
            <a:spAutoFit/>
          </a:bodyPr>
          <a:lstStyle/>
          <a:p>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34, note 24, Winner et al.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0354"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0355" name="Slide Number Placeholder 6"/>
          <p:cNvSpPr>
            <a:spLocks noGrp="1"/>
          </p:cNvSpPr>
          <p:nvPr>
            <p:ph type="sldNum" sz="quarter" idx="12"/>
          </p:nvPr>
        </p:nvSpPr>
        <p:spPr>
          <a:noFill/>
        </p:spPr>
        <p:txBody>
          <a:bodyPr/>
          <a:lstStyle/>
          <a:p>
            <a:fld id="{EC33102E-37A3-417E-AB41-596200CB8019}" type="slidenum">
              <a:rPr lang="en-US" smtClean="0">
                <a:ea typeface="ＭＳ Ｐゴシック"/>
                <a:cs typeface="ＭＳ Ｐゴシック"/>
              </a:rPr>
              <a:pPr/>
              <a:t>43</a:t>
            </a:fld>
            <a:endParaRPr lang="en-US">
              <a:ea typeface="ＭＳ Ｐゴシック"/>
              <a:cs typeface="ＭＳ Ｐゴシック"/>
            </a:endParaRPr>
          </a:p>
        </p:txBody>
      </p:sp>
      <p:pic>
        <p:nvPicPr>
          <p:cNvPr id="107522" name="Picture 2"/>
          <p:cNvPicPr>
            <a:picLocks noChangeAspect="1" noChangeArrowheads="1"/>
          </p:cNvPicPr>
          <p:nvPr/>
        </p:nvPicPr>
        <p:blipFill>
          <a:blip r:embed="rId3" cstate="print"/>
          <a:srcRect/>
          <a:stretch>
            <a:fillRect/>
          </a:stretch>
        </p:blipFill>
        <p:spPr bwMode="auto">
          <a:xfrm>
            <a:off x="4264025" y="1227138"/>
            <a:ext cx="4803775" cy="2824162"/>
          </a:xfrm>
          <a:prstGeom prst="rect">
            <a:avLst/>
          </a:prstGeom>
          <a:noFill/>
          <a:ln w="9525">
            <a:noFill/>
            <a:miter lim="800000"/>
            <a:headEnd/>
            <a:tailEnd/>
          </a:ln>
        </p:spPr>
      </p:pic>
      <p:sp>
        <p:nvSpPr>
          <p:cNvPr id="100357" name="Rectangle 3"/>
          <p:cNvSpPr>
            <a:spLocks noGrp="1" noChangeArrowheads="1"/>
          </p:cNvSpPr>
          <p:nvPr>
            <p:ph type="title"/>
          </p:nvPr>
        </p:nvSpPr>
        <p:spPr>
          <a:xfrm>
            <a:off x="685800" y="746125"/>
            <a:ext cx="7772400" cy="473075"/>
          </a:xfrm>
        </p:spPr>
        <p:txBody>
          <a:bodyPr/>
          <a:lstStyle/>
          <a:p>
            <a:pPr eaLnBrk="1" hangingPunct="1"/>
            <a:r>
              <a:rPr lang="en-US" sz="3200"/>
              <a:t>Minimizing Lifecycle Cost (LCC)</a:t>
            </a:r>
          </a:p>
        </p:txBody>
      </p:sp>
      <p:sp>
        <p:nvSpPr>
          <p:cNvPr id="100358" name="Rectangle 4"/>
          <p:cNvSpPr>
            <a:spLocks noGrp="1" noChangeArrowheads="1"/>
          </p:cNvSpPr>
          <p:nvPr>
            <p:ph type="body" sz="half" idx="1"/>
          </p:nvPr>
        </p:nvSpPr>
        <p:spPr>
          <a:xfrm>
            <a:off x="533400" y="1371600"/>
            <a:ext cx="3657600" cy="5105400"/>
          </a:xfrm>
        </p:spPr>
        <p:txBody>
          <a:bodyPr/>
          <a:lstStyle/>
          <a:p>
            <a:pPr eaLnBrk="1" hangingPunct="1"/>
            <a:r>
              <a:rPr lang="en-US"/>
              <a:t>Development costs</a:t>
            </a:r>
          </a:p>
          <a:p>
            <a:pPr lvl="1" eaLnBrk="1" hangingPunct="1"/>
            <a:r>
              <a:rPr lang="en-US"/>
              <a:t>Design once (minimize iteration)</a:t>
            </a:r>
          </a:p>
        </p:txBody>
      </p:sp>
      <p:sp>
        <p:nvSpPr>
          <p:cNvPr id="100359" name="Rectangle 5"/>
          <p:cNvSpPr>
            <a:spLocks noChangeArrowheads="1"/>
          </p:cNvSpPr>
          <p:nvPr/>
        </p:nvSpPr>
        <p:spPr bwMode="auto">
          <a:xfrm>
            <a:off x="685800" y="6172200"/>
            <a:ext cx="5105400" cy="274638"/>
          </a:xfrm>
          <a:prstGeom prst="rect">
            <a:avLst/>
          </a:prstGeom>
          <a:noFill/>
          <a:ln w="9525">
            <a:noFill/>
            <a:miter lim="800000"/>
            <a:headEnd/>
            <a:tailEnd/>
          </a:ln>
        </p:spPr>
        <p:txBody>
          <a:bodyPr anchor="ctr">
            <a:spAutoFit/>
          </a:bodyPr>
          <a:lstStyle/>
          <a:p>
            <a:r>
              <a:rPr lang="en-US" sz="1200" b="1">
                <a:latin typeface="Times New Roman" pitchFamily="18" charset="0"/>
              </a:rPr>
              <a:t>From Blanchard, “System Engineering Management”, 3</a:t>
            </a:r>
            <a:r>
              <a:rPr lang="en-US" sz="1200" b="1" baseline="30000">
                <a:latin typeface="Times New Roman" pitchFamily="18" charset="0"/>
              </a:rPr>
              <a:t>rd</a:t>
            </a:r>
            <a:r>
              <a:rPr lang="en-US" sz="1200" b="1">
                <a:latin typeface="Times New Roman" pitchFamily="18" charset="0"/>
              </a:rPr>
              <a:t>   Edition </a:t>
            </a:r>
          </a:p>
        </p:txBody>
      </p:sp>
      <p:pic>
        <p:nvPicPr>
          <p:cNvPr id="107526" name="Picture 6"/>
          <p:cNvPicPr>
            <a:picLocks noGrp="1" noChangeAspect="1" noChangeArrowheads="1"/>
          </p:cNvPicPr>
          <p:nvPr>
            <p:ph sz="half" idx="2"/>
          </p:nvPr>
        </p:nvPicPr>
        <p:blipFill>
          <a:blip r:embed="rId4" cstate="print"/>
          <a:srcRect/>
          <a:stretch>
            <a:fillRect/>
          </a:stretch>
        </p:blipFill>
        <p:spPr>
          <a:xfrm>
            <a:off x="5640388" y="3556000"/>
            <a:ext cx="3275012" cy="3073400"/>
          </a:xfrm>
        </p:spPr>
      </p:pic>
      <p:grpSp>
        <p:nvGrpSpPr>
          <p:cNvPr id="100361" name="Group 7"/>
          <p:cNvGrpSpPr>
            <a:grpSpLocks/>
          </p:cNvGrpSpPr>
          <p:nvPr/>
        </p:nvGrpSpPr>
        <p:grpSpPr bwMode="auto">
          <a:xfrm>
            <a:off x="152400" y="2667000"/>
            <a:ext cx="5181600" cy="1676400"/>
            <a:chOff x="432" y="2544"/>
            <a:chExt cx="3264" cy="1056"/>
          </a:xfrm>
        </p:grpSpPr>
        <p:sp>
          <p:nvSpPr>
            <p:cNvPr id="100363" name="Rectangle 8"/>
            <p:cNvSpPr>
              <a:spLocks noChangeArrowheads="1"/>
            </p:cNvSpPr>
            <p:nvPr/>
          </p:nvSpPr>
          <p:spPr bwMode="auto">
            <a:xfrm>
              <a:off x="528" y="3120"/>
              <a:ext cx="720" cy="336"/>
            </a:xfrm>
            <a:prstGeom prst="rect">
              <a:avLst/>
            </a:prstGeom>
            <a:solidFill>
              <a:schemeClr val="bg1"/>
            </a:solidFill>
            <a:ln w="9525">
              <a:solidFill>
                <a:schemeClr val="tx1"/>
              </a:solidFill>
              <a:miter lim="800000"/>
              <a:headEnd/>
              <a:tailEnd/>
            </a:ln>
          </p:spPr>
          <p:txBody>
            <a:bodyPr anchor="ctr"/>
            <a:lstStyle/>
            <a:p>
              <a:pPr algn="ctr">
                <a:spcBef>
                  <a:spcPct val="20000"/>
                </a:spcBef>
              </a:pPr>
              <a:r>
                <a:rPr lang="en-US" sz="1200">
                  <a:latin typeface="Times New Roman" pitchFamily="18" charset="0"/>
                </a:rPr>
                <a:t>Design and Development</a:t>
              </a:r>
            </a:p>
          </p:txBody>
        </p:sp>
        <p:sp>
          <p:nvSpPr>
            <p:cNvPr id="100364" name="Rectangle 9"/>
            <p:cNvSpPr>
              <a:spLocks noChangeArrowheads="1"/>
            </p:cNvSpPr>
            <p:nvPr/>
          </p:nvSpPr>
          <p:spPr bwMode="auto">
            <a:xfrm>
              <a:off x="1248" y="3120"/>
              <a:ext cx="624" cy="336"/>
            </a:xfrm>
            <a:prstGeom prst="rect">
              <a:avLst/>
            </a:prstGeom>
            <a:solidFill>
              <a:schemeClr val="bg1"/>
            </a:solidFill>
            <a:ln w="9525">
              <a:solidFill>
                <a:schemeClr val="tx1"/>
              </a:solidFill>
              <a:miter lim="800000"/>
              <a:headEnd/>
              <a:tailEnd/>
            </a:ln>
          </p:spPr>
          <p:txBody>
            <a:bodyPr anchor="ctr"/>
            <a:lstStyle/>
            <a:p>
              <a:pPr algn="ctr">
                <a:spcBef>
                  <a:spcPct val="20000"/>
                </a:spcBef>
              </a:pPr>
              <a:r>
                <a:rPr lang="en-US" sz="1200">
                  <a:latin typeface="Times New Roman" pitchFamily="18" charset="0"/>
                </a:rPr>
                <a:t>Production and/or construction</a:t>
              </a:r>
            </a:p>
          </p:txBody>
        </p:sp>
        <p:sp>
          <p:nvSpPr>
            <p:cNvPr id="100365" name="Line 10"/>
            <p:cNvSpPr>
              <a:spLocks noChangeShapeType="1"/>
            </p:cNvSpPr>
            <p:nvPr/>
          </p:nvSpPr>
          <p:spPr bwMode="auto">
            <a:xfrm>
              <a:off x="528" y="2736"/>
              <a:ext cx="0" cy="384"/>
            </a:xfrm>
            <a:prstGeom prst="line">
              <a:avLst/>
            </a:prstGeom>
            <a:noFill/>
            <a:ln w="9525">
              <a:solidFill>
                <a:schemeClr val="tx1"/>
              </a:solidFill>
              <a:round/>
              <a:headEnd/>
              <a:tailEnd type="triangle" w="med" len="med"/>
            </a:ln>
          </p:spPr>
          <p:txBody>
            <a:bodyPr wrap="none"/>
            <a:lstStyle/>
            <a:p>
              <a:endParaRPr lang="en-US"/>
            </a:p>
          </p:txBody>
        </p:sp>
        <p:sp>
          <p:nvSpPr>
            <p:cNvPr id="100366" name="Rectangle 11"/>
            <p:cNvSpPr>
              <a:spLocks noChangeArrowheads="1"/>
            </p:cNvSpPr>
            <p:nvPr/>
          </p:nvSpPr>
          <p:spPr bwMode="auto">
            <a:xfrm>
              <a:off x="432" y="2544"/>
              <a:ext cx="491" cy="288"/>
            </a:xfrm>
            <a:prstGeom prst="rect">
              <a:avLst/>
            </a:prstGeom>
            <a:noFill/>
            <a:ln w="9525">
              <a:noFill/>
              <a:miter lim="800000"/>
              <a:headEnd/>
              <a:tailEnd/>
            </a:ln>
          </p:spPr>
          <p:txBody>
            <a:bodyPr wrap="none">
              <a:spAutoFit/>
            </a:bodyPr>
            <a:lstStyle/>
            <a:p>
              <a:pPr algn="ctr">
                <a:spcBef>
                  <a:spcPct val="20000"/>
                </a:spcBef>
              </a:pPr>
              <a:r>
                <a:rPr lang="en-US" sz="1200">
                  <a:latin typeface="Times New Roman" pitchFamily="18" charset="0"/>
                </a:rPr>
                <a:t>Identified</a:t>
              </a:r>
              <a:br>
                <a:rPr lang="en-US" sz="1200">
                  <a:latin typeface="Times New Roman" pitchFamily="18" charset="0"/>
                </a:rPr>
              </a:br>
              <a:r>
                <a:rPr lang="en-US" sz="1200">
                  <a:latin typeface="Times New Roman" pitchFamily="18" charset="0"/>
                </a:rPr>
                <a:t>Need</a:t>
              </a:r>
            </a:p>
          </p:txBody>
        </p:sp>
        <p:sp>
          <p:nvSpPr>
            <p:cNvPr id="100367" name="Rectangle 12"/>
            <p:cNvSpPr>
              <a:spLocks noChangeArrowheads="1"/>
            </p:cNvSpPr>
            <p:nvPr/>
          </p:nvSpPr>
          <p:spPr bwMode="auto">
            <a:xfrm>
              <a:off x="1872" y="3120"/>
              <a:ext cx="1008" cy="336"/>
            </a:xfrm>
            <a:prstGeom prst="rect">
              <a:avLst/>
            </a:prstGeom>
            <a:solidFill>
              <a:schemeClr val="bg1"/>
            </a:solidFill>
            <a:ln w="9525">
              <a:solidFill>
                <a:schemeClr val="tx1"/>
              </a:solidFill>
              <a:miter lim="800000"/>
              <a:headEnd/>
              <a:tailEnd/>
            </a:ln>
          </p:spPr>
          <p:txBody>
            <a:bodyPr anchor="ctr"/>
            <a:lstStyle/>
            <a:p>
              <a:pPr algn="ctr">
                <a:spcBef>
                  <a:spcPct val="20000"/>
                </a:spcBef>
              </a:pPr>
              <a:r>
                <a:rPr lang="en-US" sz="1200">
                  <a:latin typeface="Times New Roman" pitchFamily="18" charset="0"/>
                </a:rPr>
                <a:t>Operational use and</a:t>
              </a:r>
            </a:p>
            <a:p>
              <a:pPr algn="ctr">
                <a:spcBef>
                  <a:spcPct val="20000"/>
                </a:spcBef>
              </a:pPr>
              <a:r>
                <a:rPr lang="en-US" sz="1200">
                  <a:latin typeface="Times New Roman" pitchFamily="18" charset="0"/>
                </a:rPr>
                <a:t>Maintenance support</a:t>
              </a:r>
            </a:p>
          </p:txBody>
        </p:sp>
        <p:sp>
          <p:nvSpPr>
            <p:cNvPr id="100368" name="Rectangle 13"/>
            <p:cNvSpPr>
              <a:spLocks noChangeArrowheads="1"/>
            </p:cNvSpPr>
            <p:nvPr/>
          </p:nvSpPr>
          <p:spPr bwMode="auto">
            <a:xfrm>
              <a:off x="2880" y="3120"/>
              <a:ext cx="816" cy="336"/>
            </a:xfrm>
            <a:prstGeom prst="rect">
              <a:avLst/>
            </a:prstGeom>
            <a:solidFill>
              <a:schemeClr val="bg1"/>
            </a:solidFill>
            <a:ln w="9525">
              <a:solidFill>
                <a:schemeClr val="tx1"/>
              </a:solidFill>
              <a:miter lim="800000"/>
              <a:headEnd/>
              <a:tailEnd/>
            </a:ln>
          </p:spPr>
          <p:txBody>
            <a:bodyPr anchor="ctr"/>
            <a:lstStyle/>
            <a:p>
              <a:pPr algn="ctr">
                <a:spcBef>
                  <a:spcPct val="20000"/>
                </a:spcBef>
              </a:pPr>
              <a:r>
                <a:rPr lang="en-US" sz="1200">
                  <a:latin typeface="Times New Roman" pitchFamily="18" charset="0"/>
                </a:rPr>
                <a:t>Retirement and </a:t>
              </a:r>
            </a:p>
            <a:p>
              <a:pPr algn="ctr">
                <a:spcBef>
                  <a:spcPct val="20000"/>
                </a:spcBef>
              </a:pPr>
              <a:r>
                <a:rPr lang="en-US" sz="1200">
                  <a:latin typeface="Times New Roman" pitchFamily="18" charset="0"/>
                </a:rPr>
                <a:t>material disposal</a:t>
              </a:r>
            </a:p>
          </p:txBody>
        </p:sp>
        <p:sp>
          <p:nvSpPr>
            <p:cNvPr id="100369" name="Line 14"/>
            <p:cNvSpPr>
              <a:spLocks noChangeShapeType="1"/>
            </p:cNvSpPr>
            <p:nvPr/>
          </p:nvSpPr>
          <p:spPr bwMode="auto">
            <a:xfrm flipH="1">
              <a:off x="816" y="3600"/>
              <a:ext cx="2784" cy="0"/>
            </a:xfrm>
            <a:prstGeom prst="line">
              <a:avLst/>
            </a:prstGeom>
            <a:noFill/>
            <a:ln w="9525">
              <a:solidFill>
                <a:schemeClr val="tx1"/>
              </a:solidFill>
              <a:prstDash val="lgDash"/>
              <a:round/>
              <a:headEnd/>
              <a:tailEnd/>
            </a:ln>
          </p:spPr>
          <p:txBody>
            <a:bodyPr wrap="none"/>
            <a:lstStyle/>
            <a:p>
              <a:endParaRPr lang="en-US"/>
            </a:p>
          </p:txBody>
        </p:sp>
        <p:sp>
          <p:nvSpPr>
            <p:cNvPr id="100370" name="Line 15"/>
            <p:cNvSpPr>
              <a:spLocks noChangeShapeType="1"/>
            </p:cNvSpPr>
            <p:nvPr/>
          </p:nvSpPr>
          <p:spPr bwMode="auto">
            <a:xfrm>
              <a:off x="3600" y="3456"/>
              <a:ext cx="0" cy="144"/>
            </a:xfrm>
            <a:prstGeom prst="line">
              <a:avLst/>
            </a:prstGeom>
            <a:noFill/>
            <a:ln w="9525">
              <a:solidFill>
                <a:schemeClr val="tx1"/>
              </a:solidFill>
              <a:prstDash val="lgDash"/>
              <a:round/>
              <a:headEnd/>
              <a:tailEnd type="triangle" w="med" len="med"/>
            </a:ln>
          </p:spPr>
          <p:txBody>
            <a:bodyPr wrap="none"/>
            <a:lstStyle/>
            <a:p>
              <a:endParaRPr lang="en-US"/>
            </a:p>
          </p:txBody>
        </p:sp>
        <p:sp>
          <p:nvSpPr>
            <p:cNvPr id="100371" name="Line 16"/>
            <p:cNvSpPr>
              <a:spLocks noChangeShapeType="1"/>
            </p:cNvSpPr>
            <p:nvPr/>
          </p:nvSpPr>
          <p:spPr bwMode="auto">
            <a:xfrm>
              <a:off x="2352" y="3456"/>
              <a:ext cx="0" cy="144"/>
            </a:xfrm>
            <a:prstGeom prst="line">
              <a:avLst/>
            </a:prstGeom>
            <a:noFill/>
            <a:ln w="9525">
              <a:solidFill>
                <a:schemeClr val="tx1"/>
              </a:solidFill>
              <a:prstDash val="lgDash"/>
              <a:round/>
              <a:headEnd/>
              <a:tailEnd type="triangle" w="med" len="med"/>
            </a:ln>
          </p:spPr>
          <p:txBody>
            <a:bodyPr wrap="none"/>
            <a:lstStyle/>
            <a:p>
              <a:endParaRPr lang="en-US"/>
            </a:p>
          </p:txBody>
        </p:sp>
        <p:sp>
          <p:nvSpPr>
            <p:cNvPr id="100372" name="Line 17"/>
            <p:cNvSpPr>
              <a:spLocks noChangeShapeType="1"/>
            </p:cNvSpPr>
            <p:nvPr/>
          </p:nvSpPr>
          <p:spPr bwMode="auto">
            <a:xfrm>
              <a:off x="1536" y="3456"/>
              <a:ext cx="0" cy="144"/>
            </a:xfrm>
            <a:prstGeom prst="line">
              <a:avLst/>
            </a:prstGeom>
            <a:noFill/>
            <a:ln w="9525">
              <a:solidFill>
                <a:schemeClr val="tx1"/>
              </a:solidFill>
              <a:prstDash val="lgDash"/>
              <a:round/>
              <a:headEnd/>
              <a:tailEnd type="triangle" w="med" len="med"/>
            </a:ln>
          </p:spPr>
          <p:txBody>
            <a:bodyPr wrap="none"/>
            <a:lstStyle/>
            <a:p>
              <a:endParaRPr lang="en-US"/>
            </a:p>
          </p:txBody>
        </p:sp>
        <p:sp>
          <p:nvSpPr>
            <p:cNvPr id="100373" name="Line 18"/>
            <p:cNvSpPr>
              <a:spLocks noChangeShapeType="1"/>
            </p:cNvSpPr>
            <p:nvPr/>
          </p:nvSpPr>
          <p:spPr bwMode="auto">
            <a:xfrm flipV="1">
              <a:off x="816" y="3456"/>
              <a:ext cx="0" cy="144"/>
            </a:xfrm>
            <a:prstGeom prst="line">
              <a:avLst/>
            </a:prstGeom>
            <a:noFill/>
            <a:ln w="9525">
              <a:solidFill>
                <a:schemeClr val="tx1"/>
              </a:solidFill>
              <a:prstDash val="lgDash"/>
              <a:round/>
              <a:headEnd/>
              <a:tailEnd type="triangle" w="med" len="med"/>
            </a:ln>
          </p:spPr>
          <p:txBody>
            <a:bodyPr wrap="none"/>
            <a:lstStyle/>
            <a:p>
              <a:endParaRPr lang="en-US"/>
            </a:p>
          </p:txBody>
        </p:sp>
      </p:grpSp>
      <p:sp>
        <p:nvSpPr>
          <p:cNvPr id="107539" name="Rectangle 19"/>
          <p:cNvSpPr>
            <a:spLocks noChangeArrowheads="1"/>
          </p:cNvSpPr>
          <p:nvPr/>
        </p:nvSpPr>
        <p:spPr bwMode="auto">
          <a:xfrm>
            <a:off x="1066800" y="4343400"/>
            <a:ext cx="3200400" cy="1600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b="1"/>
              <a:t>Design for operations and support</a:t>
            </a:r>
          </a:p>
          <a:p>
            <a:pPr marL="742950" lvl="1" indent="-285750">
              <a:lnSpc>
                <a:spcPct val="90000"/>
              </a:lnSpc>
              <a:spcBef>
                <a:spcPct val="20000"/>
              </a:spcBef>
              <a:buFontTx/>
              <a:buChar char="–"/>
            </a:pPr>
            <a:r>
              <a:rPr lang="en-US" sz="1600" b="1"/>
              <a:t>Biggest % of life-cycle costs (LCC)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240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2403" name="Slide Number Placeholder 5"/>
          <p:cNvSpPr>
            <a:spLocks noGrp="1"/>
          </p:cNvSpPr>
          <p:nvPr>
            <p:ph type="sldNum" sz="quarter" idx="12"/>
          </p:nvPr>
        </p:nvSpPr>
        <p:spPr>
          <a:noFill/>
        </p:spPr>
        <p:txBody>
          <a:bodyPr/>
          <a:lstStyle/>
          <a:p>
            <a:fld id="{B18C1FF5-090B-494C-BD41-57EA019C7A5E}" type="slidenum">
              <a:rPr lang="en-US" smtClean="0">
                <a:ea typeface="ＭＳ Ｐゴシック"/>
                <a:cs typeface="ＭＳ Ｐゴシック"/>
              </a:rPr>
              <a:pPr/>
              <a:t>44</a:t>
            </a:fld>
            <a:endParaRPr lang="en-US">
              <a:ea typeface="ＭＳ Ｐゴシック"/>
              <a:cs typeface="ＭＳ Ｐゴシック"/>
            </a:endParaRPr>
          </a:p>
        </p:txBody>
      </p:sp>
      <p:sp>
        <p:nvSpPr>
          <p:cNvPr id="102404" name="Rectangle 2"/>
          <p:cNvSpPr>
            <a:spLocks noGrp="1" noChangeArrowheads="1"/>
          </p:cNvSpPr>
          <p:nvPr>
            <p:ph type="title"/>
          </p:nvPr>
        </p:nvSpPr>
        <p:spPr>
          <a:xfrm>
            <a:off x="381000" y="609600"/>
            <a:ext cx="8610600" cy="685800"/>
          </a:xfrm>
        </p:spPr>
        <p:txBody>
          <a:bodyPr/>
          <a:lstStyle/>
          <a:p>
            <a:pPr eaLnBrk="1" hangingPunct="1"/>
            <a:r>
              <a:rPr lang="en-US" sz="2800"/>
              <a:t>Development Models – Acquisition Environment</a:t>
            </a:r>
          </a:p>
        </p:txBody>
      </p:sp>
      <p:sp>
        <p:nvSpPr>
          <p:cNvPr id="102405" name="Rectangle 3"/>
          <p:cNvSpPr>
            <a:spLocks noGrp="1" noChangeArrowheads="1"/>
          </p:cNvSpPr>
          <p:nvPr>
            <p:ph type="body" idx="1"/>
          </p:nvPr>
        </p:nvSpPr>
        <p:spPr>
          <a:xfrm>
            <a:off x="381000" y="1219200"/>
            <a:ext cx="8305800" cy="5257800"/>
          </a:xfrm>
        </p:spPr>
        <p:txBody>
          <a:bodyPr/>
          <a:lstStyle/>
          <a:p>
            <a:pPr eaLnBrk="1" hangingPunct="1"/>
            <a:r>
              <a:rPr lang="en-US" sz="2000" dirty="0"/>
              <a:t>Traditional process development models </a:t>
            </a:r>
          </a:p>
          <a:p>
            <a:pPr lvl="1" eaLnBrk="1" hangingPunct="1"/>
            <a:r>
              <a:rPr lang="en-US" sz="1800" dirty="0"/>
              <a:t>Linear with limited feedback</a:t>
            </a:r>
          </a:p>
          <a:p>
            <a:pPr lvl="2" eaLnBrk="1" hangingPunct="1"/>
            <a:r>
              <a:rPr lang="en-US" i="1" dirty="0"/>
              <a:t>Waterfall</a:t>
            </a:r>
            <a:r>
              <a:rPr lang="en-US" dirty="0"/>
              <a:t> model</a:t>
            </a:r>
          </a:p>
          <a:p>
            <a:pPr lvl="2" eaLnBrk="1" hangingPunct="1"/>
            <a:r>
              <a:rPr lang="en-US" i="1" dirty="0"/>
              <a:t>V</a:t>
            </a:r>
            <a:r>
              <a:rPr lang="en-US" dirty="0"/>
              <a:t> model       today,     Digital Twin</a:t>
            </a:r>
            <a:endParaRPr lang="en-US" sz="1800" dirty="0"/>
          </a:p>
          <a:p>
            <a:pPr eaLnBrk="1" hangingPunct="1"/>
            <a:r>
              <a:rPr lang="en-US" sz="2000" i="1" dirty="0"/>
              <a:t>Evolutionary acquisition</a:t>
            </a:r>
            <a:r>
              <a:rPr lang="en-US" sz="2000" dirty="0"/>
              <a:t> strategies integrate advanced, mature technologies into producible systems that can be deployed to the user as quickly as possible.</a:t>
            </a:r>
          </a:p>
          <a:p>
            <a:pPr lvl="1" eaLnBrk="1" hangingPunct="1"/>
            <a:r>
              <a:rPr lang="en-US" sz="1800" dirty="0"/>
              <a:t>An evolutionary acquisition strategy matches available technology and resources to approved, time-phased, capability needs.</a:t>
            </a:r>
          </a:p>
          <a:p>
            <a:pPr eaLnBrk="1" hangingPunct="1"/>
            <a:r>
              <a:rPr lang="en-US" sz="2000" dirty="0"/>
              <a:t>Development and lifecycle models that support systems engineering with an evolutionary acquisition strategy</a:t>
            </a:r>
          </a:p>
          <a:p>
            <a:pPr lvl="1" eaLnBrk="1" hangingPunct="1"/>
            <a:r>
              <a:rPr lang="en-US" i="1" dirty="0"/>
              <a:t>Incremental</a:t>
            </a:r>
            <a:r>
              <a:rPr lang="en-US" dirty="0"/>
              <a:t> (phased waterfalls) (</a:t>
            </a:r>
            <a:r>
              <a:rPr lang="en-US" sz="1600" dirty="0" err="1"/>
              <a:t>PrePlanned</a:t>
            </a:r>
            <a:r>
              <a:rPr lang="en-US" sz="1600" dirty="0"/>
              <a:t> Product Improvement)</a:t>
            </a:r>
            <a:endParaRPr lang="en-US" dirty="0"/>
          </a:p>
          <a:p>
            <a:pPr lvl="1" eaLnBrk="1" hangingPunct="1"/>
            <a:r>
              <a:rPr lang="en-US" i="1" dirty="0"/>
              <a:t>Spiral</a:t>
            </a:r>
            <a:r>
              <a:rPr lang="en-US" dirty="0"/>
              <a:t> model </a:t>
            </a:r>
            <a:r>
              <a:rPr lang="en-US" i="1" dirty="0"/>
              <a:t>deleted</a:t>
            </a:r>
            <a:r>
              <a:rPr lang="en-US" dirty="0"/>
              <a:t> in latest US Department of Defense Acquisition Policy (DOD Instruction 5000.02, December 2008)</a:t>
            </a:r>
            <a:endParaRPr lang="en-US"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445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4451" name="Slide Number Placeholder 5"/>
          <p:cNvSpPr>
            <a:spLocks noGrp="1"/>
          </p:cNvSpPr>
          <p:nvPr>
            <p:ph type="sldNum" sz="quarter" idx="12"/>
          </p:nvPr>
        </p:nvSpPr>
        <p:spPr>
          <a:noFill/>
        </p:spPr>
        <p:txBody>
          <a:bodyPr/>
          <a:lstStyle/>
          <a:p>
            <a:fld id="{1F4FB6C5-70C5-4837-8305-8F29ED9F52B5}" type="slidenum">
              <a:rPr lang="en-US" smtClean="0">
                <a:ea typeface="ＭＳ Ｐゴシック"/>
                <a:cs typeface="ＭＳ Ｐゴシック"/>
              </a:rPr>
              <a:pPr/>
              <a:t>45</a:t>
            </a:fld>
            <a:endParaRPr lang="en-US">
              <a:ea typeface="ＭＳ Ｐゴシック"/>
              <a:cs typeface="ＭＳ Ｐゴシック"/>
            </a:endParaRPr>
          </a:p>
        </p:txBody>
      </p:sp>
      <p:sp>
        <p:nvSpPr>
          <p:cNvPr id="104452" name="Rectangle 2"/>
          <p:cNvSpPr>
            <a:spLocks noGrp="1" noChangeArrowheads="1"/>
          </p:cNvSpPr>
          <p:nvPr>
            <p:ph type="title"/>
          </p:nvPr>
        </p:nvSpPr>
        <p:spPr/>
        <p:txBody>
          <a:bodyPr/>
          <a:lstStyle/>
          <a:p>
            <a:pPr eaLnBrk="1" hangingPunct="1"/>
            <a:r>
              <a:rPr lang="en-US"/>
              <a:t>System Development Models - 1</a:t>
            </a:r>
          </a:p>
        </p:txBody>
      </p:sp>
      <p:sp>
        <p:nvSpPr>
          <p:cNvPr id="104453" name="Rectangle 3"/>
          <p:cNvSpPr>
            <a:spLocks noGrp="1" noChangeArrowheads="1"/>
          </p:cNvSpPr>
          <p:nvPr>
            <p:ph type="body" idx="1"/>
          </p:nvPr>
        </p:nvSpPr>
        <p:spPr>
          <a:xfrm>
            <a:off x="685800" y="1524000"/>
            <a:ext cx="3435350" cy="4876800"/>
          </a:xfrm>
        </p:spPr>
        <p:txBody>
          <a:bodyPr/>
          <a:lstStyle/>
          <a:p>
            <a:pPr eaLnBrk="1" hangingPunct="1"/>
            <a:r>
              <a:rPr lang="en-US" sz="2000"/>
              <a:t>Waterfall – finish each activity before proceeding to next</a:t>
            </a:r>
          </a:p>
          <a:p>
            <a:pPr eaLnBrk="1" hangingPunct="1"/>
            <a:r>
              <a:rPr lang="en-US" sz="2000"/>
              <a:t>“Ideal” approach; supported by TOC (don’t start next activity until completing the prior activity)</a:t>
            </a:r>
          </a:p>
          <a:p>
            <a:pPr eaLnBrk="1" hangingPunct="1"/>
            <a:r>
              <a:rPr lang="en-US" sz="2000"/>
              <a:t>Seldom enough time allocated</a:t>
            </a:r>
          </a:p>
          <a:p>
            <a:pPr eaLnBrk="1" hangingPunct="1"/>
            <a:r>
              <a:rPr lang="en-US" sz="2000"/>
              <a:t>“Need” often outpaces schedule</a:t>
            </a:r>
          </a:p>
          <a:p>
            <a:pPr eaLnBrk="1" hangingPunct="1"/>
            <a:endParaRPr lang="en-US" sz="2000"/>
          </a:p>
        </p:txBody>
      </p:sp>
      <p:sp>
        <p:nvSpPr>
          <p:cNvPr id="104454" name="Rectangle 5"/>
          <p:cNvSpPr>
            <a:spLocks noChangeArrowheads="1"/>
          </p:cNvSpPr>
          <p:nvPr/>
        </p:nvSpPr>
        <p:spPr bwMode="auto">
          <a:xfrm>
            <a:off x="1295400" y="5943600"/>
            <a:ext cx="3429000" cy="457200"/>
          </a:xfrm>
          <a:prstGeom prst="rect">
            <a:avLst/>
          </a:prstGeom>
          <a:noFill/>
          <a:ln w="9525">
            <a:noFill/>
            <a:miter lim="800000"/>
            <a:headEnd/>
            <a:tailEnd/>
          </a:ln>
        </p:spPr>
        <p:txBody>
          <a:bodyPr anchor="ctr">
            <a:spAutoFit/>
          </a:bodyPr>
          <a:lstStyle/>
          <a:p>
            <a:r>
              <a:rPr lang="en-US" sz="1200" b="1">
                <a:latin typeface="Times New Roman" pitchFamily="18" charset="0"/>
              </a:rPr>
              <a:t>From Blanchard and Fabrycky, “Systems Engineering and Analysis”, 4</a:t>
            </a:r>
            <a:r>
              <a:rPr lang="en-US" sz="1200" b="1" baseline="30000">
                <a:latin typeface="Times New Roman" pitchFamily="18" charset="0"/>
              </a:rPr>
              <a:t>th</a:t>
            </a:r>
            <a:r>
              <a:rPr lang="en-US" sz="1200" b="1">
                <a:latin typeface="Times New Roman" pitchFamily="18" charset="0"/>
              </a:rPr>
              <a:t>  Edition </a:t>
            </a:r>
          </a:p>
        </p:txBody>
      </p:sp>
      <p:pic>
        <p:nvPicPr>
          <p:cNvPr id="104455" name="Picture 7"/>
          <p:cNvPicPr>
            <a:picLocks noChangeAspect="1" noChangeArrowheads="1"/>
          </p:cNvPicPr>
          <p:nvPr/>
        </p:nvPicPr>
        <p:blipFill>
          <a:blip r:embed="rId3" cstate="print"/>
          <a:srcRect/>
          <a:stretch>
            <a:fillRect/>
          </a:stretch>
        </p:blipFill>
        <p:spPr bwMode="auto">
          <a:xfrm>
            <a:off x="4495800" y="1295400"/>
            <a:ext cx="4362450" cy="52578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649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6499" name="Slide Number Placeholder 5"/>
          <p:cNvSpPr>
            <a:spLocks noGrp="1"/>
          </p:cNvSpPr>
          <p:nvPr>
            <p:ph type="sldNum" sz="quarter" idx="12"/>
          </p:nvPr>
        </p:nvSpPr>
        <p:spPr>
          <a:noFill/>
        </p:spPr>
        <p:txBody>
          <a:bodyPr/>
          <a:lstStyle/>
          <a:p>
            <a:fld id="{E0ED9433-54BB-4BAF-86F0-EF2A5EA590DD}" type="slidenum">
              <a:rPr lang="en-US" smtClean="0">
                <a:ea typeface="ＭＳ Ｐゴシック"/>
                <a:cs typeface="ＭＳ Ｐゴシック"/>
              </a:rPr>
              <a:pPr/>
              <a:t>46</a:t>
            </a:fld>
            <a:endParaRPr lang="en-US">
              <a:ea typeface="ＭＳ Ｐゴシック"/>
              <a:cs typeface="ＭＳ Ｐゴシック"/>
            </a:endParaRPr>
          </a:p>
        </p:txBody>
      </p:sp>
      <p:sp>
        <p:nvSpPr>
          <p:cNvPr id="106500" name="Rectangle 2"/>
          <p:cNvSpPr>
            <a:spLocks noGrp="1" noChangeArrowheads="1"/>
          </p:cNvSpPr>
          <p:nvPr>
            <p:ph type="title"/>
          </p:nvPr>
        </p:nvSpPr>
        <p:spPr/>
        <p:txBody>
          <a:bodyPr/>
          <a:lstStyle/>
          <a:p>
            <a:pPr eaLnBrk="1" hangingPunct="1"/>
            <a:r>
              <a:rPr lang="en-US"/>
              <a:t>System Development Models - 2</a:t>
            </a:r>
          </a:p>
        </p:txBody>
      </p:sp>
      <p:sp>
        <p:nvSpPr>
          <p:cNvPr id="106501" name="Rectangle 3"/>
          <p:cNvSpPr>
            <a:spLocks noGrp="1" noChangeArrowheads="1"/>
          </p:cNvSpPr>
          <p:nvPr>
            <p:ph type="body" idx="1"/>
          </p:nvPr>
        </p:nvSpPr>
        <p:spPr>
          <a:xfrm>
            <a:off x="533400" y="1447800"/>
            <a:ext cx="3128963" cy="5105400"/>
          </a:xfrm>
        </p:spPr>
        <p:txBody>
          <a:bodyPr/>
          <a:lstStyle/>
          <a:p>
            <a:pPr eaLnBrk="1" hangingPunct="1">
              <a:lnSpc>
                <a:spcPct val="90000"/>
              </a:lnSpc>
            </a:pPr>
            <a:r>
              <a:rPr lang="en-US"/>
              <a:t>‘Vee’ – Organizes Waterfall model into two comple-mentary parts</a:t>
            </a:r>
          </a:p>
          <a:p>
            <a:pPr eaLnBrk="1" hangingPunct="1">
              <a:lnSpc>
                <a:spcPct val="90000"/>
              </a:lnSpc>
            </a:pPr>
            <a:r>
              <a:rPr lang="en-US"/>
              <a:t>Associates </a:t>
            </a:r>
            <a:r>
              <a:rPr lang="en-US" u="sng"/>
              <a:t>verification</a:t>
            </a:r>
            <a:r>
              <a:rPr lang="en-US"/>
              <a:t> with associated </a:t>
            </a:r>
            <a:r>
              <a:rPr lang="en-US" u="sng"/>
              <a:t>requirements</a:t>
            </a:r>
            <a:r>
              <a:rPr lang="en-US"/>
              <a:t> at each level of hierarchy</a:t>
            </a:r>
          </a:p>
        </p:txBody>
      </p:sp>
      <p:sp>
        <p:nvSpPr>
          <p:cNvPr id="106502" name="Rectangle 4"/>
          <p:cNvSpPr>
            <a:spLocks noChangeArrowheads="1"/>
          </p:cNvSpPr>
          <p:nvPr/>
        </p:nvSpPr>
        <p:spPr bwMode="auto">
          <a:xfrm>
            <a:off x="3581400" y="6096000"/>
            <a:ext cx="5562600" cy="274638"/>
          </a:xfrm>
          <a:prstGeom prst="rect">
            <a:avLst/>
          </a:prstGeom>
          <a:noFill/>
          <a:ln w="9525">
            <a:noFill/>
            <a:miter lim="800000"/>
            <a:headEnd/>
            <a:tailEnd/>
          </a:ln>
        </p:spPr>
        <p:txBody>
          <a:bodyPr anchor="ctr">
            <a:spAutoFit/>
          </a:bodyPr>
          <a:lstStyle/>
          <a:p>
            <a:r>
              <a:rPr lang="en-US" sz="1200" b="1">
                <a:latin typeface="Times New Roman" pitchFamily="18" charset="0"/>
              </a:rPr>
              <a:t>From Blanchard and Fabrycky, “Systems Engineering and Analysis”, 4</a:t>
            </a:r>
            <a:r>
              <a:rPr lang="en-US" sz="1200" b="1" baseline="30000">
                <a:latin typeface="Times New Roman" pitchFamily="18" charset="0"/>
              </a:rPr>
              <a:t>th</a:t>
            </a:r>
            <a:r>
              <a:rPr lang="en-US" sz="1200" b="1">
                <a:latin typeface="Times New Roman" pitchFamily="18" charset="0"/>
              </a:rPr>
              <a:t>  Edition </a:t>
            </a:r>
          </a:p>
        </p:txBody>
      </p:sp>
      <p:pic>
        <p:nvPicPr>
          <p:cNvPr id="106503" name="Picture 6"/>
          <p:cNvPicPr>
            <a:picLocks noChangeAspect="1" noChangeArrowheads="1"/>
          </p:cNvPicPr>
          <p:nvPr/>
        </p:nvPicPr>
        <p:blipFill>
          <a:blip r:embed="rId3" cstate="print"/>
          <a:srcRect/>
          <a:stretch>
            <a:fillRect/>
          </a:stretch>
        </p:blipFill>
        <p:spPr bwMode="auto">
          <a:xfrm>
            <a:off x="3733800" y="1600200"/>
            <a:ext cx="5410200" cy="41624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0854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08547" name="Slide Number Placeholder 5"/>
          <p:cNvSpPr>
            <a:spLocks noGrp="1"/>
          </p:cNvSpPr>
          <p:nvPr>
            <p:ph type="sldNum" sz="quarter" idx="12"/>
          </p:nvPr>
        </p:nvSpPr>
        <p:spPr>
          <a:noFill/>
        </p:spPr>
        <p:txBody>
          <a:bodyPr/>
          <a:lstStyle/>
          <a:p>
            <a:fld id="{89A85C91-E3C5-4487-90FC-F034D7E91323}" type="slidenum">
              <a:rPr lang="en-US" smtClean="0">
                <a:ea typeface="ＭＳ Ｐゴシック"/>
                <a:cs typeface="ＭＳ Ｐゴシック"/>
              </a:rPr>
              <a:pPr/>
              <a:t>47</a:t>
            </a:fld>
            <a:endParaRPr lang="en-US">
              <a:ea typeface="ＭＳ Ｐゴシック"/>
              <a:cs typeface="ＭＳ Ｐゴシック"/>
            </a:endParaRPr>
          </a:p>
        </p:txBody>
      </p:sp>
      <p:sp>
        <p:nvSpPr>
          <p:cNvPr id="108548" name="Rectangle 2"/>
          <p:cNvSpPr>
            <a:spLocks noGrp="1" noChangeArrowheads="1"/>
          </p:cNvSpPr>
          <p:nvPr>
            <p:ph type="title"/>
          </p:nvPr>
        </p:nvSpPr>
        <p:spPr>
          <a:xfrm>
            <a:off x="685800" y="746125"/>
            <a:ext cx="7772400" cy="473075"/>
          </a:xfrm>
        </p:spPr>
        <p:txBody>
          <a:bodyPr/>
          <a:lstStyle/>
          <a:p>
            <a:pPr eaLnBrk="1" hangingPunct="1"/>
            <a:r>
              <a:rPr lang="en-US" dirty="0"/>
              <a:t>System Development Models - 3</a:t>
            </a:r>
          </a:p>
        </p:txBody>
      </p:sp>
      <p:sp>
        <p:nvSpPr>
          <p:cNvPr id="108549" name="Rectangle 3"/>
          <p:cNvSpPr>
            <a:spLocks noGrp="1" noChangeArrowheads="1"/>
          </p:cNvSpPr>
          <p:nvPr>
            <p:ph type="body" idx="1"/>
          </p:nvPr>
        </p:nvSpPr>
        <p:spPr>
          <a:xfrm>
            <a:off x="228600" y="1447800"/>
            <a:ext cx="8915400" cy="4800600"/>
          </a:xfrm>
        </p:spPr>
        <p:txBody>
          <a:bodyPr/>
          <a:lstStyle/>
          <a:p>
            <a:pPr eaLnBrk="1" hangingPunct="1">
              <a:lnSpc>
                <a:spcPct val="80000"/>
              </a:lnSpc>
            </a:pPr>
            <a:r>
              <a:rPr lang="en-US" sz="2000" dirty="0"/>
              <a:t>Spiral – incorporates prototyping to reduce development risk (define, build, test, refine, test, refine….)</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a:t>No longer in US DODI 5000.02 Acquisition Policy (but deeply embedded in people’s consciousness)</a:t>
            </a:r>
          </a:p>
        </p:txBody>
      </p:sp>
      <p:pic>
        <p:nvPicPr>
          <p:cNvPr id="108550" name="Picture 7"/>
          <p:cNvPicPr>
            <a:picLocks noChangeAspect="1" noChangeArrowheads="1"/>
          </p:cNvPicPr>
          <p:nvPr/>
        </p:nvPicPr>
        <p:blipFill>
          <a:blip r:embed="rId3" cstate="print"/>
          <a:srcRect/>
          <a:stretch>
            <a:fillRect/>
          </a:stretch>
        </p:blipFill>
        <p:spPr bwMode="auto">
          <a:xfrm>
            <a:off x="4419600" y="2286000"/>
            <a:ext cx="4724400" cy="3619500"/>
          </a:xfrm>
          <a:prstGeom prst="rect">
            <a:avLst/>
          </a:prstGeom>
          <a:noFill/>
          <a:ln w="9525">
            <a:noFill/>
            <a:miter lim="800000"/>
            <a:headEnd/>
            <a:tailEnd/>
          </a:ln>
        </p:spPr>
      </p:pic>
      <p:pic>
        <p:nvPicPr>
          <p:cNvPr id="108551" name="Picture 8"/>
          <p:cNvPicPr>
            <a:picLocks noChangeAspect="1" noChangeArrowheads="1"/>
          </p:cNvPicPr>
          <p:nvPr/>
        </p:nvPicPr>
        <p:blipFill>
          <a:blip r:embed="rId4" cstate="print"/>
          <a:srcRect/>
          <a:stretch>
            <a:fillRect/>
          </a:stretch>
        </p:blipFill>
        <p:spPr bwMode="auto">
          <a:xfrm>
            <a:off x="0" y="2286000"/>
            <a:ext cx="4419600" cy="3602038"/>
          </a:xfrm>
          <a:prstGeom prst="rect">
            <a:avLst/>
          </a:prstGeom>
          <a:noFill/>
          <a:ln w="9525">
            <a:noFill/>
            <a:miter lim="800000"/>
            <a:headEnd/>
            <a:tailEnd/>
          </a:ln>
        </p:spPr>
      </p:pic>
      <p:sp>
        <p:nvSpPr>
          <p:cNvPr id="108552" name="Rectangle 4"/>
          <p:cNvSpPr>
            <a:spLocks noChangeArrowheads="1"/>
          </p:cNvSpPr>
          <p:nvPr/>
        </p:nvSpPr>
        <p:spPr bwMode="auto">
          <a:xfrm>
            <a:off x="2057400" y="5410200"/>
            <a:ext cx="4572000" cy="274638"/>
          </a:xfrm>
          <a:prstGeom prst="rect">
            <a:avLst/>
          </a:prstGeom>
          <a:noFill/>
          <a:ln w="9525">
            <a:noFill/>
            <a:miter lim="800000"/>
            <a:headEnd/>
            <a:tailEnd/>
          </a:ln>
        </p:spPr>
        <p:txBody>
          <a:bodyPr anchor="ctr">
            <a:spAutoFit/>
          </a:bodyPr>
          <a:lstStyle/>
          <a:p>
            <a:r>
              <a:rPr lang="en-US" sz="1200" b="1">
                <a:latin typeface="Times New Roman" pitchFamily="18" charset="0"/>
              </a:rPr>
              <a:t>From Blanchard, “System Engineering Management”, 4</a:t>
            </a:r>
            <a:r>
              <a:rPr lang="en-US" sz="1200" b="1" baseline="30000">
                <a:latin typeface="Times New Roman" pitchFamily="18" charset="0"/>
              </a:rPr>
              <a:t>th</a:t>
            </a:r>
            <a:r>
              <a:rPr lang="en-US" sz="1200" b="1">
                <a:latin typeface="Times New Roman" pitchFamily="18" charset="0"/>
              </a:rPr>
              <a:t>  Edition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Development Models - 4</a:t>
            </a:r>
          </a:p>
        </p:txBody>
      </p:sp>
      <p:sp>
        <p:nvSpPr>
          <p:cNvPr id="3" name="Content Placeholder 2"/>
          <p:cNvSpPr>
            <a:spLocks noGrp="1"/>
          </p:cNvSpPr>
          <p:nvPr>
            <p:ph idx="1"/>
          </p:nvPr>
        </p:nvSpPr>
        <p:spPr>
          <a:xfrm>
            <a:off x="685800" y="1524000"/>
            <a:ext cx="4572000" cy="4022263"/>
          </a:xfrm>
        </p:spPr>
        <p:txBody>
          <a:bodyPr/>
          <a:lstStyle/>
          <a:p>
            <a:r>
              <a:rPr lang="en-US" dirty="0"/>
              <a:t>Agile Development*</a:t>
            </a:r>
          </a:p>
          <a:p>
            <a:pPr lvl="1"/>
            <a:r>
              <a:rPr lang="en-US" dirty="0"/>
              <a:t>Emphasizes continuous validation</a:t>
            </a:r>
          </a:p>
          <a:p>
            <a:pPr lvl="1"/>
            <a:r>
              <a:rPr lang="en-US" dirty="0"/>
              <a:t>Combines “incremental” with “spiral” when desired end state is unknown but individual increments can be defined</a:t>
            </a:r>
          </a:p>
          <a:p>
            <a:pPr lvl="1"/>
            <a:r>
              <a:rPr lang="en-US" dirty="0"/>
              <a:t>“Finish-to-finish” requirements, design, and integrate</a:t>
            </a:r>
          </a:p>
        </p:txBody>
      </p:sp>
      <p:sp>
        <p:nvSpPr>
          <p:cNvPr id="4" name="Date Placeholder 3"/>
          <p:cNvSpPr>
            <a:spLocks noGrp="1"/>
          </p:cNvSpPr>
          <p:nvPr>
            <p:ph type="dt" sz="half" idx="10"/>
          </p:nvPr>
        </p:nvSpPr>
        <p:spPr/>
        <p:txBody>
          <a:bodyPr/>
          <a:lstStyle/>
          <a:p>
            <a:pPr>
              <a:defRPr/>
            </a:pPr>
            <a:r>
              <a:rPr lang="en-US"/>
              <a:t>Week 1</a:t>
            </a:r>
            <a:endParaRPr lang="en-US" dirty="0"/>
          </a:p>
        </p:txBody>
      </p:sp>
      <p:sp>
        <p:nvSpPr>
          <p:cNvPr id="5" name="Footer Placeholder 4"/>
          <p:cNvSpPr>
            <a:spLocks noGrp="1"/>
          </p:cNvSpPr>
          <p:nvPr>
            <p:ph type="ftr" sz="quarter" idx="11"/>
          </p:nvPr>
        </p:nvSpPr>
        <p:spPr/>
        <p:txBody>
          <a:bodyPr/>
          <a:lstStyle/>
          <a:p>
            <a:pPr>
              <a:defRPr/>
            </a:pPr>
            <a:r>
              <a:rPr lang="en-US"/>
              <a:t>Dr. Lou Pape SysEng6196</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48</a:t>
            </a:fld>
            <a:endParaRPr lang="en-US"/>
          </a:p>
        </p:txBody>
      </p:sp>
      <p:grpSp>
        <p:nvGrpSpPr>
          <p:cNvPr id="7" name="Group 4"/>
          <p:cNvGrpSpPr>
            <a:grpSpLocks noChangeAspect="1"/>
          </p:cNvGrpSpPr>
          <p:nvPr/>
        </p:nvGrpSpPr>
        <p:grpSpPr bwMode="auto">
          <a:xfrm>
            <a:off x="6808690" y="1260837"/>
            <a:ext cx="2116235" cy="5040312"/>
            <a:chOff x="2400" y="1714"/>
            <a:chExt cx="2145" cy="4500"/>
          </a:xfrm>
          <a:solidFill>
            <a:schemeClr val="bg1"/>
          </a:solidFill>
        </p:grpSpPr>
        <p:sp>
          <p:nvSpPr>
            <p:cNvPr id="8" name="AutoShape 5"/>
            <p:cNvSpPr>
              <a:spLocks noChangeAspect="1" noChangeArrowheads="1"/>
            </p:cNvSpPr>
            <p:nvPr/>
          </p:nvSpPr>
          <p:spPr bwMode="auto">
            <a:xfrm>
              <a:off x="2400" y="1714"/>
              <a:ext cx="2145" cy="4500"/>
            </a:xfrm>
            <a:prstGeom prst="rect">
              <a:avLst/>
            </a:prstGeom>
            <a:grpFill/>
            <a:ln w="9525">
              <a:solidFill>
                <a:srgbClr val="000000"/>
              </a:solidFill>
              <a:miter lim="800000"/>
              <a:headEnd/>
              <a:tailEnd/>
            </a:ln>
          </p:spPr>
          <p:txBody>
            <a:bodyPr/>
            <a:lstStyle/>
            <a:p>
              <a:pPr>
                <a:defRPr/>
              </a:pPr>
              <a:endParaRPr lang="en-US"/>
            </a:p>
          </p:txBody>
        </p:sp>
        <p:sp>
          <p:nvSpPr>
            <p:cNvPr id="9" name="Rectangle 6"/>
            <p:cNvSpPr>
              <a:spLocks noChangeArrowheads="1"/>
            </p:cNvSpPr>
            <p:nvPr/>
          </p:nvSpPr>
          <p:spPr bwMode="auto">
            <a:xfrm>
              <a:off x="2596" y="1950"/>
              <a:ext cx="1740" cy="495"/>
            </a:xfrm>
            <a:prstGeom prst="rect">
              <a:avLst/>
            </a:prstGeom>
            <a:grpFill/>
            <a:ln w="9525">
              <a:solidFill>
                <a:srgbClr val="000000"/>
              </a:solidFill>
              <a:miter lim="800000"/>
              <a:headEnd/>
              <a:tailEnd/>
            </a:ln>
          </p:spPr>
          <p:txBody>
            <a:bodyPr/>
            <a:lstStyle/>
            <a:p>
              <a:pPr>
                <a:spcAft>
                  <a:spcPts val="1000"/>
                </a:spcAft>
                <a:defRPr/>
              </a:pPr>
              <a:r>
                <a:rPr lang="en-US" sz="1100">
                  <a:latin typeface="Calibri" pitchFamily="34" charset="0"/>
                </a:rPr>
                <a:t>Requirements</a:t>
              </a:r>
              <a:endParaRPr lang="en-US"/>
            </a:p>
          </p:txBody>
        </p:sp>
        <p:sp>
          <p:nvSpPr>
            <p:cNvPr id="10" name="Rectangle 7"/>
            <p:cNvSpPr>
              <a:spLocks noChangeArrowheads="1"/>
            </p:cNvSpPr>
            <p:nvPr/>
          </p:nvSpPr>
          <p:spPr bwMode="auto">
            <a:xfrm>
              <a:off x="2596" y="2570"/>
              <a:ext cx="1769" cy="495"/>
            </a:xfrm>
            <a:prstGeom prst="rect">
              <a:avLst/>
            </a:prstGeom>
            <a:grpFill/>
            <a:ln w="9525">
              <a:solidFill>
                <a:srgbClr val="000000"/>
              </a:solidFill>
              <a:miter lim="800000"/>
              <a:headEnd/>
              <a:tailEnd/>
            </a:ln>
          </p:spPr>
          <p:txBody>
            <a:bodyPr/>
            <a:lstStyle/>
            <a:p>
              <a:pPr algn="ctr">
                <a:spcAft>
                  <a:spcPts val="1000"/>
                </a:spcAft>
                <a:defRPr/>
              </a:pPr>
              <a:r>
                <a:rPr lang="en-US" sz="1100">
                  <a:latin typeface="Calibri" pitchFamily="34" charset="0"/>
                </a:rPr>
                <a:t>Design</a:t>
              </a:r>
              <a:endParaRPr lang="en-US"/>
            </a:p>
          </p:txBody>
        </p:sp>
        <p:sp>
          <p:nvSpPr>
            <p:cNvPr id="11" name="Rectangle 8"/>
            <p:cNvSpPr>
              <a:spLocks noChangeArrowheads="1"/>
            </p:cNvSpPr>
            <p:nvPr/>
          </p:nvSpPr>
          <p:spPr bwMode="auto">
            <a:xfrm>
              <a:off x="3165" y="3860"/>
              <a:ext cx="1200" cy="495"/>
            </a:xfrm>
            <a:prstGeom prst="rect">
              <a:avLst/>
            </a:prstGeom>
            <a:grpFill/>
            <a:ln w="9525">
              <a:solidFill>
                <a:srgbClr val="000000"/>
              </a:solidFill>
              <a:miter lim="800000"/>
              <a:headEnd/>
              <a:tailEnd/>
            </a:ln>
          </p:spPr>
          <p:txBody>
            <a:bodyPr/>
            <a:lstStyle/>
            <a:p>
              <a:pPr>
                <a:spcAft>
                  <a:spcPts val="1000"/>
                </a:spcAft>
                <a:defRPr/>
              </a:pPr>
              <a:r>
                <a:rPr lang="en-US" sz="1100">
                  <a:latin typeface="Calibri" pitchFamily="34" charset="0"/>
                </a:rPr>
                <a:t>Integrate</a:t>
              </a:r>
              <a:endParaRPr lang="en-US"/>
            </a:p>
          </p:txBody>
        </p:sp>
        <p:sp>
          <p:nvSpPr>
            <p:cNvPr id="12" name="Rectangle 9"/>
            <p:cNvSpPr>
              <a:spLocks noChangeArrowheads="1"/>
            </p:cNvSpPr>
            <p:nvPr/>
          </p:nvSpPr>
          <p:spPr bwMode="auto">
            <a:xfrm>
              <a:off x="3165" y="4505"/>
              <a:ext cx="1200" cy="494"/>
            </a:xfrm>
            <a:prstGeom prst="rect">
              <a:avLst/>
            </a:prstGeom>
            <a:grpFill/>
            <a:ln w="9525">
              <a:solidFill>
                <a:srgbClr val="000000"/>
              </a:solidFill>
              <a:miter lim="800000"/>
              <a:headEnd/>
              <a:tailEnd/>
            </a:ln>
          </p:spPr>
          <p:txBody>
            <a:bodyPr/>
            <a:lstStyle/>
            <a:p>
              <a:pPr>
                <a:spcAft>
                  <a:spcPts val="1000"/>
                </a:spcAft>
                <a:defRPr/>
              </a:pPr>
              <a:r>
                <a:rPr lang="en-US" sz="1100">
                  <a:latin typeface="Calibri" pitchFamily="34" charset="0"/>
                </a:rPr>
                <a:t>Verify</a:t>
              </a:r>
              <a:endParaRPr lang="en-US"/>
            </a:p>
          </p:txBody>
        </p:sp>
        <p:sp>
          <p:nvSpPr>
            <p:cNvPr id="13" name="Rectangle 10"/>
            <p:cNvSpPr>
              <a:spLocks noChangeArrowheads="1"/>
            </p:cNvSpPr>
            <p:nvPr/>
          </p:nvSpPr>
          <p:spPr bwMode="auto">
            <a:xfrm>
              <a:off x="2596" y="3215"/>
              <a:ext cx="922" cy="495"/>
            </a:xfrm>
            <a:prstGeom prst="rect">
              <a:avLst/>
            </a:prstGeom>
            <a:grpFill/>
            <a:ln w="9525">
              <a:solidFill>
                <a:srgbClr val="000000"/>
              </a:solidFill>
              <a:miter lim="800000"/>
              <a:headEnd/>
              <a:tailEnd/>
            </a:ln>
          </p:spPr>
          <p:txBody>
            <a:bodyPr/>
            <a:lstStyle/>
            <a:p>
              <a:pPr algn="ctr">
                <a:spcAft>
                  <a:spcPts val="1000"/>
                </a:spcAft>
                <a:defRPr/>
              </a:pPr>
              <a:r>
                <a:rPr lang="en-US" sz="1100">
                  <a:latin typeface="Calibri" pitchFamily="34" charset="0"/>
                </a:rPr>
                <a:t>Build</a:t>
              </a:r>
              <a:endParaRPr lang="en-US"/>
            </a:p>
          </p:txBody>
        </p:sp>
        <p:sp>
          <p:nvSpPr>
            <p:cNvPr id="14" name="Rectangle 11"/>
            <p:cNvSpPr>
              <a:spLocks noChangeArrowheads="1"/>
            </p:cNvSpPr>
            <p:nvPr/>
          </p:nvSpPr>
          <p:spPr bwMode="auto">
            <a:xfrm>
              <a:off x="2596" y="5090"/>
              <a:ext cx="1769" cy="494"/>
            </a:xfrm>
            <a:prstGeom prst="rect">
              <a:avLst/>
            </a:prstGeom>
            <a:grpFill/>
            <a:ln w="9525">
              <a:solidFill>
                <a:srgbClr val="000000"/>
              </a:solidFill>
              <a:miter lim="800000"/>
              <a:headEnd/>
              <a:tailEnd/>
            </a:ln>
          </p:spPr>
          <p:txBody>
            <a:bodyPr/>
            <a:lstStyle/>
            <a:p>
              <a:pPr algn="ctr">
                <a:spcAft>
                  <a:spcPts val="1000"/>
                </a:spcAft>
                <a:defRPr/>
              </a:pPr>
              <a:r>
                <a:rPr lang="en-US" sz="1100">
                  <a:latin typeface="Calibri" pitchFamily="34" charset="0"/>
                </a:rPr>
                <a:t>Validate</a:t>
              </a:r>
              <a:endParaRPr lang="en-US"/>
            </a:p>
          </p:txBody>
        </p:sp>
        <p:cxnSp>
          <p:nvCxnSpPr>
            <p:cNvPr id="15" name="AutoShape 12"/>
            <p:cNvCxnSpPr>
              <a:cxnSpLocks noChangeShapeType="1"/>
            </p:cNvCxnSpPr>
            <p:nvPr/>
          </p:nvCxnSpPr>
          <p:spPr bwMode="auto">
            <a:xfrm>
              <a:off x="2596" y="5809"/>
              <a:ext cx="1537" cy="0"/>
            </a:xfrm>
            <a:prstGeom prst="straightConnector1">
              <a:avLst/>
            </a:prstGeom>
            <a:grpFill/>
            <a:ln w="9525">
              <a:solidFill>
                <a:srgbClr val="000000"/>
              </a:solidFill>
              <a:round/>
              <a:headEnd/>
              <a:tailEnd type="triangle" w="med" len="med"/>
            </a:ln>
          </p:spPr>
        </p:cxnSp>
        <p:sp>
          <p:nvSpPr>
            <p:cNvPr id="16" name="Text Box 13"/>
            <p:cNvSpPr txBox="1">
              <a:spLocks noChangeArrowheads="1"/>
            </p:cNvSpPr>
            <p:nvPr/>
          </p:nvSpPr>
          <p:spPr bwMode="auto">
            <a:xfrm>
              <a:off x="2693" y="5836"/>
              <a:ext cx="1440" cy="221"/>
            </a:xfrm>
            <a:prstGeom prst="rect">
              <a:avLst/>
            </a:prstGeom>
            <a:grpFill/>
            <a:ln w="9525">
              <a:noFill/>
              <a:miter lim="800000"/>
              <a:headEnd/>
              <a:tailEnd/>
            </a:ln>
          </p:spPr>
          <p:txBody>
            <a:bodyPr/>
            <a:lstStyle/>
            <a:p>
              <a:pPr algn="ctr">
                <a:spcAft>
                  <a:spcPts val="1000"/>
                </a:spcAft>
                <a:defRPr/>
              </a:pPr>
              <a:r>
                <a:rPr lang="en-US" sz="1100" dirty="0">
                  <a:latin typeface="Calibri" pitchFamily="34" charset="0"/>
                </a:rPr>
                <a:t>Time</a:t>
              </a:r>
              <a:endParaRPr lang="en-US" dirty="0"/>
            </a:p>
          </p:txBody>
        </p:sp>
        <p:cxnSp>
          <p:nvCxnSpPr>
            <p:cNvPr id="17" name="AutoShape 14"/>
            <p:cNvCxnSpPr>
              <a:cxnSpLocks noChangeShapeType="1"/>
              <a:stCxn id="13" idx="3"/>
              <a:endCxn id="11" idx="0"/>
            </p:cNvCxnSpPr>
            <p:nvPr/>
          </p:nvCxnSpPr>
          <p:spPr bwMode="auto">
            <a:xfrm>
              <a:off x="3518" y="3463"/>
              <a:ext cx="248" cy="397"/>
            </a:xfrm>
            <a:prstGeom prst="bentConnector2">
              <a:avLst/>
            </a:prstGeom>
            <a:grpFill/>
            <a:ln w="9525">
              <a:solidFill>
                <a:srgbClr val="000000"/>
              </a:solidFill>
              <a:miter lim="800000"/>
              <a:headEnd/>
              <a:tailEnd type="triangle" w="med" len="med"/>
            </a:ln>
          </p:spPr>
        </p:cxnSp>
      </p:grpSp>
      <p:sp>
        <p:nvSpPr>
          <p:cNvPr id="18" name="Rectangle 17"/>
          <p:cNvSpPr/>
          <p:nvPr/>
        </p:nvSpPr>
        <p:spPr>
          <a:xfrm>
            <a:off x="457200" y="5500930"/>
            <a:ext cx="6019800" cy="954107"/>
          </a:xfrm>
          <a:prstGeom prst="rect">
            <a:avLst/>
          </a:prstGeom>
        </p:spPr>
        <p:txBody>
          <a:bodyPr wrap="square">
            <a:spAutoFit/>
          </a:bodyPr>
          <a:lstStyle/>
          <a:p>
            <a:r>
              <a:rPr lang="en-US" sz="1400" b="1" dirty="0">
                <a:ea typeface="ＭＳ Ｐゴシック" pitchFamily="34" charset="-128"/>
                <a:cs typeface="Arial" charset="0"/>
              </a:rPr>
              <a:t>Carson, Ronald S., “Can Systems Engineering be Agile? Development Lifecycles for Systems, Hardware, and Software”, Proceedings of INCOSE 2013. </a:t>
            </a:r>
          </a:p>
          <a:p>
            <a:r>
              <a:rPr lang="en-US" sz="1400" b="1" dirty="0">
                <a:ea typeface="ＭＳ Ｐゴシック" pitchFamily="34" charset="-128"/>
                <a:cs typeface="Arial" charset="0"/>
              </a:rPr>
              <a:t>See also Dove et al., Proceedings of INCOSE 2015</a:t>
            </a:r>
            <a:endParaRPr lang="en-US" sz="1400" dirty="0"/>
          </a:p>
        </p:txBody>
      </p:sp>
      <p:sp>
        <p:nvSpPr>
          <p:cNvPr id="20" name="Rectangle 19"/>
          <p:cNvSpPr/>
          <p:nvPr/>
        </p:nvSpPr>
        <p:spPr>
          <a:xfrm>
            <a:off x="7282352" y="6301149"/>
            <a:ext cx="1616148" cy="307777"/>
          </a:xfrm>
          <a:prstGeom prst="rect">
            <a:avLst/>
          </a:prstGeom>
        </p:spPr>
        <p:txBody>
          <a:bodyPr wrap="none">
            <a:spAutoFit/>
          </a:bodyPr>
          <a:lstStyle/>
          <a:p>
            <a:r>
              <a:rPr lang="en-US" sz="1400" dirty="0"/>
              <a:t>after Carson 2013</a:t>
            </a:r>
          </a:p>
        </p:txBody>
      </p:sp>
    </p:spTree>
    <p:extLst>
      <p:ext uri="{BB962C8B-B14F-4D97-AF65-F5344CB8AC3E}">
        <p14:creationId xmlns:p14="http://schemas.microsoft.com/office/powerpoint/2010/main" val="20364901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1059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10595" name="Slide Number Placeholder 5"/>
          <p:cNvSpPr>
            <a:spLocks noGrp="1"/>
          </p:cNvSpPr>
          <p:nvPr>
            <p:ph type="sldNum" sz="quarter" idx="12"/>
          </p:nvPr>
        </p:nvSpPr>
        <p:spPr>
          <a:noFill/>
        </p:spPr>
        <p:txBody>
          <a:bodyPr/>
          <a:lstStyle/>
          <a:p>
            <a:fld id="{72345DCC-2882-456C-AC8F-8D90B0BAF96C}" type="slidenum">
              <a:rPr lang="en-US" smtClean="0">
                <a:ea typeface="ＭＳ Ｐゴシック"/>
                <a:cs typeface="ＭＳ Ｐゴシック"/>
              </a:rPr>
              <a:pPr/>
              <a:t>49</a:t>
            </a:fld>
            <a:endParaRPr lang="en-US">
              <a:ea typeface="ＭＳ Ｐゴシック"/>
              <a:cs typeface="ＭＳ Ｐゴシック"/>
            </a:endParaRPr>
          </a:p>
        </p:txBody>
      </p:sp>
      <p:sp>
        <p:nvSpPr>
          <p:cNvPr id="110596" name="Rectangle 2"/>
          <p:cNvSpPr>
            <a:spLocks noGrp="1" noChangeArrowheads="1"/>
          </p:cNvSpPr>
          <p:nvPr>
            <p:ph type="title"/>
          </p:nvPr>
        </p:nvSpPr>
        <p:spPr>
          <a:xfrm>
            <a:off x="685800" y="792163"/>
            <a:ext cx="7772400" cy="427037"/>
          </a:xfrm>
        </p:spPr>
        <p:txBody>
          <a:bodyPr/>
          <a:lstStyle/>
          <a:p>
            <a:pPr eaLnBrk="1" hangingPunct="1"/>
            <a:r>
              <a:rPr lang="en-US" sz="3200">
                <a:cs typeface="Times New Roman" pitchFamily="18" charset="0"/>
              </a:rPr>
              <a:t>System Design Considerations</a:t>
            </a:r>
          </a:p>
        </p:txBody>
      </p:sp>
      <p:sp>
        <p:nvSpPr>
          <p:cNvPr id="110597" name="Rectangle 3"/>
          <p:cNvSpPr>
            <a:spLocks noGrp="1" noChangeArrowheads="1"/>
          </p:cNvSpPr>
          <p:nvPr>
            <p:ph type="body" idx="1"/>
          </p:nvPr>
        </p:nvSpPr>
        <p:spPr>
          <a:xfrm>
            <a:off x="228600" y="1295400"/>
            <a:ext cx="1981200" cy="4038600"/>
          </a:xfrm>
        </p:spPr>
        <p:txBody>
          <a:bodyPr/>
          <a:lstStyle/>
          <a:p>
            <a:pPr eaLnBrk="1" hangingPunct="1"/>
            <a:r>
              <a:rPr lang="en-US" dirty="0"/>
              <a:t>Drawn from all stages of system life-cycle</a:t>
            </a:r>
          </a:p>
        </p:txBody>
      </p:sp>
      <p:sp>
        <p:nvSpPr>
          <p:cNvPr id="110598" name="Rectangle 4"/>
          <p:cNvSpPr>
            <a:spLocks noChangeArrowheads="1"/>
          </p:cNvSpPr>
          <p:nvPr/>
        </p:nvSpPr>
        <p:spPr bwMode="auto">
          <a:xfrm>
            <a:off x="762000" y="5387975"/>
            <a:ext cx="1447800" cy="1187450"/>
          </a:xfrm>
          <a:prstGeom prst="rect">
            <a:avLst/>
          </a:prstGeom>
          <a:noFill/>
          <a:ln w="9525">
            <a:noFill/>
            <a:miter lim="800000"/>
            <a:headEnd/>
            <a:tailEnd/>
          </a:ln>
        </p:spPr>
        <p:txBody>
          <a:bodyPr anchor="ctr">
            <a:spAutoFit/>
          </a:bodyPr>
          <a:lstStyle/>
          <a:p>
            <a:r>
              <a:rPr lang="en-US" sz="1200" b="1">
                <a:latin typeface="Times New Roman" pitchFamily="18" charset="0"/>
              </a:rPr>
              <a:t>From Blanchard and Fabrycky, “Systems Engineering and Analysis”, 4</a:t>
            </a:r>
            <a:r>
              <a:rPr lang="en-US" sz="1200" b="1" baseline="30000">
                <a:latin typeface="Times New Roman" pitchFamily="18" charset="0"/>
              </a:rPr>
              <a:t>th</a:t>
            </a:r>
            <a:r>
              <a:rPr lang="en-US" sz="1200" b="1">
                <a:latin typeface="Times New Roman" pitchFamily="18" charset="0"/>
              </a:rPr>
              <a:t>  Edition </a:t>
            </a:r>
          </a:p>
        </p:txBody>
      </p:sp>
      <p:pic>
        <p:nvPicPr>
          <p:cNvPr id="110599" name="Picture 6"/>
          <p:cNvPicPr>
            <a:picLocks noChangeAspect="1" noChangeArrowheads="1"/>
          </p:cNvPicPr>
          <p:nvPr/>
        </p:nvPicPr>
        <p:blipFill>
          <a:blip r:embed="rId3" cstate="print"/>
          <a:srcRect/>
          <a:stretch>
            <a:fillRect/>
          </a:stretch>
        </p:blipFill>
        <p:spPr bwMode="auto">
          <a:xfrm>
            <a:off x="2514600" y="1504950"/>
            <a:ext cx="6629400" cy="50482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4578"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5</a:t>
            </a:fld>
            <a:endParaRPr lang="en-US">
              <a:ea typeface="ＭＳ Ｐゴシック"/>
              <a:cs typeface="ＭＳ Ｐゴシック"/>
            </a:endParaRPr>
          </a:p>
        </p:txBody>
      </p:sp>
      <p:sp>
        <p:nvSpPr>
          <p:cNvPr id="24580" name="Rectangle 2"/>
          <p:cNvSpPr>
            <a:spLocks noGrp="1" noChangeArrowheads="1"/>
          </p:cNvSpPr>
          <p:nvPr>
            <p:ph type="title"/>
          </p:nvPr>
        </p:nvSpPr>
        <p:spPr>
          <a:xfrm>
            <a:off x="685800" y="762000"/>
            <a:ext cx="7772400" cy="473075"/>
          </a:xfrm>
        </p:spPr>
        <p:txBody>
          <a:bodyPr/>
          <a:lstStyle/>
          <a:p>
            <a:pPr eaLnBrk="1" hangingPunct="1"/>
            <a:r>
              <a:rPr lang="en-US" sz="3200"/>
              <a:t>What is SE Management?</a:t>
            </a:r>
          </a:p>
        </p:txBody>
      </p:sp>
      <p:sp>
        <p:nvSpPr>
          <p:cNvPr id="24581" name="Rectangle 3"/>
          <p:cNvSpPr>
            <a:spLocks noGrp="1" noChangeArrowheads="1"/>
          </p:cNvSpPr>
          <p:nvPr>
            <p:ph type="body" idx="1"/>
          </p:nvPr>
        </p:nvSpPr>
        <p:spPr>
          <a:xfrm>
            <a:off x="457200" y="1565275"/>
            <a:ext cx="8229600" cy="4835525"/>
          </a:xfrm>
        </p:spPr>
        <p:txBody>
          <a:bodyPr/>
          <a:lstStyle/>
          <a:p>
            <a:pPr eaLnBrk="1" hangingPunct="1"/>
            <a:r>
              <a:rPr lang="en-US" sz="2000" dirty="0"/>
              <a:t>Systems Engineering Management defines the technical management and related activities required to conceive, develop, produce, deploy, operate, and maintain complex systems so as to satisfy user and acquirer needs</a:t>
            </a:r>
          </a:p>
          <a:p>
            <a:pPr eaLnBrk="1" hangingPunct="1"/>
            <a:r>
              <a:rPr lang="en-US" sz="2000" dirty="0"/>
              <a:t>“Systems engineering management is accomplished by integrating three major activities:</a:t>
            </a:r>
          </a:p>
          <a:p>
            <a:pPr lvl="1" eaLnBrk="1" hangingPunct="1"/>
            <a:r>
              <a:rPr lang="en-US" sz="1800" i="1" dirty="0"/>
              <a:t>Development phasing</a:t>
            </a:r>
            <a:r>
              <a:rPr lang="en-US" sz="1800" dirty="0"/>
              <a:t> that controls the design process and provides baselines that coordinate design efforts</a:t>
            </a:r>
          </a:p>
          <a:p>
            <a:pPr lvl="1" eaLnBrk="1" hangingPunct="1"/>
            <a:r>
              <a:rPr lang="en-US" sz="1800" dirty="0"/>
              <a:t>A </a:t>
            </a:r>
            <a:r>
              <a:rPr lang="en-US" sz="1800" i="1" dirty="0"/>
              <a:t>systems engineering process</a:t>
            </a:r>
            <a:r>
              <a:rPr lang="en-US" sz="1800" dirty="0"/>
              <a:t> that provides a structure for solving design problems and tracking requirements satisfaction flow through the design effort</a:t>
            </a:r>
          </a:p>
          <a:p>
            <a:pPr lvl="1" eaLnBrk="1" hangingPunct="1"/>
            <a:r>
              <a:rPr lang="en-US" sz="1800" i="1" dirty="0"/>
              <a:t>Life cycle integration</a:t>
            </a:r>
            <a:r>
              <a:rPr lang="en-US" sz="1800" dirty="0"/>
              <a:t> that involves customers in the design process and ensures that the system developed is viable throughout its life”         (DAU, “SE Fundamentals”, p. 4)</a:t>
            </a:r>
          </a:p>
          <a:p>
            <a:pPr eaLnBrk="1" hangingPunct="1"/>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12642"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12643" name="Slide Number Placeholder 6"/>
          <p:cNvSpPr>
            <a:spLocks noGrp="1"/>
          </p:cNvSpPr>
          <p:nvPr>
            <p:ph type="sldNum" sz="quarter" idx="12"/>
          </p:nvPr>
        </p:nvSpPr>
        <p:spPr>
          <a:noFill/>
        </p:spPr>
        <p:txBody>
          <a:bodyPr/>
          <a:lstStyle/>
          <a:p>
            <a:fld id="{3C6667F0-1CF4-42FA-A40B-75C60B75E561}" type="slidenum">
              <a:rPr lang="en-US" smtClean="0">
                <a:ea typeface="ＭＳ Ｐゴシック"/>
                <a:cs typeface="ＭＳ Ｐゴシック"/>
              </a:rPr>
              <a:pPr/>
              <a:t>50</a:t>
            </a:fld>
            <a:endParaRPr lang="en-US">
              <a:ea typeface="ＭＳ Ｐゴシック"/>
              <a:cs typeface="ＭＳ Ｐゴシック"/>
            </a:endParaRPr>
          </a:p>
        </p:txBody>
      </p:sp>
      <p:sp>
        <p:nvSpPr>
          <p:cNvPr id="112644" name="Rectangle 3"/>
          <p:cNvSpPr>
            <a:spLocks noGrp="1" noChangeArrowheads="1"/>
          </p:cNvSpPr>
          <p:nvPr>
            <p:ph type="title"/>
          </p:nvPr>
        </p:nvSpPr>
        <p:spPr>
          <a:xfrm>
            <a:off x="762000" y="685800"/>
            <a:ext cx="8229600" cy="636588"/>
          </a:xfrm>
        </p:spPr>
        <p:txBody>
          <a:bodyPr/>
          <a:lstStyle/>
          <a:p>
            <a:pPr eaLnBrk="1" hangingPunct="1"/>
            <a:r>
              <a:rPr lang="en-US"/>
              <a:t>Development Phasing</a:t>
            </a:r>
          </a:p>
        </p:txBody>
      </p:sp>
      <p:sp>
        <p:nvSpPr>
          <p:cNvPr id="112645" name="Rectangle 4"/>
          <p:cNvSpPr>
            <a:spLocks noGrp="1" noChangeArrowheads="1"/>
          </p:cNvSpPr>
          <p:nvPr>
            <p:ph type="body" sz="half" idx="1"/>
          </p:nvPr>
        </p:nvSpPr>
        <p:spPr>
          <a:xfrm>
            <a:off x="381000" y="1524000"/>
            <a:ext cx="3128963" cy="5105400"/>
          </a:xfrm>
        </p:spPr>
        <p:txBody>
          <a:bodyPr/>
          <a:lstStyle/>
          <a:p>
            <a:pPr eaLnBrk="1" hangingPunct="1"/>
            <a:r>
              <a:rPr lang="en-US" sz="2000"/>
              <a:t>Development usually progresses through distinct levels or stages:</a:t>
            </a:r>
          </a:p>
        </p:txBody>
      </p:sp>
      <p:sp>
        <p:nvSpPr>
          <p:cNvPr id="121861" name="Rectangle 5"/>
          <p:cNvSpPr>
            <a:spLocks noChangeArrowheads="1"/>
          </p:cNvSpPr>
          <p:nvPr/>
        </p:nvSpPr>
        <p:spPr bwMode="auto">
          <a:xfrm>
            <a:off x="382588" y="4800600"/>
            <a:ext cx="8456612" cy="2514600"/>
          </a:xfrm>
          <a:prstGeom prst="rect">
            <a:avLst/>
          </a:prstGeom>
          <a:noFill/>
          <a:ln w="9525">
            <a:noFill/>
            <a:miter lim="800000"/>
            <a:headEnd/>
            <a:tailEnd/>
          </a:ln>
        </p:spPr>
        <p:txBody>
          <a:bodyPr/>
          <a:lstStyle/>
          <a:p>
            <a:pPr marL="742950" lvl="1" indent="-285750">
              <a:lnSpc>
                <a:spcPct val="80000"/>
              </a:lnSpc>
              <a:spcBef>
                <a:spcPct val="20000"/>
              </a:spcBef>
              <a:buFontTx/>
              <a:buChar char="–"/>
            </a:pPr>
            <a:r>
              <a:rPr lang="en-US" sz="1800" b="1"/>
              <a:t>Concept level, which produces a system concept description</a:t>
            </a:r>
          </a:p>
          <a:p>
            <a:pPr marL="742950" lvl="1" indent="-285750">
              <a:lnSpc>
                <a:spcPct val="80000"/>
              </a:lnSpc>
              <a:spcBef>
                <a:spcPct val="20000"/>
              </a:spcBef>
              <a:buFontTx/>
              <a:buChar char="–"/>
            </a:pPr>
            <a:r>
              <a:rPr lang="en-US" sz="1800" b="1"/>
              <a:t>System level, which produces a system description in terms of system characteristics and constraints</a:t>
            </a:r>
          </a:p>
          <a:p>
            <a:pPr marL="742950" lvl="1" indent="-285750">
              <a:lnSpc>
                <a:spcPct val="80000"/>
              </a:lnSpc>
              <a:spcBef>
                <a:spcPct val="20000"/>
              </a:spcBef>
              <a:buFontTx/>
              <a:buChar char="–"/>
            </a:pPr>
            <a:r>
              <a:rPr lang="en-US" sz="1800" b="1"/>
              <a:t>Subsystem/component level, which produces first set of subsystem and component product performance descriptions, then a set of corresponding detailed descriptions of the products’ characteristics essential for the production</a:t>
            </a:r>
          </a:p>
        </p:txBody>
      </p:sp>
      <p:pic>
        <p:nvPicPr>
          <p:cNvPr id="112647" name="Picture 7"/>
          <p:cNvPicPr>
            <a:picLocks noChangeAspect="1" noChangeArrowheads="1"/>
          </p:cNvPicPr>
          <p:nvPr/>
        </p:nvPicPr>
        <p:blipFill>
          <a:blip r:embed="rId3" cstate="print"/>
          <a:srcRect/>
          <a:stretch>
            <a:fillRect/>
          </a:stretch>
        </p:blipFill>
        <p:spPr bwMode="auto">
          <a:xfrm>
            <a:off x="3733800" y="1285875"/>
            <a:ext cx="5238750" cy="3362325"/>
          </a:xfrm>
          <a:prstGeom prst="rect">
            <a:avLst/>
          </a:prstGeom>
          <a:noFill/>
          <a:ln w="9525">
            <a:noFill/>
            <a:miter lim="800000"/>
            <a:headEnd/>
            <a:tailEnd/>
          </a:ln>
        </p:spPr>
      </p:pic>
      <p:sp>
        <p:nvSpPr>
          <p:cNvPr id="112648" name="Rectangle 6"/>
          <p:cNvSpPr>
            <a:spLocks noChangeArrowheads="1"/>
          </p:cNvSpPr>
          <p:nvPr/>
        </p:nvSpPr>
        <p:spPr bwMode="auto">
          <a:xfrm>
            <a:off x="3886200" y="3505200"/>
            <a:ext cx="1447800" cy="457200"/>
          </a:xfrm>
          <a:prstGeom prst="rect">
            <a:avLst/>
          </a:prstGeom>
          <a:noFill/>
          <a:ln w="9525">
            <a:noFill/>
            <a:miter lim="800000"/>
            <a:headEnd/>
            <a:tailEnd/>
          </a:ln>
        </p:spPr>
        <p:txBody>
          <a:bodyPr anchor="ctr">
            <a:spAutoFit/>
          </a:bodyPr>
          <a:lstStyle/>
          <a:p>
            <a:r>
              <a:rPr lang="en-US" sz="1200" b="1">
                <a:latin typeface="Times New Roman" pitchFamily="18" charset="0"/>
              </a:rPr>
              <a:t>From DAU SE Fundamentals</a:t>
            </a:r>
          </a:p>
        </p:txBody>
      </p:sp>
      <p:sp>
        <p:nvSpPr>
          <p:cNvPr id="121864" name="Line 8"/>
          <p:cNvSpPr>
            <a:spLocks noChangeShapeType="1"/>
          </p:cNvSpPr>
          <p:nvPr/>
        </p:nvSpPr>
        <p:spPr bwMode="auto">
          <a:xfrm flipV="1">
            <a:off x="2743200" y="1828800"/>
            <a:ext cx="1905000" cy="3048000"/>
          </a:xfrm>
          <a:prstGeom prst="line">
            <a:avLst/>
          </a:prstGeom>
          <a:noFill/>
          <a:ln w="9525">
            <a:solidFill>
              <a:schemeClr val="tx1"/>
            </a:solidFill>
            <a:round/>
            <a:headEnd/>
            <a:tailEnd type="triangle" w="med" len="med"/>
          </a:ln>
        </p:spPr>
        <p:txBody>
          <a:bodyPr/>
          <a:lstStyle/>
          <a:p>
            <a:endParaRPr lang="en-US"/>
          </a:p>
        </p:txBody>
      </p:sp>
      <p:sp>
        <p:nvSpPr>
          <p:cNvPr id="121865" name="Line 9"/>
          <p:cNvSpPr>
            <a:spLocks noChangeShapeType="1"/>
          </p:cNvSpPr>
          <p:nvPr/>
        </p:nvSpPr>
        <p:spPr bwMode="auto">
          <a:xfrm flipV="1">
            <a:off x="2667000" y="2590800"/>
            <a:ext cx="3352800" cy="2590800"/>
          </a:xfrm>
          <a:prstGeom prst="line">
            <a:avLst/>
          </a:prstGeom>
          <a:noFill/>
          <a:ln w="9525">
            <a:solidFill>
              <a:schemeClr val="tx1"/>
            </a:solidFill>
            <a:round/>
            <a:headEnd/>
            <a:tailEnd type="triangle" w="med" len="med"/>
          </a:ln>
        </p:spPr>
        <p:txBody>
          <a:bodyPr/>
          <a:lstStyle/>
          <a:p>
            <a:endParaRPr lang="en-US"/>
          </a:p>
        </p:txBody>
      </p:sp>
      <p:sp>
        <p:nvSpPr>
          <p:cNvPr id="121866" name="Line 10"/>
          <p:cNvSpPr>
            <a:spLocks noChangeShapeType="1"/>
          </p:cNvSpPr>
          <p:nvPr/>
        </p:nvSpPr>
        <p:spPr bwMode="auto">
          <a:xfrm flipV="1">
            <a:off x="4267200" y="3429000"/>
            <a:ext cx="2362200" cy="2209800"/>
          </a:xfrm>
          <a:prstGeom prst="line">
            <a:avLst/>
          </a:prstGeom>
          <a:noFill/>
          <a:ln w="9525">
            <a:solidFill>
              <a:schemeClr val="tx1"/>
            </a:solidFill>
            <a:round/>
            <a:headEnd/>
            <a:tailEnd type="triangle" w="med" len="med"/>
          </a:ln>
        </p:spPr>
        <p:txBody>
          <a:bodyPr/>
          <a:lstStyle/>
          <a:p>
            <a:endParaRPr lang="en-US"/>
          </a:p>
        </p:txBody>
      </p:sp>
      <p:sp>
        <p:nvSpPr>
          <p:cNvPr id="121867" name="Line 11"/>
          <p:cNvSpPr>
            <a:spLocks noChangeShapeType="1"/>
          </p:cNvSpPr>
          <p:nvPr/>
        </p:nvSpPr>
        <p:spPr bwMode="auto">
          <a:xfrm flipV="1">
            <a:off x="4267200" y="4191000"/>
            <a:ext cx="3657600" cy="2133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1861">
                                            <p:txEl>
                                              <p:pRg st="0" end="0"/>
                                            </p:txEl>
                                          </p:spTgt>
                                        </p:tgtEl>
                                        <p:attrNameLst>
                                          <p:attrName>style.visibility</p:attrName>
                                        </p:attrNameLst>
                                      </p:cBhvr>
                                      <p:to>
                                        <p:strVal val="visible"/>
                                      </p:to>
                                    </p:set>
                                    <p:anim calcmode="lin" valueType="num">
                                      <p:cBhvr additive="base">
                                        <p:cTn id="7" dur="500" fill="hold"/>
                                        <p:tgtEl>
                                          <p:spTgt spid="12186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186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1864"/>
                                        </p:tgtEl>
                                        <p:attrNameLst>
                                          <p:attrName>style.visibility</p:attrName>
                                        </p:attrNameLst>
                                      </p:cBhvr>
                                      <p:to>
                                        <p:strVal val="visible"/>
                                      </p:to>
                                    </p:set>
                                    <p:anim calcmode="lin" valueType="num">
                                      <p:cBhvr additive="base">
                                        <p:cTn id="11" dur="500" fill="hold"/>
                                        <p:tgtEl>
                                          <p:spTgt spid="121864"/>
                                        </p:tgtEl>
                                        <p:attrNameLst>
                                          <p:attrName>ppt_x</p:attrName>
                                        </p:attrNameLst>
                                      </p:cBhvr>
                                      <p:tavLst>
                                        <p:tav tm="0">
                                          <p:val>
                                            <p:strVal val="1+#ppt_w/2"/>
                                          </p:val>
                                        </p:tav>
                                        <p:tav tm="100000">
                                          <p:val>
                                            <p:strVal val="#ppt_x"/>
                                          </p:val>
                                        </p:tav>
                                      </p:tavLst>
                                    </p:anim>
                                    <p:anim calcmode="lin" valueType="num">
                                      <p:cBhvr additive="base">
                                        <p:cTn id="12" dur="500" fill="hold"/>
                                        <p:tgtEl>
                                          <p:spTgt spid="12186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1861">
                                            <p:txEl>
                                              <p:pRg st="1" end="1"/>
                                            </p:txEl>
                                          </p:spTgt>
                                        </p:tgtEl>
                                        <p:attrNameLst>
                                          <p:attrName>style.visibility</p:attrName>
                                        </p:attrNameLst>
                                      </p:cBhvr>
                                      <p:to>
                                        <p:strVal val="visible"/>
                                      </p:to>
                                    </p:set>
                                    <p:anim calcmode="lin" valueType="num">
                                      <p:cBhvr additive="base">
                                        <p:cTn id="17" dur="500" fill="hold"/>
                                        <p:tgtEl>
                                          <p:spTgt spid="12186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2186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1865"/>
                                        </p:tgtEl>
                                        <p:attrNameLst>
                                          <p:attrName>style.visibility</p:attrName>
                                        </p:attrNameLst>
                                      </p:cBhvr>
                                      <p:to>
                                        <p:strVal val="visible"/>
                                      </p:to>
                                    </p:set>
                                    <p:anim calcmode="lin" valueType="num">
                                      <p:cBhvr additive="base">
                                        <p:cTn id="21" dur="500" fill="hold"/>
                                        <p:tgtEl>
                                          <p:spTgt spid="121865"/>
                                        </p:tgtEl>
                                        <p:attrNameLst>
                                          <p:attrName>ppt_x</p:attrName>
                                        </p:attrNameLst>
                                      </p:cBhvr>
                                      <p:tavLst>
                                        <p:tav tm="0">
                                          <p:val>
                                            <p:strVal val="1+#ppt_w/2"/>
                                          </p:val>
                                        </p:tav>
                                        <p:tav tm="100000">
                                          <p:val>
                                            <p:strVal val="#ppt_x"/>
                                          </p:val>
                                        </p:tav>
                                      </p:tavLst>
                                    </p:anim>
                                    <p:anim calcmode="lin" valueType="num">
                                      <p:cBhvr additive="base">
                                        <p:cTn id="22"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1861">
                                            <p:txEl>
                                              <p:pRg st="2" end="2"/>
                                            </p:txEl>
                                          </p:spTgt>
                                        </p:tgtEl>
                                        <p:attrNameLst>
                                          <p:attrName>style.visibility</p:attrName>
                                        </p:attrNameLst>
                                      </p:cBhvr>
                                      <p:to>
                                        <p:strVal val="visible"/>
                                      </p:to>
                                    </p:set>
                                    <p:anim calcmode="lin" valueType="num">
                                      <p:cBhvr additive="base">
                                        <p:cTn id="27" dur="500" fill="hold"/>
                                        <p:tgtEl>
                                          <p:spTgt spid="121861">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1861">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1866"/>
                                        </p:tgtEl>
                                        <p:attrNameLst>
                                          <p:attrName>style.visibility</p:attrName>
                                        </p:attrNameLst>
                                      </p:cBhvr>
                                      <p:to>
                                        <p:strVal val="visible"/>
                                      </p:to>
                                    </p:set>
                                    <p:anim calcmode="lin" valueType="num">
                                      <p:cBhvr additive="base">
                                        <p:cTn id="31" dur="500" fill="hold"/>
                                        <p:tgtEl>
                                          <p:spTgt spid="121866"/>
                                        </p:tgtEl>
                                        <p:attrNameLst>
                                          <p:attrName>ppt_x</p:attrName>
                                        </p:attrNameLst>
                                      </p:cBhvr>
                                      <p:tavLst>
                                        <p:tav tm="0">
                                          <p:val>
                                            <p:strVal val="1+#ppt_w/2"/>
                                          </p:val>
                                        </p:tav>
                                        <p:tav tm="100000">
                                          <p:val>
                                            <p:strVal val="#ppt_x"/>
                                          </p:val>
                                        </p:tav>
                                      </p:tavLst>
                                    </p:anim>
                                    <p:anim calcmode="lin" valueType="num">
                                      <p:cBhvr additive="base">
                                        <p:cTn id="32" dur="500" fill="hold"/>
                                        <p:tgtEl>
                                          <p:spTgt spid="12186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1867"/>
                                        </p:tgtEl>
                                        <p:attrNameLst>
                                          <p:attrName>style.visibility</p:attrName>
                                        </p:attrNameLst>
                                      </p:cBhvr>
                                      <p:to>
                                        <p:strVal val="visible"/>
                                      </p:to>
                                    </p:set>
                                    <p:anim calcmode="lin" valueType="num">
                                      <p:cBhvr additive="base">
                                        <p:cTn id="37" dur="500" fill="hold"/>
                                        <p:tgtEl>
                                          <p:spTgt spid="121867"/>
                                        </p:tgtEl>
                                        <p:attrNameLst>
                                          <p:attrName>ppt_x</p:attrName>
                                        </p:attrNameLst>
                                      </p:cBhvr>
                                      <p:tavLst>
                                        <p:tav tm="0">
                                          <p:val>
                                            <p:strVal val="1+#ppt_w/2"/>
                                          </p:val>
                                        </p:tav>
                                        <p:tav tm="100000">
                                          <p:val>
                                            <p:strVal val="#ppt_x"/>
                                          </p:val>
                                        </p:tav>
                                      </p:tavLst>
                                    </p:anim>
                                    <p:anim calcmode="lin" valueType="num">
                                      <p:cBhvr additive="base">
                                        <p:cTn id="38" dur="500" fill="hold"/>
                                        <p:tgtEl>
                                          <p:spTgt spid="121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bldLvl="2"/>
      <p:bldP spid="121864" grpId="0" animBg="1"/>
      <p:bldP spid="121865" grpId="0" animBg="1"/>
      <p:bldP spid="121866" grpId="0" animBg="1"/>
      <p:bldP spid="1218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14690"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14691" name="Slide Number Placeholder 6"/>
          <p:cNvSpPr>
            <a:spLocks noGrp="1"/>
          </p:cNvSpPr>
          <p:nvPr>
            <p:ph type="sldNum" sz="quarter" idx="12"/>
          </p:nvPr>
        </p:nvSpPr>
        <p:spPr>
          <a:noFill/>
        </p:spPr>
        <p:txBody>
          <a:bodyPr/>
          <a:lstStyle/>
          <a:p>
            <a:fld id="{EC9C420B-FEE3-4DA1-B9AF-EF933409AFD5}" type="slidenum">
              <a:rPr lang="en-US" smtClean="0">
                <a:ea typeface="ＭＳ Ｐゴシック"/>
                <a:cs typeface="ＭＳ Ｐゴシック"/>
              </a:rPr>
              <a:pPr/>
              <a:t>51</a:t>
            </a:fld>
            <a:endParaRPr lang="en-US">
              <a:ea typeface="ＭＳ Ｐゴシック"/>
              <a:cs typeface="ＭＳ Ｐゴシック"/>
            </a:endParaRPr>
          </a:p>
        </p:txBody>
      </p:sp>
      <p:sp>
        <p:nvSpPr>
          <p:cNvPr id="114692" name="Rectangle 4"/>
          <p:cNvSpPr>
            <a:spLocks noGrp="1" noChangeArrowheads="1"/>
          </p:cNvSpPr>
          <p:nvPr>
            <p:ph type="title"/>
          </p:nvPr>
        </p:nvSpPr>
        <p:spPr/>
        <p:txBody>
          <a:bodyPr/>
          <a:lstStyle/>
          <a:p>
            <a:pPr eaLnBrk="1" hangingPunct="1"/>
            <a:r>
              <a:rPr lang="en-US"/>
              <a:t>2.0 Reference Documents – 1</a:t>
            </a:r>
          </a:p>
        </p:txBody>
      </p:sp>
      <p:sp>
        <p:nvSpPr>
          <p:cNvPr id="114693" name="Rectangle 5"/>
          <p:cNvSpPr>
            <a:spLocks noGrp="1" noChangeArrowheads="1"/>
          </p:cNvSpPr>
          <p:nvPr>
            <p:ph type="body" sz="half" idx="1"/>
          </p:nvPr>
        </p:nvSpPr>
        <p:spPr>
          <a:xfrm>
            <a:off x="685800" y="1524000"/>
            <a:ext cx="8001000" cy="2895600"/>
          </a:xfrm>
        </p:spPr>
        <p:txBody>
          <a:bodyPr/>
          <a:lstStyle/>
          <a:p>
            <a:pPr eaLnBrk="1" hangingPunct="1">
              <a:lnSpc>
                <a:spcPct val="90000"/>
              </a:lnSpc>
              <a:buFontTx/>
              <a:buNone/>
            </a:pPr>
            <a:r>
              <a:rPr lang="en-US" sz="2000" dirty="0"/>
              <a:t>2.0 Identify references on which you are depending </a:t>
            </a:r>
            <a:r>
              <a:rPr lang="en-US" sz="2000" u="sng" dirty="0"/>
              <a:t>and</a:t>
            </a:r>
            <a:r>
              <a:rPr lang="en-US" sz="2000" dirty="0"/>
              <a:t> which are </a:t>
            </a:r>
            <a:r>
              <a:rPr lang="en-US" sz="2000" u="sng" dirty="0"/>
              <a:t>cited in the text</a:t>
            </a:r>
            <a:r>
              <a:rPr lang="en-US" sz="2000" dirty="0"/>
              <a:t>. How are these references tailored, prioritized, and applied?</a:t>
            </a:r>
          </a:p>
          <a:p>
            <a:pPr eaLnBrk="1" hangingPunct="1">
              <a:lnSpc>
                <a:spcPct val="90000"/>
              </a:lnSpc>
              <a:buFontTx/>
              <a:buNone/>
            </a:pPr>
            <a:r>
              <a:rPr lang="en-US" sz="2000" dirty="0"/>
              <a:t>2.1 Industry References</a:t>
            </a:r>
          </a:p>
          <a:p>
            <a:pPr eaLnBrk="1" hangingPunct="1">
              <a:lnSpc>
                <a:spcPct val="90000"/>
              </a:lnSpc>
            </a:pPr>
            <a:r>
              <a:rPr lang="en-US" sz="2000" dirty="0"/>
              <a:t>Standards, industry handbooks, other references. Identify which are “guidance” (provide useful information) and which are “compliance” (must be adhered to). For “Compliance”, the referencing section of the plan must address how compliance will be shown. List in a tabular form</a:t>
            </a:r>
          </a:p>
        </p:txBody>
      </p:sp>
      <p:graphicFrame>
        <p:nvGraphicFramePr>
          <p:cNvPr id="251973" name="Group 69"/>
          <p:cNvGraphicFramePr>
            <a:graphicFrameLocks noGrp="1"/>
          </p:cNvGraphicFramePr>
          <p:nvPr>
            <p:ph sz="half" idx="2"/>
          </p:nvPr>
        </p:nvGraphicFramePr>
        <p:xfrm>
          <a:off x="381000" y="4648200"/>
          <a:ext cx="8077200" cy="1706880"/>
        </p:xfrm>
        <a:graphic>
          <a:graphicData uri="http://schemas.openxmlformats.org/drawingml/2006/table">
            <a:tbl>
              <a:tblPr/>
              <a:tblGrid>
                <a:gridCol w="1760538">
                  <a:extLst>
                    <a:ext uri="{9D8B030D-6E8A-4147-A177-3AD203B41FA5}">
                      <a16:colId xmlns:a16="http://schemas.microsoft.com/office/drawing/2014/main" xmlns="" val="20000"/>
                    </a:ext>
                  </a:extLst>
                </a:gridCol>
                <a:gridCol w="4327525">
                  <a:extLst>
                    <a:ext uri="{9D8B030D-6E8A-4147-A177-3AD203B41FA5}">
                      <a16:colId xmlns:a16="http://schemas.microsoft.com/office/drawing/2014/main" xmlns="" val="20001"/>
                    </a:ext>
                  </a:extLst>
                </a:gridCol>
                <a:gridCol w="1989137">
                  <a:extLst>
                    <a:ext uri="{9D8B030D-6E8A-4147-A177-3AD203B41FA5}">
                      <a16:colId xmlns:a16="http://schemas.microsoft.com/office/drawing/2014/main" xmlns="" val="20002"/>
                    </a:ext>
                  </a:extLst>
                </a:gridCol>
              </a:tblGrid>
              <a:tr h="6905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Document Number</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Document Title, Version, Date</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“Guidance” or “Compliance”?</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905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ISO/IEC15288</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Systems and Software Engineering – System Life-Cycle Processes, 2</a:t>
                      </a:r>
                      <a:r>
                        <a:rPr kumimoji="0" lang="en-US" sz="2000" b="0" i="0" u="none" strike="noStrike" cap="none" normalizeH="0" baseline="30000">
                          <a:ln>
                            <a:noFill/>
                          </a:ln>
                          <a:solidFill>
                            <a:schemeClr val="tx1"/>
                          </a:solidFill>
                          <a:effectLst/>
                          <a:latin typeface="Times New Roman" pitchFamily="18" charset="0"/>
                          <a:ea typeface="ＭＳ Ｐゴシック" pitchFamily="16" charset="-128"/>
                          <a:cs typeface="Times New Roman" pitchFamily="18" charset="0"/>
                        </a:rPr>
                        <a:t>nd</a:t>
                      </a:r>
                      <a:r>
                        <a:rPr kumimoji="0" lang="en-US" sz="2000" b="0"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 Edition, 2008-02-01.</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ＭＳ Ｐゴシック" pitchFamily="16" charset="-128"/>
                          <a:cs typeface="Times New Roman" pitchFamily="18" charset="0"/>
                        </a:rPr>
                        <a:t>Guidance</a:t>
                      </a:r>
                      <a:endParaRPr kumimoji="0" lang="en-US" sz="4000" b="0" i="0" u="none" strike="noStrike" cap="none" normalizeH="0" baseline="0">
                        <a:ln>
                          <a:noFill/>
                        </a:ln>
                        <a:solidFill>
                          <a:schemeClr val="tx1"/>
                        </a:solidFill>
                        <a:effectLst/>
                        <a:latin typeface="Times"/>
                        <a:ea typeface="ＭＳ Ｐゴシック" pitchFamily="16"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Date Placeholder 4"/>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16738" name="Footer Placeholder 5"/>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16739" name="Slide Number Placeholder 6"/>
          <p:cNvSpPr>
            <a:spLocks noGrp="1"/>
          </p:cNvSpPr>
          <p:nvPr>
            <p:ph type="sldNum" sz="quarter" idx="12"/>
          </p:nvPr>
        </p:nvSpPr>
        <p:spPr>
          <a:noFill/>
        </p:spPr>
        <p:txBody>
          <a:bodyPr/>
          <a:lstStyle/>
          <a:p>
            <a:fld id="{70E58328-54D0-4AAB-9517-7555416CDA9C}" type="slidenum">
              <a:rPr lang="en-US" smtClean="0">
                <a:ea typeface="ＭＳ Ｐゴシック"/>
                <a:cs typeface="ＭＳ Ｐゴシック"/>
              </a:rPr>
              <a:pPr/>
              <a:t>52</a:t>
            </a:fld>
            <a:endParaRPr lang="en-US">
              <a:ea typeface="ＭＳ Ｐゴシック"/>
              <a:cs typeface="ＭＳ Ｐゴシック"/>
            </a:endParaRPr>
          </a:p>
        </p:txBody>
      </p:sp>
      <p:sp>
        <p:nvSpPr>
          <p:cNvPr id="116740" name="Rectangle 2"/>
          <p:cNvSpPr>
            <a:spLocks noGrp="1" noChangeArrowheads="1"/>
          </p:cNvSpPr>
          <p:nvPr>
            <p:ph type="title"/>
          </p:nvPr>
        </p:nvSpPr>
        <p:spPr/>
        <p:txBody>
          <a:bodyPr/>
          <a:lstStyle/>
          <a:p>
            <a:pPr eaLnBrk="1" hangingPunct="1"/>
            <a:r>
              <a:rPr lang="en-US"/>
              <a:t>2.0 Reference Documents – 2</a:t>
            </a:r>
          </a:p>
        </p:txBody>
      </p:sp>
      <p:sp>
        <p:nvSpPr>
          <p:cNvPr id="116741" name="Rectangle 3"/>
          <p:cNvSpPr>
            <a:spLocks noGrp="1" noChangeArrowheads="1"/>
          </p:cNvSpPr>
          <p:nvPr>
            <p:ph type="body" sz="half" idx="1"/>
          </p:nvPr>
        </p:nvSpPr>
        <p:spPr>
          <a:xfrm>
            <a:off x="685800" y="1524000"/>
            <a:ext cx="8001000" cy="4724400"/>
          </a:xfrm>
        </p:spPr>
        <p:txBody>
          <a:bodyPr/>
          <a:lstStyle/>
          <a:p>
            <a:pPr marL="381000" indent="-381000" eaLnBrk="1" hangingPunct="1">
              <a:buFontTx/>
              <a:buNone/>
            </a:pPr>
            <a:r>
              <a:rPr lang="en-US" sz="2000" dirty="0"/>
              <a:t>2.2 Acquirer References (tabular format)</a:t>
            </a:r>
          </a:p>
          <a:p>
            <a:pPr marL="381000" indent="-381000" eaLnBrk="1" hangingPunct="1"/>
            <a:r>
              <a:rPr lang="en-US" sz="2000" dirty="0"/>
              <a:t>Acquirer-specific references. Might not be applicable for supplier-funded development</a:t>
            </a:r>
          </a:p>
          <a:p>
            <a:pPr marL="381000" indent="-381000" eaLnBrk="1" hangingPunct="1">
              <a:buFontTx/>
              <a:buNone/>
            </a:pPr>
            <a:r>
              <a:rPr lang="en-US" sz="2000" dirty="0"/>
              <a:t>2.3 Enterprise References (tabular format)</a:t>
            </a:r>
          </a:p>
          <a:p>
            <a:pPr marL="381000" indent="-381000" eaLnBrk="1" hangingPunct="1"/>
            <a:r>
              <a:rPr lang="en-US" sz="2000" dirty="0"/>
              <a:t>Your company items that apply to more than just your program – You need to hypothesize a larger organizational context for this project</a:t>
            </a:r>
          </a:p>
          <a:p>
            <a:pPr marL="381000" indent="-381000" eaLnBrk="1" hangingPunct="1">
              <a:buFontTx/>
              <a:buNone/>
            </a:pPr>
            <a:r>
              <a:rPr lang="en-US" sz="2000" dirty="0"/>
              <a:t>2.4 Program References (tabular format)</a:t>
            </a:r>
          </a:p>
          <a:p>
            <a:pPr marL="381000" indent="-381000" eaLnBrk="1" hangingPunct="1"/>
            <a:r>
              <a:rPr lang="en-US" sz="2000" dirty="0"/>
              <a:t>Project-specific references controlled by the performing organization. May include, for example, program management plans or plans subordinate to the SEMP (e.g., risk management, requirements management, etc.)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2288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22883" name="Slide Number Placeholder 5"/>
          <p:cNvSpPr>
            <a:spLocks noGrp="1"/>
          </p:cNvSpPr>
          <p:nvPr>
            <p:ph type="sldNum" sz="quarter" idx="12"/>
          </p:nvPr>
        </p:nvSpPr>
        <p:spPr>
          <a:noFill/>
        </p:spPr>
        <p:txBody>
          <a:bodyPr/>
          <a:lstStyle/>
          <a:p>
            <a:fld id="{BF9415E4-7BC5-46A5-A7F5-D1B6D8ECCA0E}" type="slidenum">
              <a:rPr lang="en-US" smtClean="0">
                <a:ea typeface="ＭＳ Ｐゴシック"/>
                <a:cs typeface="ＭＳ Ｐゴシック"/>
              </a:rPr>
              <a:pPr/>
              <a:t>53</a:t>
            </a:fld>
            <a:endParaRPr lang="en-US">
              <a:ea typeface="ＭＳ Ｐゴシック"/>
              <a:cs typeface="ＭＳ Ｐゴシック"/>
            </a:endParaRPr>
          </a:p>
        </p:txBody>
      </p:sp>
      <p:sp>
        <p:nvSpPr>
          <p:cNvPr id="122884" name="Rectangle 2"/>
          <p:cNvSpPr>
            <a:spLocks noGrp="1" noChangeArrowheads="1"/>
          </p:cNvSpPr>
          <p:nvPr>
            <p:ph type="title"/>
          </p:nvPr>
        </p:nvSpPr>
        <p:spPr/>
        <p:txBody>
          <a:bodyPr/>
          <a:lstStyle/>
          <a:p>
            <a:pPr eaLnBrk="1" hangingPunct="1"/>
            <a:r>
              <a:rPr lang="en-US"/>
              <a:t>Questions for Tonight?</a:t>
            </a:r>
          </a:p>
        </p:txBody>
      </p:sp>
      <p:sp>
        <p:nvSpPr>
          <p:cNvPr id="144387" name="Rectangle 3"/>
          <p:cNvSpPr>
            <a:spLocks noGrp="1" noChangeArrowheads="1"/>
          </p:cNvSpPr>
          <p:nvPr>
            <p:ph type="body" idx="1"/>
          </p:nvPr>
        </p:nvSpPr>
        <p:spPr>
          <a:xfrm>
            <a:off x="381000" y="1295400"/>
            <a:ext cx="8534400" cy="4876800"/>
          </a:xfrm>
        </p:spPr>
        <p:txBody>
          <a:bodyPr/>
          <a:lstStyle/>
          <a:p>
            <a:pPr eaLnBrk="1" hangingPunct="1"/>
            <a:r>
              <a:rPr lang="en-US" dirty="0" err="1"/>
              <a:t>HW1</a:t>
            </a:r>
            <a:r>
              <a:rPr lang="en-US" dirty="0"/>
              <a:t> – do it </a:t>
            </a:r>
            <a:r>
              <a:rPr lang="en-US"/>
              <a:t>if not done</a:t>
            </a:r>
            <a:endParaRPr lang="en-US" dirty="0"/>
          </a:p>
          <a:p>
            <a:pPr eaLnBrk="1" hangingPunct="1"/>
            <a:r>
              <a:rPr lang="en-US" dirty="0"/>
              <a:t>Next week: </a:t>
            </a:r>
          </a:p>
          <a:p>
            <a:pPr lvl="1" eaLnBrk="1" hangingPunct="1"/>
            <a:r>
              <a:rPr lang="en-US" dirty="0"/>
              <a:t>Week 2 Readings in Syllabus - be prepared to discuss in class</a:t>
            </a:r>
          </a:p>
          <a:p>
            <a:pPr lvl="2" eaLnBrk="1" hangingPunct="1"/>
            <a:r>
              <a:rPr lang="en-US" dirty="0" err="1"/>
              <a:t>ISEH</a:t>
            </a:r>
            <a:r>
              <a:rPr lang="en-US" dirty="0"/>
              <a:t> 3, 6.1, 6.2, 9.7, 10.1-10.13</a:t>
            </a:r>
          </a:p>
          <a:p>
            <a:pPr lvl="1" eaLnBrk="1" hangingPunct="1"/>
            <a:r>
              <a:rPr lang="en-US" dirty="0" err="1"/>
              <a:t>HW2</a:t>
            </a:r>
            <a:r>
              <a:rPr lang="en-US" dirty="0"/>
              <a:t> – Due</a:t>
            </a:r>
          </a:p>
          <a:p>
            <a:pPr lvl="1" eaLnBrk="1" hangingPunct="1"/>
            <a:r>
              <a:rPr lang="en-US" dirty="0"/>
              <a:t>Canvas Discussion Board</a:t>
            </a:r>
          </a:p>
          <a:p>
            <a:pPr lvl="2" eaLnBrk="1" hangingPunct="1"/>
            <a:r>
              <a:rPr lang="en-US" dirty="0"/>
              <a:t> Is ONLY to be used when</a:t>
            </a:r>
          </a:p>
          <a:p>
            <a:pPr lvl="3" eaLnBrk="1" hangingPunct="1"/>
            <a:r>
              <a:rPr lang="en-US" dirty="0"/>
              <a:t>Class is not held (e.g., Snow day), or</a:t>
            </a:r>
          </a:p>
          <a:p>
            <a:pPr lvl="3" eaLnBrk="1" hangingPunct="1"/>
            <a:r>
              <a:rPr lang="en-US" dirty="0"/>
              <a:t>You have arranged </a:t>
            </a:r>
            <a:r>
              <a:rPr lang="en-US" u="sng" dirty="0"/>
              <a:t>in advance </a:t>
            </a:r>
            <a:r>
              <a:rPr lang="en-US" dirty="0"/>
              <a:t>to miss class</a:t>
            </a:r>
          </a:p>
          <a:p>
            <a:pPr lvl="2" eaLnBrk="1" hangingPunct="1"/>
            <a:r>
              <a:rPr lang="en-US" dirty="0"/>
              <a:t>If used, posts are due at </a:t>
            </a:r>
            <a:r>
              <a:rPr lang="en-US" u="sng" dirty="0"/>
              <a:t>beginning</a:t>
            </a:r>
            <a:r>
              <a:rPr lang="en-US" dirty="0"/>
              <a:t> of class time for credit</a:t>
            </a:r>
          </a:p>
          <a:p>
            <a:pPr lvl="1" eaLnBrk="1" hangingPunct="1"/>
            <a:r>
              <a:rPr lang="en-US" dirty="0"/>
              <a:t>Lecture 2:  Program Organization</a:t>
            </a:r>
          </a:p>
          <a:p>
            <a:pPr eaLnBrk="1" hangingPunct="1"/>
            <a:r>
              <a:rPr lang="en-US" sz="2000" dirty="0"/>
              <a:t>End – Good night!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7">
                                            <p:txEl>
                                              <p:pRg st="1" end="1"/>
                                            </p:txEl>
                                          </p:spTgt>
                                        </p:tgtEl>
                                        <p:attrNameLst>
                                          <p:attrName>style.visibility</p:attrName>
                                        </p:attrNameLst>
                                      </p:cBhvr>
                                      <p:to>
                                        <p:strVal val="visible"/>
                                      </p:to>
                                    </p:set>
                                    <p:anim calcmode="lin" valueType="num">
                                      <p:cBhvr additive="base">
                                        <p:cTn id="13" dur="500" fill="hold"/>
                                        <p:tgtEl>
                                          <p:spTgt spid="144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438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 calcmode="lin" valueType="num">
                                      <p:cBhvr additive="base">
                                        <p:cTn id="17" dur="500" fill="hold"/>
                                        <p:tgtEl>
                                          <p:spTgt spid="1443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438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4387">
                                            <p:txEl>
                                              <p:pRg st="3" end="3"/>
                                            </p:txEl>
                                          </p:spTgt>
                                        </p:tgtEl>
                                        <p:attrNameLst>
                                          <p:attrName>style.visibility</p:attrName>
                                        </p:attrNameLst>
                                      </p:cBhvr>
                                      <p:to>
                                        <p:strVal val="visible"/>
                                      </p:to>
                                    </p:set>
                                    <p:anim calcmode="lin" valueType="num">
                                      <p:cBhvr additive="base">
                                        <p:cTn id="21" dur="500" fill="hold"/>
                                        <p:tgtEl>
                                          <p:spTgt spid="14438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438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44387">
                                            <p:txEl>
                                              <p:pRg st="4" end="4"/>
                                            </p:txEl>
                                          </p:spTgt>
                                        </p:tgtEl>
                                        <p:attrNameLst>
                                          <p:attrName>style.visibility</p:attrName>
                                        </p:attrNameLst>
                                      </p:cBhvr>
                                      <p:to>
                                        <p:strVal val="visible"/>
                                      </p:to>
                                    </p:set>
                                    <p:anim calcmode="lin" valueType="num">
                                      <p:cBhvr additive="base">
                                        <p:cTn id="25" dur="500" fill="hold"/>
                                        <p:tgtEl>
                                          <p:spTgt spid="1443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438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4387">
                                            <p:txEl>
                                              <p:pRg st="5" end="5"/>
                                            </p:txEl>
                                          </p:spTgt>
                                        </p:tgtEl>
                                        <p:attrNameLst>
                                          <p:attrName>style.visibility</p:attrName>
                                        </p:attrNameLst>
                                      </p:cBhvr>
                                      <p:to>
                                        <p:strVal val="visible"/>
                                      </p:to>
                                    </p:set>
                                    <p:anim calcmode="lin" valueType="num">
                                      <p:cBhvr additive="base">
                                        <p:cTn id="29" dur="500" fill="hold"/>
                                        <p:tgtEl>
                                          <p:spTgt spid="14438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438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4387">
                                            <p:txEl>
                                              <p:pRg st="6" end="6"/>
                                            </p:txEl>
                                          </p:spTgt>
                                        </p:tgtEl>
                                        <p:attrNameLst>
                                          <p:attrName>style.visibility</p:attrName>
                                        </p:attrNameLst>
                                      </p:cBhvr>
                                      <p:to>
                                        <p:strVal val="visible"/>
                                      </p:to>
                                    </p:set>
                                    <p:anim calcmode="lin" valueType="num">
                                      <p:cBhvr additive="base">
                                        <p:cTn id="33" dur="500" fill="hold"/>
                                        <p:tgtEl>
                                          <p:spTgt spid="14438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438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4387">
                                            <p:txEl>
                                              <p:pRg st="7" end="7"/>
                                            </p:txEl>
                                          </p:spTgt>
                                        </p:tgtEl>
                                        <p:attrNameLst>
                                          <p:attrName>style.visibility</p:attrName>
                                        </p:attrNameLst>
                                      </p:cBhvr>
                                      <p:to>
                                        <p:strVal val="visible"/>
                                      </p:to>
                                    </p:set>
                                    <p:anim calcmode="lin" valueType="num">
                                      <p:cBhvr additive="base">
                                        <p:cTn id="37" dur="500" fill="hold"/>
                                        <p:tgtEl>
                                          <p:spTgt spid="14438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4387">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4387">
                                            <p:txEl>
                                              <p:pRg st="8" end="8"/>
                                            </p:txEl>
                                          </p:spTgt>
                                        </p:tgtEl>
                                        <p:attrNameLst>
                                          <p:attrName>style.visibility</p:attrName>
                                        </p:attrNameLst>
                                      </p:cBhvr>
                                      <p:to>
                                        <p:strVal val="visible"/>
                                      </p:to>
                                    </p:set>
                                    <p:anim calcmode="lin" valueType="num">
                                      <p:cBhvr additive="base">
                                        <p:cTn id="41" dur="500" fill="hold"/>
                                        <p:tgtEl>
                                          <p:spTgt spid="144387">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4387">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4387">
                                            <p:txEl>
                                              <p:pRg st="9" end="9"/>
                                            </p:txEl>
                                          </p:spTgt>
                                        </p:tgtEl>
                                        <p:attrNameLst>
                                          <p:attrName>style.visibility</p:attrName>
                                        </p:attrNameLst>
                                      </p:cBhvr>
                                      <p:to>
                                        <p:strVal val="visible"/>
                                      </p:to>
                                    </p:set>
                                    <p:anim calcmode="lin" valueType="num">
                                      <p:cBhvr additive="base">
                                        <p:cTn id="45" dur="500" fill="hold"/>
                                        <p:tgtEl>
                                          <p:spTgt spid="144387">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4387">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44387">
                                            <p:txEl>
                                              <p:pRg st="10" end="10"/>
                                            </p:txEl>
                                          </p:spTgt>
                                        </p:tgtEl>
                                        <p:attrNameLst>
                                          <p:attrName>style.visibility</p:attrName>
                                        </p:attrNameLst>
                                      </p:cBhvr>
                                      <p:to>
                                        <p:strVal val="visible"/>
                                      </p:to>
                                    </p:set>
                                    <p:anim calcmode="lin" valueType="num">
                                      <p:cBhvr additive="base">
                                        <p:cTn id="49" dur="500" fill="hold"/>
                                        <p:tgtEl>
                                          <p:spTgt spid="144387">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4387">
                                            <p:txEl>
                                              <p:pRg st="11" end="11"/>
                                            </p:txEl>
                                          </p:spTgt>
                                        </p:tgtEl>
                                        <p:attrNameLst>
                                          <p:attrName>style.visibility</p:attrName>
                                        </p:attrNameLst>
                                      </p:cBhvr>
                                      <p:to>
                                        <p:strVal val="visible"/>
                                      </p:to>
                                    </p:set>
                                    <p:anim calcmode="lin" valueType="num">
                                      <p:cBhvr additive="base">
                                        <p:cTn id="55" dur="500" fill="hold"/>
                                        <p:tgtEl>
                                          <p:spTgt spid="144387">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12493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124931" name="Slide Number Placeholder 5"/>
          <p:cNvSpPr>
            <a:spLocks noGrp="1"/>
          </p:cNvSpPr>
          <p:nvPr>
            <p:ph type="sldNum" sz="quarter" idx="12"/>
          </p:nvPr>
        </p:nvSpPr>
        <p:spPr>
          <a:noFill/>
        </p:spPr>
        <p:txBody>
          <a:bodyPr/>
          <a:lstStyle/>
          <a:p>
            <a:fld id="{EA54776A-523B-44A1-B6EE-F45ECB91D91A}" type="slidenum">
              <a:rPr lang="en-US" smtClean="0">
                <a:ea typeface="ＭＳ Ｐゴシック"/>
                <a:cs typeface="ＭＳ Ｐゴシック"/>
              </a:rPr>
              <a:pPr/>
              <a:t>54</a:t>
            </a:fld>
            <a:endParaRPr lang="en-US">
              <a:ea typeface="ＭＳ Ｐゴシック"/>
              <a:cs typeface="ＭＳ Ｐゴシック"/>
            </a:endParaRPr>
          </a:p>
        </p:txBody>
      </p:sp>
      <p:sp>
        <p:nvSpPr>
          <p:cNvPr id="124932" name="Rectangle 2"/>
          <p:cNvSpPr>
            <a:spLocks noGrp="1" noChangeArrowheads="1"/>
          </p:cNvSpPr>
          <p:nvPr>
            <p:ph type="ctrTitle"/>
          </p:nvPr>
        </p:nvSpPr>
        <p:spPr/>
        <p:txBody>
          <a:bodyPr/>
          <a:lstStyle/>
          <a:p>
            <a:pPr eaLnBrk="1" hangingPunct="1"/>
            <a:r>
              <a:rPr lang="en-US" i="1"/>
              <a:t>Program Completed</a:t>
            </a:r>
            <a:endParaRPr lang="en-US"/>
          </a:p>
        </p:txBody>
      </p:sp>
      <p:sp>
        <p:nvSpPr>
          <p:cNvPr id="124933" name="Rectangle 3"/>
          <p:cNvSpPr>
            <a:spLocks noGrp="1" noChangeArrowheads="1"/>
          </p:cNvSpPr>
          <p:nvPr>
            <p:ph type="subTitle" idx="1"/>
          </p:nvPr>
        </p:nvSpPr>
        <p:spPr>
          <a:xfrm>
            <a:off x="990600" y="3886200"/>
            <a:ext cx="7162800" cy="1752600"/>
          </a:xfrm>
        </p:spPr>
        <p:txBody>
          <a:bodyPr/>
          <a:lstStyle/>
          <a:p>
            <a:pPr eaLnBrk="1" hangingPunct="1"/>
            <a:r>
              <a:rPr lang="en-US"/>
              <a:t>Missouri University of Science and Technology</a:t>
            </a:r>
          </a:p>
        </p:txBody>
      </p:sp>
      <p:sp>
        <p:nvSpPr>
          <p:cNvPr id="124934" name="Text Box 5"/>
          <p:cNvSpPr txBox="1">
            <a:spLocks noChangeArrowheads="1"/>
          </p:cNvSpPr>
          <p:nvPr/>
        </p:nvSpPr>
        <p:spPr bwMode="auto">
          <a:xfrm>
            <a:off x="1981200" y="5257800"/>
            <a:ext cx="5715000" cy="366713"/>
          </a:xfrm>
          <a:prstGeom prst="rect">
            <a:avLst/>
          </a:prstGeom>
          <a:noFill/>
          <a:ln w="9525">
            <a:noFill/>
            <a:miter lim="800000"/>
            <a:headEnd/>
            <a:tailEnd/>
          </a:ln>
        </p:spPr>
        <p:txBody>
          <a:bodyPr lIns="91431" tIns="45716" rIns="91431" bIns="45716">
            <a:spAutoFit/>
          </a:bodyPr>
          <a:lstStyle/>
          <a:p>
            <a:pPr algn="ctr"/>
            <a:r>
              <a:rPr lang="en-US" sz="1800" b="1">
                <a:solidFill>
                  <a:srgbClr val="000000"/>
                </a:solidFill>
              </a:rPr>
              <a:t>© 2006-2020 </a:t>
            </a:r>
            <a:r>
              <a:rPr lang="en-US" sz="1800" b="1" dirty="0">
                <a:solidFill>
                  <a:srgbClr val="000000"/>
                </a:solidFill>
              </a:rPr>
              <a:t>Curators of University of Missouri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6626"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6627" name="Slide Number Placeholder 5"/>
          <p:cNvSpPr>
            <a:spLocks noGrp="1"/>
          </p:cNvSpPr>
          <p:nvPr>
            <p:ph type="sldNum" sz="quarter" idx="12"/>
          </p:nvPr>
        </p:nvSpPr>
        <p:spPr>
          <a:noFill/>
        </p:spPr>
        <p:txBody>
          <a:bodyPr/>
          <a:lstStyle/>
          <a:p>
            <a:fld id="{627BBFB5-23A7-4CAF-963F-5527498063E9}" type="slidenum">
              <a:rPr lang="en-US" smtClean="0">
                <a:ea typeface="ＭＳ Ｐゴシック"/>
                <a:cs typeface="ＭＳ Ｐゴシック"/>
              </a:rPr>
              <a:pPr/>
              <a:t>6</a:t>
            </a:fld>
            <a:endParaRPr lang="en-US">
              <a:ea typeface="ＭＳ Ｐゴシック"/>
              <a:cs typeface="ＭＳ Ｐゴシック"/>
            </a:endParaRPr>
          </a:p>
        </p:txBody>
      </p:sp>
      <p:sp>
        <p:nvSpPr>
          <p:cNvPr id="26628" name="Rectangle 2"/>
          <p:cNvSpPr>
            <a:spLocks noGrp="1" noChangeArrowheads="1"/>
          </p:cNvSpPr>
          <p:nvPr>
            <p:ph type="title"/>
          </p:nvPr>
        </p:nvSpPr>
        <p:spPr>
          <a:xfrm>
            <a:off x="1295400" y="609600"/>
            <a:ext cx="6705600" cy="762000"/>
          </a:xfrm>
        </p:spPr>
        <p:txBody>
          <a:bodyPr/>
          <a:lstStyle/>
          <a:p>
            <a:pPr eaLnBrk="1" hangingPunct="1"/>
            <a:r>
              <a:rPr lang="en-US"/>
              <a:t>SE Management in Context</a:t>
            </a:r>
          </a:p>
        </p:txBody>
      </p:sp>
      <p:sp>
        <p:nvSpPr>
          <p:cNvPr id="29699" name="Rectangle 3"/>
          <p:cNvSpPr>
            <a:spLocks noGrp="1" noChangeArrowheads="1"/>
          </p:cNvSpPr>
          <p:nvPr>
            <p:ph type="body" idx="1"/>
          </p:nvPr>
        </p:nvSpPr>
        <p:spPr>
          <a:xfrm>
            <a:off x="1062038" y="6019800"/>
            <a:ext cx="7769225" cy="533400"/>
          </a:xfrm>
          <a:solidFill>
            <a:srgbClr val="FFFF99"/>
          </a:solidFill>
        </p:spPr>
        <p:txBody>
          <a:bodyPr/>
          <a:lstStyle/>
          <a:p>
            <a:pPr eaLnBrk="1" hangingPunct="1">
              <a:buFontTx/>
              <a:buNone/>
            </a:pPr>
            <a:r>
              <a:rPr lang="en-US"/>
              <a:t>“Begin with the end in mind” - Covey</a:t>
            </a:r>
          </a:p>
        </p:txBody>
      </p:sp>
      <p:sp>
        <p:nvSpPr>
          <p:cNvPr id="29700" name="Rectangle 4"/>
          <p:cNvSpPr>
            <a:spLocks noChangeArrowheads="1"/>
          </p:cNvSpPr>
          <p:nvPr/>
        </p:nvSpPr>
        <p:spPr bwMode="auto">
          <a:xfrm>
            <a:off x="6934200" y="4191000"/>
            <a:ext cx="2057400" cy="1524000"/>
          </a:xfrm>
          <a:prstGeom prst="rect">
            <a:avLst/>
          </a:prstGeom>
          <a:solidFill>
            <a:srgbClr val="99CC00"/>
          </a:solidFill>
          <a:ln w="9525">
            <a:solidFill>
              <a:schemeClr val="tx1"/>
            </a:solidFill>
            <a:miter lim="800000"/>
            <a:headEnd/>
            <a:tailEnd/>
          </a:ln>
        </p:spPr>
        <p:txBody>
          <a:bodyPr anchor="ctr"/>
          <a:lstStyle/>
          <a:p>
            <a:pPr algn="ctr">
              <a:spcBef>
                <a:spcPct val="20000"/>
              </a:spcBef>
            </a:pPr>
            <a:r>
              <a:rPr lang="en-US" sz="1800" b="1" u="sng"/>
              <a:t>Product System</a:t>
            </a:r>
          </a:p>
          <a:p>
            <a:pPr algn="ctr">
              <a:spcBef>
                <a:spcPct val="20000"/>
              </a:spcBef>
            </a:pPr>
            <a:endParaRPr lang="en-US" sz="1800" b="1"/>
          </a:p>
          <a:p>
            <a:pPr algn="ctr">
              <a:spcBef>
                <a:spcPct val="20000"/>
              </a:spcBef>
            </a:pPr>
            <a:r>
              <a:rPr lang="en-US" sz="1800" b="1"/>
              <a:t>Satisfy User </a:t>
            </a:r>
          </a:p>
          <a:p>
            <a:pPr algn="ctr">
              <a:spcBef>
                <a:spcPct val="20000"/>
              </a:spcBef>
            </a:pPr>
            <a:r>
              <a:rPr lang="en-US" sz="1800" b="1"/>
              <a:t>Need – the goal</a:t>
            </a:r>
          </a:p>
        </p:txBody>
      </p:sp>
      <p:sp>
        <p:nvSpPr>
          <p:cNvPr id="29701" name="Rectangle 5"/>
          <p:cNvSpPr>
            <a:spLocks noChangeArrowheads="1"/>
          </p:cNvSpPr>
          <p:nvPr/>
        </p:nvSpPr>
        <p:spPr bwMode="auto">
          <a:xfrm>
            <a:off x="3886200" y="2971800"/>
            <a:ext cx="2209800" cy="1524000"/>
          </a:xfrm>
          <a:prstGeom prst="rect">
            <a:avLst/>
          </a:prstGeom>
          <a:solidFill>
            <a:srgbClr val="99CC00"/>
          </a:solidFill>
          <a:ln w="9525">
            <a:solidFill>
              <a:schemeClr val="tx1"/>
            </a:solidFill>
            <a:miter lim="800000"/>
            <a:headEnd/>
            <a:tailEnd/>
          </a:ln>
        </p:spPr>
        <p:txBody>
          <a:bodyPr anchor="ctr"/>
          <a:lstStyle/>
          <a:p>
            <a:pPr algn="ctr">
              <a:spcBef>
                <a:spcPct val="20000"/>
              </a:spcBef>
            </a:pPr>
            <a:r>
              <a:rPr lang="en-US" sz="1800" b="1" u="sng"/>
              <a:t>Organization System</a:t>
            </a:r>
          </a:p>
          <a:p>
            <a:pPr algn="ctr">
              <a:spcBef>
                <a:spcPct val="20000"/>
              </a:spcBef>
            </a:pPr>
            <a:endParaRPr lang="en-US" sz="1800" b="1" u="sng"/>
          </a:p>
          <a:p>
            <a:pPr algn="ctr">
              <a:spcBef>
                <a:spcPct val="20000"/>
              </a:spcBef>
            </a:pPr>
            <a:r>
              <a:rPr lang="en-US" sz="1800" b="1"/>
              <a:t>“SE” the Product System</a:t>
            </a:r>
          </a:p>
        </p:txBody>
      </p:sp>
      <p:sp>
        <p:nvSpPr>
          <p:cNvPr id="29702" name="Rectangle 6"/>
          <p:cNvSpPr>
            <a:spLocks noChangeArrowheads="1"/>
          </p:cNvSpPr>
          <p:nvPr/>
        </p:nvSpPr>
        <p:spPr bwMode="auto">
          <a:xfrm>
            <a:off x="1219200" y="1600200"/>
            <a:ext cx="2133600" cy="1524000"/>
          </a:xfrm>
          <a:prstGeom prst="rect">
            <a:avLst/>
          </a:prstGeom>
          <a:solidFill>
            <a:srgbClr val="99CC00"/>
          </a:solidFill>
          <a:ln w="9525">
            <a:solidFill>
              <a:schemeClr val="tx1"/>
            </a:solidFill>
            <a:miter lim="800000"/>
            <a:headEnd/>
            <a:tailEnd/>
          </a:ln>
        </p:spPr>
        <p:txBody>
          <a:bodyPr anchor="ctr"/>
          <a:lstStyle/>
          <a:p>
            <a:pPr algn="ctr">
              <a:spcBef>
                <a:spcPct val="20000"/>
              </a:spcBef>
            </a:pPr>
            <a:r>
              <a:rPr lang="en-US" sz="1600" b="1" u="sng" dirty="0"/>
              <a:t>Enterprise System</a:t>
            </a:r>
            <a:endParaRPr lang="en-US" sz="1600" b="1" dirty="0"/>
          </a:p>
          <a:p>
            <a:pPr algn="ctr">
              <a:spcBef>
                <a:spcPct val="20000"/>
              </a:spcBef>
            </a:pPr>
            <a:r>
              <a:rPr lang="en-US" sz="1600" b="1" dirty="0"/>
              <a:t>“SE” the Organization</a:t>
            </a:r>
          </a:p>
          <a:p>
            <a:pPr algn="ctr">
              <a:spcBef>
                <a:spcPct val="20000"/>
              </a:spcBef>
            </a:pPr>
            <a:r>
              <a:rPr lang="en-US" sz="1600" b="1" dirty="0"/>
              <a:t>System, and the  Enterprise</a:t>
            </a:r>
          </a:p>
        </p:txBody>
      </p:sp>
      <p:cxnSp>
        <p:nvCxnSpPr>
          <p:cNvPr id="29703" name="AutoShape 7"/>
          <p:cNvCxnSpPr>
            <a:cxnSpLocks noChangeShapeType="1"/>
            <a:stCxn id="29702" idx="3"/>
            <a:endCxn id="29701" idx="1"/>
          </p:cNvCxnSpPr>
          <p:nvPr/>
        </p:nvCxnSpPr>
        <p:spPr bwMode="auto">
          <a:xfrm>
            <a:off x="3352800" y="2362200"/>
            <a:ext cx="533400" cy="1371600"/>
          </a:xfrm>
          <a:prstGeom prst="bentConnector3">
            <a:avLst>
              <a:gd name="adj1" fmla="val 44644"/>
            </a:avLst>
          </a:prstGeom>
          <a:noFill/>
          <a:ln w="9525">
            <a:solidFill>
              <a:schemeClr val="tx1"/>
            </a:solidFill>
            <a:miter lim="800000"/>
            <a:headEnd/>
            <a:tailEnd type="triangle" w="med" len="med"/>
          </a:ln>
        </p:spPr>
      </p:cxnSp>
      <p:cxnSp>
        <p:nvCxnSpPr>
          <p:cNvPr id="29704" name="AutoShape 8"/>
          <p:cNvCxnSpPr>
            <a:cxnSpLocks noChangeShapeType="1"/>
            <a:stCxn id="29701" idx="3"/>
            <a:endCxn id="29700" idx="1"/>
          </p:cNvCxnSpPr>
          <p:nvPr/>
        </p:nvCxnSpPr>
        <p:spPr bwMode="auto">
          <a:xfrm>
            <a:off x="6096000" y="3733800"/>
            <a:ext cx="838200" cy="1219200"/>
          </a:xfrm>
          <a:prstGeom prst="bentConnector3">
            <a:avLst>
              <a:gd name="adj1" fmla="val 50000"/>
            </a:avLst>
          </a:prstGeom>
          <a:noFill/>
          <a:ln w="9525">
            <a:solidFill>
              <a:schemeClr val="tx1"/>
            </a:solidFill>
            <a:miter lim="800000"/>
            <a:headEnd/>
            <a:tailEnd type="triangle" w="med" len="med"/>
          </a:ln>
        </p:spPr>
      </p:cxnSp>
      <p:grpSp>
        <p:nvGrpSpPr>
          <p:cNvPr id="2" name="Group 16"/>
          <p:cNvGrpSpPr>
            <a:grpSpLocks/>
          </p:cNvGrpSpPr>
          <p:nvPr/>
        </p:nvGrpSpPr>
        <p:grpSpPr bwMode="auto">
          <a:xfrm>
            <a:off x="1150938" y="1217613"/>
            <a:ext cx="2330450" cy="1146175"/>
            <a:chOff x="725" y="815"/>
            <a:chExt cx="1468" cy="722"/>
          </a:xfrm>
        </p:grpSpPr>
        <p:cxnSp>
          <p:nvCxnSpPr>
            <p:cNvPr id="26640" name="AutoShape 10"/>
            <p:cNvCxnSpPr>
              <a:cxnSpLocks noChangeShapeType="1"/>
              <a:stCxn id="29702" idx="3"/>
              <a:endCxn id="29702" idx="1"/>
            </p:cNvCxnSpPr>
            <p:nvPr/>
          </p:nvCxnSpPr>
          <p:spPr bwMode="auto">
            <a:xfrm flipH="1">
              <a:off x="768" y="1536"/>
              <a:ext cx="1344" cy="1"/>
            </a:xfrm>
            <a:prstGeom prst="bentConnector5">
              <a:avLst>
                <a:gd name="adj1" fmla="val -10713"/>
                <a:gd name="adj2" fmla="val -54000014"/>
                <a:gd name="adj3" fmla="val 110713"/>
              </a:avLst>
            </a:prstGeom>
            <a:noFill/>
            <a:ln w="9525">
              <a:solidFill>
                <a:schemeClr val="tx1"/>
              </a:solidFill>
              <a:miter lim="800000"/>
              <a:headEnd/>
              <a:tailEnd type="triangle" w="med" len="med"/>
            </a:ln>
          </p:spPr>
        </p:cxnSp>
        <p:sp>
          <p:nvSpPr>
            <p:cNvPr id="26641" name="Text Box 11"/>
            <p:cNvSpPr txBox="1">
              <a:spLocks noChangeArrowheads="1"/>
            </p:cNvSpPr>
            <p:nvPr/>
          </p:nvSpPr>
          <p:spPr bwMode="auto">
            <a:xfrm>
              <a:off x="725" y="815"/>
              <a:ext cx="1468" cy="192"/>
            </a:xfrm>
            <a:prstGeom prst="rect">
              <a:avLst/>
            </a:prstGeom>
            <a:noFill/>
            <a:ln w="9525">
              <a:noFill/>
              <a:miter lim="800000"/>
              <a:headEnd/>
              <a:tailEnd/>
            </a:ln>
          </p:spPr>
          <p:txBody>
            <a:bodyPr wrap="none">
              <a:spAutoFit/>
            </a:bodyPr>
            <a:lstStyle/>
            <a:p>
              <a:pPr algn="ctr">
                <a:spcBef>
                  <a:spcPct val="20000"/>
                </a:spcBef>
              </a:pPr>
              <a:r>
                <a:rPr lang="en-US" sz="1400" b="1"/>
                <a:t>Continuous Improvement</a:t>
              </a:r>
            </a:p>
          </p:txBody>
        </p:sp>
      </p:grpSp>
      <p:grpSp>
        <p:nvGrpSpPr>
          <p:cNvPr id="3" name="Group 12"/>
          <p:cNvGrpSpPr>
            <a:grpSpLocks/>
          </p:cNvGrpSpPr>
          <p:nvPr/>
        </p:nvGrpSpPr>
        <p:grpSpPr bwMode="auto">
          <a:xfrm>
            <a:off x="1285875" y="5021263"/>
            <a:ext cx="5343525" cy="998537"/>
            <a:chOff x="900" y="2928"/>
            <a:chExt cx="2844" cy="629"/>
          </a:xfrm>
        </p:grpSpPr>
        <p:sp>
          <p:nvSpPr>
            <p:cNvPr id="26638" name="AutoShape 13"/>
            <p:cNvSpPr>
              <a:spLocks/>
            </p:cNvSpPr>
            <p:nvPr/>
          </p:nvSpPr>
          <p:spPr bwMode="auto">
            <a:xfrm rot="5369730">
              <a:off x="2160" y="1680"/>
              <a:ext cx="336" cy="2832"/>
            </a:xfrm>
            <a:prstGeom prst="rightBrace">
              <a:avLst>
                <a:gd name="adj1" fmla="val 70238"/>
                <a:gd name="adj2" fmla="val 51444"/>
              </a:avLst>
            </a:prstGeom>
            <a:noFill/>
            <a:ln w="38100">
              <a:solidFill>
                <a:schemeClr val="tx1"/>
              </a:solidFill>
              <a:round/>
              <a:headEnd/>
              <a:tailEnd/>
            </a:ln>
          </p:spPr>
          <p:txBody>
            <a:bodyPr rot="10800000" vert="eaVert" wrap="none" anchor="ctr"/>
            <a:lstStyle/>
            <a:p>
              <a:pPr algn="ctr">
                <a:spcBef>
                  <a:spcPct val="20000"/>
                </a:spcBef>
              </a:pPr>
              <a:endParaRPr lang="en-US" sz="3200">
                <a:latin typeface="Times New Roman" pitchFamily="18" charset="0"/>
              </a:endParaRPr>
            </a:p>
          </p:txBody>
        </p:sp>
        <p:sp>
          <p:nvSpPr>
            <p:cNvPr id="26639" name="Text Box 14"/>
            <p:cNvSpPr txBox="1">
              <a:spLocks noChangeArrowheads="1"/>
            </p:cNvSpPr>
            <p:nvPr/>
          </p:nvSpPr>
          <p:spPr bwMode="auto">
            <a:xfrm>
              <a:off x="900" y="3307"/>
              <a:ext cx="2620" cy="250"/>
            </a:xfrm>
            <a:prstGeom prst="rect">
              <a:avLst/>
            </a:prstGeom>
            <a:noFill/>
            <a:ln w="9525">
              <a:noFill/>
              <a:miter lim="800000"/>
              <a:headEnd/>
              <a:tailEnd/>
            </a:ln>
          </p:spPr>
          <p:txBody>
            <a:bodyPr wrap="none">
              <a:spAutoFit/>
            </a:bodyPr>
            <a:lstStyle/>
            <a:p>
              <a:pPr algn="ctr">
                <a:spcBef>
                  <a:spcPct val="20000"/>
                </a:spcBef>
              </a:pPr>
              <a:r>
                <a:rPr lang="en-US" sz="2000" b="1"/>
                <a:t>Primary Application of SE Management</a:t>
              </a:r>
            </a:p>
          </p:txBody>
        </p:sp>
      </p:grpSp>
      <p:sp>
        <p:nvSpPr>
          <p:cNvPr id="29711" name="Rectangle 15"/>
          <p:cNvSpPr>
            <a:spLocks noChangeArrowheads="1"/>
          </p:cNvSpPr>
          <p:nvPr/>
        </p:nvSpPr>
        <p:spPr bwMode="auto">
          <a:xfrm>
            <a:off x="6019800" y="3032125"/>
            <a:ext cx="1828800" cy="1006475"/>
          </a:xfrm>
          <a:prstGeom prst="rect">
            <a:avLst/>
          </a:prstGeom>
          <a:noFill/>
          <a:ln w="9525">
            <a:noFill/>
            <a:miter lim="800000"/>
            <a:headEnd/>
            <a:tailEnd/>
          </a:ln>
        </p:spPr>
        <p:txBody>
          <a:bodyPr>
            <a:spAutoFit/>
          </a:bodyPr>
          <a:lstStyle/>
          <a:p>
            <a:pPr algn="ctr">
              <a:spcBef>
                <a:spcPct val="20000"/>
              </a:spcBef>
            </a:pPr>
            <a:r>
              <a:rPr lang="en-US" sz="2000" b="1"/>
              <a:t>Primary Application of 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1+#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4"/>
                                        </p:tgtEl>
                                        <p:attrNameLst>
                                          <p:attrName>style.visibility</p:attrName>
                                        </p:attrNameLst>
                                      </p:cBhvr>
                                      <p:to>
                                        <p:strVal val="visible"/>
                                      </p:to>
                                    </p:set>
                                    <p:anim calcmode="lin" valueType="num">
                                      <p:cBhvr additive="base">
                                        <p:cTn id="13" dur="500" fill="hold"/>
                                        <p:tgtEl>
                                          <p:spTgt spid="29704"/>
                                        </p:tgtEl>
                                        <p:attrNameLst>
                                          <p:attrName>ppt_x</p:attrName>
                                        </p:attrNameLst>
                                      </p:cBhvr>
                                      <p:tavLst>
                                        <p:tav tm="0">
                                          <p:val>
                                            <p:strVal val="0-#ppt_w/2"/>
                                          </p:val>
                                        </p:tav>
                                        <p:tav tm="100000">
                                          <p:val>
                                            <p:strVal val="#ppt_x"/>
                                          </p:val>
                                        </p:tav>
                                      </p:tavLst>
                                    </p:anim>
                                    <p:anim calcmode="lin" valueType="num">
                                      <p:cBhvr additive="base">
                                        <p:cTn id="14" dur="500" fill="hold"/>
                                        <p:tgtEl>
                                          <p:spTgt spid="2970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711"/>
                                        </p:tgtEl>
                                        <p:attrNameLst>
                                          <p:attrName>style.visibility</p:attrName>
                                        </p:attrNameLst>
                                      </p:cBhvr>
                                      <p:to>
                                        <p:strVal val="visible"/>
                                      </p:to>
                                    </p:set>
                                    <p:anim calcmode="lin" valueType="num">
                                      <p:cBhvr additive="base">
                                        <p:cTn id="17" dur="500" fill="hold"/>
                                        <p:tgtEl>
                                          <p:spTgt spid="29711"/>
                                        </p:tgtEl>
                                        <p:attrNameLst>
                                          <p:attrName>ppt_x</p:attrName>
                                        </p:attrNameLst>
                                      </p:cBhvr>
                                      <p:tavLst>
                                        <p:tav tm="0">
                                          <p:val>
                                            <p:strVal val="0-#ppt_w/2"/>
                                          </p:val>
                                        </p:tav>
                                        <p:tav tm="100000">
                                          <p:val>
                                            <p:strVal val="#ppt_x"/>
                                          </p:val>
                                        </p:tav>
                                      </p:tavLst>
                                    </p:anim>
                                    <p:anim calcmode="lin" valueType="num">
                                      <p:cBhvr additive="base">
                                        <p:cTn id="18" dur="500" fill="hold"/>
                                        <p:tgtEl>
                                          <p:spTgt spid="2971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701"/>
                                        </p:tgtEl>
                                        <p:attrNameLst>
                                          <p:attrName>style.visibility</p:attrName>
                                        </p:attrNameLst>
                                      </p:cBhvr>
                                      <p:to>
                                        <p:strVal val="visible"/>
                                      </p:to>
                                    </p:set>
                                    <p:anim calcmode="lin" valueType="num">
                                      <p:cBhvr additive="base">
                                        <p:cTn id="21" dur="500" fill="hold"/>
                                        <p:tgtEl>
                                          <p:spTgt spid="29701"/>
                                        </p:tgtEl>
                                        <p:attrNameLst>
                                          <p:attrName>ppt_x</p:attrName>
                                        </p:attrNameLst>
                                      </p:cBhvr>
                                      <p:tavLst>
                                        <p:tav tm="0">
                                          <p:val>
                                            <p:strVal val="0-#ppt_w/2"/>
                                          </p:val>
                                        </p:tav>
                                        <p:tav tm="100000">
                                          <p:val>
                                            <p:strVal val="#ppt_x"/>
                                          </p:val>
                                        </p:tav>
                                      </p:tavLst>
                                    </p:anim>
                                    <p:anim calcmode="lin" valueType="num">
                                      <p:cBhvr additive="base">
                                        <p:cTn id="22"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9703"/>
                                        </p:tgtEl>
                                        <p:attrNameLst>
                                          <p:attrName>style.visibility</p:attrName>
                                        </p:attrNameLst>
                                      </p:cBhvr>
                                      <p:to>
                                        <p:strVal val="visible"/>
                                      </p:to>
                                    </p:set>
                                    <p:anim calcmode="lin" valueType="num">
                                      <p:cBhvr additive="base">
                                        <p:cTn id="27" dur="500" fill="hold"/>
                                        <p:tgtEl>
                                          <p:spTgt spid="29703"/>
                                        </p:tgtEl>
                                        <p:attrNameLst>
                                          <p:attrName>ppt_x</p:attrName>
                                        </p:attrNameLst>
                                      </p:cBhvr>
                                      <p:tavLst>
                                        <p:tav tm="0">
                                          <p:val>
                                            <p:strVal val="0-#ppt_w/2"/>
                                          </p:val>
                                        </p:tav>
                                        <p:tav tm="100000">
                                          <p:val>
                                            <p:strVal val="#ppt_x"/>
                                          </p:val>
                                        </p:tav>
                                      </p:tavLst>
                                    </p:anim>
                                    <p:anim calcmode="lin" valueType="num">
                                      <p:cBhvr additive="base">
                                        <p:cTn id="28" dur="500" fill="hold"/>
                                        <p:tgtEl>
                                          <p:spTgt spid="2970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702"/>
                                        </p:tgtEl>
                                        <p:attrNameLst>
                                          <p:attrName>style.visibility</p:attrName>
                                        </p:attrNameLst>
                                      </p:cBhvr>
                                      <p:to>
                                        <p:strVal val="visible"/>
                                      </p:to>
                                    </p:set>
                                    <p:anim calcmode="lin" valueType="num">
                                      <p:cBhvr additive="base">
                                        <p:cTn id="31" dur="500" fill="hold"/>
                                        <p:tgtEl>
                                          <p:spTgt spid="29702"/>
                                        </p:tgtEl>
                                        <p:attrNameLst>
                                          <p:attrName>ppt_x</p:attrName>
                                        </p:attrNameLst>
                                      </p:cBhvr>
                                      <p:tavLst>
                                        <p:tav tm="0">
                                          <p:val>
                                            <p:strVal val="0-#ppt_w/2"/>
                                          </p:val>
                                        </p:tav>
                                        <p:tav tm="100000">
                                          <p:val>
                                            <p:strVal val="#ppt_x"/>
                                          </p:val>
                                        </p:tav>
                                      </p:tavLst>
                                    </p:anim>
                                    <p:anim calcmode="lin" valueType="num">
                                      <p:cBhvr additive="base">
                                        <p:cTn id="32"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9699">
                                            <p:bg/>
                                          </p:spTgt>
                                        </p:tgtEl>
                                        <p:attrNameLst>
                                          <p:attrName>style.visibility</p:attrName>
                                        </p:attrNameLst>
                                      </p:cBhvr>
                                      <p:to>
                                        <p:strVal val="visible"/>
                                      </p:to>
                                    </p:set>
                                    <p:animEffect transition="in" filter="checkerboard(across)">
                                      <p:cBhvr>
                                        <p:cTn id="49" dur="500"/>
                                        <p:tgtEl>
                                          <p:spTgt spid="29699">
                                            <p:bg/>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52"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nimBg="1" autoUpdateAnimBg="0"/>
      <p:bldP spid="29700" grpId="0" animBg="1" autoUpdateAnimBg="0"/>
      <p:bldP spid="29701" grpId="0" animBg="1" autoUpdateAnimBg="0"/>
      <p:bldP spid="29702" grpId="0" animBg="1" autoUpdateAnimBg="0"/>
      <p:bldP spid="297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28674"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28675" name="Slide Number Placeholder 5"/>
          <p:cNvSpPr>
            <a:spLocks noGrp="1"/>
          </p:cNvSpPr>
          <p:nvPr>
            <p:ph type="sldNum" sz="quarter" idx="12"/>
          </p:nvPr>
        </p:nvSpPr>
        <p:spPr>
          <a:noFill/>
        </p:spPr>
        <p:txBody>
          <a:bodyPr/>
          <a:lstStyle/>
          <a:p>
            <a:fld id="{5A751B3A-37B3-4115-811E-EFEAB241062C}" type="slidenum">
              <a:rPr lang="en-US" smtClean="0">
                <a:ea typeface="ＭＳ Ｐゴシック"/>
                <a:cs typeface="ＭＳ Ｐゴシック"/>
              </a:rPr>
              <a:pPr/>
              <a:t>7</a:t>
            </a:fld>
            <a:endParaRPr lang="en-US">
              <a:ea typeface="ＭＳ Ｐゴシック"/>
              <a:cs typeface="ＭＳ Ｐゴシック"/>
            </a:endParaRPr>
          </a:p>
        </p:txBody>
      </p:sp>
      <p:sp>
        <p:nvSpPr>
          <p:cNvPr id="28676" name="Rectangle 2"/>
          <p:cNvSpPr>
            <a:spLocks noGrp="1" noChangeArrowheads="1"/>
          </p:cNvSpPr>
          <p:nvPr>
            <p:ph type="title"/>
          </p:nvPr>
        </p:nvSpPr>
        <p:spPr>
          <a:xfrm>
            <a:off x="901700" y="990600"/>
            <a:ext cx="7556500" cy="177800"/>
          </a:xfrm>
        </p:spPr>
        <p:txBody>
          <a:bodyPr/>
          <a:lstStyle/>
          <a:p>
            <a:pPr eaLnBrk="1" hangingPunct="1"/>
            <a:r>
              <a:rPr lang="en-US" sz="3200"/>
              <a:t>The Essence of SE Management</a:t>
            </a:r>
          </a:p>
        </p:txBody>
      </p:sp>
      <p:sp>
        <p:nvSpPr>
          <p:cNvPr id="28677" name="Rectangle 3"/>
          <p:cNvSpPr>
            <a:spLocks noGrp="1" noChangeArrowheads="1"/>
          </p:cNvSpPr>
          <p:nvPr>
            <p:ph type="body" idx="1"/>
          </p:nvPr>
        </p:nvSpPr>
        <p:spPr>
          <a:xfrm>
            <a:off x="533400" y="1600200"/>
            <a:ext cx="8297863" cy="1752600"/>
          </a:xfrm>
        </p:spPr>
        <p:txBody>
          <a:bodyPr/>
          <a:lstStyle/>
          <a:p>
            <a:pPr eaLnBrk="1" hangingPunct="1"/>
            <a:r>
              <a:rPr lang="en-US"/>
              <a:t>“If you can’t measure it, you can’t manage it.”</a:t>
            </a:r>
          </a:p>
          <a:p>
            <a:pPr eaLnBrk="1" hangingPunct="1"/>
            <a:r>
              <a:rPr lang="en-US"/>
              <a:t>SE Management applies </a:t>
            </a:r>
            <a:r>
              <a:rPr lang="en-US" i="1"/>
              <a:t>Technical Feedback Control</a:t>
            </a:r>
            <a:r>
              <a:rPr lang="en-US"/>
              <a:t> in the application of Systems Engineering</a:t>
            </a:r>
          </a:p>
          <a:p>
            <a:pPr eaLnBrk="1" hangingPunct="1"/>
            <a:r>
              <a:rPr lang="en-US"/>
              <a:t>The SE Management Plan provides a basis for measurement</a:t>
            </a:r>
          </a:p>
        </p:txBody>
      </p:sp>
      <p:sp>
        <p:nvSpPr>
          <p:cNvPr id="28678" name="Rectangle 5"/>
          <p:cNvSpPr>
            <a:spLocks noChangeArrowheads="1"/>
          </p:cNvSpPr>
          <p:nvPr/>
        </p:nvSpPr>
        <p:spPr bwMode="auto">
          <a:xfrm>
            <a:off x="685800" y="4800600"/>
            <a:ext cx="1752600" cy="1187450"/>
          </a:xfrm>
          <a:prstGeom prst="rect">
            <a:avLst/>
          </a:prstGeom>
          <a:noFill/>
          <a:ln w="9525">
            <a:noFill/>
            <a:miter lim="800000"/>
            <a:headEnd/>
            <a:tailEnd/>
          </a:ln>
        </p:spPr>
        <p:txBody>
          <a:bodyPr anchor="ctr">
            <a:spAutoFit/>
          </a:bodyPr>
          <a:lstStyle/>
          <a:p>
            <a:r>
              <a:rPr lang="en-US" sz="1200" b="1">
                <a:latin typeface="Times New Roman" pitchFamily="18" charset="0"/>
              </a:rPr>
              <a:t>Adapted from Blanchard and Fabrycky, “Systems Engineering and Analysis”, Fourth Edition, Figure 11.1</a:t>
            </a:r>
          </a:p>
        </p:txBody>
      </p:sp>
      <p:sp>
        <p:nvSpPr>
          <p:cNvPr id="28679" name="Rectangle 26"/>
          <p:cNvSpPr>
            <a:spLocks noChangeArrowheads="1"/>
          </p:cNvSpPr>
          <p:nvPr/>
        </p:nvSpPr>
        <p:spPr bwMode="auto">
          <a:xfrm>
            <a:off x="3810000" y="5105400"/>
            <a:ext cx="4953000" cy="1219200"/>
          </a:xfrm>
          <a:prstGeom prst="rect">
            <a:avLst/>
          </a:prstGeom>
          <a:noFill/>
          <a:ln w="12700">
            <a:solidFill>
              <a:schemeClr val="tx1"/>
            </a:solidFill>
            <a:prstDash val="dash"/>
            <a:miter lim="800000"/>
            <a:headEnd/>
            <a:tailEnd/>
          </a:ln>
        </p:spPr>
        <p:txBody>
          <a:bodyPr wrap="none"/>
          <a:lstStyle/>
          <a:p>
            <a:pPr algn="ctr">
              <a:spcBef>
                <a:spcPct val="20000"/>
              </a:spcBef>
            </a:pPr>
            <a:r>
              <a:rPr lang="en-US" sz="1600" b="1">
                <a:latin typeface="Times New Roman" pitchFamily="18" charset="0"/>
              </a:rPr>
              <a:t>SE Management</a:t>
            </a:r>
          </a:p>
        </p:txBody>
      </p:sp>
      <p:sp>
        <p:nvSpPr>
          <p:cNvPr id="28680" name="Rectangle 27"/>
          <p:cNvSpPr>
            <a:spLocks noChangeArrowheads="1"/>
          </p:cNvSpPr>
          <p:nvPr/>
        </p:nvSpPr>
        <p:spPr bwMode="auto">
          <a:xfrm>
            <a:off x="3810000" y="3886200"/>
            <a:ext cx="1600200" cy="1066800"/>
          </a:xfrm>
          <a:prstGeom prst="rect">
            <a:avLst/>
          </a:prstGeom>
          <a:noFill/>
          <a:ln w="12700">
            <a:solidFill>
              <a:schemeClr val="tx1"/>
            </a:solidFill>
            <a:prstDash val="dash"/>
            <a:miter lim="800000"/>
            <a:headEnd/>
            <a:tailEnd/>
          </a:ln>
        </p:spPr>
        <p:txBody>
          <a:bodyPr wrap="none"/>
          <a:lstStyle/>
          <a:p>
            <a:pPr>
              <a:spcBef>
                <a:spcPct val="20000"/>
              </a:spcBef>
            </a:pPr>
            <a:r>
              <a:rPr lang="en-US" sz="1600" b="1">
                <a:latin typeface="Times New Roman" pitchFamily="18" charset="0"/>
              </a:rPr>
              <a:t>SE</a:t>
            </a:r>
          </a:p>
        </p:txBody>
      </p:sp>
      <p:sp>
        <p:nvSpPr>
          <p:cNvPr id="28681" name="Rectangle 28"/>
          <p:cNvSpPr>
            <a:spLocks noChangeArrowheads="1"/>
          </p:cNvSpPr>
          <p:nvPr/>
        </p:nvSpPr>
        <p:spPr bwMode="auto">
          <a:xfrm>
            <a:off x="6553200" y="3886200"/>
            <a:ext cx="2133600" cy="1066800"/>
          </a:xfrm>
          <a:prstGeom prst="rect">
            <a:avLst/>
          </a:prstGeom>
          <a:noFill/>
          <a:ln w="12700">
            <a:solidFill>
              <a:schemeClr val="tx1"/>
            </a:solidFill>
            <a:prstDash val="dash"/>
            <a:miter lim="800000"/>
            <a:headEnd/>
            <a:tailEnd/>
          </a:ln>
        </p:spPr>
        <p:txBody>
          <a:bodyPr wrap="none"/>
          <a:lstStyle/>
          <a:p>
            <a:pPr algn="r">
              <a:spcBef>
                <a:spcPct val="20000"/>
              </a:spcBef>
            </a:pPr>
            <a:r>
              <a:rPr lang="en-US" sz="1600" b="1">
                <a:latin typeface="Times New Roman" pitchFamily="18" charset="0"/>
              </a:rPr>
              <a:t>SE Products</a:t>
            </a:r>
          </a:p>
        </p:txBody>
      </p:sp>
      <p:sp>
        <p:nvSpPr>
          <p:cNvPr id="28682" name="Rectangle 29"/>
          <p:cNvSpPr>
            <a:spLocks noChangeArrowheads="1"/>
          </p:cNvSpPr>
          <p:nvPr/>
        </p:nvSpPr>
        <p:spPr bwMode="auto">
          <a:xfrm>
            <a:off x="2514600" y="4171950"/>
            <a:ext cx="1066800" cy="609600"/>
          </a:xfrm>
          <a:prstGeom prst="rect">
            <a:avLst/>
          </a:prstGeom>
          <a:noFill/>
          <a:ln w="12700">
            <a:solidFill>
              <a:schemeClr val="tx1"/>
            </a:solidFill>
            <a:miter lim="800000"/>
            <a:headEnd/>
            <a:tailEnd/>
          </a:ln>
        </p:spPr>
        <p:txBody>
          <a:bodyPr wrap="none" anchor="ctr"/>
          <a:lstStyle/>
          <a:p>
            <a:pPr algn="ctr">
              <a:spcBef>
                <a:spcPct val="20000"/>
              </a:spcBef>
            </a:pPr>
            <a:r>
              <a:rPr lang="en-US" sz="1600" b="1">
                <a:latin typeface="Times New Roman" pitchFamily="18" charset="0"/>
              </a:rPr>
              <a:t>Input</a:t>
            </a:r>
          </a:p>
        </p:txBody>
      </p:sp>
      <p:sp>
        <p:nvSpPr>
          <p:cNvPr id="28683" name="Rectangle 30"/>
          <p:cNvSpPr>
            <a:spLocks noChangeArrowheads="1"/>
          </p:cNvSpPr>
          <p:nvPr/>
        </p:nvSpPr>
        <p:spPr bwMode="auto">
          <a:xfrm>
            <a:off x="4038600" y="4171950"/>
            <a:ext cx="1066800" cy="609600"/>
          </a:xfrm>
          <a:prstGeom prst="rect">
            <a:avLst/>
          </a:prstGeom>
          <a:noFill/>
          <a:ln w="12700">
            <a:solidFill>
              <a:schemeClr val="tx1"/>
            </a:solidFill>
            <a:miter lim="800000"/>
            <a:headEnd/>
            <a:tailEnd/>
          </a:ln>
        </p:spPr>
        <p:txBody>
          <a:bodyPr wrap="none" anchor="ctr"/>
          <a:lstStyle/>
          <a:p>
            <a:pPr algn="ctr">
              <a:spcBef>
                <a:spcPct val="20000"/>
              </a:spcBef>
            </a:pPr>
            <a:r>
              <a:rPr lang="en-US" sz="1600" b="1">
                <a:latin typeface="Times New Roman" pitchFamily="18" charset="0"/>
              </a:rPr>
              <a:t>Process</a:t>
            </a:r>
          </a:p>
        </p:txBody>
      </p:sp>
      <p:sp>
        <p:nvSpPr>
          <p:cNvPr id="28684" name="Rectangle 31"/>
          <p:cNvSpPr>
            <a:spLocks noChangeArrowheads="1"/>
          </p:cNvSpPr>
          <p:nvPr/>
        </p:nvSpPr>
        <p:spPr bwMode="auto">
          <a:xfrm>
            <a:off x="7315200" y="4171950"/>
            <a:ext cx="1066800" cy="609600"/>
          </a:xfrm>
          <a:prstGeom prst="rect">
            <a:avLst/>
          </a:prstGeom>
          <a:noFill/>
          <a:ln w="12700">
            <a:solidFill>
              <a:schemeClr val="tx1"/>
            </a:solidFill>
            <a:miter lim="800000"/>
            <a:headEnd/>
            <a:tailEnd/>
          </a:ln>
        </p:spPr>
        <p:txBody>
          <a:bodyPr wrap="none" anchor="ctr"/>
          <a:lstStyle/>
          <a:p>
            <a:pPr algn="ctr">
              <a:spcBef>
                <a:spcPct val="20000"/>
              </a:spcBef>
            </a:pPr>
            <a:r>
              <a:rPr lang="en-US" sz="1600" b="1">
                <a:latin typeface="Times New Roman" pitchFamily="18" charset="0"/>
              </a:rPr>
              <a:t>Output</a:t>
            </a:r>
          </a:p>
        </p:txBody>
      </p:sp>
      <p:sp>
        <p:nvSpPr>
          <p:cNvPr id="28685" name="Rectangle 32"/>
          <p:cNvSpPr>
            <a:spLocks noChangeArrowheads="1"/>
          </p:cNvSpPr>
          <p:nvPr/>
        </p:nvSpPr>
        <p:spPr bwMode="auto">
          <a:xfrm>
            <a:off x="7086600" y="5543550"/>
            <a:ext cx="1524000" cy="609600"/>
          </a:xfrm>
          <a:prstGeom prst="rect">
            <a:avLst/>
          </a:prstGeom>
          <a:noFill/>
          <a:ln w="12700">
            <a:solidFill>
              <a:schemeClr val="tx1"/>
            </a:solidFill>
            <a:miter lim="800000"/>
            <a:headEnd/>
            <a:tailEnd/>
          </a:ln>
        </p:spPr>
        <p:txBody>
          <a:bodyPr anchor="ctr"/>
          <a:lstStyle/>
          <a:p>
            <a:pPr algn="ctr">
              <a:spcBef>
                <a:spcPct val="20000"/>
              </a:spcBef>
            </a:pPr>
            <a:r>
              <a:rPr lang="en-US" sz="1600" b="1">
                <a:latin typeface="Times New Roman" pitchFamily="18" charset="0"/>
              </a:rPr>
              <a:t>Measurement </a:t>
            </a:r>
          </a:p>
        </p:txBody>
      </p:sp>
      <p:sp>
        <p:nvSpPr>
          <p:cNvPr id="28686" name="Rectangle 33"/>
          <p:cNvSpPr>
            <a:spLocks noChangeArrowheads="1"/>
          </p:cNvSpPr>
          <p:nvPr/>
        </p:nvSpPr>
        <p:spPr bwMode="auto">
          <a:xfrm>
            <a:off x="5638800" y="5543550"/>
            <a:ext cx="1066800" cy="609600"/>
          </a:xfrm>
          <a:prstGeom prst="rect">
            <a:avLst/>
          </a:prstGeom>
          <a:noFill/>
          <a:ln w="12700">
            <a:solidFill>
              <a:schemeClr val="tx1"/>
            </a:solidFill>
            <a:miter lim="800000"/>
            <a:headEnd/>
            <a:tailEnd/>
          </a:ln>
        </p:spPr>
        <p:txBody>
          <a:bodyPr anchor="ctr"/>
          <a:lstStyle/>
          <a:p>
            <a:pPr algn="ctr">
              <a:spcBef>
                <a:spcPct val="20000"/>
              </a:spcBef>
            </a:pPr>
            <a:r>
              <a:rPr lang="en-US" sz="1600" b="1">
                <a:latin typeface="Times New Roman" pitchFamily="18" charset="0"/>
              </a:rPr>
              <a:t>Decision-Making</a:t>
            </a:r>
          </a:p>
        </p:txBody>
      </p:sp>
      <p:sp>
        <p:nvSpPr>
          <p:cNvPr id="28687" name="Rectangle 34"/>
          <p:cNvSpPr>
            <a:spLocks noChangeArrowheads="1"/>
          </p:cNvSpPr>
          <p:nvPr/>
        </p:nvSpPr>
        <p:spPr bwMode="auto">
          <a:xfrm>
            <a:off x="4038600" y="5543550"/>
            <a:ext cx="1066800" cy="609600"/>
          </a:xfrm>
          <a:prstGeom prst="rect">
            <a:avLst/>
          </a:prstGeom>
          <a:noFill/>
          <a:ln w="12700">
            <a:solidFill>
              <a:schemeClr val="tx1"/>
            </a:solidFill>
            <a:miter lim="800000"/>
            <a:headEnd/>
            <a:tailEnd/>
          </a:ln>
        </p:spPr>
        <p:txBody>
          <a:bodyPr anchor="ctr"/>
          <a:lstStyle/>
          <a:p>
            <a:pPr algn="ctr">
              <a:spcBef>
                <a:spcPct val="20000"/>
              </a:spcBef>
            </a:pPr>
            <a:r>
              <a:rPr lang="en-US" sz="1600" b="1">
                <a:latin typeface="Times New Roman" pitchFamily="18" charset="0"/>
              </a:rPr>
              <a:t>Action</a:t>
            </a:r>
          </a:p>
        </p:txBody>
      </p:sp>
      <p:cxnSp>
        <p:nvCxnSpPr>
          <p:cNvPr id="28688" name="AutoShape 35"/>
          <p:cNvCxnSpPr>
            <a:cxnSpLocks noChangeShapeType="1"/>
            <a:stCxn id="28682" idx="3"/>
            <a:endCxn id="28683" idx="1"/>
          </p:cNvCxnSpPr>
          <p:nvPr/>
        </p:nvCxnSpPr>
        <p:spPr bwMode="auto">
          <a:xfrm>
            <a:off x="3581400" y="4476750"/>
            <a:ext cx="457200" cy="0"/>
          </a:xfrm>
          <a:prstGeom prst="straightConnector1">
            <a:avLst/>
          </a:prstGeom>
          <a:noFill/>
          <a:ln w="9525">
            <a:solidFill>
              <a:schemeClr val="tx1"/>
            </a:solidFill>
            <a:round/>
            <a:headEnd/>
            <a:tailEnd type="triangle" w="med" len="med"/>
          </a:ln>
        </p:spPr>
      </p:cxnSp>
      <p:cxnSp>
        <p:nvCxnSpPr>
          <p:cNvPr id="28689" name="AutoShape 36"/>
          <p:cNvCxnSpPr>
            <a:cxnSpLocks noChangeShapeType="1"/>
            <a:stCxn id="28683" idx="3"/>
            <a:endCxn id="28684" idx="1"/>
          </p:cNvCxnSpPr>
          <p:nvPr/>
        </p:nvCxnSpPr>
        <p:spPr bwMode="auto">
          <a:xfrm>
            <a:off x="5105400" y="4476750"/>
            <a:ext cx="2209800" cy="0"/>
          </a:xfrm>
          <a:prstGeom prst="straightConnector1">
            <a:avLst/>
          </a:prstGeom>
          <a:noFill/>
          <a:ln w="9525">
            <a:solidFill>
              <a:schemeClr val="tx1"/>
            </a:solidFill>
            <a:round/>
            <a:headEnd/>
            <a:tailEnd type="triangle" w="med" len="med"/>
          </a:ln>
        </p:spPr>
      </p:cxnSp>
      <p:cxnSp>
        <p:nvCxnSpPr>
          <p:cNvPr id="28690" name="AutoShape 37"/>
          <p:cNvCxnSpPr>
            <a:cxnSpLocks noChangeShapeType="1"/>
            <a:stCxn id="28684" idx="2"/>
            <a:endCxn id="28685" idx="0"/>
          </p:cNvCxnSpPr>
          <p:nvPr/>
        </p:nvCxnSpPr>
        <p:spPr bwMode="auto">
          <a:xfrm>
            <a:off x="7848600" y="4781550"/>
            <a:ext cx="0" cy="762000"/>
          </a:xfrm>
          <a:prstGeom prst="straightConnector1">
            <a:avLst/>
          </a:prstGeom>
          <a:noFill/>
          <a:ln w="9525">
            <a:solidFill>
              <a:schemeClr val="tx1"/>
            </a:solidFill>
            <a:round/>
            <a:headEnd/>
            <a:tailEnd type="triangle" w="med" len="med"/>
          </a:ln>
        </p:spPr>
      </p:cxnSp>
      <p:cxnSp>
        <p:nvCxnSpPr>
          <p:cNvPr id="28691" name="AutoShape 38"/>
          <p:cNvCxnSpPr>
            <a:cxnSpLocks noChangeShapeType="1"/>
            <a:stCxn id="28685" idx="1"/>
            <a:endCxn id="28686" idx="3"/>
          </p:cNvCxnSpPr>
          <p:nvPr/>
        </p:nvCxnSpPr>
        <p:spPr bwMode="auto">
          <a:xfrm flipH="1">
            <a:off x="6705600" y="5848350"/>
            <a:ext cx="381000" cy="0"/>
          </a:xfrm>
          <a:prstGeom prst="straightConnector1">
            <a:avLst/>
          </a:prstGeom>
          <a:noFill/>
          <a:ln w="9525">
            <a:solidFill>
              <a:schemeClr val="tx1"/>
            </a:solidFill>
            <a:round/>
            <a:headEnd/>
            <a:tailEnd type="triangle" w="med" len="med"/>
          </a:ln>
        </p:spPr>
      </p:cxnSp>
      <p:cxnSp>
        <p:nvCxnSpPr>
          <p:cNvPr id="28692" name="AutoShape 39"/>
          <p:cNvCxnSpPr>
            <a:cxnSpLocks noChangeShapeType="1"/>
            <a:stCxn id="28686" idx="1"/>
            <a:endCxn id="28687" idx="3"/>
          </p:cNvCxnSpPr>
          <p:nvPr/>
        </p:nvCxnSpPr>
        <p:spPr bwMode="auto">
          <a:xfrm flipH="1">
            <a:off x="5105400" y="5848350"/>
            <a:ext cx="533400" cy="0"/>
          </a:xfrm>
          <a:prstGeom prst="straightConnector1">
            <a:avLst/>
          </a:prstGeom>
          <a:noFill/>
          <a:ln w="9525">
            <a:solidFill>
              <a:schemeClr val="tx1"/>
            </a:solidFill>
            <a:round/>
            <a:headEnd/>
            <a:tailEnd type="triangle" w="med" len="med"/>
          </a:ln>
        </p:spPr>
      </p:cxnSp>
      <p:cxnSp>
        <p:nvCxnSpPr>
          <p:cNvPr id="28693" name="AutoShape 40"/>
          <p:cNvCxnSpPr>
            <a:cxnSpLocks noChangeShapeType="1"/>
            <a:stCxn id="28687" idx="0"/>
            <a:endCxn id="28683" idx="2"/>
          </p:cNvCxnSpPr>
          <p:nvPr/>
        </p:nvCxnSpPr>
        <p:spPr bwMode="auto">
          <a:xfrm flipV="1">
            <a:off x="4572000" y="4781550"/>
            <a:ext cx="0" cy="762000"/>
          </a:xfrm>
          <a:prstGeom prst="straightConnector1">
            <a:avLst/>
          </a:prstGeom>
          <a:noFill/>
          <a:ln w="9525">
            <a:solidFill>
              <a:schemeClr val="tx1"/>
            </a:solidFill>
            <a:round/>
            <a:headEn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30722"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30723" name="Slide Number Placeholder 5"/>
          <p:cNvSpPr>
            <a:spLocks noGrp="1"/>
          </p:cNvSpPr>
          <p:nvPr>
            <p:ph type="sldNum" sz="quarter" idx="12"/>
          </p:nvPr>
        </p:nvSpPr>
        <p:spPr>
          <a:noFill/>
        </p:spPr>
        <p:txBody>
          <a:bodyPr/>
          <a:lstStyle/>
          <a:p>
            <a:fld id="{532E65F6-4518-4574-8082-754EE6CB4BD5}" type="slidenum">
              <a:rPr lang="en-US" smtClean="0">
                <a:ea typeface="ＭＳ Ｐゴシック"/>
                <a:cs typeface="ＭＳ Ｐゴシック"/>
              </a:rPr>
              <a:pPr/>
              <a:t>8</a:t>
            </a:fld>
            <a:endParaRPr lang="en-US">
              <a:ea typeface="ＭＳ Ｐゴシック"/>
              <a:cs typeface="ＭＳ Ｐゴシック"/>
            </a:endParaRPr>
          </a:p>
        </p:txBody>
      </p:sp>
      <p:sp>
        <p:nvSpPr>
          <p:cNvPr id="30724" name="Rectangle 2"/>
          <p:cNvSpPr>
            <a:spLocks noGrp="1" noChangeArrowheads="1"/>
          </p:cNvSpPr>
          <p:nvPr>
            <p:ph type="title"/>
          </p:nvPr>
        </p:nvSpPr>
        <p:spPr>
          <a:xfrm>
            <a:off x="685800" y="914400"/>
            <a:ext cx="7772400" cy="457200"/>
          </a:xfrm>
        </p:spPr>
        <p:txBody>
          <a:bodyPr/>
          <a:lstStyle/>
          <a:p>
            <a:pPr eaLnBrk="1" hangingPunct="1"/>
            <a:r>
              <a:rPr lang="en-US"/>
              <a:t>Without SE Management…</a:t>
            </a:r>
          </a:p>
        </p:txBody>
      </p:sp>
      <p:sp>
        <p:nvSpPr>
          <p:cNvPr id="30725" name="Rectangle 3"/>
          <p:cNvSpPr>
            <a:spLocks noGrp="1" noChangeArrowheads="1"/>
          </p:cNvSpPr>
          <p:nvPr>
            <p:ph type="body" idx="1"/>
          </p:nvPr>
        </p:nvSpPr>
        <p:spPr>
          <a:xfrm>
            <a:off x="381000" y="1600200"/>
            <a:ext cx="8458200" cy="5105400"/>
          </a:xfrm>
        </p:spPr>
        <p:txBody>
          <a:bodyPr/>
          <a:lstStyle/>
          <a:p>
            <a:pPr eaLnBrk="1" hangingPunct="1"/>
            <a:r>
              <a:rPr lang="en-US" dirty="0"/>
              <a:t>FBI Virtual Case File*</a:t>
            </a:r>
          </a:p>
          <a:p>
            <a:pPr eaLnBrk="1" hangingPunct="1"/>
            <a:r>
              <a:rPr lang="en-US" dirty="0"/>
              <a:t>$170M project cancelled because of</a:t>
            </a:r>
          </a:p>
          <a:p>
            <a:pPr lvl="1" eaLnBrk="1" hangingPunct="1"/>
            <a:r>
              <a:rPr lang="en-US" dirty="0"/>
              <a:t>Poorly defined and slowly evolving design requirements</a:t>
            </a:r>
          </a:p>
          <a:p>
            <a:pPr lvl="1" eaLnBrk="1" hangingPunct="1"/>
            <a:r>
              <a:rPr lang="en-US" dirty="0"/>
              <a:t>Overly ambitious schedules</a:t>
            </a:r>
          </a:p>
          <a:p>
            <a:pPr lvl="1" eaLnBrk="1" hangingPunct="1"/>
            <a:r>
              <a:rPr lang="en-US" dirty="0"/>
              <a:t>Lack of a plan to guide: </a:t>
            </a:r>
          </a:p>
          <a:p>
            <a:pPr lvl="2" eaLnBrk="1" hangingPunct="1"/>
            <a:r>
              <a:rPr lang="en-US" dirty="0"/>
              <a:t>Hardware purchases</a:t>
            </a:r>
          </a:p>
          <a:p>
            <a:pPr lvl="2" eaLnBrk="1" hangingPunct="1"/>
            <a:r>
              <a:rPr lang="en-US" dirty="0"/>
              <a:t>Network deployments</a:t>
            </a:r>
          </a:p>
          <a:p>
            <a:pPr lvl="2" eaLnBrk="1" hangingPunct="1"/>
            <a:r>
              <a:rPr lang="en-US" dirty="0"/>
              <a:t>Software development</a:t>
            </a:r>
          </a:p>
          <a:p>
            <a:pPr lvl="1" eaLnBrk="1" hangingPunct="1"/>
            <a:r>
              <a:rPr lang="en-US" dirty="0"/>
              <a:t>And others</a:t>
            </a:r>
          </a:p>
          <a:p>
            <a:pPr lvl="1" eaLnBrk="1" hangingPunct="1"/>
            <a:endParaRPr lang="en-US" dirty="0"/>
          </a:p>
          <a:p>
            <a:pPr lvl="1" eaLnBrk="1" hangingPunct="1"/>
            <a:r>
              <a:rPr lang="en-US" sz="1200" dirty="0"/>
              <a:t>*2002 DOJ IG Report, referenced in IEEE Spectrum, September 2005, pp 25-26. </a:t>
            </a:r>
            <a:r>
              <a:rPr lang="en-US" sz="1600" dirty="0">
                <a:hlinkClick r:id="rId3"/>
              </a:rPr>
              <a:t>http://www.spectrum.ieee.org/sep05/1455</a:t>
            </a:r>
            <a:r>
              <a:rPr lang="en-US" sz="1600" dirty="0"/>
              <a:t>  </a:t>
            </a:r>
            <a:r>
              <a:rPr lang="en-US" sz="1400" dirty="0">
                <a:hlinkClick r:id="rId4"/>
              </a:rPr>
              <a:t>http://spectrum.ieee.org/computing/software/who-killed-the-virtual-case-file</a:t>
            </a:r>
            <a:r>
              <a:rPr lang="en-US" sz="1400" dirty="0"/>
              <a:t> </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Date Placeholder 3"/>
          <p:cNvSpPr>
            <a:spLocks noGrp="1"/>
          </p:cNvSpPr>
          <p:nvPr>
            <p:ph type="dt" sz="quarter" idx="10"/>
          </p:nvPr>
        </p:nvSpPr>
        <p:spPr>
          <a:noFill/>
        </p:spPr>
        <p:txBody>
          <a:bodyPr/>
          <a:lstStyle/>
          <a:p>
            <a:r>
              <a:rPr lang="en-US">
                <a:ea typeface="ＭＳ Ｐゴシック"/>
                <a:cs typeface="ＭＳ Ｐゴシック"/>
              </a:rPr>
              <a:t>Week 1</a:t>
            </a:r>
            <a:endParaRPr lang="en-US" dirty="0">
              <a:ea typeface="ＭＳ Ｐゴシック"/>
              <a:cs typeface="ＭＳ Ｐゴシック"/>
            </a:endParaRPr>
          </a:p>
        </p:txBody>
      </p:sp>
      <p:sp>
        <p:nvSpPr>
          <p:cNvPr id="32770" name="Footer Placeholder 4"/>
          <p:cNvSpPr>
            <a:spLocks noGrp="1"/>
          </p:cNvSpPr>
          <p:nvPr>
            <p:ph type="ftr" sz="quarter" idx="11"/>
          </p:nvPr>
        </p:nvSpPr>
        <p:spPr>
          <a:noFill/>
        </p:spPr>
        <p:txBody>
          <a:bodyPr/>
          <a:lstStyle/>
          <a:p>
            <a:r>
              <a:rPr lang="en-US">
                <a:ea typeface="ＭＳ Ｐゴシック"/>
                <a:cs typeface="ＭＳ Ｐゴシック"/>
              </a:rPr>
              <a:t>Dr. Lou Pape SysEng6196</a:t>
            </a:r>
            <a:endParaRPr lang="en-US" dirty="0">
              <a:ea typeface="ＭＳ Ｐゴシック"/>
              <a:cs typeface="ＭＳ Ｐゴシック"/>
            </a:endParaRPr>
          </a:p>
        </p:txBody>
      </p:sp>
      <p:sp>
        <p:nvSpPr>
          <p:cNvPr id="32771" name="Slide Number Placeholder 5"/>
          <p:cNvSpPr>
            <a:spLocks noGrp="1"/>
          </p:cNvSpPr>
          <p:nvPr>
            <p:ph type="sldNum" sz="quarter" idx="12"/>
          </p:nvPr>
        </p:nvSpPr>
        <p:spPr>
          <a:noFill/>
        </p:spPr>
        <p:txBody>
          <a:bodyPr/>
          <a:lstStyle/>
          <a:p>
            <a:fld id="{454FEE49-47AF-42D0-9C1B-1373A9CEC478}" type="slidenum">
              <a:rPr lang="en-US" smtClean="0">
                <a:ea typeface="ＭＳ Ｐゴシック"/>
                <a:cs typeface="ＭＳ Ｐゴシック"/>
              </a:rPr>
              <a:pPr/>
              <a:t>9</a:t>
            </a:fld>
            <a:endParaRPr lang="en-US">
              <a:ea typeface="ＭＳ Ｐゴシック"/>
              <a:cs typeface="ＭＳ Ｐゴシック"/>
            </a:endParaRPr>
          </a:p>
        </p:txBody>
      </p:sp>
      <p:sp>
        <p:nvSpPr>
          <p:cNvPr id="32772" name="Rectangle 2"/>
          <p:cNvSpPr>
            <a:spLocks noGrp="1" noChangeArrowheads="1"/>
          </p:cNvSpPr>
          <p:nvPr>
            <p:ph type="title"/>
          </p:nvPr>
        </p:nvSpPr>
        <p:spPr>
          <a:xfrm>
            <a:off x="685800" y="685800"/>
            <a:ext cx="7772400" cy="473075"/>
          </a:xfrm>
        </p:spPr>
        <p:txBody>
          <a:bodyPr/>
          <a:lstStyle/>
          <a:p>
            <a:pPr eaLnBrk="1" hangingPunct="1"/>
            <a:r>
              <a:rPr lang="en-US"/>
              <a:t>“Big” </a:t>
            </a:r>
            <a:r>
              <a:rPr lang="en-US">
                <a:sym typeface="Symbol" pitchFamily="18" charset="2"/>
              </a:rPr>
              <a:t></a:t>
            </a:r>
            <a:r>
              <a:rPr lang="en-US"/>
              <a:t> “Complex” Systems</a:t>
            </a:r>
          </a:p>
        </p:txBody>
      </p:sp>
      <p:sp>
        <p:nvSpPr>
          <p:cNvPr id="32773" name="Rectangle 3"/>
          <p:cNvSpPr>
            <a:spLocks noChangeArrowheads="1"/>
          </p:cNvSpPr>
          <p:nvPr/>
        </p:nvSpPr>
        <p:spPr bwMode="black">
          <a:xfrm>
            <a:off x="838200" y="1524000"/>
            <a:ext cx="7924800" cy="5029200"/>
          </a:xfrm>
          <a:prstGeom prst="rect">
            <a:avLst/>
          </a:prstGeom>
          <a:noFill/>
          <a:ln w="9525">
            <a:noFill/>
            <a:miter lim="800000"/>
            <a:headEnd/>
            <a:tailEnd/>
          </a:ln>
        </p:spPr>
        <p:txBody>
          <a:bodyPr/>
          <a:lstStyle/>
          <a:p>
            <a:pPr marL="342900" indent="-342900">
              <a:spcBef>
                <a:spcPct val="20000"/>
              </a:spcBef>
              <a:buClr>
                <a:schemeClr val="tx1"/>
              </a:buClr>
            </a:pPr>
            <a:endParaRPr lang="en-US" sz="3200" b="1"/>
          </a:p>
        </p:txBody>
      </p:sp>
      <p:pic>
        <p:nvPicPr>
          <p:cNvPr id="32774" name="Picture 4" descr="coliseum"/>
          <p:cNvPicPr>
            <a:picLocks noChangeAspect="1" noChangeArrowheads="1"/>
          </p:cNvPicPr>
          <p:nvPr/>
        </p:nvPicPr>
        <p:blipFill>
          <a:blip r:embed="rId3" cstate="print"/>
          <a:srcRect/>
          <a:stretch>
            <a:fillRect/>
          </a:stretch>
        </p:blipFill>
        <p:spPr bwMode="auto">
          <a:xfrm>
            <a:off x="1143000" y="2133600"/>
            <a:ext cx="3257550" cy="2189163"/>
          </a:xfrm>
          <a:prstGeom prst="rect">
            <a:avLst/>
          </a:prstGeom>
          <a:noFill/>
          <a:ln w="9525">
            <a:noFill/>
            <a:miter lim="800000"/>
            <a:headEnd/>
            <a:tailEnd/>
          </a:ln>
        </p:spPr>
      </p:pic>
      <p:sp>
        <p:nvSpPr>
          <p:cNvPr id="32775" name="Text Box 5"/>
          <p:cNvSpPr txBox="1">
            <a:spLocks noChangeArrowheads="1"/>
          </p:cNvSpPr>
          <p:nvPr/>
        </p:nvSpPr>
        <p:spPr bwMode="auto">
          <a:xfrm>
            <a:off x="1295400" y="3886200"/>
            <a:ext cx="2265364" cy="369332"/>
          </a:xfrm>
          <a:prstGeom prst="rect">
            <a:avLst/>
          </a:prstGeom>
          <a:noFill/>
          <a:ln w="9525">
            <a:noFill/>
            <a:miter lim="800000"/>
            <a:headEnd/>
            <a:tailEnd/>
          </a:ln>
        </p:spPr>
        <p:txBody>
          <a:bodyPr wrap="none">
            <a:spAutoFit/>
          </a:bodyPr>
          <a:lstStyle/>
          <a:p>
            <a:pPr eaLnBrk="0" hangingPunct="0"/>
            <a:r>
              <a:rPr lang="en-US" sz="1800" b="1" dirty="0">
                <a:solidFill>
                  <a:srgbClr val="FFFF00"/>
                </a:solidFill>
                <a:latin typeface="Verdana" pitchFamily="34" charset="0"/>
              </a:rPr>
              <a:t>Coliseum, Rome</a:t>
            </a:r>
          </a:p>
        </p:txBody>
      </p:sp>
      <p:pic>
        <p:nvPicPr>
          <p:cNvPr id="32776" name="Picture 6" descr="018"/>
          <p:cNvPicPr>
            <a:picLocks noChangeAspect="1" noChangeArrowheads="1"/>
          </p:cNvPicPr>
          <p:nvPr/>
        </p:nvPicPr>
        <p:blipFill>
          <a:blip r:embed="rId4" cstate="print"/>
          <a:srcRect/>
          <a:stretch>
            <a:fillRect/>
          </a:stretch>
        </p:blipFill>
        <p:spPr bwMode="auto">
          <a:xfrm>
            <a:off x="5029200" y="2133600"/>
            <a:ext cx="3284538" cy="2189163"/>
          </a:xfrm>
          <a:prstGeom prst="rect">
            <a:avLst/>
          </a:prstGeom>
          <a:noFill/>
          <a:ln w="9525">
            <a:noFill/>
            <a:miter lim="800000"/>
            <a:headEnd/>
            <a:tailEnd/>
          </a:ln>
        </p:spPr>
      </p:pic>
      <p:pic>
        <p:nvPicPr>
          <p:cNvPr id="32777" name="Picture 7" descr="basilica"/>
          <p:cNvPicPr>
            <a:picLocks noChangeAspect="1" noChangeArrowheads="1"/>
          </p:cNvPicPr>
          <p:nvPr/>
        </p:nvPicPr>
        <p:blipFill>
          <a:blip r:embed="rId5" cstate="print"/>
          <a:srcRect/>
          <a:stretch>
            <a:fillRect/>
          </a:stretch>
        </p:blipFill>
        <p:spPr bwMode="auto">
          <a:xfrm>
            <a:off x="1143000" y="4419600"/>
            <a:ext cx="3276600" cy="2133600"/>
          </a:xfrm>
          <a:prstGeom prst="rect">
            <a:avLst/>
          </a:prstGeom>
          <a:noFill/>
          <a:ln w="9525">
            <a:noFill/>
            <a:miter lim="800000"/>
            <a:headEnd/>
            <a:tailEnd/>
          </a:ln>
        </p:spPr>
      </p:pic>
      <p:pic>
        <p:nvPicPr>
          <p:cNvPr id="32778" name="Picture 8" descr="golden%20gate%20bridge%201024x768"/>
          <p:cNvPicPr>
            <a:picLocks noChangeAspect="1" noChangeArrowheads="1"/>
          </p:cNvPicPr>
          <p:nvPr/>
        </p:nvPicPr>
        <p:blipFill>
          <a:blip r:embed="rId6" cstate="print"/>
          <a:srcRect/>
          <a:stretch>
            <a:fillRect/>
          </a:stretch>
        </p:blipFill>
        <p:spPr bwMode="auto">
          <a:xfrm>
            <a:off x="5029200" y="4343400"/>
            <a:ext cx="3276600" cy="2176463"/>
          </a:xfrm>
          <a:prstGeom prst="rect">
            <a:avLst/>
          </a:prstGeom>
          <a:noFill/>
          <a:ln w="9525">
            <a:noFill/>
            <a:miter lim="800000"/>
            <a:headEnd/>
            <a:tailEnd/>
          </a:ln>
        </p:spPr>
      </p:pic>
      <p:sp>
        <p:nvSpPr>
          <p:cNvPr id="32779" name="Text Box 9"/>
          <p:cNvSpPr txBox="1">
            <a:spLocks noChangeArrowheads="1"/>
          </p:cNvSpPr>
          <p:nvPr/>
        </p:nvSpPr>
        <p:spPr bwMode="auto">
          <a:xfrm>
            <a:off x="4953000" y="3886200"/>
            <a:ext cx="3505200" cy="366713"/>
          </a:xfrm>
          <a:prstGeom prst="rect">
            <a:avLst/>
          </a:prstGeom>
          <a:noFill/>
          <a:ln w="9525">
            <a:noFill/>
            <a:miter lim="800000"/>
            <a:headEnd/>
            <a:tailEnd/>
          </a:ln>
        </p:spPr>
        <p:txBody>
          <a:bodyPr>
            <a:spAutoFit/>
          </a:bodyPr>
          <a:lstStyle/>
          <a:p>
            <a:pPr eaLnBrk="0" hangingPunct="0"/>
            <a:r>
              <a:rPr lang="en-US" sz="1800" b="1">
                <a:solidFill>
                  <a:srgbClr val="FFFF00"/>
                </a:solidFill>
                <a:latin typeface="Verdana" pitchFamily="34" charset="0"/>
              </a:rPr>
              <a:t>Rumeli Fortress, Istanbul</a:t>
            </a:r>
          </a:p>
        </p:txBody>
      </p:sp>
      <p:sp>
        <p:nvSpPr>
          <p:cNvPr id="32780" name="Text Box 10"/>
          <p:cNvSpPr txBox="1">
            <a:spLocks noChangeArrowheads="1"/>
          </p:cNvSpPr>
          <p:nvPr/>
        </p:nvSpPr>
        <p:spPr bwMode="auto">
          <a:xfrm>
            <a:off x="1295400" y="6096000"/>
            <a:ext cx="2886075" cy="366713"/>
          </a:xfrm>
          <a:prstGeom prst="rect">
            <a:avLst/>
          </a:prstGeom>
          <a:noFill/>
          <a:ln w="9525">
            <a:noFill/>
            <a:miter lim="800000"/>
            <a:headEnd/>
            <a:tailEnd/>
          </a:ln>
        </p:spPr>
        <p:txBody>
          <a:bodyPr wrap="none">
            <a:spAutoFit/>
          </a:bodyPr>
          <a:lstStyle/>
          <a:p>
            <a:pPr eaLnBrk="0" hangingPunct="0"/>
            <a:r>
              <a:rPr lang="en-US" sz="1800" b="1">
                <a:solidFill>
                  <a:srgbClr val="FFFF00"/>
                </a:solidFill>
                <a:latin typeface="Verdana" pitchFamily="34" charset="0"/>
              </a:rPr>
              <a:t>Saint Peter's Basilica</a:t>
            </a:r>
          </a:p>
        </p:txBody>
      </p:sp>
      <p:sp>
        <p:nvSpPr>
          <p:cNvPr id="32781" name="Text Box 11"/>
          <p:cNvSpPr txBox="1">
            <a:spLocks noChangeArrowheads="1"/>
          </p:cNvSpPr>
          <p:nvPr/>
        </p:nvSpPr>
        <p:spPr bwMode="auto">
          <a:xfrm>
            <a:off x="5257800" y="6096000"/>
            <a:ext cx="2749550" cy="366713"/>
          </a:xfrm>
          <a:prstGeom prst="rect">
            <a:avLst/>
          </a:prstGeom>
          <a:noFill/>
          <a:ln w="9525">
            <a:noFill/>
            <a:miter lim="800000"/>
            <a:headEnd/>
            <a:tailEnd/>
          </a:ln>
        </p:spPr>
        <p:txBody>
          <a:bodyPr wrap="none">
            <a:spAutoFit/>
          </a:bodyPr>
          <a:lstStyle/>
          <a:p>
            <a:pPr eaLnBrk="0" hangingPunct="0"/>
            <a:r>
              <a:rPr lang="en-US" sz="1800" b="1">
                <a:solidFill>
                  <a:srgbClr val="FFFF00"/>
                </a:solidFill>
                <a:latin typeface="Verdana" pitchFamily="34" charset="0"/>
              </a:rPr>
              <a:t>Golden Gate Bridge </a:t>
            </a:r>
          </a:p>
        </p:txBody>
      </p:sp>
      <p:sp>
        <p:nvSpPr>
          <p:cNvPr id="32783" name="Rectangle 13"/>
          <p:cNvSpPr>
            <a:spLocks noChangeArrowheads="1"/>
          </p:cNvSpPr>
          <p:nvPr/>
        </p:nvSpPr>
        <p:spPr bwMode="auto">
          <a:xfrm>
            <a:off x="1066800" y="1219200"/>
            <a:ext cx="7772400" cy="1066800"/>
          </a:xfrm>
          <a:prstGeom prst="rect">
            <a:avLst/>
          </a:prstGeom>
          <a:noFill/>
          <a:ln w="9525" algn="ctr">
            <a:noFill/>
            <a:miter lim="800000"/>
            <a:headEnd/>
            <a:tailEnd/>
          </a:ln>
        </p:spPr>
        <p:txBody>
          <a:bodyPr/>
          <a:lstStyle/>
          <a:p>
            <a:pPr marL="342900" indent="-342900">
              <a:spcBef>
                <a:spcPct val="20000"/>
              </a:spcBef>
              <a:buClr>
                <a:schemeClr val="tx1"/>
              </a:buClr>
              <a:buFont typeface="Wingdings" pitchFamily="2" charset="2"/>
              <a:buBlip>
                <a:blip r:embed="rId7"/>
              </a:buBlip>
            </a:pPr>
            <a:r>
              <a:rPr lang="en-US" sz="2800" b="1"/>
              <a:t>What kinds of system development can most benefit from SE?</a:t>
            </a:r>
          </a:p>
        </p:txBody>
      </p:sp>
      <p:sp>
        <p:nvSpPr>
          <p:cNvPr id="48140" name="Rectangle 12"/>
          <p:cNvSpPr>
            <a:spLocks noGrp="1" noChangeArrowheads="1"/>
          </p:cNvSpPr>
          <p:nvPr>
            <p:ph type="body" idx="1"/>
          </p:nvPr>
        </p:nvSpPr>
        <p:spPr>
          <a:xfrm>
            <a:off x="1066800" y="2057400"/>
            <a:ext cx="7627938" cy="2286000"/>
          </a:xfrm>
          <a:solidFill>
            <a:srgbClr val="EAD7A2"/>
          </a:solidFill>
        </p:spPr>
        <p:txBody>
          <a:bodyPr/>
          <a:lstStyle/>
          <a:p>
            <a:pPr lvl="1" eaLnBrk="1" hangingPunct="1"/>
            <a:r>
              <a:rPr lang="en-US" dirty="0"/>
              <a:t>Technology risk</a:t>
            </a:r>
          </a:p>
          <a:p>
            <a:pPr lvl="1" eaLnBrk="1" hangingPunct="1"/>
            <a:r>
              <a:rPr lang="en-US" dirty="0"/>
              <a:t>Cost/Schedule risk (limited resources)</a:t>
            </a:r>
          </a:p>
          <a:p>
            <a:pPr lvl="1" eaLnBrk="1" hangingPunct="1"/>
            <a:r>
              <a:rPr lang="en-US" dirty="0"/>
              <a:t>Complex interfaces and Subsystem interactions</a:t>
            </a:r>
          </a:p>
          <a:p>
            <a:pPr lvl="1" eaLnBrk="1" hangingPunct="1"/>
            <a:r>
              <a:rPr lang="en-US" dirty="0"/>
              <a:t>No iteration opportunity</a:t>
            </a:r>
          </a:p>
          <a:p>
            <a:pPr lvl="1" eaLnBrk="1" hangingPunct="1"/>
            <a:r>
              <a:rPr lang="en-US" dirty="0"/>
              <a:t>Unclear problem</a:t>
            </a:r>
          </a:p>
        </p:txBody>
      </p:sp>
      <p:sp>
        <p:nvSpPr>
          <p:cNvPr id="48145" name="Rectangle 17"/>
          <p:cNvSpPr>
            <a:spLocks noChangeArrowheads="1"/>
          </p:cNvSpPr>
          <p:nvPr/>
        </p:nvSpPr>
        <p:spPr bwMode="auto">
          <a:xfrm>
            <a:off x="142875" y="3962400"/>
            <a:ext cx="9001125" cy="381000"/>
          </a:xfrm>
          <a:prstGeom prst="rect">
            <a:avLst/>
          </a:prstGeom>
          <a:solidFill>
            <a:srgbClr val="FFFF99"/>
          </a:solidFill>
          <a:ln w="9525">
            <a:noFill/>
            <a:miter lim="800000"/>
            <a:headEnd/>
            <a:tailEnd/>
          </a:ln>
        </p:spPr>
        <p:txBody>
          <a:bodyPr/>
          <a:lstStyle/>
          <a:p>
            <a:pPr marL="342900" indent="-342900">
              <a:spcBef>
                <a:spcPct val="20000"/>
              </a:spcBef>
            </a:pPr>
            <a:r>
              <a:rPr lang="en-US" sz="2000" b="1" dirty="0"/>
              <a:t>Focus of SE Management Planning should be on these considerations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40">
                                            <p:bg/>
                                          </p:spTgt>
                                        </p:tgtEl>
                                        <p:attrNameLst>
                                          <p:attrName>style.visibility</p:attrName>
                                        </p:attrNameLst>
                                      </p:cBhvr>
                                      <p:to>
                                        <p:strVal val="visible"/>
                                      </p:to>
                                    </p:set>
                                    <p:anim calcmode="lin" valueType="num">
                                      <p:cBhvr additive="base">
                                        <p:cTn id="7" dur="500" fill="hold"/>
                                        <p:tgtEl>
                                          <p:spTgt spid="48140">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40">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40">
                                            <p:txEl>
                                              <p:pRg st="0" end="0"/>
                                            </p:txEl>
                                          </p:spTgt>
                                        </p:tgtEl>
                                        <p:attrNameLst>
                                          <p:attrName>style.visibility</p:attrName>
                                        </p:attrNameLst>
                                      </p:cBhvr>
                                      <p:to>
                                        <p:strVal val="visible"/>
                                      </p:to>
                                    </p:set>
                                    <p:anim calcmode="lin" valueType="num">
                                      <p:cBhvr additive="base">
                                        <p:cTn id="13" dur="500" fill="hold"/>
                                        <p:tgtEl>
                                          <p:spTgt spid="4814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40">
                                            <p:txEl>
                                              <p:pRg st="1" end="1"/>
                                            </p:txEl>
                                          </p:spTgt>
                                        </p:tgtEl>
                                        <p:attrNameLst>
                                          <p:attrName>style.visibility</p:attrName>
                                        </p:attrNameLst>
                                      </p:cBhvr>
                                      <p:to>
                                        <p:strVal val="visible"/>
                                      </p:to>
                                    </p:set>
                                    <p:anim calcmode="lin" valueType="num">
                                      <p:cBhvr additive="base">
                                        <p:cTn id="19" dur="500" fill="hold"/>
                                        <p:tgtEl>
                                          <p:spTgt spid="4814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40">
                                            <p:txEl>
                                              <p:pRg st="2" end="2"/>
                                            </p:txEl>
                                          </p:spTgt>
                                        </p:tgtEl>
                                        <p:attrNameLst>
                                          <p:attrName>style.visibility</p:attrName>
                                        </p:attrNameLst>
                                      </p:cBhvr>
                                      <p:to>
                                        <p:strVal val="visible"/>
                                      </p:to>
                                    </p:set>
                                    <p:anim calcmode="lin" valueType="num">
                                      <p:cBhvr additive="base">
                                        <p:cTn id="25" dur="500" fill="hold"/>
                                        <p:tgtEl>
                                          <p:spTgt spid="4814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40">
                                            <p:txEl>
                                              <p:pRg st="3" end="3"/>
                                            </p:txEl>
                                          </p:spTgt>
                                        </p:tgtEl>
                                        <p:attrNameLst>
                                          <p:attrName>style.visibility</p:attrName>
                                        </p:attrNameLst>
                                      </p:cBhvr>
                                      <p:to>
                                        <p:strVal val="visible"/>
                                      </p:to>
                                    </p:set>
                                    <p:anim calcmode="lin" valueType="num">
                                      <p:cBhvr additive="base">
                                        <p:cTn id="31" dur="500" fill="hold"/>
                                        <p:tgtEl>
                                          <p:spTgt spid="4814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40">
                                            <p:txEl>
                                              <p:pRg st="4" end="4"/>
                                            </p:txEl>
                                          </p:spTgt>
                                        </p:tgtEl>
                                        <p:attrNameLst>
                                          <p:attrName>style.visibility</p:attrName>
                                        </p:attrNameLst>
                                      </p:cBhvr>
                                      <p:to>
                                        <p:strVal val="visible"/>
                                      </p:to>
                                    </p:set>
                                    <p:anim calcmode="lin" valueType="num">
                                      <p:cBhvr additive="base">
                                        <p:cTn id="37" dur="500" fill="hold"/>
                                        <p:tgtEl>
                                          <p:spTgt spid="4814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8145">
                                            <p:bg/>
                                          </p:spTgt>
                                        </p:tgtEl>
                                        <p:attrNameLst>
                                          <p:attrName>style.visibility</p:attrName>
                                        </p:attrNameLst>
                                      </p:cBhvr>
                                      <p:to>
                                        <p:strVal val="visible"/>
                                      </p:to>
                                    </p:set>
                                    <p:animEffect transition="in" filter="checkerboard(across)">
                                      <p:cBhvr>
                                        <p:cTn id="43" dur="500"/>
                                        <p:tgtEl>
                                          <p:spTgt spid="48145">
                                            <p:bg/>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48145">
                                            <p:txEl>
                                              <p:pRg st="0" end="0"/>
                                            </p:txEl>
                                          </p:spTgt>
                                        </p:tgtEl>
                                        <p:attrNameLst>
                                          <p:attrName>style.visibility</p:attrName>
                                        </p:attrNameLst>
                                      </p:cBhvr>
                                      <p:to>
                                        <p:strVal val="visible"/>
                                      </p:to>
                                    </p:set>
                                    <p:animEffect transition="in" filter="checkerboard(across)">
                                      <p:cBhvr>
                                        <p:cTn id="46" dur="500"/>
                                        <p:tgtEl>
                                          <p:spTgt spid="48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build="p" bldLvl="2" animBg="1"/>
      <p:bldP spid="48145" grpId="0" build="p"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3120</TotalTime>
  <Words>4910</Words>
  <Application>Microsoft Office PowerPoint</Application>
  <PresentationFormat>On-screen Show (4:3)</PresentationFormat>
  <Paragraphs>794</Paragraphs>
  <Slides>54</Slides>
  <Notes>51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Times New Roman</vt:lpstr>
      <vt:lpstr>Times</vt:lpstr>
      <vt:lpstr>Verdana</vt:lpstr>
      <vt:lpstr>Arial</vt:lpstr>
      <vt:lpstr>Wingdings</vt:lpstr>
      <vt:lpstr>Symbol</vt:lpstr>
      <vt:lpstr>Calibri</vt:lpstr>
      <vt:lpstr>ＭＳ Ｐゴシック</vt:lpstr>
      <vt:lpstr>Blank Presentation</vt:lpstr>
      <vt:lpstr>Document</vt:lpstr>
      <vt:lpstr>SysEng 6196 Systems Engineering Capstone</vt:lpstr>
      <vt:lpstr>Introduction and Syllabus Review</vt:lpstr>
      <vt:lpstr>Outline: Introduction to SE Management  and the SE Management Plan</vt:lpstr>
      <vt:lpstr>Course Overview</vt:lpstr>
      <vt:lpstr>What is SE Management?</vt:lpstr>
      <vt:lpstr>SE Management in Context</vt:lpstr>
      <vt:lpstr>The Essence of SE Management</vt:lpstr>
      <vt:lpstr>Without SE Management…</vt:lpstr>
      <vt:lpstr>“Big”  “Complex” Systems</vt:lpstr>
      <vt:lpstr>SE Standards*</vt:lpstr>
      <vt:lpstr>SE Technical Processes</vt:lpstr>
      <vt:lpstr>DAU DAG 4.3.1 </vt:lpstr>
      <vt:lpstr>Life-cycle phasing of Technical Processes</vt:lpstr>
      <vt:lpstr>Technical Management Processes</vt:lpstr>
      <vt:lpstr>Plans in the Life-Cycle</vt:lpstr>
      <vt:lpstr>SEMP Overview</vt:lpstr>
      <vt:lpstr>DARPA Urban Challenge SEMP</vt:lpstr>
      <vt:lpstr>DARPA Urban Challenge</vt:lpstr>
      <vt:lpstr>Alternates to DARPA Urban Challenge</vt:lpstr>
      <vt:lpstr>Plan vs. Report</vt:lpstr>
      <vt:lpstr>DAU/DAG 4.1.2 Systems Engineering Plan</vt:lpstr>
      <vt:lpstr>SEMP Outline – 1</vt:lpstr>
      <vt:lpstr>SEMP Outline – 2</vt:lpstr>
      <vt:lpstr>SEMP Tailoring</vt:lpstr>
      <vt:lpstr>SEMP Tailoring</vt:lpstr>
      <vt:lpstr>SEMP Tailoring</vt:lpstr>
      <vt:lpstr>Technical Planning Overview - 1</vt:lpstr>
      <vt:lpstr>Example 1.1</vt:lpstr>
      <vt:lpstr>Example 1.2</vt:lpstr>
      <vt:lpstr>Example 1.3</vt:lpstr>
      <vt:lpstr>Technical Planning Overview - 2</vt:lpstr>
      <vt:lpstr>Example 1.4.1</vt:lpstr>
      <vt:lpstr>Example 1.4.2</vt:lpstr>
      <vt:lpstr>Example 1.4.3</vt:lpstr>
      <vt:lpstr>System Concepts Review</vt:lpstr>
      <vt:lpstr>“Systems Engineering” Definitions</vt:lpstr>
      <vt:lpstr>System vs. Environment</vt:lpstr>
      <vt:lpstr>Elements of a “System”</vt:lpstr>
      <vt:lpstr>Systems, Subsystems, Components</vt:lpstr>
      <vt:lpstr>Design Influence Over Time</vt:lpstr>
      <vt:lpstr>System Life-Cycle Engineering</vt:lpstr>
      <vt:lpstr>Concurrent Engineering</vt:lpstr>
      <vt:lpstr>Minimizing Lifecycle Cost (LCC)</vt:lpstr>
      <vt:lpstr>Development Models – Acquisition Environment</vt:lpstr>
      <vt:lpstr>System Development Models - 1</vt:lpstr>
      <vt:lpstr>System Development Models - 2</vt:lpstr>
      <vt:lpstr>System Development Models - 3</vt:lpstr>
      <vt:lpstr>System Development Models - 4</vt:lpstr>
      <vt:lpstr>System Design Considerations</vt:lpstr>
      <vt:lpstr>Development Phasing</vt:lpstr>
      <vt:lpstr>2.0 Reference Documents – 1</vt:lpstr>
      <vt:lpstr>2.0 Reference Documents – 2</vt:lpstr>
      <vt:lpstr>Questions for Tonight?</vt:lpstr>
      <vt:lpstr>Program Completed</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SysEng196</dc:title>
  <dc:subject>Systems Engineering Capstone</dc:subject>
  <dc:creator>Dr. Ron Carson</dc:creator>
  <cp:lastModifiedBy>Patton, Ryan</cp:lastModifiedBy>
  <cp:revision>253</cp:revision>
  <dcterms:created xsi:type="dcterms:W3CDTF">2003-03-27T20:00:59Z</dcterms:created>
  <dcterms:modified xsi:type="dcterms:W3CDTF">2020-01-27T00:45:10Z</dcterms:modified>
</cp:coreProperties>
</file>