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1" r:id="rId1"/>
  </p:sldMasterIdLst>
  <p:notesMasterIdLst>
    <p:notesMasterId r:id="rId79"/>
  </p:notesMasterIdLst>
  <p:handoutMasterIdLst>
    <p:handoutMasterId r:id="rId80"/>
  </p:handoutMasterIdLst>
  <p:sldIdLst>
    <p:sldId id="353" r:id="rId2"/>
    <p:sldId id="762" r:id="rId3"/>
    <p:sldId id="861" r:id="rId4"/>
    <p:sldId id="772" r:id="rId5"/>
    <p:sldId id="764" r:id="rId6"/>
    <p:sldId id="770" r:id="rId7"/>
    <p:sldId id="765" r:id="rId8"/>
    <p:sldId id="766" r:id="rId9"/>
    <p:sldId id="769" r:id="rId10"/>
    <p:sldId id="768" r:id="rId11"/>
    <p:sldId id="771" r:id="rId12"/>
    <p:sldId id="612" r:id="rId13"/>
    <p:sldId id="613" r:id="rId14"/>
    <p:sldId id="614" r:id="rId15"/>
    <p:sldId id="774" r:id="rId16"/>
    <p:sldId id="776" r:id="rId17"/>
    <p:sldId id="777" r:id="rId18"/>
    <p:sldId id="778" r:id="rId19"/>
    <p:sldId id="779" r:id="rId20"/>
    <p:sldId id="780" r:id="rId21"/>
    <p:sldId id="782" r:id="rId22"/>
    <p:sldId id="783" r:id="rId23"/>
    <p:sldId id="784" r:id="rId24"/>
    <p:sldId id="786" r:id="rId25"/>
    <p:sldId id="791" r:id="rId26"/>
    <p:sldId id="792" r:id="rId27"/>
    <p:sldId id="851" r:id="rId28"/>
    <p:sldId id="796" r:id="rId29"/>
    <p:sldId id="799" r:id="rId30"/>
    <p:sldId id="854" r:id="rId31"/>
    <p:sldId id="798" r:id="rId32"/>
    <p:sldId id="848" r:id="rId33"/>
    <p:sldId id="801" r:id="rId34"/>
    <p:sldId id="805" r:id="rId35"/>
    <p:sldId id="773" r:id="rId36"/>
    <p:sldId id="845" r:id="rId37"/>
    <p:sldId id="862" r:id="rId38"/>
    <p:sldId id="775" r:id="rId39"/>
    <p:sldId id="761" r:id="rId40"/>
    <p:sldId id="808" r:id="rId41"/>
    <p:sldId id="855" r:id="rId42"/>
    <p:sldId id="617" r:id="rId43"/>
    <p:sldId id="812" r:id="rId44"/>
    <p:sldId id="620" r:id="rId45"/>
    <p:sldId id="856" r:id="rId46"/>
    <p:sldId id="842" r:id="rId47"/>
    <p:sldId id="857" r:id="rId48"/>
    <p:sldId id="843" r:id="rId49"/>
    <p:sldId id="814" r:id="rId50"/>
    <p:sldId id="815" r:id="rId51"/>
    <p:sldId id="816" r:id="rId52"/>
    <p:sldId id="817" r:id="rId53"/>
    <p:sldId id="818" r:id="rId54"/>
    <p:sldId id="820" r:id="rId55"/>
    <p:sldId id="821" r:id="rId56"/>
    <p:sldId id="822" r:id="rId57"/>
    <p:sldId id="823" r:id="rId58"/>
    <p:sldId id="824" r:id="rId59"/>
    <p:sldId id="826" r:id="rId60"/>
    <p:sldId id="827" r:id="rId61"/>
    <p:sldId id="830" r:id="rId62"/>
    <p:sldId id="831" r:id="rId63"/>
    <p:sldId id="833" r:id="rId64"/>
    <p:sldId id="834" r:id="rId65"/>
    <p:sldId id="835" r:id="rId66"/>
    <p:sldId id="836" r:id="rId67"/>
    <p:sldId id="837" r:id="rId68"/>
    <p:sldId id="838" r:id="rId69"/>
    <p:sldId id="839" r:id="rId70"/>
    <p:sldId id="840" r:id="rId71"/>
    <p:sldId id="841" r:id="rId72"/>
    <p:sldId id="858" r:id="rId73"/>
    <p:sldId id="859" r:id="rId74"/>
    <p:sldId id="844" r:id="rId75"/>
    <p:sldId id="863" r:id="rId76"/>
    <p:sldId id="756" r:id="rId77"/>
    <p:sldId id="757" r:id="rId7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6"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6"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6"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6"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6" charset="-128"/>
        <a:cs typeface="+mn-cs"/>
      </a:defRPr>
    </a:lvl5pPr>
    <a:lvl6pPr marL="2286000" algn="l" defTabSz="914400" rtl="0" eaLnBrk="1" latinLnBrk="0" hangingPunct="1">
      <a:defRPr sz="2400" kern="1200">
        <a:solidFill>
          <a:schemeClr val="tx1"/>
        </a:solidFill>
        <a:latin typeface="Arial" charset="0"/>
        <a:ea typeface="ＭＳ Ｐゴシック" pitchFamily="16" charset="-128"/>
        <a:cs typeface="+mn-cs"/>
      </a:defRPr>
    </a:lvl6pPr>
    <a:lvl7pPr marL="2743200" algn="l" defTabSz="914400" rtl="0" eaLnBrk="1" latinLnBrk="0" hangingPunct="1">
      <a:defRPr sz="2400" kern="1200">
        <a:solidFill>
          <a:schemeClr val="tx1"/>
        </a:solidFill>
        <a:latin typeface="Arial" charset="0"/>
        <a:ea typeface="ＭＳ Ｐゴシック" pitchFamily="16" charset="-128"/>
        <a:cs typeface="+mn-cs"/>
      </a:defRPr>
    </a:lvl7pPr>
    <a:lvl8pPr marL="3200400" algn="l" defTabSz="914400" rtl="0" eaLnBrk="1" latinLnBrk="0" hangingPunct="1">
      <a:defRPr sz="2400" kern="1200">
        <a:solidFill>
          <a:schemeClr val="tx1"/>
        </a:solidFill>
        <a:latin typeface="Arial" charset="0"/>
        <a:ea typeface="ＭＳ Ｐゴシック" pitchFamily="16" charset="-128"/>
        <a:cs typeface="+mn-cs"/>
      </a:defRPr>
    </a:lvl8pPr>
    <a:lvl9pPr marL="3657600" algn="l" defTabSz="914400" rtl="0" eaLnBrk="1" latinLnBrk="0" hangingPunct="1">
      <a:defRPr sz="2400" kern="1200">
        <a:solidFill>
          <a:schemeClr val="tx1"/>
        </a:solidFill>
        <a:latin typeface="Arial" charset="0"/>
        <a:ea typeface="ＭＳ Ｐゴシック" pitchFamily="16"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7A3"/>
    <a:srgbClr val="D5D93F"/>
    <a:srgbClr val="59BE0E"/>
    <a:srgbClr val="68DE10"/>
    <a:srgbClr val="33CC33"/>
    <a:srgbClr val="FFFFF7"/>
    <a:srgbClr val="7272D0"/>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06" autoAdjust="0"/>
    <p:restoredTop sz="90969" autoAdjust="0"/>
  </p:normalViewPr>
  <p:slideViewPr>
    <p:cSldViewPr>
      <p:cViewPr varScale="1">
        <p:scale>
          <a:sx n="81" d="100"/>
          <a:sy n="81" d="100"/>
        </p:scale>
        <p:origin x="1262" y="4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49" d="100"/>
          <a:sy n="49" d="100"/>
        </p:scale>
        <p:origin x="-18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_rels/viewProps.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slide" Target="slides/slide30.xml"/><Relationship Id="rId1" Type="http://schemas.openxmlformats.org/officeDocument/2006/relationships/slide" Target="slides/slide27.xml"/><Relationship Id="rId4" Type="http://schemas.openxmlformats.org/officeDocument/2006/relationships/slide" Target="slides/slide7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a:defRPr>
            </a:lvl1pPr>
          </a:lstStyle>
          <a:p>
            <a:pPr>
              <a:defRPr/>
            </a:pPr>
            <a:endParaRPr lang="en-US"/>
          </a:p>
        </p:txBody>
      </p:sp>
      <p:sp>
        <p:nvSpPr>
          <p:cNvPr id="103219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a:defRPr>
            </a:lvl1pPr>
          </a:lstStyle>
          <a:p>
            <a:pPr>
              <a:defRPr/>
            </a:pPr>
            <a:endParaRPr lang="en-US"/>
          </a:p>
        </p:txBody>
      </p:sp>
      <p:sp>
        <p:nvSpPr>
          <p:cNvPr id="103219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a:defRPr>
            </a:lvl1pPr>
          </a:lstStyle>
          <a:p>
            <a:pPr>
              <a:defRPr/>
            </a:pPr>
            <a:endParaRPr lang="en-US"/>
          </a:p>
        </p:txBody>
      </p:sp>
      <p:sp>
        <p:nvSpPr>
          <p:cNvPr id="103219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a:defRPr>
            </a:lvl1pPr>
          </a:lstStyle>
          <a:p>
            <a:pPr>
              <a:defRPr/>
            </a:pPr>
            <a:fld id="{F3F74C78-8BCD-4312-81D7-00364759C4B2}" type="slidenum">
              <a:rPr lang="en-US"/>
              <a:pPr>
                <a:defRPr/>
              </a:pPr>
              <a:t>‹#›</a:t>
            </a:fld>
            <a:endParaRPr lang="en-US"/>
          </a:p>
        </p:txBody>
      </p:sp>
    </p:spTree>
    <p:extLst>
      <p:ext uri="{BB962C8B-B14F-4D97-AF65-F5344CB8AC3E}">
        <p14:creationId xmlns:p14="http://schemas.microsoft.com/office/powerpoint/2010/main" val="3796313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a:defRPr>
            </a:lvl1pPr>
          </a:lstStyle>
          <a:p>
            <a:pPr>
              <a:defRPr/>
            </a:pPr>
            <a:endParaRPr lang="en-US"/>
          </a:p>
        </p:txBody>
      </p:sp>
      <p:sp>
        <p:nvSpPr>
          <p:cNvPr id="215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a:defRPr>
            </a:lvl1pPr>
          </a:lstStyle>
          <a:p>
            <a:pPr>
              <a:defRPr/>
            </a:pPr>
            <a:endParaRPr lang="en-US"/>
          </a:p>
        </p:txBody>
      </p:sp>
      <p:sp>
        <p:nvSpPr>
          <p:cNvPr id="778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15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5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a:defRPr>
            </a:lvl1pPr>
          </a:lstStyle>
          <a:p>
            <a:pPr>
              <a:defRPr/>
            </a:pPr>
            <a:endParaRPr lang="en-US"/>
          </a:p>
        </p:txBody>
      </p:sp>
      <p:sp>
        <p:nvSpPr>
          <p:cNvPr id="215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a:defRPr>
            </a:lvl1pPr>
          </a:lstStyle>
          <a:p>
            <a:pPr>
              <a:defRPr/>
            </a:pPr>
            <a:fld id="{C58A8C2F-C095-4058-ADE4-876F4F34BBEA}" type="slidenum">
              <a:rPr lang="en-US"/>
              <a:pPr>
                <a:defRPr/>
              </a:pPr>
              <a:t>‹#›</a:t>
            </a:fld>
            <a:endParaRPr lang="en-US"/>
          </a:p>
        </p:txBody>
      </p:sp>
    </p:spTree>
    <p:extLst>
      <p:ext uri="{BB962C8B-B14F-4D97-AF65-F5344CB8AC3E}">
        <p14:creationId xmlns:p14="http://schemas.microsoft.com/office/powerpoint/2010/main" val="28619837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a:ea typeface="+mn-ea"/>
        <a:cs typeface="+mn-cs"/>
      </a:defRPr>
    </a:lvl1pPr>
    <a:lvl2pPr marL="457200" algn="l" rtl="0" eaLnBrk="0" fontAlgn="base" hangingPunct="0">
      <a:spcBef>
        <a:spcPct val="30000"/>
      </a:spcBef>
      <a:spcAft>
        <a:spcPct val="0"/>
      </a:spcAft>
      <a:defRPr sz="1200" kern="1200">
        <a:solidFill>
          <a:schemeClr val="tx1"/>
        </a:solidFill>
        <a:latin typeface="Times"/>
        <a:ea typeface="+mn-ea"/>
        <a:cs typeface="+mn-cs"/>
      </a:defRPr>
    </a:lvl2pPr>
    <a:lvl3pPr marL="914400" algn="l" rtl="0" eaLnBrk="0" fontAlgn="base" hangingPunct="0">
      <a:spcBef>
        <a:spcPct val="30000"/>
      </a:spcBef>
      <a:spcAft>
        <a:spcPct val="0"/>
      </a:spcAft>
      <a:defRPr sz="1200" kern="1200">
        <a:solidFill>
          <a:schemeClr val="tx1"/>
        </a:solidFill>
        <a:latin typeface="Times"/>
        <a:ea typeface="+mn-ea"/>
        <a:cs typeface="+mn-cs"/>
      </a:defRPr>
    </a:lvl3pPr>
    <a:lvl4pPr marL="1371600" algn="l" rtl="0" eaLnBrk="0" fontAlgn="base" hangingPunct="0">
      <a:spcBef>
        <a:spcPct val="30000"/>
      </a:spcBef>
      <a:spcAft>
        <a:spcPct val="0"/>
      </a:spcAft>
      <a:defRPr sz="1200" kern="1200">
        <a:solidFill>
          <a:schemeClr val="tx1"/>
        </a:solidFill>
        <a:latin typeface="Times"/>
        <a:ea typeface="+mn-ea"/>
        <a:cs typeface="+mn-cs"/>
      </a:defRPr>
    </a:lvl4pPr>
    <a:lvl5pPr marL="1828800" algn="l" rtl="0" eaLnBrk="0" fontAlgn="base" hangingPunct="0">
      <a:spcBef>
        <a:spcPct val="30000"/>
      </a:spcBef>
      <a:spcAft>
        <a:spcPct val="0"/>
      </a:spcAft>
      <a:defRPr sz="1200" kern="1200">
        <a:solidFill>
          <a:schemeClr val="tx1"/>
        </a:solidFill>
        <a:latin typeface="Times"/>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39317C04-C987-4767-9182-6AE8E9BF3303}" type="slidenum">
              <a:rPr lang="en-US" smtClean="0"/>
              <a:pPr/>
              <a:t>1</a:t>
            </a:fld>
            <a:endParaRPr lang="en-US"/>
          </a:p>
        </p:txBody>
      </p:sp>
      <p:sp>
        <p:nvSpPr>
          <p:cNvPr id="78851" name="Rectangle 2"/>
          <p:cNvSpPr>
            <a:spLocks noGrp="1" noRot="1" noChangeAspect="1" noChangeArrowheads="1" noTextEdit="1"/>
          </p:cNvSpPr>
          <p:nvPr>
            <p:ph type="sldImg"/>
            <p:custDataLst>
              <p:tags r:id="rId1"/>
            </p:custDataLst>
          </p:nvPr>
        </p:nvSpPr>
        <p:spPr>
          <a:ln/>
        </p:spPr>
      </p:sp>
      <p:sp>
        <p:nvSpPr>
          <p:cNvPr id="7885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883414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1B9A590D-1D89-4607-827F-D6490103E52F}" type="slidenum">
              <a:rPr lang="en-US" smtClean="0"/>
              <a:pPr/>
              <a:t>10</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1625477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D2131269-DB24-4385-BD1D-DA1BFF1D9B37}" type="slidenum">
              <a:rPr lang="en-US" smtClean="0"/>
              <a:pPr/>
              <a:t>11</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r>
              <a:rPr lang="en-US" dirty="0"/>
              <a:t>Role Responsibility</a:t>
            </a:r>
            <a:r>
              <a:rPr lang="en-US" baseline="0" dirty="0"/>
              <a:t> Authority Accountability</a:t>
            </a:r>
            <a:endParaRPr lang="en-US" dirty="0"/>
          </a:p>
        </p:txBody>
      </p:sp>
    </p:spTree>
    <p:extLst>
      <p:ext uri="{BB962C8B-B14F-4D97-AF65-F5344CB8AC3E}">
        <p14:creationId xmlns:p14="http://schemas.microsoft.com/office/powerpoint/2010/main" val="4154310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06060D7E-D041-414F-B198-A1F9448D46B3}" type="slidenum">
              <a:rPr lang="en-US" smtClean="0"/>
              <a:pPr/>
              <a:t>12</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89844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F15A2B44-166F-4EF2-B496-C0FFEBBA36A8}" type="slidenum">
              <a:rPr lang="en-US" smtClean="0"/>
              <a:pPr/>
              <a:t>13</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4882392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B30C977D-45D8-44A1-88E4-056D98DB9218}" type="slidenum">
              <a:rPr lang="en-US" smtClean="0"/>
              <a:pPr/>
              <a:t>14</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r>
              <a:rPr lang="en-US" dirty="0"/>
              <a:t>Flattened organization is “Lean”</a:t>
            </a:r>
          </a:p>
        </p:txBody>
      </p:sp>
    </p:spTree>
    <p:extLst>
      <p:ext uri="{BB962C8B-B14F-4D97-AF65-F5344CB8AC3E}">
        <p14:creationId xmlns:p14="http://schemas.microsoft.com/office/powerpoint/2010/main" val="2993381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6E1128EB-94B5-4E44-8CA8-F5C538ABF92D}" type="slidenum">
              <a:rPr lang="en-US" smtClean="0"/>
              <a:pPr/>
              <a:t>15</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r>
              <a:rPr lang="en-US" dirty="0"/>
              <a:t>Responsible,</a:t>
            </a:r>
            <a:r>
              <a:rPr lang="en-US" baseline="0" dirty="0"/>
              <a:t> Accountable, Coordinate, Inform</a:t>
            </a:r>
            <a:endParaRPr lang="en-US" dirty="0"/>
          </a:p>
        </p:txBody>
      </p:sp>
    </p:spTree>
    <p:extLst>
      <p:ext uri="{BB962C8B-B14F-4D97-AF65-F5344CB8AC3E}">
        <p14:creationId xmlns:p14="http://schemas.microsoft.com/office/powerpoint/2010/main" val="10104964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AF32895E-1D33-4A66-945A-A8300E34966D}" type="slidenum">
              <a:rPr lang="en-US" smtClean="0"/>
              <a:pPr/>
              <a:t>16</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734655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C6307D53-C228-451C-9894-296AE7A27B9E}" type="slidenum">
              <a:rPr lang="en-US" smtClean="0"/>
              <a:pPr/>
              <a:t>17</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63894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0C14C31-C93F-4F21-AC83-13BFA925C3BD}" type="slidenum">
              <a:rPr lang="en-US" smtClean="0"/>
              <a:pPr/>
              <a:t>18</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1165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8BAF9EAC-C653-4A64-BA80-1CD2F544E743}" type="slidenum">
              <a:rPr lang="en-US" smtClean="0"/>
              <a:pPr/>
              <a:t>19</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621942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C0F284B8-BCAE-4509-98C8-10CAC635EBCF}" type="slidenum">
              <a:rPr lang="en-US" smtClean="0"/>
              <a:pPr/>
              <a:t>2</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513487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CDC47259-B075-4C71-9CF3-0BF3D6161B55}" type="slidenum">
              <a:rPr lang="en-US" smtClean="0"/>
              <a:pPr/>
              <a:t>20</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752107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26E66327-ACC2-4EDD-995F-73EDF9107079}" type="slidenum">
              <a:rPr lang="en-US" smtClean="0"/>
              <a:pPr/>
              <a:t>21</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937737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5414EF9D-A100-4076-B40D-A85FE5280AB8}" type="slidenum">
              <a:rPr lang="en-US" smtClean="0"/>
              <a:pPr/>
              <a:t>22</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5573209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9773809D-F02B-4204-A596-3FCCA437E92C}" type="slidenum">
              <a:rPr lang="en-US" smtClean="0"/>
              <a:pPr/>
              <a:t>23</a:t>
            </a:fld>
            <a:endParaRPr 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450005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E6ED23A6-B929-47F8-9F7F-19C5396FB2D9}" type="slidenum">
              <a:rPr lang="en-US" smtClean="0"/>
              <a:pPr/>
              <a:t>24</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9329414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17A70ACF-502C-4770-B865-C51A5F27BB17}" type="slidenum">
              <a:rPr lang="en-US" smtClean="0"/>
              <a:pPr/>
              <a:t>25</a:t>
            </a:fld>
            <a:endParaRPr 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5462570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A02895C2-D062-44AB-8081-F8EBF5AD8436}" type="slidenum">
              <a:rPr lang="en-US" smtClean="0"/>
              <a:pPr/>
              <a:t>26</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2161111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43584235-2066-4A60-BCF1-C2D515A61D23}" type="slidenum">
              <a:rPr lang="en-US" smtClean="0"/>
              <a:pPr/>
              <a:t>27</a:t>
            </a:fld>
            <a:endParaRPr 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61244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97A9A01C-2C63-4852-979A-255C8A4D4B45}" type="slidenum">
              <a:rPr lang="en-US" smtClean="0"/>
              <a:pPr/>
              <a:t>28</a:t>
            </a:fld>
            <a:endParaRPr 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9678239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0583D1FA-8652-4897-AB91-2DEC8667610E}" type="slidenum">
              <a:rPr lang="en-US" smtClean="0"/>
              <a:pPr/>
              <a:t>29</a:t>
            </a:fld>
            <a:endParaRPr 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412506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C0F284B8-BCAE-4509-98C8-10CAC635EBCF}" type="slidenum">
              <a:rPr lang="en-US" smtClean="0"/>
              <a:pPr/>
              <a:t>3</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6919196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DC23D3B7-933C-4C17-9B3B-36F6204EAEC7}" type="slidenum">
              <a:rPr lang="en-US" smtClean="0"/>
              <a:pPr/>
              <a:t>30</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r>
              <a:rPr lang="en-US" dirty="0"/>
              <a:t>Product Development Team/Integrated Product Team</a:t>
            </a:r>
          </a:p>
        </p:txBody>
      </p:sp>
    </p:spTree>
    <p:extLst>
      <p:ext uri="{BB962C8B-B14F-4D97-AF65-F5344CB8AC3E}">
        <p14:creationId xmlns:p14="http://schemas.microsoft.com/office/powerpoint/2010/main" val="5828535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802C3FF7-B2DA-4164-B4E9-2DF75D784114}" type="slidenum">
              <a:rPr lang="en-US" smtClean="0"/>
              <a:pPr/>
              <a:t>31</a:t>
            </a:fld>
            <a:endParaRPr 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4507219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D58FFB25-55E2-47AB-B06C-3C54668B5A56}" type="slidenum">
              <a:rPr lang="en-US" smtClean="0"/>
              <a:pPr/>
              <a:t>32</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070143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91119EC0-3AC2-4EF2-8A92-347A8D1FBAFE}" type="slidenum">
              <a:rPr lang="en-US" smtClean="0"/>
              <a:pPr/>
              <a:t>33</a:t>
            </a:fld>
            <a:endParaRPr 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320578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4687E3AE-F2AF-4001-AE7A-59A63E14A879}" type="slidenum">
              <a:rPr lang="en-US" smtClean="0"/>
              <a:pPr/>
              <a:t>34</a:t>
            </a:fld>
            <a:endParaRPr lang="en-US"/>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579555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5A95D24D-EFFF-4A55-B1A5-FF58FF8DBEF3}" type="slidenum">
              <a:rPr lang="en-US" smtClean="0"/>
              <a:pPr/>
              <a:t>35</a:t>
            </a:fld>
            <a:endParaRPr lang="en-US"/>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r>
              <a:rPr lang="en-US" dirty="0"/>
              <a:t>Role, Responsibility, Authority,</a:t>
            </a:r>
            <a:r>
              <a:rPr lang="en-US" baseline="0" dirty="0"/>
              <a:t> Accountability</a:t>
            </a:r>
            <a:endParaRPr lang="en-US" dirty="0"/>
          </a:p>
        </p:txBody>
      </p:sp>
    </p:spTree>
    <p:extLst>
      <p:ext uri="{BB962C8B-B14F-4D97-AF65-F5344CB8AC3E}">
        <p14:creationId xmlns:p14="http://schemas.microsoft.com/office/powerpoint/2010/main" val="1757831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7F368304-A376-43E5-A106-467CFDA7F449}" type="slidenum">
              <a:rPr lang="en-US" smtClean="0"/>
              <a:pPr/>
              <a:t>36</a:t>
            </a:fld>
            <a:endParaRPr lang="en-US"/>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1139284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E31A4CC6-2C6E-4211-8A79-2F5AC675C8D9}" type="slidenum">
              <a:rPr lang="en-US" smtClean="0"/>
              <a:pPr/>
              <a:t>38</a:t>
            </a:fld>
            <a:endParaRPr lang="en-US"/>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460831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D5A78C01-6DD8-4987-94A1-160E82E4811F}" type="slidenum">
              <a:rPr lang="en-US" smtClean="0"/>
              <a:pPr/>
              <a:t>39</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7489962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01805864-B5EC-43DE-895E-0B4ADEC2F122}" type="slidenum">
              <a:rPr lang="en-US" smtClean="0"/>
              <a:pPr/>
              <a:t>40</a:t>
            </a:fld>
            <a:endParaRPr lang="en-US"/>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r>
              <a:rPr lang="en-US" dirty="0"/>
              <a:t>Other resources:   tools, factory space, test equipment,</a:t>
            </a:r>
            <a:r>
              <a:rPr lang="en-US" baseline="0" dirty="0"/>
              <a:t> storage, office space, computer time…</a:t>
            </a:r>
            <a:endParaRPr lang="en-US" dirty="0"/>
          </a:p>
        </p:txBody>
      </p:sp>
    </p:spTree>
    <p:extLst>
      <p:ext uri="{BB962C8B-B14F-4D97-AF65-F5344CB8AC3E}">
        <p14:creationId xmlns:p14="http://schemas.microsoft.com/office/powerpoint/2010/main" val="3320415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8932117F-5168-4C72-97B3-056AA8B0FA39}" type="slidenum">
              <a:rPr lang="en-US" smtClean="0"/>
              <a:pPr/>
              <a:t>4</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422955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781610B6-3410-4504-B363-353D308D6C28}" type="slidenum">
              <a:rPr lang="en-US" smtClean="0"/>
              <a:pPr/>
              <a:t>41</a:t>
            </a:fld>
            <a:endParaRPr lang="en-US"/>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9088489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64A020C3-1DD4-4331-8AE8-57EDF72D6918}" type="slidenum">
              <a:rPr lang="en-US" smtClean="0"/>
              <a:pPr/>
              <a:t>42</a:t>
            </a:fld>
            <a:endParaRPr lang="en-US"/>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4274888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FE0A59EC-EE12-4200-B6B5-3CCBF6E70647}" type="slidenum">
              <a:rPr lang="en-US" smtClean="0"/>
              <a:pPr/>
              <a:t>43</a:t>
            </a:fld>
            <a:endParaRPr lang="en-US"/>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6268560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4C98225A-3DA7-4251-9241-0CF961A19655}" type="slidenum">
              <a:rPr lang="en-US" smtClean="0"/>
              <a:pPr/>
              <a:t>44</a:t>
            </a:fld>
            <a:endParaRPr lang="en-US"/>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10654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8A8C2F-C095-4058-ADE4-876F4F34BBEA}" type="slidenum">
              <a:rPr lang="en-US" smtClean="0"/>
              <a:pPr>
                <a:defRPr/>
              </a:pPr>
              <a:t>45</a:t>
            </a:fld>
            <a:endParaRPr lang="en-US"/>
          </a:p>
        </p:txBody>
      </p:sp>
    </p:spTree>
    <p:extLst>
      <p:ext uri="{BB962C8B-B14F-4D97-AF65-F5344CB8AC3E}">
        <p14:creationId xmlns:p14="http://schemas.microsoft.com/office/powerpoint/2010/main" val="2793622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830046FA-3523-4B5C-8C5D-B8BBB856B3EF}" type="slidenum">
              <a:rPr lang="en-US" smtClean="0"/>
              <a:pPr/>
              <a:t>46</a:t>
            </a:fld>
            <a:endParaRPr lang="en-US"/>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1644465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8A8C2F-C095-4058-ADE4-876F4F34BBEA}" type="slidenum">
              <a:rPr lang="en-US" smtClean="0"/>
              <a:pPr>
                <a:defRPr/>
              </a:pPr>
              <a:t>47</a:t>
            </a:fld>
            <a:endParaRPr lang="en-US"/>
          </a:p>
        </p:txBody>
      </p:sp>
    </p:spTree>
    <p:extLst>
      <p:ext uri="{BB962C8B-B14F-4D97-AF65-F5344CB8AC3E}">
        <p14:creationId xmlns:p14="http://schemas.microsoft.com/office/powerpoint/2010/main" val="40987643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ED548D01-4489-462C-9BFA-F5FDAF04DC33}" type="slidenum">
              <a:rPr lang="en-US" smtClean="0"/>
              <a:pPr/>
              <a:t>48</a:t>
            </a:fld>
            <a:endParaRPr lang="en-US"/>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139666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5CA3A27C-8961-4DC7-A03D-BE89CCC5FCBC}" type="slidenum">
              <a:rPr lang="en-US" smtClean="0"/>
              <a:pPr/>
              <a:t>49</a:t>
            </a:fld>
            <a:endParaRPr lang="en-U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903717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E5DC8F5F-69B2-4F47-90BA-2F31E49BB30A}" type="slidenum">
              <a:rPr lang="en-US" smtClean="0"/>
              <a:pPr/>
              <a:t>50</a:t>
            </a:fld>
            <a:endParaRPr lang="en-US"/>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80920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1E237F03-E658-4418-9702-C4E57E5ADB8C}" type="slidenum">
              <a:rPr lang="en-US" smtClean="0"/>
              <a:pPr/>
              <a:t>5</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9867703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984B1E4A-528D-4724-8D93-223A5938FC27}" type="slidenum">
              <a:rPr lang="en-US" smtClean="0"/>
              <a:pPr/>
              <a:t>51</a:t>
            </a:fld>
            <a:endParaRPr lang="en-U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826850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2DE944E9-55E6-4ED0-84FD-B6D01A2E6337}" type="slidenum">
              <a:rPr lang="en-US" smtClean="0"/>
              <a:pPr/>
              <a:t>52</a:t>
            </a:fld>
            <a:endParaRPr 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8398499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69DEADD9-1779-4392-80B6-800686F8D279}" type="slidenum">
              <a:rPr lang="en-US" smtClean="0"/>
              <a:pPr/>
              <a:t>53</a:t>
            </a:fld>
            <a:endParaRPr lang="en-US"/>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137697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D337157E-C6DF-4C18-A4F8-F136D334B739}" type="slidenum">
              <a:rPr lang="en-US" smtClean="0"/>
              <a:pPr/>
              <a:t>54</a:t>
            </a:fld>
            <a:endParaRPr lang="en-US"/>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5634483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6F3585F4-FAEA-4718-85D9-F6C0FEBD8211}" type="slidenum">
              <a:rPr lang="en-US" smtClean="0"/>
              <a:pPr/>
              <a:t>55</a:t>
            </a:fld>
            <a:endParaRPr lang="en-US"/>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8732576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019EB20C-916E-4F25-9662-C99D372055FA}" type="slidenum">
              <a:rPr lang="en-US" smtClean="0"/>
              <a:pPr/>
              <a:t>56</a:t>
            </a:fld>
            <a:endParaRPr lang="en-US"/>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34347884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08A15073-3DF4-4999-8EBB-C08AA493D877}" type="slidenum">
              <a:rPr lang="en-US" smtClean="0"/>
              <a:pPr/>
              <a:t>57</a:t>
            </a:fld>
            <a:endParaRPr 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r>
              <a:rPr lang="en-US" dirty="0"/>
              <a:t>Original Equipment Manufacturer - OEM</a:t>
            </a:r>
          </a:p>
        </p:txBody>
      </p:sp>
    </p:spTree>
    <p:extLst>
      <p:ext uri="{BB962C8B-B14F-4D97-AF65-F5344CB8AC3E}">
        <p14:creationId xmlns:p14="http://schemas.microsoft.com/office/powerpoint/2010/main" val="417949812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BC22C037-2B92-47BC-BD9F-9D3B2EDE8EC1}" type="slidenum">
              <a:rPr lang="en-US" smtClean="0"/>
              <a:pPr/>
              <a:t>58</a:t>
            </a:fld>
            <a:endParaRPr lang="en-US"/>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05147606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CCA60D5F-2036-4B1B-AA52-824A4793DBC9}" type="slidenum">
              <a:rPr lang="en-US" smtClean="0"/>
              <a:pPr/>
              <a:t>59</a:t>
            </a:fld>
            <a:endParaRPr lang="en-US"/>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124523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21A1F6AF-092A-40EA-99D6-EDB118360F14}" type="slidenum">
              <a:rPr lang="en-US" smtClean="0"/>
              <a:pPr/>
              <a:t>60</a:t>
            </a:fld>
            <a:endParaRPr lang="en-US"/>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pPr eaLnBrk="1" hangingPunct="1"/>
            <a:r>
              <a:rPr lang="en-US" dirty="0"/>
              <a:t>Americans with Disability Act</a:t>
            </a:r>
          </a:p>
        </p:txBody>
      </p:sp>
    </p:spTree>
    <p:extLst>
      <p:ext uri="{BB962C8B-B14F-4D97-AF65-F5344CB8AC3E}">
        <p14:creationId xmlns:p14="http://schemas.microsoft.com/office/powerpoint/2010/main" val="1737670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DECCE251-13FD-41C8-BBC4-FFC7DCC96492}" type="slidenum">
              <a:rPr lang="en-US" smtClean="0"/>
              <a:pPr/>
              <a:t>6</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xfrm>
            <a:off x="914400" y="4343400"/>
            <a:ext cx="5029200" cy="4114800"/>
          </a:xfrm>
          <a:noFill/>
          <a:ln/>
        </p:spPr>
        <p:txBody>
          <a:bodyPr/>
          <a:lstStyle/>
          <a:p>
            <a:pPr eaLnBrk="1" hangingPunct="1"/>
            <a:r>
              <a:rPr lang="en-US" dirty="0"/>
              <a:t>Deliverables:  plans, hardware,</a:t>
            </a:r>
            <a:r>
              <a:rPr lang="en-US" baseline="0" dirty="0"/>
              <a:t> software, reports, manuals, training, status, reviews, </a:t>
            </a:r>
          </a:p>
          <a:p>
            <a:pPr eaLnBrk="1" hangingPunct="1"/>
            <a:endParaRPr lang="en-US" baseline="0" dirty="0"/>
          </a:p>
          <a:p>
            <a:pPr eaLnBrk="1" hangingPunct="1"/>
            <a:endParaRPr lang="en-US" dirty="0"/>
          </a:p>
        </p:txBody>
      </p:sp>
    </p:spTree>
    <p:extLst>
      <p:ext uri="{BB962C8B-B14F-4D97-AF65-F5344CB8AC3E}">
        <p14:creationId xmlns:p14="http://schemas.microsoft.com/office/powerpoint/2010/main" val="209680885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33448478-F595-47FB-BD2A-B58139791E1A}" type="slidenum">
              <a:rPr lang="en-US" smtClean="0"/>
              <a:pPr/>
              <a:t>61</a:t>
            </a:fld>
            <a:endParaRPr lang="en-US"/>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r>
              <a:rPr lang="en-US" dirty="0"/>
              <a:t>Failure Modes</a:t>
            </a:r>
            <a:r>
              <a:rPr lang="en-US" baseline="0" dirty="0"/>
              <a:t>/</a:t>
            </a:r>
            <a:r>
              <a:rPr lang="en-US" baseline="0" dirty="0" err="1"/>
              <a:t>EffEcts</a:t>
            </a:r>
            <a:r>
              <a:rPr lang="en-US" baseline="0" dirty="0"/>
              <a:t> Criticality Analysis</a:t>
            </a:r>
            <a:endParaRPr lang="en-US" dirty="0"/>
          </a:p>
        </p:txBody>
      </p:sp>
    </p:spTree>
    <p:extLst>
      <p:ext uri="{BB962C8B-B14F-4D97-AF65-F5344CB8AC3E}">
        <p14:creationId xmlns:p14="http://schemas.microsoft.com/office/powerpoint/2010/main" val="138296563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09F450BF-5224-4E88-BD87-3707EA34E863}" type="slidenum">
              <a:rPr lang="en-US" smtClean="0"/>
              <a:pPr/>
              <a:t>62</a:t>
            </a:fld>
            <a:endParaRPr lang="en-US"/>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698623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C9EF6566-FE35-4882-8355-57D13D7E14BB}" type="slidenum">
              <a:rPr lang="en-US" smtClean="0"/>
              <a:pPr/>
              <a:t>63</a:t>
            </a:fld>
            <a:endParaRPr lang="en-US"/>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98784714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BC599AB3-7ED3-44AC-B7C3-8F42FBDA258E}" type="slidenum">
              <a:rPr lang="en-US" smtClean="0"/>
              <a:pPr/>
              <a:t>64</a:t>
            </a:fld>
            <a:endParaRPr lang="en-US"/>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54698718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D5A62038-A601-4CFE-8088-65E18DB7A129}" type="slidenum">
              <a:rPr lang="en-US" smtClean="0"/>
              <a:pPr/>
              <a:t>65</a:t>
            </a:fld>
            <a:endParaRPr lang="en-US"/>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343539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223206B1-2010-40A3-96DF-F85F3497350A}" type="slidenum">
              <a:rPr lang="en-US" smtClean="0"/>
              <a:pPr/>
              <a:t>66</a:t>
            </a:fld>
            <a:endParaRPr lang="en-US"/>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400926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079E9789-0747-4E6F-B1CC-A815A560603E}" type="slidenum">
              <a:rPr lang="en-US" smtClean="0"/>
              <a:pPr/>
              <a:t>67</a:t>
            </a:fld>
            <a:endParaRPr lang="en-US"/>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68515189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2B9A4922-82EC-45F3-A836-8C6940890252}" type="slidenum">
              <a:rPr lang="en-US" smtClean="0"/>
              <a:pPr/>
              <a:t>68</a:t>
            </a:fld>
            <a:endParaRPr lang="en-US"/>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9309454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0841BA0D-D937-4395-975A-B09401EB563C}" type="slidenum">
              <a:rPr lang="en-US" smtClean="0"/>
              <a:pPr/>
              <a:t>69</a:t>
            </a:fld>
            <a:endParaRPr lang="en-US"/>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21121737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D7FEC678-7DDD-426E-957D-9A62BF4EEB03}" type="slidenum">
              <a:rPr lang="en-US" smtClean="0"/>
              <a:pPr/>
              <a:t>70</a:t>
            </a:fld>
            <a:endParaRPr lang="en-US"/>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500756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C9C4D114-9345-4E1C-BCB1-D0BEC57D5346}" type="slidenum">
              <a:rPr lang="en-US" smtClean="0"/>
              <a:pPr/>
              <a:t>7</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252707788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79ABCB29-F7AB-4D26-8D0B-2D56E8DCDE48}" type="slidenum">
              <a:rPr lang="en-US" smtClean="0"/>
              <a:pPr/>
              <a:t>71</a:t>
            </a:fld>
            <a:endParaRPr lang="en-US"/>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21400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t>Electromagnetic Environment Effects</a:t>
            </a:r>
          </a:p>
        </p:txBody>
      </p:sp>
      <p:sp>
        <p:nvSpPr>
          <p:cNvPr id="4" name="Slide Number Placeholder 3"/>
          <p:cNvSpPr>
            <a:spLocks noGrp="1"/>
          </p:cNvSpPr>
          <p:nvPr>
            <p:ph type="sldNum" sz="quarter" idx="10"/>
          </p:nvPr>
        </p:nvSpPr>
        <p:spPr/>
        <p:txBody>
          <a:bodyPr/>
          <a:lstStyle/>
          <a:p>
            <a:pPr>
              <a:defRPr/>
            </a:pPr>
            <a:fld id="{C58A8C2F-C095-4058-ADE4-876F4F34BBEA}" type="slidenum">
              <a:rPr lang="en-US" smtClean="0"/>
              <a:pPr>
                <a:defRPr/>
              </a:pPr>
              <a:t>72</a:t>
            </a:fld>
            <a:endParaRPr lang="en-US"/>
          </a:p>
        </p:txBody>
      </p:sp>
    </p:spTree>
    <p:extLst>
      <p:ext uri="{BB962C8B-B14F-4D97-AF65-F5344CB8AC3E}">
        <p14:creationId xmlns:p14="http://schemas.microsoft.com/office/powerpoint/2010/main" val="35888636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8A8C2F-C095-4058-ADE4-876F4F34BBEA}" type="slidenum">
              <a:rPr lang="en-US" smtClean="0"/>
              <a:pPr>
                <a:defRPr/>
              </a:pPr>
              <a:t>73</a:t>
            </a:fld>
            <a:endParaRPr lang="en-US"/>
          </a:p>
        </p:txBody>
      </p:sp>
    </p:spTree>
    <p:extLst>
      <p:ext uri="{BB962C8B-B14F-4D97-AF65-F5344CB8AC3E}">
        <p14:creationId xmlns:p14="http://schemas.microsoft.com/office/powerpoint/2010/main" val="339520091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3B56C19E-48A5-48BF-BF1D-DA122734F8DB}" type="slidenum">
              <a:rPr lang="en-US" smtClean="0"/>
              <a:pPr/>
              <a:t>74</a:t>
            </a:fld>
            <a:endParaRPr lang="en-US"/>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8097663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B1E6A82E-5BDD-48FE-8F0C-FB763330234F}" type="slidenum">
              <a:rPr lang="en-US" smtClean="0"/>
              <a:pPr/>
              <a:t>76</a:t>
            </a:fld>
            <a:endParaRPr lang="en-US"/>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29260009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CCFD9360-C928-43E0-8846-09A883D6124D}" type="slidenum">
              <a:rPr lang="en-US" smtClean="0"/>
              <a:pPr/>
              <a:t>77</a:t>
            </a:fld>
            <a:endParaRPr lang="en-US"/>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835341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B90D76E4-8643-46F6-A590-A2C352C55F4B}" type="slidenum">
              <a:rPr lang="en-US" smtClean="0"/>
              <a:pPr/>
              <a:t>8</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3370360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B9002EC4-FFA2-45BE-9D6A-BC9702EC10E1}" type="slidenum">
              <a:rPr lang="en-US" smtClean="0"/>
              <a:pPr/>
              <a:t>9</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726511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t>Week 2</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Dr. Lou Pape SysEng6196</a:t>
            </a:r>
          </a:p>
        </p:txBody>
      </p:sp>
      <p:sp>
        <p:nvSpPr>
          <p:cNvPr id="6" name="Rectangle 6"/>
          <p:cNvSpPr>
            <a:spLocks noGrp="1" noChangeArrowheads="1"/>
          </p:cNvSpPr>
          <p:nvPr>
            <p:ph type="sldNum" sz="quarter" idx="12"/>
          </p:nvPr>
        </p:nvSpPr>
        <p:spPr>
          <a:ln/>
        </p:spPr>
        <p:txBody>
          <a:bodyPr/>
          <a:lstStyle>
            <a:lvl1pPr>
              <a:defRPr/>
            </a:lvl1pPr>
          </a:lstStyle>
          <a:p>
            <a:pPr>
              <a:defRPr/>
            </a:pPr>
            <a:fld id="{75B0BFE7-43F8-484A-AD22-389393A5B82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Week 2</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Dr. Lou Pape SysEng6196</a:t>
            </a:r>
          </a:p>
        </p:txBody>
      </p:sp>
      <p:sp>
        <p:nvSpPr>
          <p:cNvPr id="6" name="Rectangle 6"/>
          <p:cNvSpPr>
            <a:spLocks noGrp="1" noChangeArrowheads="1"/>
          </p:cNvSpPr>
          <p:nvPr>
            <p:ph type="sldNum" sz="quarter" idx="12"/>
          </p:nvPr>
        </p:nvSpPr>
        <p:spPr>
          <a:ln/>
        </p:spPr>
        <p:txBody>
          <a:bodyPr/>
          <a:lstStyle>
            <a:lvl1pPr>
              <a:defRPr/>
            </a:lvl1pPr>
          </a:lstStyle>
          <a:p>
            <a:pPr>
              <a:defRPr/>
            </a:pPr>
            <a:fld id="{9129A24B-CAC9-40D9-BECD-FF5467CB8DA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85800"/>
            <a:ext cx="19431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56769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Week 2</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Dr. Lou Pape SysEng6196</a:t>
            </a:r>
          </a:p>
        </p:txBody>
      </p:sp>
      <p:sp>
        <p:nvSpPr>
          <p:cNvPr id="6" name="Rectangle 6"/>
          <p:cNvSpPr>
            <a:spLocks noGrp="1" noChangeArrowheads="1"/>
          </p:cNvSpPr>
          <p:nvPr>
            <p:ph type="sldNum" sz="quarter" idx="12"/>
          </p:nvPr>
        </p:nvSpPr>
        <p:spPr>
          <a:ln/>
        </p:spPr>
        <p:txBody>
          <a:bodyPr/>
          <a:lstStyle>
            <a:lvl1pPr>
              <a:defRPr/>
            </a:lvl1pPr>
          </a:lstStyle>
          <a:p>
            <a:pPr>
              <a:defRPr/>
            </a:pPr>
            <a:fld id="{D90C3C4F-A345-4442-AB17-20EA9218FBC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7772400" cy="685800"/>
          </a:xfrm>
        </p:spPr>
        <p:txBody>
          <a:bodyPr/>
          <a:lstStyle/>
          <a:p>
            <a:r>
              <a:rPr lang="en-US"/>
              <a:t>Click to edit Master title style</a:t>
            </a:r>
          </a:p>
        </p:txBody>
      </p:sp>
      <p:sp>
        <p:nvSpPr>
          <p:cNvPr id="3" name="Text Placeholder 2"/>
          <p:cNvSpPr>
            <a:spLocks noGrp="1"/>
          </p:cNvSpPr>
          <p:nvPr>
            <p:ph type="body" sz="half" idx="1"/>
          </p:nvPr>
        </p:nvSpPr>
        <p:spPr>
          <a:xfrm>
            <a:off x="685800" y="1524000"/>
            <a:ext cx="38100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Week 2</a:t>
            </a: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t>Dr. Lou Pape SysEng6196</a:t>
            </a:r>
          </a:p>
        </p:txBody>
      </p:sp>
      <p:sp>
        <p:nvSpPr>
          <p:cNvPr id="7" name="Rectangle 6"/>
          <p:cNvSpPr>
            <a:spLocks noGrp="1" noChangeArrowheads="1"/>
          </p:cNvSpPr>
          <p:nvPr>
            <p:ph type="sldNum" sz="quarter" idx="12"/>
          </p:nvPr>
        </p:nvSpPr>
        <p:spPr>
          <a:ln/>
        </p:spPr>
        <p:txBody>
          <a:bodyPr/>
          <a:lstStyle>
            <a:lvl1pPr>
              <a:defRPr/>
            </a:lvl1pPr>
          </a:lstStyle>
          <a:p>
            <a:pPr>
              <a:defRPr/>
            </a:pPr>
            <a:fld id="{930D636B-E322-49F6-AA69-0D824B4AB9D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Week 2</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Dr. Lou Pape SysEng6196</a:t>
            </a:r>
          </a:p>
        </p:txBody>
      </p:sp>
      <p:sp>
        <p:nvSpPr>
          <p:cNvPr id="6" name="Rectangle 6"/>
          <p:cNvSpPr>
            <a:spLocks noGrp="1" noChangeArrowheads="1"/>
          </p:cNvSpPr>
          <p:nvPr>
            <p:ph type="sldNum" sz="quarter" idx="12"/>
          </p:nvPr>
        </p:nvSpPr>
        <p:spPr>
          <a:ln/>
        </p:spPr>
        <p:txBody>
          <a:bodyPr/>
          <a:lstStyle>
            <a:lvl1pPr>
              <a:defRPr/>
            </a:lvl1pPr>
          </a:lstStyle>
          <a:p>
            <a:pPr>
              <a:defRPr/>
            </a:pPr>
            <a:fld id="{0EAF4530-488B-464C-B8C2-852E13FDC55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Week 2</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Dr. Lou Pape SysEng6196</a:t>
            </a:r>
          </a:p>
        </p:txBody>
      </p:sp>
      <p:sp>
        <p:nvSpPr>
          <p:cNvPr id="6" name="Rectangle 6"/>
          <p:cNvSpPr>
            <a:spLocks noGrp="1" noChangeArrowheads="1"/>
          </p:cNvSpPr>
          <p:nvPr>
            <p:ph type="sldNum" sz="quarter" idx="12"/>
          </p:nvPr>
        </p:nvSpPr>
        <p:spPr>
          <a:ln/>
        </p:spPr>
        <p:txBody>
          <a:bodyPr/>
          <a:lstStyle>
            <a:lvl1pPr>
              <a:defRPr/>
            </a:lvl1pPr>
          </a:lstStyle>
          <a:p>
            <a:pPr>
              <a:defRPr/>
            </a:pPr>
            <a:fld id="{D4FB5CD6-F03C-4FCD-9D0E-307862B45EE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Week 2</a:t>
            </a: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t>Dr. Lou Pape SysEng6196</a:t>
            </a:r>
          </a:p>
        </p:txBody>
      </p:sp>
      <p:sp>
        <p:nvSpPr>
          <p:cNvPr id="7" name="Rectangle 6"/>
          <p:cNvSpPr>
            <a:spLocks noGrp="1" noChangeArrowheads="1"/>
          </p:cNvSpPr>
          <p:nvPr>
            <p:ph type="sldNum" sz="quarter" idx="12"/>
          </p:nvPr>
        </p:nvSpPr>
        <p:spPr>
          <a:ln/>
        </p:spPr>
        <p:txBody>
          <a:bodyPr/>
          <a:lstStyle>
            <a:lvl1pPr>
              <a:defRPr/>
            </a:lvl1pPr>
          </a:lstStyle>
          <a:p>
            <a:pPr>
              <a:defRPr/>
            </a:pPr>
            <a:fld id="{063D7E85-3502-4B54-8C6C-E572C27AF8A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Week 2</a:t>
            </a: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r>
              <a:rPr lang="en-US" dirty="0"/>
              <a:t>Dr. Lou Pape SysEng6196</a:t>
            </a:r>
          </a:p>
        </p:txBody>
      </p:sp>
      <p:sp>
        <p:nvSpPr>
          <p:cNvPr id="9" name="Rectangle 6"/>
          <p:cNvSpPr>
            <a:spLocks noGrp="1" noChangeArrowheads="1"/>
          </p:cNvSpPr>
          <p:nvPr>
            <p:ph type="sldNum" sz="quarter" idx="12"/>
          </p:nvPr>
        </p:nvSpPr>
        <p:spPr>
          <a:ln/>
        </p:spPr>
        <p:txBody>
          <a:bodyPr/>
          <a:lstStyle>
            <a:lvl1pPr>
              <a:defRPr/>
            </a:lvl1pPr>
          </a:lstStyle>
          <a:p>
            <a:pPr>
              <a:defRPr/>
            </a:pPr>
            <a:fld id="{E41C6A17-2C84-4377-850F-94E71ECF85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Week 2</a:t>
            </a: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a:t>Dr. Lou Pape SysEng6196</a:t>
            </a:r>
          </a:p>
        </p:txBody>
      </p:sp>
      <p:sp>
        <p:nvSpPr>
          <p:cNvPr id="5" name="Rectangle 6"/>
          <p:cNvSpPr>
            <a:spLocks noGrp="1" noChangeArrowheads="1"/>
          </p:cNvSpPr>
          <p:nvPr>
            <p:ph type="sldNum" sz="quarter" idx="12"/>
          </p:nvPr>
        </p:nvSpPr>
        <p:spPr>
          <a:ln/>
        </p:spPr>
        <p:txBody>
          <a:bodyPr/>
          <a:lstStyle>
            <a:lvl1pPr>
              <a:defRPr/>
            </a:lvl1pPr>
          </a:lstStyle>
          <a:p>
            <a:pPr>
              <a:defRPr/>
            </a:pPr>
            <a:fld id="{19A45CEA-2F92-49FB-9D8C-E7CD1AD2198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Week 2</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US" dirty="0"/>
              <a:t>Dr. Lou Pape SysEng6196</a:t>
            </a:r>
          </a:p>
        </p:txBody>
      </p:sp>
      <p:sp>
        <p:nvSpPr>
          <p:cNvPr id="4" name="Rectangle 6"/>
          <p:cNvSpPr>
            <a:spLocks noGrp="1" noChangeArrowheads="1"/>
          </p:cNvSpPr>
          <p:nvPr>
            <p:ph type="sldNum" sz="quarter" idx="12"/>
          </p:nvPr>
        </p:nvSpPr>
        <p:spPr>
          <a:ln/>
        </p:spPr>
        <p:txBody>
          <a:bodyPr/>
          <a:lstStyle>
            <a:lvl1pPr>
              <a:defRPr/>
            </a:lvl1pPr>
          </a:lstStyle>
          <a:p>
            <a:pPr>
              <a:defRPr/>
            </a:pPr>
            <a:fld id="{706734A3-E580-4A3D-9DDB-37A115B996F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Week 2</a:t>
            </a: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t>Dr. Lou Pape SysEng6196</a:t>
            </a:r>
          </a:p>
        </p:txBody>
      </p:sp>
      <p:sp>
        <p:nvSpPr>
          <p:cNvPr id="7" name="Rectangle 6"/>
          <p:cNvSpPr>
            <a:spLocks noGrp="1" noChangeArrowheads="1"/>
          </p:cNvSpPr>
          <p:nvPr>
            <p:ph type="sldNum" sz="quarter" idx="12"/>
          </p:nvPr>
        </p:nvSpPr>
        <p:spPr>
          <a:ln/>
        </p:spPr>
        <p:txBody>
          <a:bodyPr/>
          <a:lstStyle>
            <a:lvl1pPr>
              <a:defRPr/>
            </a:lvl1pPr>
          </a:lstStyle>
          <a:p>
            <a:pPr>
              <a:defRPr/>
            </a:pPr>
            <a:fld id="{1483272B-301D-4A85-BC6C-C52F60FD2D5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Week 2</a:t>
            </a: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t>Dr. Lou Pape SysEng6196</a:t>
            </a:r>
          </a:p>
        </p:txBody>
      </p:sp>
      <p:sp>
        <p:nvSpPr>
          <p:cNvPr id="7" name="Rectangle 6"/>
          <p:cNvSpPr>
            <a:spLocks noGrp="1" noChangeArrowheads="1"/>
          </p:cNvSpPr>
          <p:nvPr>
            <p:ph type="sldNum" sz="quarter" idx="12"/>
          </p:nvPr>
        </p:nvSpPr>
        <p:spPr>
          <a:ln/>
        </p:spPr>
        <p:txBody>
          <a:bodyPr/>
          <a:lstStyle>
            <a:lvl1pPr>
              <a:defRPr/>
            </a:lvl1pPr>
          </a:lstStyle>
          <a:p>
            <a:pPr>
              <a:defRPr/>
            </a:pPr>
            <a:fld id="{2A554161-FD85-4AD8-9910-23E9711F526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71015" name="Rectangle 7"/>
          <p:cNvSpPr>
            <a:spLocks noChangeArrowheads="1"/>
          </p:cNvSpPr>
          <p:nvPr userDrawn="1"/>
        </p:nvSpPr>
        <p:spPr bwMode="auto">
          <a:xfrm>
            <a:off x="0" y="762000"/>
            <a:ext cx="9144000" cy="6096000"/>
          </a:xfrm>
          <a:prstGeom prst="rect">
            <a:avLst/>
          </a:prstGeom>
          <a:solidFill>
            <a:srgbClr val="EAD7A2"/>
          </a:solidFill>
          <a:ln w="9525">
            <a:noFill/>
            <a:miter lim="800000"/>
            <a:headEnd/>
            <a:tailEnd/>
          </a:ln>
          <a:effectLst/>
        </p:spPr>
        <p:txBody>
          <a:bodyPr wrap="none" anchor="ctr"/>
          <a:lstStyle/>
          <a:p>
            <a:pPr>
              <a:defRPr/>
            </a:pPr>
            <a:endParaRPr lang="en-US"/>
          </a:p>
        </p:txBody>
      </p:sp>
      <p:sp>
        <p:nvSpPr>
          <p:cNvPr id="5123" name="Rectangle 2"/>
          <p:cNvSpPr>
            <a:spLocks noGrp="1" noChangeArrowheads="1"/>
          </p:cNvSpPr>
          <p:nvPr>
            <p:ph type="title"/>
          </p:nvPr>
        </p:nvSpPr>
        <p:spPr bwMode="auto">
          <a:xfrm>
            <a:off x="685800" y="685800"/>
            <a:ext cx="77724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4" name="Rectangle 3"/>
          <p:cNvSpPr>
            <a:spLocks noGrp="1" noChangeArrowheads="1"/>
          </p:cNvSpPr>
          <p:nvPr>
            <p:ph type="body" idx="1"/>
          </p:nvPr>
        </p:nvSpPr>
        <p:spPr bwMode="auto">
          <a:xfrm>
            <a:off x="685800" y="1524000"/>
            <a:ext cx="7772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1012" name="Rectangle 4"/>
          <p:cNvSpPr>
            <a:spLocks noGrp="1" noChangeArrowheads="1"/>
          </p:cNvSpPr>
          <p:nvPr>
            <p:ph type="dt" sz="half" idx="2"/>
          </p:nvPr>
        </p:nvSpPr>
        <p:spPr bwMode="auto">
          <a:xfrm>
            <a:off x="0" y="65532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r>
              <a:rPr lang="en-US"/>
              <a:t>Week 2</a:t>
            </a:r>
            <a:endParaRPr lang="en-US" dirty="0"/>
          </a:p>
        </p:txBody>
      </p:sp>
      <p:sp>
        <p:nvSpPr>
          <p:cNvPr id="171013" name="Rectangle 5"/>
          <p:cNvSpPr>
            <a:spLocks noGrp="1" noChangeArrowheads="1"/>
          </p:cNvSpPr>
          <p:nvPr>
            <p:ph type="ftr" sz="quarter" idx="3"/>
          </p:nvPr>
        </p:nvSpPr>
        <p:spPr bwMode="auto">
          <a:xfrm>
            <a:off x="3124200" y="65532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vl1pPr>
          </a:lstStyle>
          <a:p>
            <a:pPr>
              <a:defRPr/>
            </a:pPr>
            <a:r>
              <a:rPr lang="en-US" dirty="0"/>
              <a:t>Dr. Lou Pape SysEng6196</a:t>
            </a:r>
          </a:p>
        </p:txBody>
      </p:sp>
      <p:sp>
        <p:nvSpPr>
          <p:cNvPr id="171014" name="Rectangle 6"/>
          <p:cNvSpPr>
            <a:spLocks noGrp="1" noChangeArrowheads="1"/>
          </p:cNvSpPr>
          <p:nvPr>
            <p:ph type="sldNum" sz="quarter" idx="4"/>
          </p:nvPr>
        </p:nvSpPr>
        <p:spPr bwMode="auto">
          <a:xfrm>
            <a:off x="7162800" y="65532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a:defRPr/>
            </a:pPr>
            <a:fld id="{47756466-72C0-4FDA-9A6A-6190513B740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hdr="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charset="0"/>
          <a:ea typeface="ＭＳ Ｐゴシック" pitchFamily="16" charset="-128"/>
        </a:defRPr>
      </a:lvl2pPr>
      <a:lvl3pPr algn="ctr" rtl="0" eaLnBrk="0" fontAlgn="base" hangingPunct="0">
        <a:spcBef>
          <a:spcPct val="0"/>
        </a:spcBef>
        <a:spcAft>
          <a:spcPct val="0"/>
        </a:spcAft>
        <a:defRPr sz="3600" b="1">
          <a:solidFill>
            <a:schemeClr val="tx2"/>
          </a:solidFill>
          <a:latin typeface="Arial" charset="0"/>
          <a:ea typeface="ＭＳ Ｐゴシック" pitchFamily="16" charset="-128"/>
        </a:defRPr>
      </a:lvl3pPr>
      <a:lvl4pPr algn="ctr" rtl="0" eaLnBrk="0" fontAlgn="base" hangingPunct="0">
        <a:spcBef>
          <a:spcPct val="0"/>
        </a:spcBef>
        <a:spcAft>
          <a:spcPct val="0"/>
        </a:spcAft>
        <a:defRPr sz="3600" b="1">
          <a:solidFill>
            <a:schemeClr val="tx2"/>
          </a:solidFill>
          <a:latin typeface="Arial" charset="0"/>
          <a:ea typeface="ＭＳ Ｐゴシック" pitchFamily="16" charset="-128"/>
        </a:defRPr>
      </a:lvl4pPr>
      <a:lvl5pPr algn="ctr" rtl="0" eaLnBrk="0" fontAlgn="base" hangingPunct="0">
        <a:spcBef>
          <a:spcPct val="0"/>
        </a:spcBef>
        <a:spcAft>
          <a:spcPct val="0"/>
        </a:spcAft>
        <a:defRPr sz="3600" b="1">
          <a:solidFill>
            <a:schemeClr val="tx2"/>
          </a:solidFill>
          <a:latin typeface="Arial" charset="0"/>
          <a:ea typeface="ＭＳ Ｐゴシック" pitchFamily="16" charset="-128"/>
        </a:defRPr>
      </a:lvl5pPr>
      <a:lvl6pPr marL="457200" algn="ctr" rtl="0" fontAlgn="base">
        <a:spcBef>
          <a:spcPct val="0"/>
        </a:spcBef>
        <a:spcAft>
          <a:spcPct val="0"/>
        </a:spcAft>
        <a:defRPr sz="3600" b="1">
          <a:solidFill>
            <a:schemeClr val="tx2"/>
          </a:solidFill>
          <a:latin typeface="Arial" charset="0"/>
          <a:ea typeface="ＭＳ Ｐゴシック" pitchFamily="16" charset="-128"/>
        </a:defRPr>
      </a:lvl6pPr>
      <a:lvl7pPr marL="914400" algn="ctr" rtl="0" fontAlgn="base">
        <a:spcBef>
          <a:spcPct val="0"/>
        </a:spcBef>
        <a:spcAft>
          <a:spcPct val="0"/>
        </a:spcAft>
        <a:defRPr sz="3600" b="1">
          <a:solidFill>
            <a:schemeClr val="tx2"/>
          </a:solidFill>
          <a:latin typeface="Arial" charset="0"/>
          <a:ea typeface="ＭＳ Ｐゴシック" pitchFamily="16" charset="-128"/>
        </a:defRPr>
      </a:lvl7pPr>
      <a:lvl8pPr marL="1371600" algn="ctr" rtl="0" fontAlgn="base">
        <a:spcBef>
          <a:spcPct val="0"/>
        </a:spcBef>
        <a:spcAft>
          <a:spcPct val="0"/>
        </a:spcAft>
        <a:defRPr sz="3600" b="1">
          <a:solidFill>
            <a:schemeClr val="tx2"/>
          </a:solidFill>
          <a:latin typeface="Arial" charset="0"/>
          <a:ea typeface="ＭＳ Ｐゴシック" pitchFamily="16" charset="-128"/>
        </a:defRPr>
      </a:lvl8pPr>
      <a:lvl9pPr marL="1828800" algn="ctr" rtl="0" fontAlgn="base">
        <a:spcBef>
          <a:spcPct val="0"/>
        </a:spcBef>
        <a:spcAft>
          <a:spcPct val="0"/>
        </a:spcAft>
        <a:defRPr sz="3600" b="1">
          <a:solidFill>
            <a:schemeClr val="tx2"/>
          </a:solidFill>
          <a:latin typeface="Arial" charset="0"/>
          <a:ea typeface="ＭＳ Ｐゴシック" pitchFamily="16" charset="-128"/>
        </a:defRPr>
      </a:lvl9pPr>
    </p:titleStyle>
    <p:body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b="1">
          <a:solidFill>
            <a:schemeClr val="tx1"/>
          </a:solidFill>
          <a:latin typeface="+mn-lt"/>
          <a:ea typeface="+mn-ea"/>
        </a:defRPr>
      </a:lvl2pPr>
      <a:lvl3pPr marL="1143000" indent="-228600" algn="l" rtl="0" eaLnBrk="0" fontAlgn="base" hangingPunct="0">
        <a:spcBef>
          <a:spcPct val="20000"/>
        </a:spcBef>
        <a:spcAft>
          <a:spcPct val="0"/>
        </a:spcAft>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2057400" indent="-228600" algn="l" rtl="0" eaLnBrk="0" fontAlgn="base" hangingPunct="0">
        <a:spcBef>
          <a:spcPct val="20000"/>
        </a:spcBef>
        <a:spcAft>
          <a:spcPct val="0"/>
        </a:spcAft>
        <a:buChar char="»"/>
        <a:defRPr b="1">
          <a:solidFill>
            <a:schemeClr val="tx1"/>
          </a:solidFill>
          <a:latin typeface="+mn-lt"/>
          <a:ea typeface="+mn-ea"/>
        </a:defRPr>
      </a:lvl5pPr>
      <a:lvl6pPr marL="2514600" indent="-228600" algn="l" rtl="0" fontAlgn="base">
        <a:spcBef>
          <a:spcPct val="20000"/>
        </a:spcBef>
        <a:spcAft>
          <a:spcPct val="0"/>
        </a:spcAft>
        <a:buChar char="»"/>
        <a:defRPr b="1">
          <a:solidFill>
            <a:schemeClr val="tx1"/>
          </a:solidFill>
          <a:latin typeface="+mn-lt"/>
          <a:ea typeface="+mn-ea"/>
        </a:defRPr>
      </a:lvl6pPr>
      <a:lvl7pPr marL="2971800" indent="-228600" algn="l" rtl="0" fontAlgn="base">
        <a:spcBef>
          <a:spcPct val="20000"/>
        </a:spcBef>
        <a:spcAft>
          <a:spcPct val="0"/>
        </a:spcAft>
        <a:buChar char="»"/>
        <a:defRPr b="1">
          <a:solidFill>
            <a:schemeClr val="tx1"/>
          </a:solidFill>
          <a:latin typeface="+mn-lt"/>
          <a:ea typeface="+mn-ea"/>
        </a:defRPr>
      </a:lvl7pPr>
      <a:lvl8pPr marL="3429000" indent="-228600" algn="l" rtl="0" fontAlgn="base">
        <a:spcBef>
          <a:spcPct val="20000"/>
        </a:spcBef>
        <a:spcAft>
          <a:spcPct val="0"/>
        </a:spcAft>
        <a:buChar char="»"/>
        <a:defRPr b="1">
          <a:solidFill>
            <a:schemeClr val="tx1"/>
          </a:solidFill>
          <a:latin typeface="+mn-lt"/>
          <a:ea typeface="+mn-ea"/>
        </a:defRPr>
      </a:lvl8pPr>
      <a:lvl9pPr marL="3886200" indent="-228600" algn="l" rtl="0" fontAlgn="base">
        <a:spcBef>
          <a:spcPct val="20000"/>
        </a:spcBef>
        <a:spcAft>
          <a:spcPct val="0"/>
        </a:spcAft>
        <a:buChar char="»"/>
        <a:defRPr b="1">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1.wmf"/><Relationship Id="rId4" Type="http://schemas.openxmlformats.org/officeDocument/2006/relationships/oleObject" Target="../embeddings/oleObject3.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2.wmf"/><Relationship Id="rId4" Type="http://schemas.openxmlformats.org/officeDocument/2006/relationships/oleObject" Target="../embeddings/oleObject4.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12.wmf"/><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11.wmf"/><Relationship Id="rId4" Type="http://schemas.openxmlformats.org/officeDocument/2006/relationships/oleObject" Target="../embeddings/oleObject5.bin"/></Relationships>
</file>

<file path=ppt/slides/_rels/slide35.xml.rels><?xml version="1.0" encoding="UTF-8" standalone="yes"?>
<Relationships xmlns="http://schemas.openxmlformats.org/package/2006/relationships"><Relationship Id="rId3" Type="http://schemas.openxmlformats.org/officeDocument/2006/relationships/hyperlink" Target="http://www.mindtools.com/pages/article/newPPM_RAM.htm" TargetMode="External"/><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hyperlink" Target="http://www.mindtools.com/pages/article/newPPM_RAM.htm"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en.wikipedia.org/wiki/CISSP"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image" Target="../media/image26.wmf"/><Relationship Id="rId4" Type="http://schemas.openxmlformats.org/officeDocument/2006/relationships/oleObject" Target="../embeddings/oleObject7.bin"/></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upload.wikimedia.org/wikipedia/commons/e/eb/Work_Breakdown_Structure_of_Aircraft_System.jp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p:spPr>
        <p:txBody>
          <a:bodyPr/>
          <a:lstStyle/>
          <a:p>
            <a:r>
              <a:rPr lang="en-US"/>
              <a:t>Week 2</a:t>
            </a:r>
            <a:endParaRPr lang="en-US" dirty="0"/>
          </a:p>
        </p:txBody>
      </p:sp>
      <p:sp>
        <p:nvSpPr>
          <p:cNvPr id="6147" name="Footer Placeholder 4"/>
          <p:cNvSpPr>
            <a:spLocks noGrp="1"/>
          </p:cNvSpPr>
          <p:nvPr>
            <p:ph type="ftr" sz="quarter" idx="11"/>
          </p:nvPr>
        </p:nvSpPr>
        <p:spPr>
          <a:noFill/>
        </p:spPr>
        <p:txBody>
          <a:bodyPr/>
          <a:lstStyle/>
          <a:p>
            <a:r>
              <a:rPr lang="en-US" dirty="0"/>
              <a:t>Dr. Lou Pape SysEng6196</a:t>
            </a:r>
          </a:p>
        </p:txBody>
      </p:sp>
      <p:sp>
        <p:nvSpPr>
          <p:cNvPr id="6148" name="Slide Number Placeholder 5"/>
          <p:cNvSpPr>
            <a:spLocks noGrp="1"/>
          </p:cNvSpPr>
          <p:nvPr>
            <p:ph type="sldNum" sz="quarter" idx="12"/>
          </p:nvPr>
        </p:nvSpPr>
        <p:spPr>
          <a:noFill/>
        </p:spPr>
        <p:txBody>
          <a:bodyPr/>
          <a:lstStyle/>
          <a:p>
            <a:fld id="{784F3CE5-C6DB-4889-97D4-8539678E58C3}" type="slidenum">
              <a:rPr lang="en-US" smtClean="0"/>
              <a:pPr/>
              <a:t>1</a:t>
            </a:fld>
            <a:endParaRPr lang="en-US"/>
          </a:p>
        </p:txBody>
      </p:sp>
      <p:sp>
        <p:nvSpPr>
          <p:cNvPr id="6149" name="Rectangle 2"/>
          <p:cNvSpPr>
            <a:spLocks noGrp="1" noChangeArrowheads="1"/>
          </p:cNvSpPr>
          <p:nvPr>
            <p:ph type="ctrTitle"/>
          </p:nvPr>
        </p:nvSpPr>
        <p:spPr>
          <a:xfrm>
            <a:off x="685800" y="2133600"/>
            <a:ext cx="7772400" cy="1470025"/>
          </a:xfrm>
        </p:spPr>
        <p:txBody>
          <a:bodyPr/>
          <a:lstStyle/>
          <a:p>
            <a:pPr eaLnBrk="1" hangingPunct="1"/>
            <a:r>
              <a:rPr lang="en-US" sz="3200" dirty="0"/>
              <a:t>SysEng6196</a:t>
            </a:r>
            <a:br>
              <a:rPr lang="en-US" sz="3200" dirty="0"/>
            </a:br>
            <a:r>
              <a:rPr lang="en-US" sz="3200" dirty="0"/>
              <a:t>Systems Engineering Capstone</a:t>
            </a:r>
          </a:p>
        </p:txBody>
      </p:sp>
      <p:sp>
        <p:nvSpPr>
          <p:cNvPr id="6150" name="Rectangle 3"/>
          <p:cNvSpPr>
            <a:spLocks noGrp="1" noChangeArrowheads="1"/>
          </p:cNvSpPr>
          <p:nvPr>
            <p:ph type="subTitle" idx="1"/>
          </p:nvPr>
        </p:nvSpPr>
        <p:spPr>
          <a:xfrm>
            <a:off x="1371600" y="3886200"/>
            <a:ext cx="6400800" cy="2057400"/>
          </a:xfrm>
        </p:spPr>
        <p:txBody>
          <a:bodyPr/>
          <a:lstStyle/>
          <a:p>
            <a:pPr eaLnBrk="1" hangingPunct="1">
              <a:lnSpc>
                <a:spcPct val="90000"/>
              </a:lnSpc>
            </a:pPr>
            <a:r>
              <a:rPr lang="en-US" sz="2800" dirty="0"/>
              <a:t>Dr. Lou Pape</a:t>
            </a:r>
          </a:p>
          <a:p>
            <a:pPr eaLnBrk="1" hangingPunct="1">
              <a:lnSpc>
                <a:spcPct val="90000"/>
              </a:lnSpc>
            </a:pPr>
            <a:r>
              <a:rPr lang="en-US" sz="2800" dirty="0"/>
              <a:t>2 – Program Organization</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p:spPr>
        <p:txBody>
          <a:bodyPr/>
          <a:lstStyle/>
          <a:p>
            <a:r>
              <a:rPr lang="en-US"/>
              <a:t>Week 2</a:t>
            </a:r>
            <a:endParaRPr lang="en-US" dirty="0"/>
          </a:p>
        </p:txBody>
      </p:sp>
      <p:sp>
        <p:nvSpPr>
          <p:cNvPr id="14339" name="Footer Placeholder 4"/>
          <p:cNvSpPr>
            <a:spLocks noGrp="1"/>
          </p:cNvSpPr>
          <p:nvPr>
            <p:ph type="ftr" sz="quarter" idx="11"/>
          </p:nvPr>
        </p:nvSpPr>
        <p:spPr>
          <a:noFill/>
        </p:spPr>
        <p:txBody>
          <a:bodyPr/>
          <a:lstStyle/>
          <a:p>
            <a:r>
              <a:rPr lang="en-US" dirty="0"/>
              <a:t>Dr. Lou Pape SysEng6196</a:t>
            </a:r>
          </a:p>
        </p:txBody>
      </p:sp>
      <p:sp>
        <p:nvSpPr>
          <p:cNvPr id="14340" name="Slide Number Placeholder 5"/>
          <p:cNvSpPr>
            <a:spLocks noGrp="1"/>
          </p:cNvSpPr>
          <p:nvPr>
            <p:ph type="sldNum" sz="quarter" idx="12"/>
          </p:nvPr>
        </p:nvSpPr>
        <p:spPr>
          <a:noFill/>
        </p:spPr>
        <p:txBody>
          <a:bodyPr/>
          <a:lstStyle/>
          <a:p>
            <a:fld id="{56F0F517-0B2B-4924-8217-5DD428C4B31B}" type="slidenum">
              <a:rPr lang="en-US" smtClean="0"/>
              <a:pPr/>
              <a:t>10</a:t>
            </a:fld>
            <a:endParaRPr lang="en-US"/>
          </a:p>
        </p:txBody>
      </p:sp>
      <p:sp>
        <p:nvSpPr>
          <p:cNvPr id="14341" name="Rectangle 2"/>
          <p:cNvSpPr>
            <a:spLocks noGrp="1" noChangeArrowheads="1"/>
          </p:cNvSpPr>
          <p:nvPr>
            <p:ph type="title"/>
          </p:nvPr>
        </p:nvSpPr>
        <p:spPr/>
        <p:txBody>
          <a:bodyPr/>
          <a:lstStyle/>
          <a:p>
            <a:pPr eaLnBrk="1" hangingPunct="1"/>
            <a:r>
              <a:rPr lang="en-US"/>
              <a:t>WBS Development</a:t>
            </a:r>
          </a:p>
        </p:txBody>
      </p:sp>
      <p:sp>
        <p:nvSpPr>
          <p:cNvPr id="14342" name="Rectangle 3"/>
          <p:cNvSpPr>
            <a:spLocks noGrp="1" noChangeArrowheads="1"/>
          </p:cNvSpPr>
          <p:nvPr>
            <p:ph type="body" idx="1"/>
          </p:nvPr>
        </p:nvSpPr>
        <p:spPr/>
        <p:txBody>
          <a:bodyPr/>
          <a:lstStyle/>
          <a:p>
            <a:pPr eaLnBrk="1" hangingPunct="1"/>
            <a:r>
              <a:rPr lang="en-US" dirty="0"/>
              <a:t>Key elements of WBS </a:t>
            </a:r>
          </a:p>
          <a:p>
            <a:pPr lvl="1" eaLnBrk="1" hangingPunct="1"/>
            <a:r>
              <a:rPr lang="en-US" dirty="0"/>
              <a:t>Describe all work necessary to deliver contractual obligations (focus of 3.1)</a:t>
            </a:r>
          </a:p>
          <a:p>
            <a:pPr lvl="1" eaLnBrk="1" hangingPunct="1"/>
            <a:r>
              <a:rPr lang="en-US" dirty="0"/>
              <a:t>Describe how work packages will be defined for cost/schedule control purposes (focus of 5.1, but introduced here)</a:t>
            </a:r>
          </a:p>
          <a:p>
            <a:pPr lvl="1" eaLnBrk="1" hangingPunct="1"/>
            <a:r>
              <a:rPr lang="en-US" dirty="0"/>
              <a:t>Clearly describe work products (</a:t>
            </a:r>
            <a:r>
              <a:rPr lang="en-US" i="1" dirty="0"/>
              <a:t>outputs</a:t>
            </a:r>
            <a:r>
              <a:rPr lang="en-US" dirty="0"/>
              <a:t>) </a:t>
            </a:r>
          </a:p>
          <a:p>
            <a:pPr lvl="1" eaLnBrk="1" hangingPunct="1"/>
            <a:r>
              <a:rPr lang="en-US" dirty="0"/>
              <a:t>Clearly describe </a:t>
            </a:r>
            <a:r>
              <a:rPr lang="en-US" i="1" dirty="0"/>
              <a:t>inputs</a:t>
            </a:r>
            <a:r>
              <a:rPr lang="en-US" dirty="0"/>
              <a:t> to tasks</a:t>
            </a:r>
          </a:p>
          <a:p>
            <a:pPr lvl="1" eaLnBrk="1" hangingPunct="1"/>
            <a:r>
              <a:rPr lang="en-US" dirty="0"/>
              <a:t>Eliminate duplicate work effort (supported by </a:t>
            </a:r>
            <a:r>
              <a:rPr lang="en-US" i="1" dirty="0"/>
              <a:t>clarity</a:t>
            </a:r>
            <a:r>
              <a:rPr lang="en-US" dirty="0"/>
              <a:t> of task descriptions, inputs, and deliverables)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p:spPr>
        <p:txBody>
          <a:bodyPr/>
          <a:lstStyle/>
          <a:p>
            <a:r>
              <a:rPr lang="en-US"/>
              <a:t>Week 2</a:t>
            </a:r>
            <a:endParaRPr lang="en-US" dirty="0"/>
          </a:p>
        </p:txBody>
      </p:sp>
      <p:sp>
        <p:nvSpPr>
          <p:cNvPr id="15363" name="Footer Placeholder 4"/>
          <p:cNvSpPr>
            <a:spLocks noGrp="1"/>
          </p:cNvSpPr>
          <p:nvPr>
            <p:ph type="ftr" sz="quarter" idx="11"/>
          </p:nvPr>
        </p:nvSpPr>
        <p:spPr>
          <a:noFill/>
        </p:spPr>
        <p:txBody>
          <a:bodyPr/>
          <a:lstStyle/>
          <a:p>
            <a:r>
              <a:rPr lang="en-US" dirty="0"/>
              <a:t>Dr. Lou Pape SysEng6196</a:t>
            </a:r>
          </a:p>
        </p:txBody>
      </p:sp>
      <p:sp>
        <p:nvSpPr>
          <p:cNvPr id="15364" name="Slide Number Placeholder 5"/>
          <p:cNvSpPr>
            <a:spLocks noGrp="1"/>
          </p:cNvSpPr>
          <p:nvPr>
            <p:ph type="sldNum" sz="quarter" idx="12"/>
          </p:nvPr>
        </p:nvSpPr>
        <p:spPr>
          <a:noFill/>
        </p:spPr>
        <p:txBody>
          <a:bodyPr/>
          <a:lstStyle/>
          <a:p>
            <a:fld id="{023CE262-B924-45D8-8C69-AFEA715E75A6}" type="slidenum">
              <a:rPr lang="en-US" smtClean="0"/>
              <a:pPr/>
              <a:t>11</a:t>
            </a:fld>
            <a:endParaRPr lang="en-US"/>
          </a:p>
        </p:txBody>
      </p:sp>
      <p:sp>
        <p:nvSpPr>
          <p:cNvPr id="15365" name="Rectangle 2"/>
          <p:cNvSpPr>
            <a:spLocks noGrp="1" noChangeArrowheads="1"/>
          </p:cNvSpPr>
          <p:nvPr>
            <p:ph type="title"/>
          </p:nvPr>
        </p:nvSpPr>
        <p:spPr/>
        <p:txBody>
          <a:bodyPr/>
          <a:lstStyle/>
          <a:p>
            <a:pPr eaLnBrk="1" hangingPunct="1"/>
            <a:r>
              <a:rPr lang="en-US" dirty="0"/>
              <a:t>SEMP </a:t>
            </a:r>
            <a:r>
              <a:rPr lang="en-US" b="0" dirty="0"/>
              <a:t>§</a:t>
            </a:r>
            <a:r>
              <a:rPr lang="en-US" dirty="0"/>
              <a:t>3</a:t>
            </a:r>
          </a:p>
        </p:txBody>
      </p:sp>
      <p:sp>
        <p:nvSpPr>
          <p:cNvPr id="15366" name="Rectangle 3"/>
          <p:cNvSpPr>
            <a:spLocks noGrp="1" noChangeArrowheads="1"/>
          </p:cNvSpPr>
          <p:nvPr>
            <p:ph type="body" idx="1"/>
          </p:nvPr>
        </p:nvSpPr>
        <p:spPr/>
        <p:txBody>
          <a:bodyPr/>
          <a:lstStyle/>
          <a:p>
            <a:pPr eaLnBrk="1" hangingPunct="1">
              <a:buFont typeface="Wingdings" pitchFamily="2" charset="2"/>
              <a:buChar char="ü"/>
            </a:pPr>
            <a:r>
              <a:rPr lang="en-US" dirty="0"/>
              <a:t>3.1 Work Allocation: </a:t>
            </a:r>
            <a:r>
              <a:rPr lang="en-US" dirty="0" err="1"/>
              <a:t>WBS</a:t>
            </a:r>
            <a:endParaRPr lang="en-US" dirty="0"/>
          </a:p>
          <a:p>
            <a:pPr lvl="1" eaLnBrk="1" hangingPunct="1"/>
            <a:r>
              <a:rPr lang="en-US" dirty="0"/>
              <a:t>Provide a summary work breakdown structure that accomplishes the work identified in section 1, and define example tasks to the tier 3 level</a:t>
            </a:r>
            <a:endParaRPr lang="en-US" dirty="0">
              <a:cs typeface="Arial" charset="0"/>
            </a:endParaRPr>
          </a:p>
          <a:p>
            <a:pPr eaLnBrk="1" hangingPunct="1">
              <a:buFont typeface="Wingdings" pitchFamily="2" charset="2"/>
              <a:buChar char="Ø"/>
            </a:pPr>
            <a:r>
              <a:rPr lang="en-US" dirty="0"/>
              <a:t>3.2 Organization Structure (OBS) and Responsibility Assignment Matrix (RAM)</a:t>
            </a:r>
          </a:p>
          <a:p>
            <a:pPr eaLnBrk="1" hangingPunct="1"/>
            <a:r>
              <a:rPr lang="en-US" dirty="0"/>
              <a:t>3.3 RRAA (Role, Responsibility, Authority, Accountability)</a:t>
            </a:r>
          </a:p>
          <a:p>
            <a:pPr eaLnBrk="1" hangingPunct="1"/>
            <a:r>
              <a:rPr lang="en-US" dirty="0"/>
              <a:t>3.4 Organizational Integration</a:t>
            </a:r>
          </a:p>
          <a:p>
            <a:pPr eaLnBrk="1" hangingPunct="1"/>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p>
            <a:r>
              <a:rPr lang="en-US"/>
              <a:t>Week 2</a:t>
            </a:r>
            <a:endParaRPr lang="en-US" dirty="0"/>
          </a:p>
        </p:txBody>
      </p:sp>
      <p:sp>
        <p:nvSpPr>
          <p:cNvPr id="16387" name="Footer Placeholder 4"/>
          <p:cNvSpPr>
            <a:spLocks noGrp="1"/>
          </p:cNvSpPr>
          <p:nvPr>
            <p:ph type="ftr" sz="quarter" idx="11"/>
          </p:nvPr>
        </p:nvSpPr>
        <p:spPr>
          <a:noFill/>
        </p:spPr>
        <p:txBody>
          <a:bodyPr/>
          <a:lstStyle/>
          <a:p>
            <a:r>
              <a:rPr lang="en-US" dirty="0"/>
              <a:t>Dr. Lou Pape SysEng6196</a:t>
            </a:r>
          </a:p>
        </p:txBody>
      </p:sp>
      <p:sp>
        <p:nvSpPr>
          <p:cNvPr id="16388" name="Slide Number Placeholder 5"/>
          <p:cNvSpPr>
            <a:spLocks noGrp="1"/>
          </p:cNvSpPr>
          <p:nvPr>
            <p:ph type="sldNum" sz="quarter" idx="12"/>
          </p:nvPr>
        </p:nvSpPr>
        <p:spPr>
          <a:noFill/>
        </p:spPr>
        <p:txBody>
          <a:bodyPr/>
          <a:lstStyle/>
          <a:p>
            <a:fld id="{2A229406-A47E-404B-85E3-E622E36F01D6}" type="slidenum">
              <a:rPr lang="en-US" smtClean="0"/>
              <a:pPr/>
              <a:t>12</a:t>
            </a:fld>
            <a:endParaRPr lang="en-US"/>
          </a:p>
        </p:txBody>
      </p:sp>
      <p:sp>
        <p:nvSpPr>
          <p:cNvPr id="16389" name="Rectangle 5"/>
          <p:cNvSpPr>
            <a:spLocks noGrp="1" noChangeArrowheads="1"/>
          </p:cNvSpPr>
          <p:nvPr>
            <p:ph type="title"/>
          </p:nvPr>
        </p:nvSpPr>
        <p:spPr/>
        <p:txBody>
          <a:bodyPr/>
          <a:lstStyle/>
          <a:p>
            <a:pPr eaLnBrk="1" hangingPunct="1"/>
            <a:r>
              <a:rPr lang="en-US" altLang="zh-CN">
                <a:ea typeface="宋体" pitchFamily="2" charset="-122"/>
              </a:rPr>
              <a:t>Organization</a:t>
            </a:r>
            <a:endParaRPr lang="en-US">
              <a:ea typeface="宋体" pitchFamily="2" charset="-122"/>
            </a:endParaRPr>
          </a:p>
        </p:txBody>
      </p:sp>
      <p:sp>
        <p:nvSpPr>
          <p:cNvPr id="16390" name="Rectangle 6"/>
          <p:cNvSpPr>
            <a:spLocks noGrp="1" noChangeArrowheads="1"/>
          </p:cNvSpPr>
          <p:nvPr>
            <p:ph type="body" idx="1"/>
          </p:nvPr>
        </p:nvSpPr>
        <p:spPr/>
        <p:txBody>
          <a:bodyPr/>
          <a:lstStyle/>
          <a:p>
            <a:pPr eaLnBrk="1" hangingPunct="1"/>
            <a:r>
              <a:rPr lang="en-US" altLang="zh-CN" dirty="0"/>
              <a:t>Organizational Breakdown Structure (OBS) needs to support achieving program objectives</a:t>
            </a:r>
          </a:p>
          <a:p>
            <a:pPr lvl="1" eaLnBrk="1" hangingPunct="1"/>
            <a:r>
              <a:rPr lang="en-US" altLang="zh-CN" dirty="0"/>
              <a:t>Similar to product architecture (functional decomposition)</a:t>
            </a:r>
          </a:p>
          <a:p>
            <a:pPr eaLnBrk="1" hangingPunct="1"/>
            <a:r>
              <a:rPr lang="en-US" altLang="zh-CN" dirty="0"/>
              <a:t>Organizational structures are tailored to most effectively accomplish the required functions</a:t>
            </a:r>
          </a:p>
          <a:p>
            <a:pPr lvl="1" eaLnBrk="1" hangingPunct="1"/>
            <a:r>
              <a:rPr lang="en-US" altLang="zh-CN" dirty="0"/>
              <a:t>The goal is to achieve the most effective utilization of resources to accomplish the program objectives</a:t>
            </a:r>
          </a:p>
          <a:p>
            <a:pPr lvl="1" eaLnBrk="1" hangingPunct="1"/>
            <a:r>
              <a:rPr lang="en-US" altLang="zh-CN" dirty="0"/>
              <a:t>There are things outside the program that influence it</a:t>
            </a:r>
          </a:p>
          <a:p>
            <a:pPr eaLnBrk="1" hangingPunct="1"/>
            <a:r>
              <a:rPr lang="en-US" altLang="zh-CN" dirty="0"/>
              <a:t>Apply Systems Engineering – to define, build, control, and maintain the organization </a:t>
            </a:r>
          </a:p>
          <a:p>
            <a:pPr lvl="1" eaLnBrk="1" hangingPunct="1"/>
            <a:r>
              <a:rPr lang="en-US" altLang="zh-CN" dirty="0"/>
              <a:t>We usually think in terms of the product, but this is for your </a:t>
            </a:r>
            <a:r>
              <a:rPr lang="en-US" altLang="zh-CN" i="1" dirty="0"/>
              <a:t>people</a:t>
            </a:r>
            <a:r>
              <a:rPr lang="en-US" altLang="zh-CN" dirty="0"/>
              <a:t> and your </a:t>
            </a:r>
            <a:r>
              <a:rPr lang="en-US" altLang="zh-CN" i="1" dirty="0"/>
              <a:t>organization</a:t>
            </a:r>
            <a:r>
              <a:rPr lang="en-US" altLang="zh-CN" dirty="0"/>
              <a:t> structure</a:t>
            </a:r>
          </a:p>
        </p:txBody>
      </p:sp>
      <p:sp>
        <p:nvSpPr>
          <p:cNvPr id="16391" name="Rectangle 3"/>
          <p:cNvSpPr>
            <a:spLocks noChangeArrowheads="1"/>
          </p:cNvSpPr>
          <p:nvPr/>
        </p:nvSpPr>
        <p:spPr bwMode="black">
          <a:xfrm>
            <a:off x="228600" y="381000"/>
            <a:ext cx="8686800" cy="1143000"/>
          </a:xfrm>
          <a:prstGeom prst="rect">
            <a:avLst/>
          </a:prstGeom>
          <a:noFill/>
          <a:ln w="9525">
            <a:noFill/>
            <a:miter lim="800000"/>
            <a:headEnd/>
            <a:tailEnd/>
          </a:ln>
        </p:spPr>
        <p:txBody>
          <a:bodyPr anchor="ctr"/>
          <a:lstStyle/>
          <a:p>
            <a:pPr algn="ctr" eaLnBrk="1" hangingPunct="1"/>
            <a:endParaRPr lang="en-US" altLang="zh-CN" sz="4000" b="1">
              <a:solidFill>
                <a:schemeClr val="tx2"/>
              </a:solidFill>
              <a:ea typeface="宋体"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p:spPr>
        <p:txBody>
          <a:bodyPr/>
          <a:lstStyle/>
          <a:p>
            <a:r>
              <a:rPr lang="en-US"/>
              <a:t>Week 2</a:t>
            </a:r>
            <a:endParaRPr lang="en-US" dirty="0"/>
          </a:p>
        </p:txBody>
      </p:sp>
      <p:sp>
        <p:nvSpPr>
          <p:cNvPr id="17411" name="Footer Placeholder 4"/>
          <p:cNvSpPr>
            <a:spLocks noGrp="1"/>
          </p:cNvSpPr>
          <p:nvPr>
            <p:ph type="ftr" sz="quarter" idx="11"/>
          </p:nvPr>
        </p:nvSpPr>
        <p:spPr>
          <a:noFill/>
        </p:spPr>
        <p:txBody>
          <a:bodyPr/>
          <a:lstStyle/>
          <a:p>
            <a:r>
              <a:rPr lang="en-US" dirty="0"/>
              <a:t>Dr. Lou Pape SysEng6196</a:t>
            </a:r>
          </a:p>
        </p:txBody>
      </p:sp>
      <p:sp>
        <p:nvSpPr>
          <p:cNvPr id="17412" name="Slide Number Placeholder 5"/>
          <p:cNvSpPr>
            <a:spLocks noGrp="1"/>
          </p:cNvSpPr>
          <p:nvPr>
            <p:ph type="sldNum" sz="quarter" idx="12"/>
          </p:nvPr>
        </p:nvSpPr>
        <p:spPr>
          <a:noFill/>
        </p:spPr>
        <p:txBody>
          <a:bodyPr/>
          <a:lstStyle/>
          <a:p>
            <a:fld id="{7C928A26-0985-4962-AB3F-5148D522784F}" type="slidenum">
              <a:rPr lang="en-US" smtClean="0"/>
              <a:pPr/>
              <a:t>13</a:t>
            </a:fld>
            <a:endParaRPr lang="en-US"/>
          </a:p>
        </p:txBody>
      </p:sp>
      <p:sp>
        <p:nvSpPr>
          <p:cNvPr id="17413" name="Rectangle 2"/>
          <p:cNvSpPr>
            <a:spLocks noGrp="1" noChangeArrowheads="1"/>
          </p:cNvSpPr>
          <p:nvPr>
            <p:ph type="title"/>
          </p:nvPr>
        </p:nvSpPr>
        <p:spPr/>
        <p:txBody>
          <a:bodyPr/>
          <a:lstStyle/>
          <a:p>
            <a:pPr eaLnBrk="1" hangingPunct="1"/>
            <a:r>
              <a:rPr lang="en-US"/>
              <a:t>Organization for SE</a:t>
            </a:r>
          </a:p>
        </p:txBody>
      </p:sp>
      <p:sp>
        <p:nvSpPr>
          <p:cNvPr id="17414" name="Rectangle 3"/>
          <p:cNvSpPr>
            <a:spLocks noGrp="1" noChangeArrowheads="1"/>
          </p:cNvSpPr>
          <p:nvPr>
            <p:ph type="body" idx="1"/>
          </p:nvPr>
        </p:nvSpPr>
        <p:spPr>
          <a:xfrm>
            <a:off x="381000" y="1295400"/>
            <a:ext cx="8378825" cy="5334000"/>
          </a:xfrm>
        </p:spPr>
        <p:txBody>
          <a:bodyPr/>
          <a:lstStyle/>
          <a:p>
            <a:pPr eaLnBrk="1" hangingPunct="1"/>
            <a:r>
              <a:rPr lang="en-US" dirty="0"/>
              <a:t>Many different ways to organize projects, programs, people</a:t>
            </a:r>
          </a:p>
          <a:p>
            <a:pPr eaLnBrk="1" hangingPunct="1"/>
            <a:r>
              <a:rPr lang="en-US" dirty="0"/>
              <a:t>No “perfect” organization structure</a:t>
            </a:r>
          </a:p>
          <a:p>
            <a:pPr eaLnBrk="1" hangingPunct="1"/>
            <a:r>
              <a:rPr lang="en-US" dirty="0"/>
              <a:t>Always need to identify and integrate across interfaces</a:t>
            </a:r>
          </a:p>
          <a:p>
            <a:pPr lvl="1" eaLnBrk="1" hangingPunct="1"/>
            <a:r>
              <a:rPr lang="en-US" dirty="0"/>
              <a:t>Functional</a:t>
            </a:r>
          </a:p>
          <a:p>
            <a:pPr lvl="1" eaLnBrk="1" hangingPunct="1"/>
            <a:r>
              <a:rPr lang="en-US" dirty="0"/>
              <a:t>Project</a:t>
            </a:r>
          </a:p>
          <a:p>
            <a:pPr lvl="1" eaLnBrk="1" hangingPunct="1"/>
            <a:r>
              <a:rPr lang="en-US" dirty="0"/>
              <a:t>Technical specialty</a:t>
            </a:r>
          </a:p>
          <a:p>
            <a:pPr eaLnBrk="1" hangingPunct="1"/>
            <a:r>
              <a:rPr lang="en-US" dirty="0"/>
              <a:t>Need clear alignment of </a:t>
            </a:r>
            <a:r>
              <a:rPr lang="en-US" u="sng" dirty="0"/>
              <a:t>authority</a:t>
            </a:r>
            <a:r>
              <a:rPr lang="en-US" dirty="0"/>
              <a:t> and </a:t>
            </a:r>
            <a:r>
              <a:rPr lang="en-US" u="sng" dirty="0"/>
              <a:t>responsibility</a:t>
            </a:r>
          </a:p>
          <a:p>
            <a:pPr eaLnBrk="1" hangingPunct="1"/>
            <a:r>
              <a:rPr lang="en-US" dirty="0"/>
              <a:t>Organization structure and allocated budget are big influencers on program SE success</a:t>
            </a:r>
          </a:p>
          <a:p>
            <a:pPr lvl="1" eaLnBrk="1" hangingPunct="1"/>
            <a:r>
              <a:rPr lang="en-US" dirty="0"/>
              <a:t>Discussion question: Why?  (this is where YOU talk)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p:spPr>
        <p:txBody>
          <a:bodyPr/>
          <a:lstStyle/>
          <a:p>
            <a:r>
              <a:rPr lang="en-US"/>
              <a:t>Week 2</a:t>
            </a:r>
            <a:endParaRPr lang="en-US" dirty="0"/>
          </a:p>
        </p:txBody>
      </p:sp>
      <p:sp>
        <p:nvSpPr>
          <p:cNvPr id="18435" name="Footer Placeholder 4"/>
          <p:cNvSpPr>
            <a:spLocks noGrp="1"/>
          </p:cNvSpPr>
          <p:nvPr>
            <p:ph type="ftr" sz="quarter" idx="11"/>
          </p:nvPr>
        </p:nvSpPr>
        <p:spPr>
          <a:noFill/>
        </p:spPr>
        <p:txBody>
          <a:bodyPr/>
          <a:lstStyle/>
          <a:p>
            <a:r>
              <a:rPr lang="en-US" dirty="0"/>
              <a:t>Dr. Lou Pape SysEng6196</a:t>
            </a:r>
          </a:p>
        </p:txBody>
      </p:sp>
      <p:sp>
        <p:nvSpPr>
          <p:cNvPr id="18436" name="Slide Number Placeholder 5"/>
          <p:cNvSpPr>
            <a:spLocks noGrp="1"/>
          </p:cNvSpPr>
          <p:nvPr>
            <p:ph type="sldNum" sz="quarter" idx="12"/>
          </p:nvPr>
        </p:nvSpPr>
        <p:spPr>
          <a:noFill/>
        </p:spPr>
        <p:txBody>
          <a:bodyPr/>
          <a:lstStyle/>
          <a:p>
            <a:fld id="{599E1988-916C-4D90-86A4-4BEAFACF64A3}" type="slidenum">
              <a:rPr lang="en-US" smtClean="0"/>
              <a:pPr/>
              <a:t>14</a:t>
            </a:fld>
            <a:endParaRPr lang="en-US"/>
          </a:p>
        </p:txBody>
      </p:sp>
      <p:sp>
        <p:nvSpPr>
          <p:cNvPr id="18437" name="Rectangle 2"/>
          <p:cNvSpPr>
            <a:spLocks noGrp="1" noChangeArrowheads="1"/>
          </p:cNvSpPr>
          <p:nvPr>
            <p:ph type="title"/>
          </p:nvPr>
        </p:nvSpPr>
        <p:spPr/>
        <p:txBody>
          <a:bodyPr/>
          <a:lstStyle/>
          <a:p>
            <a:pPr eaLnBrk="1" hangingPunct="1"/>
            <a:r>
              <a:rPr lang="en-US"/>
              <a:t>Anarchy vs. Organization</a:t>
            </a:r>
          </a:p>
        </p:txBody>
      </p:sp>
      <p:sp>
        <p:nvSpPr>
          <p:cNvPr id="18438" name="Rectangle 3"/>
          <p:cNvSpPr>
            <a:spLocks noGrp="1" noChangeArrowheads="1"/>
          </p:cNvSpPr>
          <p:nvPr>
            <p:ph type="body" idx="1"/>
          </p:nvPr>
        </p:nvSpPr>
        <p:spPr>
          <a:xfrm>
            <a:off x="533400" y="1295400"/>
            <a:ext cx="8153400" cy="5105400"/>
          </a:xfrm>
        </p:spPr>
        <p:txBody>
          <a:bodyPr/>
          <a:lstStyle/>
          <a:p>
            <a:pPr eaLnBrk="1" hangingPunct="1">
              <a:lnSpc>
                <a:spcPct val="90000"/>
              </a:lnSpc>
            </a:pPr>
            <a:r>
              <a:rPr lang="en-US" sz="2800" dirty="0"/>
              <a:t>Must we have “organization”?</a:t>
            </a:r>
          </a:p>
          <a:p>
            <a:pPr eaLnBrk="1" hangingPunct="1">
              <a:lnSpc>
                <a:spcPct val="90000"/>
              </a:lnSpc>
            </a:pPr>
            <a:r>
              <a:rPr lang="en-US" sz="2800" dirty="0"/>
              <a:t>“If all are responsible, then no one is responsible”</a:t>
            </a:r>
          </a:p>
          <a:p>
            <a:pPr lvl="2" eaLnBrk="1" hangingPunct="1">
              <a:lnSpc>
                <a:spcPct val="90000"/>
              </a:lnSpc>
            </a:pPr>
            <a:r>
              <a:rPr lang="en-US" sz="2400" dirty="0"/>
              <a:t>Example: Public parks</a:t>
            </a:r>
          </a:p>
          <a:p>
            <a:pPr eaLnBrk="1" hangingPunct="1">
              <a:lnSpc>
                <a:spcPct val="90000"/>
              </a:lnSpc>
            </a:pPr>
            <a:r>
              <a:rPr lang="en-US" sz="2800" dirty="0"/>
              <a:t>Some structure is necessary to ensure results</a:t>
            </a:r>
          </a:p>
          <a:p>
            <a:pPr lvl="1" eaLnBrk="1" hangingPunct="1">
              <a:lnSpc>
                <a:spcPct val="90000"/>
              </a:lnSpc>
            </a:pPr>
            <a:r>
              <a:rPr lang="en-US" sz="2400" dirty="0"/>
              <a:t>Trend toward “flattened” hierarchies to reduce layers/levels of management (recently)</a:t>
            </a:r>
          </a:p>
          <a:p>
            <a:pPr lvl="1" eaLnBrk="1" hangingPunct="1">
              <a:lnSpc>
                <a:spcPct val="90000"/>
              </a:lnSpc>
            </a:pPr>
            <a:r>
              <a:rPr lang="en-US" sz="2400" dirty="0"/>
              <a:t>Requires </a:t>
            </a:r>
          </a:p>
          <a:p>
            <a:pPr lvl="2" eaLnBrk="1" hangingPunct="1">
              <a:lnSpc>
                <a:spcPct val="90000"/>
              </a:lnSpc>
            </a:pPr>
            <a:r>
              <a:rPr lang="en-US" sz="2400" dirty="0"/>
              <a:t>High-coordination by a few people, or</a:t>
            </a:r>
          </a:p>
          <a:p>
            <a:pPr lvl="2" eaLnBrk="1" hangingPunct="1">
              <a:lnSpc>
                <a:spcPct val="90000"/>
              </a:lnSpc>
            </a:pPr>
            <a:r>
              <a:rPr lang="en-US" sz="2400" dirty="0"/>
              <a:t>High-responsibility by all people (“see a need and satisfy it” culture)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p:spPr>
        <p:txBody>
          <a:bodyPr/>
          <a:lstStyle/>
          <a:p>
            <a:r>
              <a:rPr lang="en-US"/>
              <a:t>Week 2</a:t>
            </a:r>
            <a:endParaRPr lang="en-US" dirty="0"/>
          </a:p>
        </p:txBody>
      </p:sp>
      <p:sp>
        <p:nvSpPr>
          <p:cNvPr id="19459" name="Footer Placeholder 4"/>
          <p:cNvSpPr>
            <a:spLocks noGrp="1"/>
          </p:cNvSpPr>
          <p:nvPr>
            <p:ph type="ftr" sz="quarter" idx="11"/>
          </p:nvPr>
        </p:nvSpPr>
        <p:spPr>
          <a:noFill/>
        </p:spPr>
        <p:txBody>
          <a:bodyPr/>
          <a:lstStyle/>
          <a:p>
            <a:r>
              <a:rPr lang="en-US" dirty="0"/>
              <a:t>Dr. Lou Pape SysEng6196</a:t>
            </a:r>
          </a:p>
        </p:txBody>
      </p:sp>
      <p:sp>
        <p:nvSpPr>
          <p:cNvPr id="19460" name="Slide Number Placeholder 5"/>
          <p:cNvSpPr>
            <a:spLocks noGrp="1"/>
          </p:cNvSpPr>
          <p:nvPr>
            <p:ph type="sldNum" sz="quarter" idx="12"/>
          </p:nvPr>
        </p:nvSpPr>
        <p:spPr>
          <a:noFill/>
        </p:spPr>
        <p:txBody>
          <a:bodyPr/>
          <a:lstStyle/>
          <a:p>
            <a:fld id="{CB702456-8C45-401E-B598-19A526314704}" type="slidenum">
              <a:rPr lang="en-US" smtClean="0"/>
              <a:pPr/>
              <a:t>15</a:t>
            </a:fld>
            <a:endParaRPr lang="en-US"/>
          </a:p>
        </p:txBody>
      </p:sp>
      <p:sp>
        <p:nvSpPr>
          <p:cNvPr id="19461" name="Rectangle 2"/>
          <p:cNvSpPr>
            <a:spLocks noGrp="1" noChangeArrowheads="1"/>
          </p:cNvSpPr>
          <p:nvPr>
            <p:ph type="title"/>
          </p:nvPr>
        </p:nvSpPr>
        <p:spPr/>
        <p:txBody>
          <a:bodyPr/>
          <a:lstStyle/>
          <a:p>
            <a:pPr eaLnBrk="1" hangingPunct="1"/>
            <a:r>
              <a:rPr lang="en-US" dirty="0"/>
              <a:t>3.2 Organization Overview</a:t>
            </a:r>
          </a:p>
        </p:txBody>
      </p:sp>
      <p:sp>
        <p:nvSpPr>
          <p:cNvPr id="19462" name="Rectangle 3"/>
          <p:cNvSpPr>
            <a:spLocks noGrp="1" noChangeArrowheads="1"/>
          </p:cNvSpPr>
          <p:nvPr>
            <p:ph type="body" idx="1"/>
          </p:nvPr>
        </p:nvSpPr>
        <p:spPr>
          <a:xfrm>
            <a:off x="685800" y="1447800"/>
            <a:ext cx="7772400" cy="4876800"/>
          </a:xfrm>
        </p:spPr>
        <p:txBody>
          <a:bodyPr/>
          <a:lstStyle/>
          <a:p>
            <a:pPr eaLnBrk="1" hangingPunct="1"/>
            <a:r>
              <a:rPr lang="en-US" sz="2800" dirty="0"/>
              <a:t>Provide a graphical organization chart</a:t>
            </a:r>
          </a:p>
          <a:p>
            <a:pPr eaLnBrk="1" hangingPunct="1"/>
            <a:r>
              <a:rPr lang="en-US" sz="2800" dirty="0"/>
              <a:t>Provide a summary description of how the relationships among organizational members help achieve Program Mission and Objectives [see </a:t>
            </a:r>
            <a:r>
              <a:rPr lang="en-US" sz="2800" dirty="0">
                <a:cs typeface="Arial" charset="0"/>
              </a:rPr>
              <a:t>§</a:t>
            </a:r>
            <a:r>
              <a:rPr lang="en-US" sz="2800" dirty="0"/>
              <a:t>1]</a:t>
            </a:r>
          </a:p>
          <a:p>
            <a:pPr eaLnBrk="1" hangingPunct="1"/>
            <a:r>
              <a:rPr lang="en-US" sz="2800" dirty="0"/>
              <a:t>Explain any differences compared with the WBS and how the program will ensure all work can be efficiently accomplished</a:t>
            </a:r>
          </a:p>
          <a:p>
            <a:pPr eaLnBrk="1" hangingPunct="1"/>
            <a:r>
              <a:rPr lang="en-US" sz="2800" dirty="0"/>
              <a:t>Include a responsibility assignment matrix (RAM) that links the organizational structure to the WBS using ‘RACI’</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p:spPr>
        <p:txBody>
          <a:bodyPr/>
          <a:lstStyle/>
          <a:p>
            <a:r>
              <a:rPr lang="en-US"/>
              <a:t>Week 2</a:t>
            </a:r>
            <a:endParaRPr lang="en-US" dirty="0"/>
          </a:p>
        </p:txBody>
      </p:sp>
      <p:sp>
        <p:nvSpPr>
          <p:cNvPr id="20483" name="Footer Placeholder 4"/>
          <p:cNvSpPr>
            <a:spLocks noGrp="1"/>
          </p:cNvSpPr>
          <p:nvPr>
            <p:ph type="ftr" sz="quarter" idx="11"/>
          </p:nvPr>
        </p:nvSpPr>
        <p:spPr>
          <a:noFill/>
        </p:spPr>
        <p:txBody>
          <a:bodyPr/>
          <a:lstStyle/>
          <a:p>
            <a:r>
              <a:rPr lang="en-US" dirty="0"/>
              <a:t>Dr. Lou Pape SysEng6196</a:t>
            </a:r>
          </a:p>
        </p:txBody>
      </p:sp>
      <p:sp>
        <p:nvSpPr>
          <p:cNvPr id="20484" name="Slide Number Placeholder 5"/>
          <p:cNvSpPr>
            <a:spLocks noGrp="1"/>
          </p:cNvSpPr>
          <p:nvPr>
            <p:ph type="sldNum" sz="quarter" idx="12"/>
          </p:nvPr>
        </p:nvSpPr>
        <p:spPr>
          <a:noFill/>
        </p:spPr>
        <p:txBody>
          <a:bodyPr/>
          <a:lstStyle/>
          <a:p>
            <a:fld id="{4F8F1DA3-79B7-4708-8876-5D2FB0AD7DFD}" type="slidenum">
              <a:rPr lang="en-US" smtClean="0"/>
              <a:pPr/>
              <a:t>16</a:t>
            </a:fld>
            <a:endParaRPr lang="en-US"/>
          </a:p>
        </p:txBody>
      </p:sp>
      <p:sp>
        <p:nvSpPr>
          <p:cNvPr id="20485" name="Rectangle 4"/>
          <p:cNvSpPr>
            <a:spLocks noGrp="1" noChangeArrowheads="1"/>
          </p:cNvSpPr>
          <p:nvPr>
            <p:ph type="title"/>
          </p:nvPr>
        </p:nvSpPr>
        <p:spPr>
          <a:xfrm>
            <a:off x="228600" y="685800"/>
            <a:ext cx="8686800" cy="685800"/>
          </a:xfrm>
        </p:spPr>
        <p:txBody>
          <a:bodyPr/>
          <a:lstStyle/>
          <a:p>
            <a:pPr eaLnBrk="1" hangingPunct="1"/>
            <a:r>
              <a:rPr lang="en-US" sz="2800"/>
              <a:t>Review of Alternative Organizational Structures</a:t>
            </a:r>
          </a:p>
        </p:txBody>
      </p:sp>
      <p:sp>
        <p:nvSpPr>
          <p:cNvPr id="20486" name="Rectangle 5"/>
          <p:cNvSpPr>
            <a:spLocks noGrp="1" noChangeArrowheads="1"/>
          </p:cNvSpPr>
          <p:nvPr>
            <p:ph type="body" idx="1"/>
          </p:nvPr>
        </p:nvSpPr>
        <p:spPr>
          <a:xfrm>
            <a:off x="685800" y="1371600"/>
            <a:ext cx="7772400" cy="4876800"/>
          </a:xfrm>
        </p:spPr>
        <p:txBody>
          <a:bodyPr/>
          <a:lstStyle/>
          <a:p>
            <a:pPr eaLnBrk="1" hangingPunct="1"/>
            <a:r>
              <a:rPr lang="en-US" dirty="0"/>
              <a:t>Alternatives</a:t>
            </a:r>
          </a:p>
          <a:p>
            <a:pPr lvl="1" eaLnBrk="1" hangingPunct="1"/>
            <a:r>
              <a:rPr lang="en-US" dirty="0"/>
              <a:t>Functional</a:t>
            </a:r>
          </a:p>
          <a:p>
            <a:pPr lvl="1" eaLnBrk="1" hangingPunct="1"/>
            <a:r>
              <a:rPr lang="en-US" dirty="0"/>
              <a:t>Project</a:t>
            </a:r>
          </a:p>
          <a:p>
            <a:pPr lvl="1" eaLnBrk="1" hangingPunct="1"/>
            <a:r>
              <a:rPr lang="en-US" dirty="0"/>
              <a:t>Matrix</a:t>
            </a:r>
          </a:p>
          <a:p>
            <a:pPr lvl="1" eaLnBrk="1" hangingPunct="1"/>
            <a:r>
              <a:rPr lang="en-US" dirty="0"/>
              <a:t>Integrated Product Teams</a:t>
            </a:r>
          </a:p>
          <a:p>
            <a:pPr lvl="1" eaLnBrk="1" hangingPunct="1"/>
            <a:endParaRPr lang="en-US" dirty="0"/>
          </a:p>
          <a:p>
            <a:pPr eaLnBrk="1" hangingPunct="1"/>
            <a:r>
              <a:rPr lang="en-US" dirty="0"/>
              <a:t>How to select? Do a Trade Study!</a:t>
            </a:r>
          </a:p>
          <a:p>
            <a:pPr lvl="1" eaLnBrk="1" hangingPunct="1"/>
            <a:r>
              <a:rPr lang="en-US" dirty="0"/>
              <a:t>Criteria include</a:t>
            </a:r>
          </a:p>
          <a:p>
            <a:pPr lvl="2" eaLnBrk="1" hangingPunct="1"/>
            <a:r>
              <a:rPr lang="en-US" dirty="0"/>
              <a:t>All work allocated to capable organizations (feasibility of organization)</a:t>
            </a:r>
          </a:p>
          <a:p>
            <a:pPr lvl="2" eaLnBrk="1" hangingPunct="1"/>
            <a:r>
              <a:rPr lang="en-US" dirty="0"/>
              <a:t>Manage risks of partitioning organization and work </a:t>
            </a:r>
          </a:p>
          <a:p>
            <a:pPr lvl="2" eaLnBrk="1" hangingPunct="1"/>
            <a:r>
              <a:rPr lang="en-US" dirty="0"/>
              <a:t>Enterprise organization support, and resource contention – how do you handle that?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p:spPr>
        <p:txBody>
          <a:bodyPr/>
          <a:lstStyle/>
          <a:p>
            <a:r>
              <a:rPr lang="en-US"/>
              <a:t>Week 2</a:t>
            </a:r>
            <a:endParaRPr lang="en-US" dirty="0"/>
          </a:p>
        </p:txBody>
      </p:sp>
      <p:sp>
        <p:nvSpPr>
          <p:cNvPr id="21507" name="Footer Placeholder 4"/>
          <p:cNvSpPr>
            <a:spLocks noGrp="1"/>
          </p:cNvSpPr>
          <p:nvPr>
            <p:ph type="ftr" sz="quarter" idx="11"/>
          </p:nvPr>
        </p:nvSpPr>
        <p:spPr>
          <a:noFill/>
        </p:spPr>
        <p:txBody>
          <a:bodyPr/>
          <a:lstStyle/>
          <a:p>
            <a:r>
              <a:rPr lang="en-US" dirty="0"/>
              <a:t>Dr. Lou Pape SysEng6196</a:t>
            </a:r>
          </a:p>
        </p:txBody>
      </p:sp>
      <p:sp>
        <p:nvSpPr>
          <p:cNvPr id="21508" name="Slide Number Placeholder 5"/>
          <p:cNvSpPr>
            <a:spLocks noGrp="1"/>
          </p:cNvSpPr>
          <p:nvPr>
            <p:ph type="sldNum" sz="quarter" idx="12"/>
          </p:nvPr>
        </p:nvSpPr>
        <p:spPr>
          <a:noFill/>
        </p:spPr>
        <p:txBody>
          <a:bodyPr/>
          <a:lstStyle/>
          <a:p>
            <a:fld id="{D0BA7F64-2466-4DC4-964F-92A7D17D9DA2}" type="slidenum">
              <a:rPr lang="en-US" smtClean="0"/>
              <a:pPr/>
              <a:t>17</a:t>
            </a:fld>
            <a:endParaRPr lang="en-US"/>
          </a:p>
        </p:txBody>
      </p:sp>
      <p:sp>
        <p:nvSpPr>
          <p:cNvPr id="21509" name="Rectangle 2"/>
          <p:cNvSpPr>
            <a:spLocks noGrp="1" noChangeArrowheads="1"/>
          </p:cNvSpPr>
          <p:nvPr>
            <p:ph type="title"/>
          </p:nvPr>
        </p:nvSpPr>
        <p:spPr/>
        <p:txBody>
          <a:bodyPr/>
          <a:lstStyle/>
          <a:p>
            <a:pPr eaLnBrk="1" hangingPunct="1"/>
            <a:r>
              <a:rPr lang="en-US" altLang="zh-CN"/>
              <a:t>Functional Organization Structure </a:t>
            </a:r>
            <a:endParaRPr lang="zh-CN" altLang="en-US">
              <a:ea typeface="宋体" pitchFamily="2" charset="-122"/>
            </a:endParaRPr>
          </a:p>
        </p:txBody>
      </p:sp>
      <p:sp>
        <p:nvSpPr>
          <p:cNvPr id="21510" name="Rectangle 3"/>
          <p:cNvSpPr>
            <a:spLocks noGrp="1" noChangeArrowheads="1"/>
          </p:cNvSpPr>
          <p:nvPr>
            <p:ph type="body" idx="1"/>
          </p:nvPr>
        </p:nvSpPr>
        <p:spPr/>
        <p:txBody>
          <a:bodyPr/>
          <a:lstStyle/>
          <a:p>
            <a:pPr eaLnBrk="1" hangingPunct="1"/>
            <a:r>
              <a:rPr lang="en-US" altLang="zh-CN" dirty="0"/>
              <a:t>Sometimes referred to as the “classical” or “traditional” approach</a:t>
            </a:r>
          </a:p>
          <a:p>
            <a:pPr eaLnBrk="1" hangingPunct="1"/>
            <a:r>
              <a:rPr lang="en-US" altLang="zh-CN" dirty="0"/>
              <a:t>Involves the grouping of specialties or disciplines into separately identifiable entities </a:t>
            </a:r>
          </a:p>
          <a:p>
            <a:pPr eaLnBrk="1" hangingPunct="1"/>
            <a:r>
              <a:rPr lang="en-US" altLang="zh-CN" dirty="0"/>
              <a:t>The depth of the individual elements of the organization will vary with the type of project and level of emphasis required</a:t>
            </a:r>
          </a:p>
          <a:p>
            <a:pPr eaLnBrk="1" hangingPunct="1"/>
            <a:r>
              <a:rPr lang="en-US" altLang="zh-CN" dirty="0"/>
              <a:t>Is well suited for a single project operation</a:t>
            </a:r>
          </a:p>
          <a:p>
            <a:pPr eaLnBrk="1" hangingPunct="1"/>
            <a:r>
              <a:rPr lang="en-US" altLang="zh-CN" dirty="0"/>
              <a:t>May not be as appropriate for large multi-product firms or agencies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p:spPr>
        <p:txBody>
          <a:bodyPr/>
          <a:lstStyle/>
          <a:p>
            <a:r>
              <a:rPr lang="en-US"/>
              <a:t>Week 2</a:t>
            </a:r>
            <a:endParaRPr lang="en-US" dirty="0"/>
          </a:p>
        </p:txBody>
      </p:sp>
      <p:sp>
        <p:nvSpPr>
          <p:cNvPr id="22531" name="Footer Placeholder 4"/>
          <p:cNvSpPr>
            <a:spLocks noGrp="1"/>
          </p:cNvSpPr>
          <p:nvPr>
            <p:ph type="ftr" sz="quarter" idx="11"/>
          </p:nvPr>
        </p:nvSpPr>
        <p:spPr>
          <a:noFill/>
        </p:spPr>
        <p:txBody>
          <a:bodyPr/>
          <a:lstStyle/>
          <a:p>
            <a:r>
              <a:rPr lang="en-US" dirty="0"/>
              <a:t>Dr. Lou Pape SysEng6196</a:t>
            </a:r>
          </a:p>
        </p:txBody>
      </p:sp>
      <p:sp>
        <p:nvSpPr>
          <p:cNvPr id="22532" name="Slide Number Placeholder 5"/>
          <p:cNvSpPr>
            <a:spLocks noGrp="1"/>
          </p:cNvSpPr>
          <p:nvPr>
            <p:ph type="sldNum" sz="quarter" idx="12"/>
          </p:nvPr>
        </p:nvSpPr>
        <p:spPr>
          <a:noFill/>
        </p:spPr>
        <p:txBody>
          <a:bodyPr/>
          <a:lstStyle/>
          <a:p>
            <a:fld id="{3C40878F-DA30-4AC8-B0D5-68192C003B73}" type="slidenum">
              <a:rPr lang="en-US" smtClean="0"/>
              <a:pPr/>
              <a:t>18</a:t>
            </a:fld>
            <a:endParaRPr lang="en-US"/>
          </a:p>
        </p:txBody>
      </p:sp>
      <p:pic>
        <p:nvPicPr>
          <p:cNvPr id="22533" name="Picture 2"/>
          <p:cNvPicPr>
            <a:picLocks noChangeAspect="1" noChangeArrowheads="1"/>
          </p:cNvPicPr>
          <p:nvPr/>
        </p:nvPicPr>
        <p:blipFill>
          <a:blip r:embed="rId3" cstate="print"/>
          <a:srcRect/>
          <a:stretch>
            <a:fillRect/>
          </a:stretch>
        </p:blipFill>
        <p:spPr bwMode="auto">
          <a:xfrm>
            <a:off x="2057400" y="846138"/>
            <a:ext cx="7010400" cy="5630862"/>
          </a:xfrm>
          <a:prstGeom prst="rect">
            <a:avLst/>
          </a:prstGeom>
          <a:noFill/>
          <a:ln w="9525">
            <a:noFill/>
            <a:miter lim="800000"/>
            <a:headEnd/>
            <a:tailEnd/>
          </a:ln>
        </p:spPr>
      </p:pic>
      <p:sp>
        <p:nvSpPr>
          <p:cNvPr id="22534" name="Rectangle 3"/>
          <p:cNvSpPr>
            <a:spLocks noChangeArrowheads="1"/>
          </p:cNvSpPr>
          <p:nvPr/>
        </p:nvSpPr>
        <p:spPr bwMode="auto">
          <a:xfrm>
            <a:off x="7010400" y="5486400"/>
            <a:ext cx="2362200" cy="942975"/>
          </a:xfrm>
          <a:prstGeom prst="rect">
            <a:avLst/>
          </a:prstGeom>
          <a:noFill/>
          <a:ln w="9525">
            <a:noFill/>
            <a:miter lim="800000"/>
            <a:headEnd/>
            <a:tailEnd/>
          </a:ln>
        </p:spPr>
        <p:txBody>
          <a:bodyPr>
            <a:spAutoFit/>
          </a:bodyPr>
          <a:lstStyle/>
          <a:p>
            <a:pPr eaLnBrk="1" hangingPunct="1"/>
            <a:r>
              <a:rPr lang="en-US" sz="1400" b="1">
                <a:latin typeface="Times"/>
              </a:rPr>
              <a:t>From Blanchard and Fabrycky, “Systems Engineering and Analysis”, Fourth Edition</a:t>
            </a:r>
            <a:r>
              <a:rPr lang="en-US" sz="1400">
                <a:latin typeface="Times"/>
              </a:rPr>
              <a:t> </a:t>
            </a:r>
          </a:p>
        </p:txBody>
      </p:sp>
      <p:sp>
        <p:nvSpPr>
          <p:cNvPr id="22535" name="Rectangle 4"/>
          <p:cNvSpPr>
            <a:spLocks noGrp="1" noChangeArrowheads="1"/>
          </p:cNvSpPr>
          <p:nvPr>
            <p:ph type="body" idx="1"/>
          </p:nvPr>
        </p:nvSpPr>
        <p:spPr>
          <a:xfrm>
            <a:off x="0" y="1981200"/>
            <a:ext cx="2133600" cy="4495800"/>
          </a:xfrm>
        </p:spPr>
        <p:txBody>
          <a:bodyPr/>
          <a:lstStyle/>
          <a:p>
            <a:pPr eaLnBrk="1" hangingPunct="1">
              <a:lnSpc>
                <a:spcPct val="90000"/>
              </a:lnSpc>
            </a:pPr>
            <a:r>
              <a:rPr lang="en-US" sz="2000" dirty="0"/>
              <a:t>Projects “borrow” expertise from “central” engineering (or </a:t>
            </a:r>
            <a:r>
              <a:rPr lang="en-US" sz="2000" dirty="0" err="1"/>
              <a:t>mfg</a:t>
            </a:r>
            <a:r>
              <a:rPr lang="en-US" sz="2000" dirty="0"/>
              <a:t>, finance, etc.)</a:t>
            </a:r>
          </a:p>
          <a:p>
            <a:pPr eaLnBrk="1" hangingPunct="1">
              <a:lnSpc>
                <a:spcPct val="90000"/>
              </a:lnSpc>
            </a:pPr>
            <a:r>
              <a:rPr lang="en-US" sz="2000" dirty="0"/>
              <a:t>Retain capability in central org</a:t>
            </a:r>
          </a:p>
          <a:p>
            <a:pPr eaLnBrk="1" hangingPunct="1">
              <a:lnSpc>
                <a:spcPct val="90000"/>
              </a:lnSpc>
            </a:pPr>
            <a:r>
              <a:rPr lang="en-US" sz="2000" dirty="0"/>
              <a:t>Less project control of resources</a:t>
            </a:r>
          </a:p>
        </p:txBody>
      </p:sp>
      <p:sp>
        <p:nvSpPr>
          <p:cNvPr id="22536" name="Rectangle 5"/>
          <p:cNvSpPr>
            <a:spLocks noGrp="1" noChangeArrowheads="1"/>
          </p:cNvSpPr>
          <p:nvPr>
            <p:ph type="title"/>
          </p:nvPr>
        </p:nvSpPr>
        <p:spPr>
          <a:xfrm>
            <a:off x="-76200" y="762000"/>
            <a:ext cx="4953000" cy="838200"/>
          </a:xfrm>
        </p:spPr>
        <p:txBody>
          <a:bodyPr/>
          <a:lstStyle/>
          <a:p>
            <a:pPr eaLnBrk="1" hangingPunct="1"/>
            <a:r>
              <a:rPr lang="en-US" sz="2400" dirty="0"/>
              <a:t>Functional – In Parallel with a “Project” Organization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quarter" idx="10"/>
          </p:nvPr>
        </p:nvSpPr>
        <p:spPr>
          <a:noFill/>
        </p:spPr>
        <p:txBody>
          <a:bodyPr/>
          <a:lstStyle/>
          <a:p>
            <a:r>
              <a:rPr lang="en-US"/>
              <a:t>Week 2</a:t>
            </a:r>
            <a:endParaRPr lang="en-US" dirty="0"/>
          </a:p>
        </p:txBody>
      </p:sp>
      <p:sp>
        <p:nvSpPr>
          <p:cNvPr id="23555" name="Footer Placeholder 4"/>
          <p:cNvSpPr>
            <a:spLocks noGrp="1"/>
          </p:cNvSpPr>
          <p:nvPr>
            <p:ph type="ftr" sz="quarter" idx="11"/>
          </p:nvPr>
        </p:nvSpPr>
        <p:spPr>
          <a:noFill/>
        </p:spPr>
        <p:txBody>
          <a:bodyPr/>
          <a:lstStyle/>
          <a:p>
            <a:r>
              <a:rPr lang="en-US" dirty="0"/>
              <a:t>Dr. Lou Pape SysEng6196</a:t>
            </a:r>
          </a:p>
        </p:txBody>
      </p:sp>
      <p:sp>
        <p:nvSpPr>
          <p:cNvPr id="23556" name="Slide Number Placeholder 5"/>
          <p:cNvSpPr>
            <a:spLocks noGrp="1"/>
          </p:cNvSpPr>
          <p:nvPr>
            <p:ph type="sldNum" sz="quarter" idx="12"/>
          </p:nvPr>
        </p:nvSpPr>
        <p:spPr>
          <a:noFill/>
        </p:spPr>
        <p:txBody>
          <a:bodyPr/>
          <a:lstStyle/>
          <a:p>
            <a:fld id="{BF8D6939-739E-41CE-B83F-32EC99D04811}" type="slidenum">
              <a:rPr lang="en-US" smtClean="0"/>
              <a:pPr/>
              <a:t>19</a:t>
            </a:fld>
            <a:endParaRPr lang="en-US"/>
          </a:p>
        </p:txBody>
      </p:sp>
      <p:sp>
        <p:nvSpPr>
          <p:cNvPr id="23557" name="Rectangle 2"/>
          <p:cNvSpPr>
            <a:spLocks noGrp="1" noChangeArrowheads="1"/>
          </p:cNvSpPr>
          <p:nvPr>
            <p:ph type="title"/>
          </p:nvPr>
        </p:nvSpPr>
        <p:spPr>
          <a:xfrm>
            <a:off x="685800" y="914400"/>
            <a:ext cx="7772400" cy="685800"/>
          </a:xfrm>
        </p:spPr>
        <p:txBody>
          <a:bodyPr/>
          <a:lstStyle/>
          <a:p>
            <a:pPr eaLnBrk="1" hangingPunct="1"/>
            <a:r>
              <a:rPr lang="en-US" altLang="zh-CN" sz="3200" dirty="0"/>
              <a:t>Functional Organization Structure -Pros and Cons</a:t>
            </a:r>
            <a:endParaRPr lang="zh-CN" altLang="en-US" sz="3200" dirty="0">
              <a:ea typeface="宋体" pitchFamily="2" charset="-122"/>
            </a:endParaRPr>
          </a:p>
        </p:txBody>
      </p:sp>
      <p:sp>
        <p:nvSpPr>
          <p:cNvPr id="23558" name="Rectangle 3"/>
          <p:cNvSpPr>
            <a:spLocks noGrp="1" noChangeArrowheads="1"/>
          </p:cNvSpPr>
          <p:nvPr>
            <p:ph type="body" idx="1"/>
          </p:nvPr>
        </p:nvSpPr>
        <p:spPr>
          <a:xfrm>
            <a:off x="685800" y="1676400"/>
            <a:ext cx="7772400" cy="4876800"/>
          </a:xfrm>
        </p:spPr>
        <p:txBody>
          <a:bodyPr/>
          <a:lstStyle/>
          <a:p>
            <a:pPr marL="457200" indent="-457200" eaLnBrk="1" hangingPunct="1"/>
            <a:r>
              <a:rPr lang="en-US" altLang="zh-CN" dirty="0"/>
              <a:t>Advantages: </a:t>
            </a:r>
          </a:p>
          <a:p>
            <a:pPr marL="838200" lvl="1" indent="-381000" eaLnBrk="1" hangingPunct="1">
              <a:buFontTx/>
              <a:buAutoNum type="arabicPeriod"/>
            </a:pPr>
            <a:r>
              <a:rPr lang="en-US" altLang="zh-CN" dirty="0"/>
              <a:t>Enables the development of a better technical capability for the organization </a:t>
            </a:r>
          </a:p>
          <a:p>
            <a:pPr marL="838200" lvl="1" indent="-381000" eaLnBrk="1" hangingPunct="1">
              <a:buFontTx/>
              <a:buAutoNum type="arabicPeriod"/>
            </a:pPr>
            <a:r>
              <a:rPr lang="en-US" altLang="zh-CN" dirty="0"/>
              <a:t>The organization can respond more quickly to a specific requirement</a:t>
            </a:r>
          </a:p>
          <a:p>
            <a:pPr marL="838200" lvl="1" indent="-381000" eaLnBrk="1" hangingPunct="1">
              <a:buFontTx/>
              <a:buAutoNum type="arabicPeriod"/>
            </a:pPr>
            <a:r>
              <a:rPr lang="en-US" altLang="zh-CN" dirty="0"/>
              <a:t>Budgeting and cost control are easier</a:t>
            </a:r>
          </a:p>
          <a:p>
            <a:pPr marL="838200" lvl="1" indent="-381000" eaLnBrk="1" hangingPunct="1">
              <a:buFontTx/>
              <a:buAutoNum type="arabicPeriod"/>
            </a:pPr>
            <a:r>
              <a:rPr lang="en-US" altLang="zh-CN" dirty="0"/>
              <a:t>The channels of communication are well established</a:t>
            </a:r>
          </a:p>
          <a:p>
            <a:pPr marL="457200" indent="-457200" eaLnBrk="1" hangingPunct="1"/>
            <a:r>
              <a:rPr lang="en-US" altLang="zh-CN" dirty="0"/>
              <a:t>Disadvantages: </a:t>
            </a:r>
          </a:p>
          <a:p>
            <a:pPr marL="838200" lvl="1" indent="-381000" eaLnBrk="1" hangingPunct="1">
              <a:buFontTx/>
              <a:buAutoNum type="arabicPeriod"/>
            </a:pPr>
            <a:r>
              <a:rPr lang="en-US" altLang="zh-CN" dirty="0"/>
              <a:t>Difficult to maintain an identity with a specific project</a:t>
            </a:r>
          </a:p>
          <a:p>
            <a:pPr marL="838200" lvl="1" indent="-381000" eaLnBrk="1" hangingPunct="1">
              <a:buFontTx/>
              <a:buAutoNum type="arabicPeriod"/>
            </a:pPr>
            <a:r>
              <a:rPr lang="en-US" altLang="zh-CN" dirty="0"/>
              <a:t>Concepts and techniques tend to be functionally oriented with little regard for project requirements </a:t>
            </a:r>
          </a:p>
          <a:p>
            <a:pPr marL="838200" lvl="1" indent="-381000" eaLnBrk="1" hangingPunct="1">
              <a:buFontTx/>
              <a:buAutoNum type="arabicPeriod"/>
            </a:pPr>
            <a:r>
              <a:rPr lang="en-US" altLang="zh-CN" dirty="0"/>
              <a:t>Reduced acquirer/customer orientation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p:cNvSpPr>
            <a:spLocks noGrp="1"/>
          </p:cNvSpPr>
          <p:nvPr>
            <p:ph type="dt" sz="quarter" idx="10"/>
          </p:nvPr>
        </p:nvSpPr>
        <p:spPr>
          <a:noFill/>
        </p:spPr>
        <p:txBody>
          <a:bodyPr/>
          <a:lstStyle/>
          <a:p>
            <a:r>
              <a:rPr lang="en-US"/>
              <a:t>Week 2</a:t>
            </a:r>
            <a:endParaRPr lang="en-US" dirty="0"/>
          </a:p>
        </p:txBody>
      </p:sp>
      <p:sp>
        <p:nvSpPr>
          <p:cNvPr id="7171" name="Footer Placeholder 4"/>
          <p:cNvSpPr>
            <a:spLocks noGrp="1"/>
          </p:cNvSpPr>
          <p:nvPr>
            <p:ph type="ftr" sz="quarter" idx="11"/>
          </p:nvPr>
        </p:nvSpPr>
        <p:spPr>
          <a:noFill/>
        </p:spPr>
        <p:txBody>
          <a:bodyPr/>
          <a:lstStyle/>
          <a:p>
            <a:r>
              <a:rPr lang="en-US" dirty="0"/>
              <a:t>Dr. Lou Pape SysEng6196</a:t>
            </a:r>
          </a:p>
        </p:txBody>
      </p:sp>
      <p:sp>
        <p:nvSpPr>
          <p:cNvPr id="7172" name="Slide Number Placeholder 5"/>
          <p:cNvSpPr>
            <a:spLocks noGrp="1"/>
          </p:cNvSpPr>
          <p:nvPr>
            <p:ph type="sldNum" sz="quarter" idx="12"/>
          </p:nvPr>
        </p:nvSpPr>
        <p:spPr>
          <a:noFill/>
        </p:spPr>
        <p:txBody>
          <a:bodyPr/>
          <a:lstStyle/>
          <a:p>
            <a:fld id="{7882A6D0-866A-41BB-8BFE-4970F50D54A4}" type="slidenum">
              <a:rPr lang="en-US" smtClean="0"/>
              <a:pPr/>
              <a:t>2</a:t>
            </a:fld>
            <a:endParaRPr lang="en-US"/>
          </a:p>
        </p:txBody>
      </p:sp>
      <p:sp>
        <p:nvSpPr>
          <p:cNvPr id="7173" name="Rectangle 2"/>
          <p:cNvSpPr>
            <a:spLocks noGrp="1" noChangeArrowheads="1"/>
          </p:cNvSpPr>
          <p:nvPr>
            <p:ph type="title"/>
          </p:nvPr>
        </p:nvSpPr>
        <p:spPr>
          <a:xfrm>
            <a:off x="2743200" y="762000"/>
            <a:ext cx="6400800" cy="685800"/>
          </a:xfrm>
        </p:spPr>
        <p:txBody>
          <a:bodyPr/>
          <a:lstStyle/>
          <a:p>
            <a:pPr eaLnBrk="1" hangingPunct="1"/>
            <a:r>
              <a:rPr lang="en-US"/>
              <a:t>Organizing for the Work</a:t>
            </a:r>
          </a:p>
        </p:txBody>
      </p:sp>
      <p:sp>
        <p:nvSpPr>
          <p:cNvPr id="7174" name="Rectangle 3"/>
          <p:cNvSpPr>
            <a:spLocks noGrp="1" noChangeArrowheads="1"/>
          </p:cNvSpPr>
          <p:nvPr>
            <p:ph type="body" idx="1"/>
          </p:nvPr>
        </p:nvSpPr>
        <p:spPr>
          <a:xfrm>
            <a:off x="228600" y="4572000"/>
            <a:ext cx="8610600" cy="2057400"/>
          </a:xfrm>
        </p:spPr>
        <p:txBody>
          <a:bodyPr/>
          <a:lstStyle/>
          <a:p>
            <a:pPr eaLnBrk="1" hangingPunct="1">
              <a:lnSpc>
                <a:spcPct val="90000"/>
              </a:lnSpc>
            </a:pPr>
            <a:r>
              <a:rPr lang="en-US" sz="2000" dirty="0"/>
              <a:t>The project organization </a:t>
            </a:r>
            <a:r>
              <a:rPr lang="en-US" sz="2000" i="1" dirty="0"/>
              <a:t>is</a:t>
            </a:r>
            <a:r>
              <a:rPr lang="en-US" sz="2000" dirty="0"/>
              <a:t> a system</a:t>
            </a:r>
          </a:p>
          <a:p>
            <a:pPr eaLnBrk="1" hangingPunct="1">
              <a:lnSpc>
                <a:spcPct val="90000"/>
              </a:lnSpc>
            </a:pPr>
            <a:r>
              <a:rPr lang="en-US" sz="2000" dirty="0"/>
              <a:t>The organization system must be designed to accomplish the work identified (see SEMP section 1)</a:t>
            </a:r>
          </a:p>
        </p:txBody>
      </p:sp>
      <p:pic>
        <p:nvPicPr>
          <p:cNvPr id="7175" name="Picture 4"/>
          <p:cNvPicPr>
            <a:picLocks noChangeAspect="1" noChangeArrowheads="1"/>
          </p:cNvPicPr>
          <p:nvPr/>
        </p:nvPicPr>
        <p:blipFill>
          <a:blip r:embed="rId3" cstate="print"/>
          <a:srcRect/>
          <a:stretch>
            <a:fillRect/>
          </a:stretch>
        </p:blipFill>
        <p:spPr bwMode="auto">
          <a:xfrm>
            <a:off x="228600" y="762000"/>
            <a:ext cx="5791200" cy="3475038"/>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quarter" idx="10"/>
          </p:nvPr>
        </p:nvSpPr>
        <p:spPr>
          <a:noFill/>
        </p:spPr>
        <p:txBody>
          <a:bodyPr/>
          <a:lstStyle/>
          <a:p>
            <a:r>
              <a:rPr lang="en-US"/>
              <a:t>Week 2</a:t>
            </a:r>
            <a:endParaRPr lang="en-US" dirty="0"/>
          </a:p>
        </p:txBody>
      </p:sp>
      <p:sp>
        <p:nvSpPr>
          <p:cNvPr id="24579" name="Footer Placeholder 4"/>
          <p:cNvSpPr>
            <a:spLocks noGrp="1"/>
          </p:cNvSpPr>
          <p:nvPr>
            <p:ph type="ftr" sz="quarter" idx="11"/>
          </p:nvPr>
        </p:nvSpPr>
        <p:spPr>
          <a:noFill/>
        </p:spPr>
        <p:txBody>
          <a:bodyPr/>
          <a:lstStyle/>
          <a:p>
            <a:r>
              <a:rPr lang="en-US" dirty="0"/>
              <a:t>Dr. Lou Pape SysEng6196</a:t>
            </a:r>
          </a:p>
        </p:txBody>
      </p:sp>
      <p:sp>
        <p:nvSpPr>
          <p:cNvPr id="24580" name="Slide Number Placeholder 5"/>
          <p:cNvSpPr>
            <a:spLocks noGrp="1"/>
          </p:cNvSpPr>
          <p:nvPr>
            <p:ph type="sldNum" sz="quarter" idx="12"/>
          </p:nvPr>
        </p:nvSpPr>
        <p:spPr>
          <a:noFill/>
        </p:spPr>
        <p:txBody>
          <a:bodyPr/>
          <a:lstStyle/>
          <a:p>
            <a:fld id="{AE0F7892-81EA-42E2-9CD8-0658303666E9}" type="slidenum">
              <a:rPr lang="en-US" smtClean="0"/>
              <a:pPr/>
              <a:t>20</a:t>
            </a:fld>
            <a:endParaRPr lang="en-US"/>
          </a:p>
        </p:txBody>
      </p:sp>
      <p:sp>
        <p:nvSpPr>
          <p:cNvPr id="24581" name="Rectangle 2"/>
          <p:cNvSpPr>
            <a:spLocks noGrp="1" noChangeArrowheads="1"/>
          </p:cNvSpPr>
          <p:nvPr>
            <p:ph type="title"/>
          </p:nvPr>
        </p:nvSpPr>
        <p:spPr>
          <a:xfrm>
            <a:off x="2209800" y="685800"/>
            <a:ext cx="6248400" cy="685800"/>
          </a:xfrm>
        </p:spPr>
        <p:txBody>
          <a:bodyPr/>
          <a:lstStyle/>
          <a:p>
            <a:pPr eaLnBrk="1" hangingPunct="1"/>
            <a:r>
              <a:rPr lang="en-US"/>
              <a:t>Project Organization</a:t>
            </a:r>
          </a:p>
        </p:txBody>
      </p:sp>
      <p:sp>
        <p:nvSpPr>
          <p:cNvPr id="24582" name="Rectangle 3"/>
          <p:cNvSpPr>
            <a:spLocks noGrp="1" noChangeArrowheads="1"/>
          </p:cNvSpPr>
          <p:nvPr>
            <p:ph type="body" idx="1"/>
          </p:nvPr>
        </p:nvSpPr>
        <p:spPr>
          <a:xfrm>
            <a:off x="228600" y="1066800"/>
            <a:ext cx="2590800" cy="5105400"/>
          </a:xfrm>
        </p:spPr>
        <p:txBody>
          <a:bodyPr/>
          <a:lstStyle/>
          <a:p>
            <a:pPr eaLnBrk="1" hangingPunct="1"/>
            <a:r>
              <a:rPr lang="en-US" dirty="0"/>
              <a:t>Employees </a:t>
            </a:r>
            <a:r>
              <a:rPr lang="en-US" u="sng" dirty="0"/>
              <a:t>assigned</a:t>
            </a:r>
            <a:r>
              <a:rPr lang="en-US" dirty="0"/>
              <a:t> to projects</a:t>
            </a:r>
          </a:p>
          <a:p>
            <a:pPr eaLnBrk="1" hangingPunct="1"/>
            <a:r>
              <a:rPr lang="en-US" dirty="0"/>
              <a:t>Enhanced project control</a:t>
            </a:r>
          </a:p>
          <a:p>
            <a:pPr eaLnBrk="1" hangingPunct="1"/>
            <a:r>
              <a:rPr lang="en-US" dirty="0"/>
              <a:t>Diminished central </a:t>
            </a:r>
            <a:r>
              <a:rPr lang="en-US" dirty="0" err="1"/>
              <a:t>organiz-ational</a:t>
            </a:r>
            <a:r>
              <a:rPr lang="en-US" dirty="0"/>
              <a:t> capability</a:t>
            </a:r>
          </a:p>
        </p:txBody>
      </p:sp>
      <p:pic>
        <p:nvPicPr>
          <p:cNvPr id="24583" name="Picture 4"/>
          <p:cNvPicPr>
            <a:picLocks noChangeAspect="1" noChangeArrowheads="1"/>
          </p:cNvPicPr>
          <p:nvPr/>
        </p:nvPicPr>
        <p:blipFill>
          <a:blip r:embed="rId3" cstate="print"/>
          <a:srcRect/>
          <a:stretch>
            <a:fillRect/>
          </a:stretch>
        </p:blipFill>
        <p:spPr bwMode="auto">
          <a:xfrm>
            <a:off x="2895600" y="1905000"/>
            <a:ext cx="6248400" cy="4224338"/>
          </a:xfrm>
          <a:prstGeom prst="rect">
            <a:avLst/>
          </a:prstGeom>
          <a:noFill/>
          <a:ln w="9525">
            <a:noFill/>
            <a:miter lim="800000"/>
            <a:headEnd/>
            <a:tailEnd/>
          </a:ln>
        </p:spPr>
      </p:pic>
      <p:sp>
        <p:nvSpPr>
          <p:cNvPr id="24584" name="Rectangle 5"/>
          <p:cNvSpPr>
            <a:spLocks noChangeArrowheads="1"/>
          </p:cNvSpPr>
          <p:nvPr/>
        </p:nvSpPr>
        <p:spPr bwMode="auto">
          <a:xfrm>
            <a:off x="381000" y="5486400"/>
            <a:ext cx="2362200" cy="942975"/>
          </a:xfrm>
          <a:prstGeom prst="rect">
            <a:avLst/>
          </a:prstGeom>
          <a:noFill/>
          <a:ln w="9525">
            <a:noFill/>
            <a:miter lim="800000"/>
            <a:headEnd/>
            <a:tailEnd/>
          </a:ln>
        </p:spPr>
        <p:txBody>
          <a:bodyPr>
            <a:spAutoFit/>
          </a:bodyPr>
          <a:lstStyle/>
          <a:p>
            <a:pPr eaLnBrk="1" hangingPunct="1"/>
            <a:r>
              <a:rPr lang="en-US" sz="1400" b="1">
                <a:latin typeface="Times"/>
              </a:rPr>
              <a:t>From Blanchard and Fabrycky, “Systems Engineering and Analysis”, Fourth Edition</a:t>
            </a:r>
            <a:r>
              <a:rPr lang="en-US" sz="1400">
                <a:latin typeface="Times"/>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p:cNvSpPr>
            <a:spLocks noGrp="1"/>
          </p:cNvSpPr>
          <p:nvPr>
            <p:ph type="dt" sz="quarter" idx="10"/>
          </p:nvPr>
        </p:nvSpPr>
        <p:spPr>
          <a:noFill/>
        </p:spPr>
        <p:txBody>
          <a:bodyPr/>
          <a:lstStyle/>
          <a:p>
            <a:r>
              <a:rPr lang="en-US"/>
              <a:t>Week 2</a:t>
            </a:r>
            <a:endParaRPr lang="en-US" dirty="0"/>
          </a:p>
        </p:txBody>
      </p:sp>
      <p:sp>
        <p:nvSpPr>
          <p:cNvPr id="25603" name="Footer Placeholder 4"/>
          <p:cNvSpPr>
            <a:spLocks noGrp="1"/>
          </p:cNvSpPr>
          <p:nvPr>
            <p:ph type="ftr" sz="quarter" idx="11"/>
          </p:nvPr>
        </p:nvSpPr>
        <p:spPr>
          <a:noFill/>
        </p:spPr>
        <p:txBody>
          <a:bodyPr/>
          <a:lstStyle/>
          <a:p>
            <a:r>
              <a:rPr lang="en-US" dirty="0"/>
              <a:t>Dr. Lou Pape SysEng6196</a:t>
            </a:r>
          </a:p>
        </p:txBody>
      </p:sp>
      <p:sp>
        <p:nvSpPr>
          <p:cNvPr id="25604" name="Slide Number Placeholder 5"/>
          <p:cNvSpPr>
            <a:spLocks noGrp="1"/>
          </p:cNvSpPr>
          <p:nvPr>
            <p:ph type="sldNum" sz="quarter" idx="12"/>
          </p:nvPr>
        </p:nvSpPr>
        <p:spPr>
          <a:noFill/>
        </p:spPr>
        <p:txBody>
          <a:bodyPr/>
          <a:lstStyle/>
          <a:p>
            <a:fld id="{22889937-0736-4CA5-92EA-B416C582AE9F}" type="slidenum">
              <a:rPr lang="en-US" smtClean="0"/>
              <a:pPr/>
              <a:t>21</a:t>
            </a:fld>
            <a:endParaRPr lang="en-US"/>
          </a:p>
        </p:txBody>
      </p:sp>
      <p:sp>
        <p:nvSpPr>
          <p:cNvPr id="25605" name="Rectangle 2"/>
          <p:cNvSpPr>
            <a:spLocks noGrp="1" noChangeArrowheads="1"/>
          </p:cNvSpPr>
          <p:nvPr>
            <p:ph type="title"/>
          </p:nvPr>
        </p:nvSpPr>
        <p:spPr>
          <a:xfrm>
            <a:off x="609600" y="685800"/>
            <a:ext cx="8229600" cy="914400"/>
          </a:xfrm>
        </p:spPr>
        <p:txBody>
          <a:bodyPr/>
          <a:lstStyle/>
          <a:p>
            <a:pPr eaLnBrk="1" hangingPunct="1"/>
            <a:r>
              <a:rPr lang="en-US" altLang="zh-CN" sz="2800" dirty="0">
                <a:ea typeface="宋体" pitchFamily="2" charset="-122"/>
              </a:rPr>
              <a:t>Product-Line/Project Organization Structure –Pros and Cons</a:t>
            </a:r>
            <a:endParaRPr lang="zh-CN" altLang="en-US" sz="2800" dirty="0">
              <a:ea typeface="宋体" pitchFamily="2" charset="-122"/>
            </a:endParaRPr>
          </a:p>
        </p:txBody>
      </p:sp>
      <p:sp>
        <p:nvSpPr>
          <p:cNvPr id="25606" name="Rectangle 3"/>
          <p:cNvSpPr>
            <a:spLocks noGrp="1" noChangeArrowheads="1"/>
          </p:cNvSpPr>
          <p:nvPr>
            <p:ph type="body" idx="1"/>
          </p:nvPr>
        </p:nvSpPr>
        <p:spPr>
          <a:xfrm>
            <a:off x="304800" y="1371600"/>
            <a:ext cx="8534400" cy="5029200"/>
          </a:xfrm>
        </p:spPr>
        <p:txBody>
          <a:bodyPr/>
          <a:lstStyle/>
          <a:p>
            <a:pPr marL="457200" indent="-457200" eaLnBrk="1" hangingPunct="1">
              <a:lnSpc>
                <a:spcPct val="80000"/>
              </a:lnSpc>
            </a:pPr>
            <a:r>
              <a:rPr lang="en-US" altLang="zh-CN" sz="2000" dirty="0">
                <a:ea typeface="宋体" pitchFamily="2" charset="-122"/>
              </a:rPr>
              <a:t>Advantages </a:t>
            </a:r>
          </a:p>
          <a:p>
            <a:pPr marL="838200" lvl="1" indent="-381000" eaLnBrk="1" hangingPunct="1">
              <a:lnSpc>
                <a:spcPct val="80000"/>
              </a:lnSpc>
              <a:buFontTx/>
              <a:buAutoNum type="arabicPeriod"/>
            </a:pPr>
            <a:r>
              <a:rPr lang="en-US" altLang="zh-CN" sz="1800" dirty="0">
                <a:ea typeface="宋体" pitchFamily="2" charset="-122"/>
              </a:rPr>
              <a:t>The lines of authority and responsibility for a given project are clearly defined</a:t>
            </a:r>
          </a:p>
          <a:p>
            <a:pPr marL="838200" lvl="1" indent="-381000" eaLnBrk="1" hangingPunct="1">
              <a:lnSpc>
                <a:spcPct val="80000"/>
              </a:lnSpc>
              <a:buFontTx/>
              <a:buAutoNum type="arabicPeriod"/>
            </a:pPr>
            <a:r>
              <a:rPr lang="en-US" altLang="zh-CN" sz="1800" dirty="0">
                <a:ea typeface="宋体" pitchFamily="2" charset="-122"/>
              </a:rPr>
              <a:t>Strong acquirer (customer) orientation</a:t>
            </a:r>
          </a:p>
          <a:p>
            <a:pPr marL="838200" lvl="1" indent="-381000" eaLnBrk="1" hangingPunct="1">
              <a:lnSpc>
                <a:spcPct val="80000"/>
              </a:lnSpc>
              <a:buFontTx/>
              <a:buAutoNum type="arabicPeriod"/>
            </a:pPr>
            <a:r>
              <a:rPr lang="en-US" altLang="zh-CN" sz="1800" dirty="0">
                <a:ea typeface="宋体" pitchFamily="2" charset="-122"/>
              </a:rPr>
              <a:t>High degree of personnel loyalty, motivation, and morale </a:t>
            </a:r>
          </a:p>
          <a:p>
            <a:pPr marL="838200" lvl="1" indent="-381000" eaLnBrk="1" hangingPunct="1">
              <a:lnSpc>
                <a:spcPct val="80000"/>
              </a:lnSpc>
              <a:buFontTx/>
              <a:buAutoNum type="arabicPeriod"/>
            </a:pPr>
            <a:r>
              <a:rPr lang="en-US" altLang="zh-CN" sz="1800" dirty="0">
                <a:ea typeface="宋体" pitchFamily="2" charset="-122"/>
              </a:rPr>
              <a:t>Personnel expertise can be assigned and retained exclusively on the project</a:t>
            </a:r>
          </a:p>
          <a:p>
            <a:pPr marL="838200" lvl="1" indent="-381000" eaLnBrk="1" hangingPunct="1">
              <a:lnSpc>
                <a:spcPct val="80000"/>
              </a:lnSpc>
              <a:buFontTx/>
              <a:buAutoNum type="arabicPeriod"/>
            </a:pPr>
            <a:r>
              <a:rPr lang="en-US" altLang="zh-CN" sz="1800" dirty="0">
                <a:ea typeface="宋体" pitchFamily="2" charset="-122"/>
              </a:rPr>
              <a:t>Greater visibility relative to all project activities</a:t>
            </a:r>
          </a:p>
          <a:p>
            <a:pPr marL="1695450" lvl="3" indent="-381000" eaLnBrk="1" hangingPunct="1">
              <a:lnSpc>
                <a:spcPct val="80000"/>
              </a:lnSpc>
              <a:buFontTx/>
              <a:buAutoNum type="arabicPeriod"/>
            </a:pPr>
            <a:endParaRPr lang="en-US" altLang="zh-CN" sz="1600" dirty="0">
              <a:ea typeface="宋体" pitchFamily="2" charset="-122"/>
            </a:endParaRPr>
          </a:p>
          <a:p>
            <a:pPr marL="457200" indent="-457200" eaLnBrk="1" hangingPunct="1">
              <a:lnSpc>
                <a:spcPct val="80000"/>
              </a:lnSpc>
            </a:pPr>
            <a:r>
              <a:rPr lang="en-US" altLang="zh-CN" sz="2000" dirty="0">
                <a:ea typeface="宋体" pitchFamily="2" charset="-122"/>
              </a:rPr>
              <a:t>Disadvantages </a:t>
            </a:r>
          </a:p>
          <a:p>
            <a:pPr marL="838200" lvl="1" indent="-381000" eaLnBrk="1" hangingPunct="1">
              <a:lnSpc>
                <a:spcPct val="80000"/>
              </a:lnSpc>
              <a:buFontTx/>
              <a:buAutoNum type="arabicPeriod"/>
            </a:pPr>
            <a:r>
              <a:rPr lang="en-US" altLang="zh-CN" sz="1800" dirty="0">
                <a:ea typeface="宋体" pitchFamily="2" charset="-122"/>
              </a:rPr>
              <a:t>The application of new technologies tends to suffer without strong functional groups and the opportunities for technical interchange between projects</a:t>
            </a:r>
          </a:p>
          <a:p>
            <a:pPr marL="838200" lvl="1" indent="-381000" eaLnBrk="1" hangingPunct="1">
              <a:lnSpc>
                <a:spcPct val="80000"/>
              </a:lnSpc>
              <a:buFontTx/>
              <a:buAutoNum type="arabicPeriod"/>
            </a:pPr>
            <a:r>
              <a:rPr lang="en-US" altLang="zh-CN" sz="1800" dirty="0">
                <a:ea typeface="宋体" pitchFamily="2" charset="-122"/>
              </a:rPr>
              <a:t>A duplication of effort, personnel, and the use of facilities and equipment</a:t>
            </a:r>
            <a:endParaRPr lang="en-US" altLang="zh-CN" sz="1800" b="0" dirty="0">
              <a:ea typeface="宋体" pitchFamily="2" charset="-122"/>
            </a:endParaRPr>
          </a:p>
          <a:p>
            <a:pPr marL="838200" lvl="1" indent="-381000" eaLnBrk="1" hangingPunct="1">
              <a:lnSpc>
                <a:spcPct val="80000"/>
              </a:lnSpc>
              <a:buFontTx/>
              <a:buAutoNum type="arabicPeriod"/>
            </a:pPr>
            <a:r>
              <a:rPr lang="en-US" altLang="zh-CN" sz="1800" dirty="0">
                <a:ea typeface="宋体" pitchFamily="2" charset="-122"/>
              </a:rPr>
              <a:t>Difficult to effectively utilize personnel in the transfer from one project to another</a:t>
            </a:r>
          </a:p>
          <a:p>
            <a:pPr marL="838200" lvl="1" indent="-381000" eaLnBrk="1" hangingPunct="1">
              <a:lnSpc>
                <a:spcPct val="80000"/>
              </a:lnSpc>
              <a:buFontTx/>
              <a:buAutoNum type="arabicPeriod"/>
            </a:pPr>
            <a:r>
              <a:rPr lang="en-US" altLang="zh-CN" sz="1800" dirty="0">
                <a:ea typeface="宋体" pitchFamily="2" charset="-122"/>
              </a:rPr>
              <a:t>The continuity of an individual’s career, growth potential, and opportunities for promotion are often not as good when he or she is assigned to a project for an extended period of time</a:t>
            </a:r>
            <a:endParaRPr lang="zh-CN" altLang="en-US" sz="1800" dirty="0">
              <a:ea typeface="宋体"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p:cNvSpPr>
            <a:spLocks noGrp="1"/>
          </p:cNvSpPr>
          <p:nvPr>
            <p:ph type="dt" sz="quarter" idx="10"/>
          </p:nvPr>
        </p:nvSpPr>
        <p:spPr>
          <a:noFill/>
        </p:spPr>
        <p:txBody>
          <a:bodyPr/>
          <a:lstStyle/>
          <a:p>
            <a:r>
              <a:rPr lang="en-US"/>
              <a:t>Week 2</a:t>
            </a:r>
            <a:endParaRPr lang="en-US" dirty="0"/>
          </a:p>
        </p:txBody>
      </p:sp>
      <p:sp>
        <p:nvSpPr>
          <p:cNvPr id="26627" name="Footer Placeholder 4"/>
          <p:cNvSpPr>
            <a:spLocks noGrp="1"/>
          </p:cNvSpPr>
          <p:nvPr>
            <p:ph type="ftr" sz="quarter" idx="11"/>
          </p:nvPr>
        </p:nvSpPr>
        <p:spPr>
          <a:noFill/>
        </p:spPr>
        <p:txBody>
          <a:bodyPr/>
          <a:lstStyle/>
          <a:p>
            <a:r>
              <a:rPr lang="en-US" dirty="0"/>
              <a:t>Dr. Lou Pape SysEng6196</a:t>
            </a:r>
          </a:p>
        </p:txBody>
      </p:sp>
      <p:sp>
        <p:nvSpPr>
          <p:cNvPr id="26628" name="Slide Number Placeholder 5"/>
          <p:cNvSpPr>
            <a:spLocks noGrp="1"/>
          </p:cNvSpPr>
          <p:nvPr>
            <p:ph type="sldNum" sz="quarter" idx="12"/>
          </p:nvPr>
        </p:nvSpPr>
        <p:spPr>
          <a:noFill/>
        </p:spPr>
        <p:txBody>
          <a:bodyPr/>
          <a:lstStyle/>
          <a:p>
            <a:fld id="{A64ECA45-9699-4427-915D-F9B2BEA76810}" type="slidenum">
              <a:rPr lang="en-US" smtClean="0"/>
              <a:pPr/>
              <a:t>22</a:t>
            </a:fld>
            <a:endParaRPr lang="en-US"/>
          </a:p>
        </p:txBody>
      </p:sp>
      <p:sp>
        <p:nvSpPr>
          <p:cNvPr id="26629" name="Rectangle 2"/>
          <p:cNvSpPr>
            <a:spLocks noGrp="1" noChangeArrowheads="1"/>
          </p:cNvSpPr>
          <p:nvPr>
            <p:ph type="title"/>
          </p:nvPr>
        </p:nvSpPr>
        <p:spPr/>
        <p:txBody>
          <a:bodyPr/>
          <a:lstStyle/>
          <a:p>
            <a:pPr eaLnBrk="1" hangingPunct="1"/>
            <a:r>
              <a:rPr lang="en-US"/>
              <a:t>Matrix</a:t>
            </a:r>
          </a:p>
        </p:txBody>
      </p:sp>
      <p:pic>
        <p:nvPicPr>
          <p:cNvPr id="26630" name="Picture 3"/>
          <p:cNvPicPr>
            <a:picLocks noChangeAspect="1" noChangeArrowheads="1"/>
          </p:cNvPicPr>
          <p:nvPr/>
        </p:nvPicPr>
        <p:blipFill>
          <a:blip r:embed="rId3" cstate="print"/>
          <a:srcRect/>
          <a:stretch>
            <a:fillRect/>
          </a:stretch>
        </p:blipFill>
        <p:spPr bwMode="auto">
          <a:xfrm>
            <a:off x="3429000" y="1343025"/>
            <a:ext cx="5715000" cy="5027613"/>
          </a:xfrm>
          <a:prstGeom prst="rect">
            <a:avLst/>
          </a:prstGeom>
          <a:noFill/>
          <a:ln w="9525">
            <a:noFill/>
            <a:miter lim="800000"/>
            <a:headEnd/>
            <a:tailEnd/>
          </a:ln>
        </p:spPr>
      </p:pic>
      <p:sp>
        <p:nvSpPr>
          <p:cNvPr id="26631" name="Rectangle 4"/>
          <p:cNvSpPr>
            <a:spLocks noChangeArrowheads="1"/>
          </p:cNvSpPr>
          <p:nvPr/>
        </p:nvSpPr>
        <p:spPr bwMode="auto">
          <a:xfrm>
            <a:off x="1066800" y="5534025"/>
            <a:ext cx="2362200" cy="942975"/>
          </a:xfrm>
          <a:prstGeom prst="rect">
            <a:avLst/>
          </a:prstGeom>
          <a:noFill/>
          <a:ln w="9525">
            <a:noFill/>
            <a:miter lim="800000"/>
            <a:headEnd/>
            <a:tailEnd/>
          </a:ln>
        </p:spPr>
        <p:txBody>
          <a:bodyPr>
            <a:spAutoFit/>
          </a:bodyPr>
          <a:lstStyle/>
          <a:p>
            <a:pPr eaLnBrk="1" hangingPunct="1"/>
            <a:r>
              <a:rPr lang="en-US" sz="1400" b="1">
                <a:latin typeface="Times"/>
              </a:rPr>
              <a:t>From Blanchard and Fabrycky, “Systems Engineering and Analysis”, Fourth Edition</a:t>
            </a:r>
            <a:r>
              <a:rPr lang="en-US" sz="1400">
                <a:latin typeface="Times"/>
              </a:rPr>
              <a:t> </a:t>
            </a:r>
          </a:p>
        </p:txBody>
      </p:sp>
      <p:sp>
        <p:nvSpPr>
          <p:cNvPr id="26632" name="Rectangle 5"/>
          <p:cNvSpPr>
            <a:spLocks noGrp="1" noChangeArrowheads="1"/>
          </p:cNvSpPr>
          <p:nvPr>
            <p:ph type="body" idx="1"/>
          </p:nvPr>
        </p:nvSpPr>
        <p:spPr>
          <a:xfrm>
            <a:off x="0" y="1190625"/>
            <a:ext cx="3276600" cy="5105400"/>
          </a:xfrm>
        </p:spPr>
        <p:txBody>
          <a:bodyPr/>
          <a:lstStyle/>
          <a:p>
            <a:pPr eaLnBrk="1" hangingPunct="1"/>
            <a:r>
              <a:rPr lang="en-US" dirty="0"/>
              <a:t>Employees retained in central organization</a:t>
            </a:r>
          </a:p>
          <a:p>
            <a:pPr eaLnBrk="1" hangingPunct="1"/>
            <a:r>
              <a:rPr lang="en-US" dirty="0"/>
              <a:t>Projects assign tasks to an </a:t>
            </a:r>
            <a:r>
              <a:rPr lang="en-US" u="sng" dirty="0"/>
              <a:t>organizational element,</a:t>
            </a:r>
            <a:r>
              <a:rPr lang="en-US" dirty="0"/>
              <a:t> not a person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a:noFill/>
        </p:spPr>
        <p:txBody>
          <a:bodyPr/>
          <a:lstStyle/>
          <a:p>
            <a:r>
              <a:rPr lang="en-US"/>
              <a:t>Week 2</a:t>
            </a:r>
            <a:endParaRPr lang="en-US" dirty="0"/>
          </a:p>
        </p:txBody>
      </p:sp>
      <p:sp>
        <p:nvSpPr>
          <p:cNvPr id="27651" name="Footer Placeholder 4"/>
          <p:cNvSpPr>
            <a:spLocks noGrp="1"/>
          </p:cNvSpPr>
          <p:nvPr>
            <p:ph type="ftr" sz="quarter" idx="11"/>
          </p:nvPr>
        </p:nvSpPr>
        <p:spPr>
          <a:noFill/>
        </p:spPr>
        <p:txBody>
          <a:bodyPr/>
          <a:lstStyle/>
          <a:p>
            <a:r>
              <a:rPr lang="en-US" dirty="0"/>
              <a:t>Dr. Lou Pape SysEng6196</a:t>
            </a:r>
          </a:p>
        </p:txBody>
      </p:sp>
      <p:sp>
        <p:nvSpPr>
          <p:cNvPr id="27652" name="Slide Number Placeholder 5"/>
          <p:cNvSpPr>
            <a:spLocks noGrp="1"/>
          </p:cNvSpPr>
          <p:nvPr>
            <p:ph type="sldNum" sz="quarter" idx="12"/>
          </p:nvPr>
        </p:nvSpPr>
        <p:spPr>
          <a:noFill/>
        </p:spPr>
        <p:txBody>
          <a:bodyPr/>
          <a:lstStyle/>
          <a:p>
            <a:fld id="{5E54BA5F-1A17-43BA-A325-22254A2AA7BD}" type="slidenum">
              <a:rPr lang="en-US" smtClean="0"/>
              <a:pPr/>
              <a:t>23</a:t>
            </a:fld>
            <a:endParaRPr lang="en-US"/>
          </a:p>
        </p:txBody>
      </p:sp>
      <p:sp>
        <p:nvSpPr>
          <p:cNvPr id="27653" name="Rectangle 2"/>
          <p:cNvSpPr>
            <a:spLocks noGrp="1" noChangeArrowheads="1"/>
          </p:cNvSpPr>
          <p:nvPr>
            <p:ph type="title"/>
          </p:nvPr>
        </p:nvSpPr>
        <p:spPr>
          <a:xfrm>
            <a:off x="304800" y="609600"/>
            <a:ext cx="8229600" cy="914400"/>
          </a:xfrm>
        </p:spPr>
        <p:txBody>
          <a:bodyPr/>
          <a:lstStyle/>
          <a:p>
            <a:pPr eaLnBrk="1" hangingPunct="1"/>
            <a:r>
              <a:rPr lang="en-US" altLang="zh-CN">
                <a:ea typeface="宋体" pitchFamily="2" charset="-122"/>
              </a:rPr>
              <a:t>Matrix Organization Structure </a:t>
            </a:r>
            <a:endParaRPr lang="zh-CN" altLang="en-US">
              <a:ea typeface="宋体" pitchFamily="2" charset="-122"/>
            </a:endParaRPr>
          </a:p>
        </p:txBody>
      </p:sp>
      <p:sp>
        <p:nvSpPr>
          <p:cNvPr id="27654" name="Rectangle 3"/>
          <p:cNvSpPr>
            <a:spLocks noGrp="1" noChangeArrowheads="1"/>
          </p:cNvSpPr>
          <p:nvPr>
            <p:ph type="body" idx="1"/>
          </p:nvPr>
        </p:nvSpPr>
        <p:spPr>
          <a:xfrm>
            <a:off x="533400" y="1447800"/>
            <a:ext cx="8305800" cy="4724400"/>
          </a:xfrm>
        </p:spPr>
        <p:txBody>
          <a:bodyPr/>
          <a:lstStyle/>
          <a:p>
            <a:pPr eaLnBrk="1" hangingPunct="1"/>
            <a:r>
              <a:rPr lang="en-US" altLang="zh-CN" dirty="0">
                <a:ea typeface="宋体" pitchFamily="2" charset="-122"/>
              </a:rPr>
              <a:t>An attempt to combine the advantages of the pure functional organization and the pure project organization </a:t>
            </a:r>
          </a:p>
          <a:p>
            <a:pPr eaLnBrk="1" hangingPunct="1"/>
            <a:r>
              <a:rPr lang="en-US" altLang="zh-CN" dirty="0">
                <a:ea typeface="宋体" pitchFamily="2" charset="-122"/>
              </a:rPr>
              <a:t>Enables staffing the project with project - specific personnel</a:t>
            </a:r>
          </a:p>
          <a:p>
            <a:pPr eaLnBrk="1" hangingPunct="1"/>
            <a:r>
              <a:rPr lang="en-US" altLang="zh-CN" dirty="0">
                <a:ea typeface="宋体" pitchFamily="2" charset="-122"/>
              </a:rPr>
              <a:t>Functional departments are responsible for maintaining technical excellence and exchange of technical information between projects</a:t>
            </a:r>
          </a:p>
          <a:p>
            <a:pPr eaLnBrk="1" hangingPunct="1"/>
            <a:r>
              <a:rPr lang="en-US" altLang="zh-CN" dirty="0">
                <a:ea typeface="宋体" pitchFamily="2" charset="-122"/>
              </a:rPr>
              <a:t>May form a two- or multi- dimensional structure</a:t>
            </a:r>
          </a:p>
          <a:p>
            <a:pPr lvl="1" eaLnBrk="1" hangingPunct="1"/>
            <a:r>
              <a:rPr lang="en-US" altLang="zh-CN" dirty="0">
                <a:ea typeface="宋体" pitchFamily="2" charset="-122"/>
              </a:rPr>
              <a:t>Projects representing potential profit centers </a:t>
            </a:r>
          </a:p>
          <a:p>
            <a:pPr lvl="1" eaLnBrk="1" hangingPunct="1"/>
            <a:r>
              <a:rPr lang="en-US" altLang="zh-CN" dirty="0">
                <a:ea typeface="宋体" pitchFamily="2" charset="-122"/>
              </a:rPr>
              <a:t>Functional departments identified as cost centers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p:cNvSpPr>
            <a:spLocks noGrp="1"/>
          </p:cNvSpPr>
          <p:nvPr>
            <p:ph type="dt" sz="quarter" idx="10"/>
          </p:nvPr>
        </p:nvSpPr>
        <p:spPr>
          <a:noFill/>
        </p:spPr>
        <p:txBody>
          <a:bodyPr/>
          <a:lstStyle/>
          <a:p>
            <a:r>
              <a:rPr lang="en-US"/>
              <a:t>Week 2</a:t>
            </a:r>
            <a:endParaRPr lang="en-US" dirty="0"/>
          </a:p>
        </p:txBody>
      </p:sp>
      <p:sp>
        <p:nvSpPr>
          <p:cNvPr id="28675" name="Footer Placeholder 4"/>
          <p:cNvSpPr>
            <a:spLocks noGrp="1"/>
          </p:cNvSpPr>
          <p:nvPr>
            <p:ph type="ftr" sz="quarter" idx="11"/>
          </p:nvPr>
        </p:nvSpPr>
        <p:spPr>
          <a:noFill/>
        </p:spPr>
        <p:txBody>
          <a:bodyPr/>
          <a:lstStyle/>
          <a:p>
            <a:r>
              <a:rPr lang="en-US" dirty="0"/>
              <a:t>Dr. Lou Pape SysEng6196</a:t>
            </a:r>
          </a:p>
        </p:txBody>
      </p:sp>
      <p:sp>
        <p:nvSpPr>
          <p:cNvPr id="28676" name="Slide Number Placeholder 5"/>
          <p:cNvSpPr>
            <a:spLocks noGrp="1"/>
          </p:cNvSpPr>
          <p:nvPr>
            <p:ph type="sldNum" sz="quarter" idx="12"/>
          </p:nvPr>
        </p:nvSpPr>
        <p:spPr>
          <a:noFill/>
        </p:spPr>
        <p:txBody>
          <a:bodyPr/>
          <a:lstStyle/>
          <a:p>
            <a:fld id="{55ED7783-B7BA-4D68-B698-69F4BF640247}" type="slidenum">
              <a:rPr lang="en-US" smtClean="0"/>
              <a:pPr/>
              <a:t>24</a:t>
            </a:fld>
            <a:endParaRPr lang="en-US"/>
          </a:p>
        </p:txBody>
      </p:sp>
      <p:sp>
        <p:nvSpPr>
          <p:cNvPr id="28677" name="Rectangle 2"/>
          <p:cNvSpPr>
            <a:spLocks noGrp="1" noChangeArrowheads="1"/>
          </p:cNvSpPr>
          <p:nvPr>
            <p:ph type="title"/>
          </p:nvPr>
        </p:nvSpPr>
        <p:spPr>
          <a:xfrm>
            <a:off x="381000" y="609600"/>
            <a:ext cx="8534400" cy="914400"/>
          </a:xfrm>
        </p:spPr>
        <p:txBody>
          <a:bodyPr/>
          <a:lstStyle/>
          <a:p>
            <a:pPr eaLnBrk="1" hangingPunct="1"/>
            <a:r>
              <a:rPr lang="en-US" altLang="zh-CN" sz="3200" dirty="0">
                <a:ea typeface="宋体" pitchFamily="2" charset="-122"/>
              </a:rPr>
              <a:t>Matrix Organization Structure Pros &amp; Cons</a:t>
            </a:r>
            <a:endParaRPr lang="zh-CN" altLang="en-US" sz="3200" dirty="0">
              <a:ea typeface="宋体" pitchFamily="2" charset="-122"/>
            </a:endParaRPr>
          </a:p>
        </p:txBody>
      </p:sp>
      <p:sp>
        <p:nvSpPr>
          <p:cNvPr id="28678" name="Rectangle 3"/>
          <p:cNvSpPr>
            <a:spLocks noGrp="1" noChangeArrowheads="1"/>
          </p:cNvSpPr>
          <p:nvPr>
            <p:ph type="body" idx="1"/>
          </p:nvPr>
        </p:nvSpPr>
        <p:spPr>
          <a:xfrm>
            <a:off x="228600" y="1371600"/>
            <a:ext cx="8534400" cy="5029200"/>
          </a:xfrm>
        </p:spPr>
        <p:txBody>
          <a:bodyPr/>
          <a:lstStyle/>
          <a:p>
            <a:pPr eaLnBrk="1" hangingPunct="1">
              <a:lnSpc>
                <a:spcPct val="90000"/>
              </a:lnSpc>
            </a:pPr>
            <a:r>
              <a:rPr lang="en-US" altLang="zh-CN" sz="1800" dirty="0">
                <a:ea typeface="宋体" pitchFamily="2" charset="-122"/>
              </a:rPr>
              <a:t>Advantages </a:t>
            </a:r>
          </a:p>
          <a:p>
            <a:pPr lvl="1" eaLnBrk="1" hangingPunct="1">
              <a:lnSpc>
                <a:spcPct val="90000"/>
              </a:lnSpc>
              <a:buFontTx/>
              <a:buNone/>
            </a:pPr>
            <a:r>
              <a:rPr lang="en-US" altLang="zh-CN" sz="1800" dirty="0">
                <a:ea typeface="宋体" pitchFamily="2" charset="-122"/>
              </a:rPr>
              <a:t>1. </a:t>
            </a:r>
            <a:r>
              <a:rPr lang="en-US" altLang="zh-CN" sz="1700" dirty="0">
                <a:ea typeface="宋体" pitchFamily="2" charset="-122"/>
              </a:rPr>
              <a:t>The project manager can provide the necessary strong controls for the project while having ready access to the resources from many different function-oriented departments</a:t>
            </a:r>
          </a:p>
          <a:p>
            <a:pPr lvl="1" eaLnBrk="1" hangingPunct="1">
              <a:lnSpc>
                <a:spcPct val="90000"/>
              </a:lnSpc>
              <a:buFontTx/>
              <a:buNone/>
            </a:pPr>
            <a:r>
              <a:rPr lang="en-US" altLang="zh-CN" sz="1700" dirty="0">
                <a:ea typeface="宋体" pitchFamily="2" charset="-122"/>
              </a:rPr>
              <a:t>2. The functional organizations exist primarily as support for the projects</a:t>
            </a:r>
          </a:p>
          <a:p>
            <a:pPr lvl="1" eaLnBrk="1" hangingPunct="1">
              <a:lnSpc>
                <a:spcPct val="90000"/>
              </a:lnSpc>
              <a:buFontTx/>
              <a:buNone/>
            </a:pPr>
            <a:r>
              <a:rPr lang="en-US" altLang="zh-CN" sz="1700" dirty="0">
                <a:ea typeface="宋体" pitchFamily="2" charset="-122"/>
              </a:rPr>
              <a:t>3. Technical expertise can be exchanged between projects with a minimum of conflict</a:t>
            </a:r>
          </a:p>
          <a:p>
            <a:pPr lvl="1" eaLnBrk="1" hangingPunct="1">
              <a:lnSpc>
                <a:spcPct val="90000"/>
              </a:lnSpc>
              <a:buFontTx/>
              <a:buNone/>
            </a:pPr>
            <a:r>
              <a:rPr lang="en-US" altLang="zh-CN" sz="1700" dirty="0">
                <a:ea typeface="宋体" pitchFamily="2" charset="-122"/>
              </a:rPr>
              <a:t>4. Authority and responsibility for project task accomplishment are shared. </a:t>
            </a:r>
          </a:p>
          <a:p>
            <a:pPr lvl="1" eaLnBrk="1" hangingPunct="1">
              <a:lnSpc>
                <a:spcPct val="90000"/>
              </a:lnSpc>
              <a:buFontTx/>
              <a:buNone/>
            </a:pPr>
            <a:r>
              <a:rPr lang="en-US" altLang="zh-CN" sz="1700" dirty="0">
                <a:ea typeface="宋体" pitchFamily="2" charset="-122"/>
              </a:rPr>
              <a:t>5. Key personnel can be shared and assigned to work on a variety of problems</a:t>
            </a:r>
          </a:p>
          <a:p>
            <a:pPr eaLnBrk="1" hangingPunct="1">
              <a:lnSpc>
                <a:spcPct val="90000"/>
              </a:lnSpc>
            </a:pPr>
            <a:r>
              <a:rPr lang="en-US" altLang="zh-CN" sz="1800" dirty="0">
                <a:ea typeface="宋体" pitchFamily="2" charset="-122"/>
              </a:rPr>
              <a:t>Disadvantages </a:t>
            </a:r>
          </a:p>
          <a:p>
            <a:pPr lvl="1" eaLnBrk="1" hangingPunct="1">
              <a:lnSpc>
                <a:spcPct val="90000"/>
              </a:lnSpc>
              <a:buFontTx/>
              <a:buNone/>
            </a:pPr>
            <a:r>
              <a:rPr lang="en-US" altLang="zh-CN" sz="1800" dirty="0">
                <a:ea typeface="宋体" pitchFamily="2" charset="-122"/>
              </a:rPr>
              <a:t>1. </a:t>
            </a:r>
            <a:r>
              <a:rPr lang="en-US" altLang="zh-CN" sz="1700" dirty="0">
                <a:ea typeface="宋体" pitchFamily="2" charset="-122"/>
              </a:rPr>
              <a:t>Each project organization operates independently. Duplication of efforts is possible/likely</a:t>
            </a:r>
          </a:p>
          <a:p>
            <a:pPr lvl="1" eaLnBrk="1" hangingPunct="1">
              <a:lnSpc>
                <a:spcPct val="90000"/>
              </a:lnSpc>
              <a:buFontTx/>
              <a:buNone/>
            </a:pPr>
            <a:r>
              <a:rPr lang="en-US" altLang="zh-CN" sz="1700" dirty="0">
                <a:ea typeface="宋体" pitchFamily="2" charset="-122"/>
              </a:rPr>
              <a:t>2. May be more costly in terms of administrative requirements</a:t>
            </a:r>
          </a:p>
          <a:p>
            <a:pPr lvl="1" eaLnBrk="1" hangingPunct="1">
              <a:lnSpc>
                <a:spcPct val="90000"/>
              </a:lnSpc>
              <a:buFontTx/>
              <a:buNone/>
            </a:pPr>
            <a:r>
              <a:rPr lang="en-US" altLang="zh-CN" sz="1700" dirty="0">
                <a:ea typeface="宋体" pitchFamily="2" charset="-122"/>
              </a:rPr>
              <a:t>3. The balance of power between the project and the functional organizations must be clearly defined initially and closely monitored thereafter</a:t>
            </a:r>
          </a:p>
          <a:p>
            <a:pPr lvl="1" eaLnBrk="1" hangingPunct="1">
              <a:lnSpc>
                <a:spcPct val="90000"/>
              </a:lnSpc>
              <a:buFontTx/>
              <a:buNone/>
            </a:pPr>
            <a:r>
              <a:rPr lang="en-US" altLang="zh-CN" sz="1700" dirty="0">
                <a:ea typeface="宋体" pitchFamily="2" charset="-122"/>
              </a:rPr>
              <a:t>4.</a:t>
            </a:r>
            <a:r>
              <a:rPr lang="en-US" altLang="zh-CN" sz="1700" b="0" dirty="0">
                <a:ea typeface="宋体" pitchFamily="2" charset="-122"/>
              </a:rPr>
              <a:t> </a:t>
            </a:r>
            <a:r>
              <a:rPr lang="en-US" altLang="zh-CN" sz="1700" dirty="0">
                <a:ea typeface="宋体" pitchFamily="2" charset="-122"/>
              </a:rPr>
              <a:t>From the perspective of the individual worker, there is often a split in the chain of command for reporting purposes</a:t>
            </a:r>
            <a:endParaRPr lang="zh-CN" altLang="en-US" sz="1700" dirty="0">
              <a:ea typeface="宋体"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a:noFill/>
        </p:spPr>
        <p:txBody>
          <a:bodyPr/>
          <a:lstStyle/>
          <a:p>
            <a:r>
              <a:rPr lang="en-US"/>
              <a:t>Week 2</a:t>
            </a:r>
            <a:endParaRPr lang="en-US" dirty="0"/>
          </a:p>
        </p:txBody>
      </p:sp>
      <p:sp>
        <p:nvSpPr>
          <p:cNvPr id="29699" name="Footer Placeholder 4"/>
          <p:cNvSpPr>
            <a:spLocks noGrp="1"/>
          </p:cNvSpPr>
          <p:nvPr>
            <p:ph type="ftr" sz="quarter" idx="11"/>
          </p:nvPr>
        </p:nvSpPr>
        <p:spPr>
          <a:noFill/>
        </p:spPr>
        <p:txBody>
          <a:bodyPr/>
          <a:lstStyle/>
          <a:p>
            <a:r>
              <a:rPr lang="en-US" dirty="0"/>
              <a:t>Dr. Lou Pape SysEng6196</a:t>
            </a:r>
          </a:p>
        </p:txBody>
      </p:sp>
      <p:sp>
        <p:nvSpPr>
          <p:cNvPr id="29700" name="Slide Number Placeholder 5"/>
          <p:cNvSpPr>
            <a:spLocks noGrp="1"/>
          </p:cNvSpPr>
          <p:nvPr>
            <p:ph type="sldNum" sz="quarter" idx="12"/>
          </p:nvPr>
        </p:nvSpPr>
        <p:spPr>
          <a:noFill/>
        </p:spPr>
        <p:txBody>
          <a:bodyPr/>
          <a:lstStyle/>
          <a:p>
            <a:fld id="{9D1E44C1-4C3F-4B09-B168-06CC45708C90}" type="slidenum">
              <a:rPr lang="en-US" smtClean="0"/>
              <a:pPr/>
              <a:t>25</a:t>
            </a:fld>
            <a:endParaRPr lang="en-US"/>
          </a:p>
        </p:txBody>
      </p:sp>
      <p:sp>
        <p:nvSpPr>
          <p:cNvPr id="29701" name="Rectangle 2"/>
          <p:cNvSpPr>
            <a:spLocks noGrp="1" noChangeArrowheads="1"/>
          </p:cNvSpPr>
          <p:nvPr>
            <p:ph type="body" idx="1"/>
          </p:nvPr>
        </p:nvSpPr>
        <p:spPr>
          <a:xfrm>
            <a:off x="609600" y="1600200"/>
            <a:ext cx="8001000" cy="4876800"/>
          </a:xfrm>
        </p:spPr>
        <p:txBody>
          <a:bodyPr/>
          <a:lstStyle/>
          <a:p>
            <a:pPr eaLnBrk="1" hangingPunct="1"/>
            <a:r>
              <a:rPr lang="en-US" sz="2100" dirty="0"/>
              <a:t>Goal: align organization to product structure to ensure an integrated product</a:t>
            </a:r>
          </a:p>
          <a:p>
            <a:pPr lvl="1" eaLnBrk="1" hangingPunct="1"/>
            <a:r>
              <a:rPr lang="en-US" dirty="0"/>
              <a:t>Product element integration (architecture)</a:t>
            </a:r>
          </a:p>
          <a:p>
            <a:pPr lvl="1" eaLnBrk="1" hangingPunct="1"/>
            <a:r>
              <a:rPr lang="en-US" dirty="0"/>
              <a:t>Life-cycle integration</a:t>
            </a:r>
          </a:p>
          <a:p>
            <a:pPr eaLnBrk="1" hangingPunct="1"/>
            <a:r>
              <a:rPr lang="en-US" sz="2100" dirty="0"/>
              <a:t>Identifying, defining and managing interfaces is very critical in Integrated Systems Development</a:t>
            </a:r>
          </a:p>
          <a:p>
            <a:pPr eaLnBrk="1" hangingPunct="1"/>
            <a:r>
              <a:rPr lang="en-US" sz="2000" dirty="0"/>
              <a:t>The objective is to create a team of qualified individuals that can effectively work together to solve a problem in response to a given requirement</a:t>
            </a:r>
          </a:p>
          <a:p>
            <a:pPr eaLnBrk="1" hangingPunct="1"/>
            <a:r>
              <a:rPr lang="en-US" sz="2000" dirty="0"/>
              <a:t>They are established to concentrate on those activities that significantly impact selected performance factors, cost of ownership, and configuration management</a:t>
            </a:r>
          </a:p>
          <a:p>
            <a:pPr eaLnBrk="1" hangingPunct="1"/>
            <a:endParaRPr lang="en-US" sz="2100" dirty="0"/>
          </a:p>
        </p:txBody>
      </p:sp>
      <p:sp>
        <p:nvSpPr>
          <p:cNvPr id="29702" name="Rectangle 3"/>
          <p:cNvSpPr>
            <a:spLocks noChangeArrowheads="1"/>
          </p:cNvSpPr>
          <p:nvPr/>
        </p:nvSpPr>
        <p:spPr bwMode="black">
          <a:xfrm>
            <a:off x="228600" y="685800"/>
            <a:ext cx="8686800" cy="838200"/>
          </a:xfrm>
          <a:prstGeom prst="rect">
            <a:avLst/>
          </a:prstGeom>
          <a:noFill/>
          <a:ln w="9525">
            <a:noFill/>
            <a:miter lim="800000"/>
            <a:headEnd/>
            <a:tailEnd/>
          </a:ln>
        </p:spPr>
        <p:txBody>
          <a:bodyPr anchor="ctr"/>
          <a:lstStyle/>
          <a:p>
            <a:pPr algn="ctr" eaLnBrk="1" hangingPunct="1"/>
            <a:r>
              <a:rPr lang="en-US" sz="3600" b="1" dirty="0">
                <a:solidFill>
                  <a:schemeClr val="tx2"/>
                </a:solidFill>
              </a:rPr>
              <a:t>Integrated Product Teams (IPTs)</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p:cNvSpPr>
            <a:spLocks noGrp="1"/>
          </p:cNvSpPr>
          <p:nvPr>
            <p:ph type="dt" sz="quarter" idx="10"/>
          </p:nvPr>
        </p:nvSpPr>
        <p:spPr>
          <a:noFill/>
        </p:spPr>
        <p:txBody>
          <a:bodyPr/>
          <a:lstStyle/>
          <a:p>
            <a:r>
              <a:rPr lang="en-US"/>
              <a:t>Week 2</a:t>
            </a:r>
            <a:endParaRPr lang="en-US" dirty="0"/>
          </a:p>
        </p:txBody>
      </p:sp>
      <p:sp>
        <p:nvSpPr>
          <p:cNvPr id="30723" name="Footer Placeholder 4"/>
          <p:cNvSpPr>
            <a:spLocks noGrp="1"/>
          </p:cNvSpPr>
          <p:nvPr>
            <p:ph type="ftr" sz="quarter" idx="11"/>
          </p:nvPr>
        </p:nvSpPr>
        <p:spPr>
          <a:noFill/>
        </p:spPr>
        <p:txBody>
          <a:bodyPr/>
          <a:lstStyle/>
          <a:p>
            <a:r>
              <a:rPr lang="en-US" dirty="0"/>
              <a:t>Dr. Lou Pape SysEng6196</a:t>
            </a:r>
          </a:p>
        </p:txBody>
      </p:sp>
      <p:sp>
        <p:nvSpPr>
          <p:cNvPr id="30724" name="Slide Number Placeholder 5"/>
          <p:cNvSpPr>
            <a:spLocks noGrp="1"/>
          </p:cNvSpPr>
          <p:nvPr>
            <p:ph type="sldNum" sz="quarter" idx="12"/>
          </p:nvPr>
        </p:nvSpPr>
        <p:spPr>
          <a:noFill/>
        </p:spPr>
        <p:txBody>
          <a:bodyPr/>
          <a:lstStyle/>
          <a:p>
            <a:fld id="{F927A956-9C8C-44FB-AB1B-85BD5C3AA73F}" type="slidenum">
              <a:rPr lang="en-US" smtClean="0"/>
              <a:pPr/>
              <a:t>26</a:t>
            </a:fld>
            <a:endParaRPr lang="en-US"/>
          </a:p>
        </p:txBody>
      </p:sp>
      <p:sp>
        <p:nvSpPr>
          <p:cNvPr id="30725" name="Rectangle 2"/>
          <p:cNvSpPr>
            <a:spLocks noGrp="1" noChangeArrowheads="1"/>
          </p:cNvSpPr>
          <p:nvPr>
            <p:ph type="title"/>
          </p:nvPr>
        </p:nvSpPr>
        <p:spPr>
          <a:xfrm>
            <a:off x="533400" y="838200"/>
            <a:ext cx="8305800" cy="685800"/>
          </a:xfrm>
        </p:spPr>
        <p:txBody>
          <a:bodyPr/>
          <a:lstStyle/>
          <a:p>
            <a:pPr eaLnBrk="1" hangingPunct="1"/>
            <a:r>
              <a:rPr lang="en-US" sz="2800"/>
              <a:t>Integrated Product and Process Development (IPPD)</a:t>
            </a:r>
          </a:p>
        </p:txBody>
      </p:sp>
      <p:sp>
        <p:nvSpPr>
          <p:cNvPr id="30726" name="Rectangle 3"/>
          <p:cNvSpPr>
            <a:spLocks noGrp="1" noChangeArrowheads="1"/>
          </p:cNvSpPr>
          <p:nvPr>
            <p:ph type="body" idx="1"/>
          </p:nvPr>
        </p:nvSpPr>
        <p:spPr>
          <a:xfrm>
            <a:off x="685800" y="1600200"/>
            <a:ext cx="7772400" cy="4876800"/>
          </a:xfrm>
        </p:spPr>
        <p:txBody>
          <a:bodyPr/>
          <a:lstStyle/>
          <a:p>
            <a:pPr eaLnBrk="1" hangingPunct="1"/>
            <a:r>
              <a:rPr lang="en-US" dirty="0"/>
              <a:t>The Department of Defense defines IPPD as a “Management technique that simultaneously </a:t>
            </a:r>
            <a:r>
              <a:rPr lang="en-US" u="sng" dirty="0"/>
              <a:t>integrates all program activities throughout the life cycle</a:t>
            </a:r>
            <a:r>
              <a:rPr lang="en-US" dirty="0"/>
              <a:t>, include </a:t>
            </a:r>
            <a:r>
              <a:rPr lang="en-US" dirty="0">
                <a:solidFill>
                  <a:srgbClr val="FF0000"/>
                </a:solidFill>
              </a:rPr>
              <a:t>systems management</a:t>
            </a:r>
            <a:r>
              <a:rPr lang="en-US" dirty="0"/>
              <a:t>, </a:t>
            </a:r>
            <a:r>
              <a:rPr lang="en-US" dirty="0">
                <a:solidFill>
                  <a:srgbClr val="00B0F0"/>
                </a:solidFill>
              </a:rPr>
              <a:t>development</a:t>
            </a:r>
            <a:r>
              <a:rPr lang="en-US" dirty="0"/>
              <a:t>, </a:t>
            </a:r>
            <a:r>
              <a:rPr lang="en-US" dirty="0">
                <a:solidFill>
                  <a:srgbClr val="7030A0"/>
                </a:solidFill>
              </a:rPr>
              <a:t>manufacturing</a:t>
            </a:r>
            <a:r>
              <a:rPr lang="en-US" dirty="0"/>
              <a:t>, </a:t>
            </a:r>
            <a:r>
              <a:rPr lang="en-US" dirty="0">
                <a:solidFill>
                  <a:srgbClr val="00B050"/>
                </a:solidFill>
              </a:rPr>
              <a:t>testing</a:t>
            </a:r>
            <a:r>
              <a:rPr lang="en-US" dirty="0"/>
              <a:t>, </a:t>
            </a:r>
            <a:r>
              <a:rPr lang="en-US" dirty="0">
                <a:solidFill>
                  <a:srgbClr val="0070C0"/>
                </a:solidFill>
              </a:rPr>
              <a:t>deployment</a:t>
            </a:r>
            <a:r>
              <a:rPr lang="en-US" dirty="0"/>
              <a:t>, </a:t>
            </a:r>
            <a:r>
              <a:rPr lang="en-US" dirty="0">
                <a:solidFill>
                  <a:schemeClr val="accent4">
                    <a:lumMod val="50000"/>
                    <a:lumOff val="50000"/>
                  </a:schemeClr>
                </a:solidFill>
              </a:rPr>
              <a:t>operations</a:t>
            </a:r>
            <a:r>
              <a:rPr lang="en-US" dirty="0"/>
              <a:t>, </a:t>
            </a:r>
            <a:r>
              <a:rPr lang="en-US" dirty="0">
                <a:solidFill>
                  <a:schemeClr val="bg1">
                    <a:lumMod val="65000"/>
                  </a:schemeClr>
                </a:solidFill>
              </a:rPr>
              <a:t>support</a:t>
            </a:r>
            <a:r>
              <a:rPr lang="en-US" dirty="0"/>
              <a:t>, </a:t>
            </a:r>
            <a:r>
              <a:rPr lang="en-US" dirty="0">
                <a:solidFill>
                  <a:schemeClr val="accent6">
                    <a:lumMod val="60000"/>
                    <a:lumOff val="40000"/>
                  </a:schemeClr>
                </a:solidFill>
              </a:rPr>
              <a:t>training</a:t>
            </a:r>
            <a:r>
              <a:rPr lang="en-US" dirty="0"/>
              <a:t>, and eventual </a:t>
            </a:r>
            <a:r>
              <a:rPr lang="en-US" dirty="0">
                <a:solidFill>
                  <a:srgbClr val="0070C0"/>
                </a:solidFill>
              </a:rPr>
              <a:t>disposal</a:t>
            </a:r>
            <a:r>
              <a:rPr lang="en-US" dirty="0"/>
              <a:t>. Using IPPD, multi-disciplined Integrated Product/Process Teams (IPTs) shall simultaneously optimize the </a:t>
            </a:r>
            <a:r>
              <a:rPr lang="en-US" u="sng" dirty="0"/>
              <a:t>product, product manufacturing, and supportability</a:t>
            </a:r>
            <a:r>
              <a:rPr lang="en-US" dirty="0"/>
              <a:t> to meet system cost and performance objectives” [</a:t>
            </a:r>
            <a:r>
              <a:rPr lang="en-US" u="sng" dirty="0"/>
              <a:t>emphasis added]</a:t>
            </a:r>
            <a:endParaRPr lang="en-US" dirty="0"/>
          </a:p>
          <a:p>
            <a:pPr eaLnBrk="1" hangingPunct="1"/>
            <a:endParaRPr lang="en-US" dirty="0"/>
          </a:p>
        </p:txBody>
      </p:sp>
      <p:sp>
        <p:nvSpPr>
          <p:cNvPr id="30727" name="Rectangle 4"/>
          <p:cNvSpPr>
            <a:spLocks noChangeArrowheads="1"/>
          </p:cNvSpPr>
          <p:nvPr/>
        </p:nvSpPr>
        <p:spPr bwMode="auto">
          <a:xfrm>
            <a:off x="4038600" y="5867400"/>
            <a:ext cx="3657600" cy="639763"/>
          </a:xfrm>
          <a:prstGeom prst="rect">
            <a:avLst/>
          </a:prstGeom>
          <a:noFill/>
          <a:ln w="9525">
            <a:noFill/>
            <a:miter lim="800000"/>
            <a:headEnd/>
            <a:tailEnd/>
          </a:ln>
        </p:spPr>
        <p:txBody>
          <a:bodyPr anchor="ctr">
            <a:spAutoFit/>
          </a:bodyPr>
          <a:lstStyle/>
          <a:p>
            <a:pPr eaLnBrk="1" hangingPunct="1"/>
            <a:r>
              <a:rPr lang="en-US" sz="1200" b="1">
                <a:latin typeface="Times New Roman" pitchFamily="18" charset="0"/>
              </a:rPr>
              <a:t>From Blanchard, “System Engineering Management”, 4</a:t>
            </a:r>
            <a:r>
              <a:rPr lang="en-US" sz="1200" b="1" baseline="30000">
                <a:latin typeface="Times New Roman" pitchFamily="18" charset="0"/>
              </a:rPr>
              <a:t>th</a:t>
            </a:r>
            <a:r>
              <a:rPr lang="en-US" sz="1200" b="1">
                <a:latin typeface="Times New Roman" pitchFamily="18" charset="0"/>
              </a:rPr>
              <a:t> Edition , 370, note 4, DODR5002.R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10"/>
          </p:nvPr>
        </p:nvSpPr>
        <p:spPr>
          <a:noFill/>
        </p:spPr>
        <p:txBody>
          <a:bodyPr/>
          <a:lstStyle/>
          <a:p>
            <a:r>
              <a:rPr lang="en-US"/>
              <a:t>Week 2</a:t>
            </a:r>
            <a:endParaRPr lang="en-US" dirty="0"/>
          </a:p>
        </p:txBody>
      </p:sp>
      <p:sp>
        <p:nvSpPr>
          <p:cNvPr id="31747" name="Footer Placeholder 4"/>
          <p:cNvSpPr>
            <a:spLocks noGrp="1"/>
          </p:cNvSpPr>
          <p:nvPr>
            <p:ph type="ftr" sz="quarter" idx="11"/>
          </p:nvPr>
        </p:nvSpPr>
        <p:spPr>
          <a:noFill/>
        </p:spPr>
        <p:txBody>
          <a:bodyPr/>
          <a:lstStyle/>
          <a:p>
            <a:r>
              <a:rPr lang="en-US" dirty="0"/>
              <a:t>Dr. Lou Pape SysEng6196</a:t>
            </a:r>
          </a:p>
        </p:txBody>
      </p:sp>
      <p:sp>
        <p:nvSpPr>
          <p:cNvPr id="31748" name="Slide Number Placeholder 5"/>
          <p:cNvSpPr>
            <a:spLocks noGrp="1"/>
          </p:cNvSpPr>
          <p:nvPr>
            <p:ph type="sldNum" sz="quarter" idx="12"/>
          </p:nvPr>
        </p:nvSpPr>
        <p:spPr>
          <a:noFill/>
        </p:spPr>
        <p:txBody>
          <a:bodyPr/>
          <a:lstStyle/>
          <a:p>
            <a:fld id="{78E2F299-0FAB-43E1-A09D-DD70C7F8CF67}" type="slidenum">
              <a:rPr lang="en-US" smtClean="0"/>
              <a:pPr/>
              <a:t>27</a:t>
            </a:fld>
            <a:endParaRPr lang="en-US"/>
          </a:p>
        </p:txBody>
      </p:sp>
      <p:sp>
        <p:nvSpPr>
          <p:cNvPr id="31749" name="Rectangle 2"/>
          <p:cNvSpPr>
            <a:spLocks noGrp="1" noChangeArrowheads="1"/>
          </p:cNvSpPr>
          <p:nvPr>
            <p:ph type="title"/>
          </p:nvPr>
        </p:nvSpPr>
        <p:spPr>
          <a:xfrm>
            <a:off x="685800" y="777875"/>
            <a:ext cx="7772400" cy="501650"/>
          </a:xfrm>
        </p:spPr>
        <p:txBody>
          <a:bodyPr/>
          <a:lstStyle/>
          <a:p>
            <a:pPr eaLnBrk="1" hangingPunct="1"/>
            <a:r>
              <a:rPr lang="en-US"/>
              <a:t>Key Characteristics</a:t>
            </a:r>
          </a:p>
        </p:txBody>
      </p:sp>
      <p:sp>
        <p:nvSpPr>
          <p:cNvPr id="31750" name="Rectangle 3"/>
          <p:cNvSpPr>
            <a:spLocks noGrp="1" noChangeArrowheads="1"/>
          </p:cNvSpPr>
          <p:nvPr>
            <p:ph type="body" idx="1"/>
          </p:nvPr>
        </p:nvSpPr>
        <p:spPr>
          <a:xfrm>
            <a:off x="457200" y="1752600"/>
            <a:ext cx="8077200" cy="4530725"/>
          </a:xfrm>
        </p:spPr>
        <p:txBody>
          <a:bodyPr/>
          <a:lstStyle/>
          <a:p>
            <a:pPr eaLnBrk="1" hangingPunct="1">
              <a:lnSpc>
                <a:spcPct val="90000"/>
              </a:lnSpc>
            </a:pPr>
            <a:r>
              <a:rPr lang="en-US" dirty="0" err="1"/>
              <a:t>IPTs</a:t>
            </a:r>
            <a:r>
              <a:rPr lang="en-US" dirty="0"/>
              <a:t> are  established to produce a </a:t>
            </a:r>
            <a:r>
              <a:rPr lang="en-US" i="1" dirty="0"/>
              <a:t>specific product or service</a:t>
            </a:r>
            <a:r>
              <a:rPr lang="en-US" dirty="0"/>
              <a:t> – all team members/functions work together toward the </a:t>
            </a:r>
            <a:r>
              <a:rPr lang="en-US" i="1" dirty="0"/>
              <a:t>common goal</a:t>
            </a:r>
            <a:endParaRPr lang="en-US" dirty="0"/>
          </a:p>
          <a:p>
            <a:pPr eaLnBrk="1" hangingPunct="1">
              <a:lnSpc>
                <a:spcPct val="90000"/>
              </a:lnSpc>
            </a:pPr>
            <a:r>
              <a:rPr lang="en-US" dirty="0"/>
              <a:t>It is </a:t>
            </a:r>
            <a:r>
              <a:rPr lang="en-US" u="sng" dirty="0"/>
              <a:t>multidisciplinary</a:t>
            </a:r>
            <a:r>
              <a:rPr lang="en-US" dirty="0"/>
              <a:t> – includes various disciplines and domains</a:t>
            </a:r>
          </a:p>
          <a:p>
            <a:pPr eaLnBrk="1" hangingPunct="1">
              <a:lnSpc>
                <a:spcPct val="90000"/>
              </a:lnSpc>
            </a:pPr>
            <a:r>
              <a:rPr lang="en-US" dirty="0"/>
              <a:t>Members usually have mutual, as well as individual, accountability </a:t>
            </a:r>
          </a:p>
          <a:p>
            <a:pPr eaLnBrk="1" hangingPunct="1">
              <a:lnSpc>
                <a:spcPct val="90000"/>
              </a:lnSpc>
            </a:pPr>
            <a:r>
              <a:rPr lang="en-US" dirty="0"/>
              <a:t>Integrated, concurrent decision making – empowered to make decisions within specific product or service goal (but within the interfaces)</a:t>
            </a:r>
          </a:p>
          <a:p>
            <a:pPr eaLnBrk="1" hangingPunct="1">
              <a:lnSpc>
                <a:spcPct val="90000"/>
              </a:lnSpc>
            </a:pPr>
            <a:r>
              <a:rPr lang="en-US" dirty="0"/>
              <a:t>Needed: Planned integration among teams towards system goal (a challenge!)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p:cNvSpPr>
            <a:spLocks noGrp="1"/>
          </p:cNvSpPr>
          <p:nvPr>
            <p:ph type="dt" sz="quarter" idx="10"/>
          </p:nvPr>
        </p:nvSpPr>
        <p:spPr>
          <a:noFill/>
        </p:spPr>
        <p:txBody>
          <a:bodyPr/>
          <a:lstStyle/>
          <a:p>
            <a:r>
              <a:rPr lang="en-US"/>
              <a:t>Week 2</a:t>
            </a:r>
            <a:endParaRPr lang="en-US" dirty="0"/>
          </a:p>
        </p:txBody>
      </p:sp>
      <p:sp>
        <p:nvSpPr>
          <p:cNvPr id="32771" name="Footer Placeholder 4"/>
          <p:cNvSpPr>
            <a:spLocks noGrp="1"/>
          </p:cNvSpPr>
          <p:nvPr>
            <p:ph type="ftr" sz="quarter" idx="11"/>
          </p:nvPr>
        </p:nvSpPr>
        <p:spPr>
          <a:noFill/>
        </p:spPr>
        <p:txBody>
          <a:bodyPr/>
          <a:lstStyle/>
          <a:p>
            <a:r>
              <a:rPr lang="en-US" dirty="0"/>
              <a:t>Dr. Lou Pape SysEng6196</a:t>
            </a:r>
          </a:p>
        </p:txBody>
      </p:sp>
      <p:sp>
        <p:nvSpPr>
          <p:cNvPr id="32772" name="Slide Number Placeholder 5"/>
          <p:cNvSpPr>
            <a:spLocks noGrp="1"/>
          </p:cNvSpPr>
          <p:nvPr>
            <p:ph type="sldNum" sz="quarter" idx="12"/>
          </p:nvPr>
        </p:nvSpPr>
        <p:spPr>
          <a:noFill/>
        </p:spPr>
        <p:txBody>
          <a:bodyPr/>
          <a:lstStyle/>
          <a:p>
            <a:fld id="{F5DFDD90-9410-4CDE-A002-54B8A48CBB0A}" type="slidenum">
              <a:rPr lang="en-US" smtClean="0"/>
              <a:pPr/>
              <a:t>28</a:t>
            </a:fld>
            <a:endParaRPr lang="en-US"/>
          </a:p>
        </p:txBody>
      </p:sp>
      <p:sp>
        <p:nvSpPr>
          <p:cNvPr id="32773" name="Rectangle 2"/>
          <p:cNvSpPr>
            <a:spLocks noGrp="1" noChangeArrowheads="1"/>
          </p:cNvSpPr>
          <p:nvPr>
            <p:ph type="title"/>
          </p:nvPr>
        </p:nvSpPr>
        <p:spPr>
          <a:xfrm>
            <a:off x="1676400" y="609600"/>
            <a:ext cx="6858000" cy="914400"/>
          </a:xfrm>
        </p:spPr>
        <p:txBody>
          <a:bodyPr/>
          <a:lstStyle/>
          <a:p>
            <a:pPr eaLnBrk="1" hangingPunct="1"/>
            <a:r>
              <a:rPr lang="en-US" altLang="zh-CN" sz="3200">
                <a:ea typeface="宋体" pitchFamily="2" charset="-122"/>
              </a:rPr>
              <a:t>Functional Organization with IPTs</a:t>
            </a:r>
            <a:endParaRPr lang="en-US" sz="3200"/>
          </a:p>
        </p:txBody>
      </p:sp>
      <p:sp>
        <p:nvSpPr>
          <p:cNvPr id="32774" name="Rectangle 3"/>
          <p:cNvSpPr>
            <a:spLocks noGrp="1" noChangeArrowheads="1"/>
          </p:cNvSpPr>
          <p:nvPr>
            <p:ph type="body" idx="1"/>
          </p:nvPr>
        </p:nvSpPr>
        <p:spPr>
          <a:xfrm>
            <a:off x="304800" y="1524000"/>
            <a:ext cx="2209800" cy="4648200"/>
          </a:xfrm>
        </p:spPr>
        <p:txBody>
          <a:bodyPr/>
          <a:lstStyle/>
          <a:p>
            <a:pPr eaLnBrk="1" hangingPunct="1"/>
            <a:r>
              <a:rPr lang="en-US"/>
              <a:t>Life-cycle focus</a:t>
            </a:r>
          </a:p>
          <a:p>
            <a:pPr eaLnBrk="1" hangingPunct="1"/>
            <a:endParaRPr lang="en-US"/>
          </a:p>
        </p:txBody>
      </p:sp>
      <p:pic>
        <p:nvPicPr>
          <p:cNvPr id="32775" name="Picture 4"/>
          <p:cNvPicPr>
            <a:picLocks noChangeAspect="1" noChangeArrowheads="1"/>
          </p:cNvPicPr>
          <p:nvPr/>
        </p:nvPicPr>
        <p:blipFill>
          <a:blip r:embed="rId3" cstate="print"/>
          <a:srcRect/>
          <a:stretch>
            <a:fillRect/>
          </a:stretch>
        </p:blipFill>
        <p:spPr bwMode="auto">
          <a:xfrm>
            <a:off x="2697163" y="1400175"/>
            <a:ext cx="6446837" cy="5000625"/>
          </a:xfrm>
          <a:prstGeom prst="rect">
            <a:avLst/>
          </a:prstGeom>
          <a:noFill/>
          <a:ln w="9525">
            <a:noFill/>
            <a:miter lim="800000"/>
            <a:headEnd/>
            <a:tailEnd/>
          </a:ln>
        </p:spPr>
      </p:pic>
      <p:sp>
        <p:nvSpPr>
          <p:cNvPr id="32776" name="Rectangle 5"/>
          <p:cNvSpPr>
            <a:spLocks noChangeArrowheads="1"/>
          </p:cNvSpPr>
          <p:nvPr/>
        </p:nvSpPr>
        <p:spPr bwMode="auto">
          <a:xfrm>
            <a:off x="457200" y="5334000"/>
            <a:ext cx="2362200" cy="942975"/>
          </a:xfrm>
          <a:prstGeom prst="rect">
            <a:avLst/>
          </a:prstGeom>
          <a:noFill/>
          <a:ln w="9525">
            <a:noFill/>
            <a:miter lim="800000"/>
            <a:headEnd/>
            <a:tailEnd/>
          </a:ln>
        </p:spPr>
        <p:txBody>
          <a:bodyPr>
            <a:spAutoFit/>
          </a:bodyPr>
          <a:lstStyle/>
          <a:p>
            <a:pPr eaLnBrk="1" hangingPunct="1"/>
            <a:r>
              <a:rPr lang="en-US" sz="1400" b="1">
                <a:latin typeface="Times"/>
              </a:rPr>
              <a:t>From Blanchard and Fabrycky, “Systems Engineering and Analysis”, Fourth Edition</a:t>
            </a:r>
            <a:r>
              <a:rPr lang="en-US" sz="1400">
                <a:latin typeface="Times"/>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p:cNvSpPr>
            <a:spLocks noGrp="1"/>
          </p:cNvSpPr>
          <p:nvPr>
            <p:ph type="dt" sz="quarter" idx="10"/>
          </p:nvPr>
        </p:nvSpPr>
        <p:spPr>
          <a:noFill/>
        </p:spPr>
        <p:txBody>
          <a:bodyPr/>
          <a:lstStyle/>
          <a:p>
            <a:r>
              <a:rPr lang="en-US"/>
              <a:t>Week 2</a:t>
            </a:r>
            <a:endParaRPr lang="en-US" dirty="0"/>
          </a:p>
        </p:txBody>
      </p:sp>
      <p:sp>
        <p:nvSpPr>
          <p:cNvPr id="33795" name="Footer Placeholder 4"/>
          <p:cNvSpPr>
            <a:spLocks noGrp="1"/>
          </p:cNvSpPr>
          <p:nvPr>
            <p:ph type="ftr" sz="quarter" idx="11"/>
          </p:nvPr>
        </p:nvSpPr>
        <p:spPr>
          <a:noFill/>
        </p:spPr>
        <p:txBody>
          <a:bodyPr/>
          <a:lstStyle/>
          <a:p>
            <a:r>
              <a:rPr lang="en-US" dirty="0"/>
              <a:t>Dr. Lou Pape SysEng6196</a:t>
            </a:r>
          </a:p>
        </p:txBody>
      </p:sp>
      <p:sp>
        <p:nvSpPr>
          <p:cNvPr id="33796" name="Slide Number Placeholder 5"/>
          <p:cNvSpPr>
            <a:spLocks noGrp="1"/>
          </p:cNvSpPr>
          <p:nvPr>
            <p:ph type="sldNum" sz="quarter" idx="12"/>
          </p:nvPr>
        </p:nvSpPr>
        <p:spPr>
          <a:noFill/>
        </p:spPr>
        <p:txBody>
          <a:bodyPr/>
          <a:lstStyle/>
          <a:p>
            <a:fld id="{AA113BC7-24C6-4F42-A984-1EE1D2CEA9CA}" type="slidenum">
              <a:rPr lang="en-US" smtClean="0"/>
              <a:pPr/>
              <a:t>29</a:t>
            </a:fld>
            <a:endParaRPr lang="en-US"/>
          </a:p>
        </p:txBody>
      </p:sp>
      <p:sp>
        <p:nvSpPr>
          <p:cNvPr id="33797" name="Rectangle 2"/>
          <p:cNvSpPr>
            <a:spLocks noGrp="1" noChangeArrowheads="1"/>
          </p:cNvSpPr>
          <p:nvPr>
            <p:ph type="title"/>
          </p:nvPr>
        </p:nvSpPr>
        <p:spPr>
          <a:xfrm>
            <a:off x="685800" y="685800"/>
            <a:ext cx="8229600" cy="914400"/>
          </a:xfrm>
        </p:spPr>
        <p:txBody>
          <a:bodyPr/>
          <a:lstStyle/>
          <a:p>
            <a:pPr eaLnBrk="1" hangingPunct="1"/>
            <a:r>
              <a:rPr lang="en-US" altLang="zh-CN">
                <a:ea typeface="宋体" pitchFamily="2" charset="-122"/>
              </a:rPr>
              <a:t>IPT Charter</a:t>
            </a:r>
            <a:endParaRPr lang="zh-CN" altLang="en-US">
              <a:ea typeface="宋体" pitchFamily="2" charset="-122"/>
            </a:endParaRPr>
          </a:p>
        </p:txBody>
      </p:sp>
      <p:sp>
        <p:nvSpPr>
          <p:cNvPr id="33798" name="Rectangle 3"/>
          <p:cNvSpPr>
            <a:spLocks noGrp="1" noChangeArrowheads="1"/>
          </p:cNvSpPr>
          <p:nvPr>
            <p:ph type="body" idx="1"/>
          </p:nvPr>
        </p:nvSpPr>
        <p:spPr>
          <a:xfrm>
            <a:off x="762000" y="1752600"/>
            <a:ext cx="8153400" cy="4648200"/>
          </a:xfrm>
        </p:spPr>
        <p:txBody>
          <a:bodyPr/>
          <a:lstStyle/>
          <a:p>
            <a:pPr eaLnBrk="1" hangingPunct="1"/>
            <a:r>
              <a:rPr lang="en-US" altLang="zh-CN" sz="2800" dirty="0" err="1">
                <a:ea typeface="宋体" pitchFamily="2" charset="-122"/>
              </a:rPr>
              <a:t>IPTs</a:t>
            </a:r>
            <a:r>
              <a:rPr lang="en-US" altLang="zh-CN" sz="2800" dirty="0">
                <a:ea typeface="宋体" pitchFamily="2" charset="-122"/>
              </a:rPr>
              <a:t> are established by designated high-level authority in the organization </a:t>
            </a:r>
          </a:p>
          <a:p>
            <a:pPr eaLnBrk="1" hangingPunct="1"/>
            <a:r>
              <a:rPr lang="en-US" altLang="zh-CN" sz="2800" dirty="0">
                <a:ea typeface="宋体" pitchFamily="2" charset="-122"/>
              </a:rPr>
              <a:t>The representative team members must </a:t>
            </a:r>
          </a:p>
          <a:p>
            <a:pPr lvl="1" eaLnBrk="1" hangingPunct="1"/>
            <a:r>
              <a:rPr lang="en-US" altLang="zh-CN" sz="2400" dirty="0">
                <a:ea typeface="宋体" pitchFamily="2" charset="-122"/>
              </a:rPr>
              <a:t>Be well qualified in their respective areas of expertise</a:t>
            </a:r>
          </a:p>
          <a:p>
            <a:pPr lvl="1" eaLnBrk="1" hangingPunct="1"/>
            <a:r>
              <a:rPr lang="en-US" altLang="zh-CN" sz="2400" dirty="0">
                <a:ea typeface="宋体" pitchFamily="2" charset="-122"/>
              </a:rPr>
              <a:t>Empowered to make on-the-spot decisions</a:t>
            </a:r>
          </a:p>
          <a:p>
            <a:pPr lvl="1" eaLnBrk="1" hangingPunct="1"/>
            <a:r>
              <a:rPr lang="en-US" altLang="zh-CN" sz="2400" dirty="0">
                <a:ea typeface="宋体" pitchFamily="2" charset="-122"/>
              </a:rPr>
              <a:t>Proactive relative to team participation</a:t>
            </a:r>
          </a:p>
          <a:p>
            <a:pPr lvl="1" eaLnBrk="1" hangingPunct="1"/>
            <a:r>
              <a:rPr lang="en-US" altLang="zh-CN" sz="2400" dirty="0">
                <a:ea typeface="宋体" pitchFamily="2" charset="-122"/>
              </a:rPr>
              <a:t>Success-oriented</a:t>
            </a:r>
          </a:p>
          <a:p>
            <a:pPr lvl="1" eaLnBrk="1" hangingPunct="1"/>
            <a:r>
              <a:rPr lang="en-US" altLang="zh-CN" sz="2400" dirty="0">
                <a:ea typeface="宋体" pitchFamily="2" charset="-122"/>
              </a:rPr>
              <a:t>Resolved to addressing the problem assigned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p:cNvSpPr>
            <a:spLocks noGrp="1"/>
          </p:cNvSpPr>
          <p:nvPr>
            <p:ph type="dt" sz="quarter" idx="10"/>
          </p:nvPr>
        </p:nvSpPr>
        <p:spPr>
          <a:noFill/>
        </p:spPr>
        <p:txBody>
          <a:bodyPr/>
          <a:lstStyle/>
          <a:p>
            <a:r>
              <a:rPr lang="en-US"/>
              <a:t>Week 2</a:t>
            </a:r>
            <a:endParaRPr lang="en-US" dirty="0"/>
          </a:p>
        </p:txBody>
      </p:sp>
      <p:sp>
        <p:nvSpPr>
          <p:cNvPr id="7171" name="Footer Placeholder 4"/>
          <p:cNvSpPr>
            <a:spLocks noGrp="1"/>
          </p:cNvSpPr>
          <p:nvPr>
            <p:ph type="ftr" sz="quarter" idx="11"/>
          </p:nvPr>
        </p:nvSpPr>
        <p:spPr>
          <a:noFill/>
        </p:spPr>
        <p:txBody>
          <a:bodyPr/>
          <a:lstStyle/>
          <a:p>
            <a:r>
              <a:rPr lang="en-US" dirty="0"/>
              <a:t>Dr. Lou Pape SysEng6196</a:t>
            </a:r>
          </a:p>
        </p:txBody>
      </p:sp>
      <p:sp>
        <p:nvSpPr>
          <p:cNvPr id="7172" name="Slide Number Placeholder 5"/>
          <p:cNvSpPr>
            <a:spLocks noGrp="1"/>
          </p:cNvSpPr>
          <p:nvPr>
            <p:ph type="sldNum" sz="quarter" idx="12"/>
          </p:nvPr>
        </p:nvSpPr>
        <p:spPr>
          <a:noFill/>
        </p:spPr>
        <p:txBody>
          <a:bodyPr/>
          <a:lstStyle/>
          <a:p>
            <a:fld id="{7882A6D0-866A-41BB-8BFE-4970F50D54A4}" type="slidenum">
              <a:rPr lang="en-US" smtClean="0"/>
              <a:pPr/>
              <a:t>3</a:t>
            </a:fld>
            <a:endParaRPr lang="en-US"/>
          </a:p>
        </p:txBody>
      </p:sp>
      <p:sp>
        <p:nvSpPr>
          <p:cNvPr id="7173" name="Rectangle 2"/>
          <p:cNvSpPr>
            <a:spLocks noGrp="1" noChangeArrowheads="1"/>
          </p:cNvSpPr>
          <p:nvPr>
            <p:ph type="title"/>
          </p:nvPr>
        </p:nvSpPr>
        <p:spPr>
          <a:xfrm>
            <a:off x="2743200" y="762000"/>
            <a:ext cx="6400800" cy="685800"/>
          </a:xfrm>
        </p:spPr>
        <p:txBody>
          <a:bodyPr/>
          <a:lstStyle/>
          <a:p>
            <a:pPr eaLnBrk="1" hangingPunct="1"/>
            <a:r>
              <a:rPr lang="en-US" dirty="0"/>
              <a:t>Allocating the Work</a:t>
            </a:r>
          </a:p>
        </p:txBody>
      </p:sp>
      <p:sp>
        <p:nvSpPr>
          <p:cNvPr id="7174" name="Rectangle 3"/>
          <p:cNvSpPr>
            <a:spLocks noGrp="1" noChangeArrowheads="1"/>
          </p:cNvSpPr>
          <p:nvPr>
            <p:ph type="body" idx="1"/>
          </p:nvPr>
        </p:nvSpPr>
        <p:spPr>
          <a:xfrm>
            <a:off x="76200" y="4572000"/>
            <a:ext cx="8991600" cy="2057400"/>
          </a:xfrm>
        </p:spPr>
        <p:txBody>
          <a:bodyPr/>
          <a:lstStyle/>
          <a:p>
            <a:pPr eaLnBrk="1" hangingPunct="1">
              <a:lnSpc>
                <a:spcPct val="90000"/>
              </a:lnSpc>
            </a:pPr>
            <a:r>
              <a:rPr lang="en-US" sz="2000" dirty="0"/>
              <a:t>The Work Breakdown Structure (WBS) organizes &amp; allocates the work</a:t>
            </a:r>
          </a:p>
          <a:p>
            <a:pPr eaLnBrk="1" hangingPunct="1">
              <a:lnSpc>
                <a:spcPct val="90000"/>
              </a:lnSpc>
            </a:pPr>
            <a:r>
              <a:rPr lang="en-US" sz="2000" dirty="0"/>
              <a:t>The Organizational Breakdown Structure (OBS) provides the </a:t>
            </a:r>
            <a:r>
              <a:rPr lang="en-US" sz="2000" i="1" dirty="0"/>
              <a:t>design solution </a:t>
            </a:r>
            <a:r>
              <a:rPr lang="en-US" sz="2000" dirty="0"/>
              <a:t>for allocating the work to organizational elements</a:t>
            </a:r>
          </a:p>
          <a:p>
            <a:pPr eaLnBrk="1" hangingPunct="1">
              <a:lnSpc>
                <a:spcPct val="90000"/>
              </a:lnSpc>
            </a:pPr>
            <a:r>
              <a:rPr lang="en-US" sz="2000" dirty="0"/>
              <a:t>The allocation is the Responsibility Assignment Matrix (RAM)</a:t>
            </a:r>
          </a:p>
          <a:p>
            <a:pPr eaLnBrk="1" hangingPunct="1">
              <a:lnSpc>
                <a:spcPct val="90000"/>
              </a:lnSpc>
            </a:pPr>
            <a:endParaRPr lang="en-US" sz="2000" dirty="0"/>
          </a:p>
          <a:p>
            <a:pPr eaLnBrk="1" hangingPunct="1">
              <a:lnSpc>
                <a:spcPct val="90000"/>
              </a:lnSpc>
            </a:pPr>
            <a:r>
              <a:rPr lang="en-US" sz="2000" dirty="0"/>
              <a:t>This is SE applied to organizations</a:t>
            </a:r>
          </a:p>
        </p:txBody>
      </p:sp>
      <p:sp>
        <p:nvSpPr>
          <p:cNvPr id="1638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3841" name="Object 1"/>
          <p:cNvGraphicFramePr>
            <a:graphicFrameLocks noChangeAspect="1"/>
          </p:cNvGraphicFramePr>
          <p:nvPr/>
        </p:nvGraphicFramePr>
        <p:xfrm>
          <a:off x="76200" y="1295400"/>
          <a:ext cx="3962400" cy="2899443"/>
        </p:xfrm>
        <a:graphic>
          <a:graphicData uri="http://schemas.openxmlformats.org/presentationml/2006/ole">
            <mc:AlternateContent xmlns:mc="http://schemas.openxmlformats.org/markup-compatibility/2006">
              <mc:Choice xmlns:v="urn:schemas-microsoft-com:vml" Requires="v">
                <p:oleObj spid="_x0000_s163934" name="MS Org Chart" r:id="rId4" imgW="3651120" imgH="2685960" progId="OrgPlusWOPX.4">
                  <p:embed/>
                </p:oleObj>
              </mc:Choice>
              <mc:Fallback>
                <p:oleObj name="MS Org Chart" r:id="rId4" imgW="3651120" imgH="2685960" progId="OrgPlusWOPX.4">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1295400"/>
                        <a:ext cx="3962400" cy="28994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43" name="Object 3"/>
          <p:cNvGraphicFramePr>
            <a:graphicFrameLocks noChangeAspect="1"/>
          </p:cNvGraphicFramePr>
          <p:nvPr/>
        </p:nvGraphicFramePr>
        <p:xfrm>
          <a:off x="4632143" y="1524000"/>
          <a:ext cx="4511857" cy="2263775"/>
        </p:xfrm>
        <a:graphic>
          <a:graphicData uri="http://schemas.openxmlformats.org/presentationml/2006/ole">
            <mc:AlternateContent xmlns:mc="http://schemas.openxmlformats.org/markup-compatibility/2006">
              <mc:Choice xmlns:v="urn:schemas-microsoft-com:vml" Requires="v">
                <p:oleObj spid="_x0000_s163935" name="MS Org Chart" r:id="rId6" imgW="3651120" imgH="1841400" progId="OrgPlusWOPX.4">
                  <p:embed/>
                </p:oleObj>
              </mc:Choice>
              <mc:Fallback>
                <p:oleObj name="MS Org Chart" r:id="rId6" imgW="3651120" imgH="1841400" progId="OrgPlusWOPX.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32143" y="1524000"/>
                        <a:ext cx="4511857" cy="2263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Curved Down Arrow 12"/>
          <p:cNvSpPr/>
          <p:nvPr/>
        </p:nvSpPr>
        <p:spPr bwMode="auto">
          <a:xfrm>
            <a:off x="2057400" y="1295400"/>
            <a:ext cx="5181600" cy="609600"/>
          </a:xfrm>
          <a:prstGeom prst="curvedDownArrow">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14" name="Curved Down Arrow 13"/>
          <p:cNvSpPr/>
          <p:nvPr/>
        </p:nvSpPr>
        <p:spPr bwMode="auto">
          <a:xfrm>
            <a:off x="3962400" y="2209800"/>
            <a:ext cx="4800600" cy="457200"/>
          </a:xfrm>
          <a:prstGeom prst="curvedDownArrow">
            <a:avLst/>
          </a:prstGeom>
          <a:solidFill>
            <a:srgbClr val="7030A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15" name="Curved Down Arrow 14"/>
          <p:cNvSpPr/>
          <p:nvPr/>
        </p:nvSpPr>
        <p:spPr bwMode="auto">
          <a:xfrm>
            <a:off x="2438400" y="2133600"/>
            <a:ext cx="4800600" cy="457200"/>
          </a:xfrm>
          <a:prstGeom prst="curvedDownArrow">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16" name="Curved Down Arrow 15"/>
          <p:cNvSpPr/>
          <p:nvPr/>
        </p:nvSpPr>
        <p:spPr bwMode="auto">
          <a:xfrm>
            <a:off x="1066800" y="2133600"/>
            <a:ext cx="4800600" cy="457200"/>
          </a:xfrm>
          <a:prstGeom prst="curved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17" name="Curved Up Arrow 16"/>
          <p:cNvSpPr/>
          <p:nvPr/>
        </p:nvSpPr>
        <p:spPr bwMode="auto">
          <a:xfrm>
            <a:off x="2286000" y="3886200"/>
            <a:ext cx="3581400" cy="533400"/>
          </a:xfrm>
          <a:prstGeom prst="curved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18" name="Curved Up Arrow 17"/>
          <p:cNvSpPr/>
          <p:nvPr/>
        </p:nvSpPr>
        <p:spPr bwMode="auto">
          <a:xfrm>
            <a:off x="1066800" y="3810000"/>
            <a:ext cx="4267200" cy="533400"/>
          </a:xfrm>
          <a:prstGeom prst="curved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19" name="Rectangle 18"/>
          <p:cNvSpPr/>
          <p:nvPr/>
        </p:nvSpPr>
        <p:spPr bwMode="auto">
          <a:xfrm>
            <a:off x="4038600" y="1295400"/>
            <a:ext cx="533400" cy="3352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16" charset="-128"/>
              </a:rPr>
              <a:t>Responsibility Assignment</a:t>
            </a:r>
            <a:r>
              <a:rPr kumimoji="0" lang="en-US" sz="1400" b="0" i="0" u="none" strike="noStrike" cap="none" normalizeH="0" dirty="0">
                <a:ln>
                  <a:noFill/>
                </a:ln>
                <a:solidFill>
                  <a:schemeClr val="tx1"/>
                </a:solidFill>
                <a:effectLst/>
                <a:latin typeface="Arial" charset="0"/>
                <a:ea typeface="ＭＳ Ｐゴシック" pitchFamily="16" charset="-128"/>
              </a:rPr>
              <a:t> Matrix</a:t>
            </a:r>
            <a:endParaRPr kumimoji="0" lang="en-US" sz="1400" b="0" i="0" u="none" strike="noStrike" cap="none" normalizeH="0" baseline="0" dirty="0">
              <a:ln>
                <a:noFill/>
              </a:ln>
              <a:solidFill>
                <a:schemeClr val="tx1"/>
              </a:solidFill>
              <a:effectLst/>
              <a:latin typeface="Arial" charset="0"/>
              <a:ea typeface="ＭＳ Ｐゴシック" pitchFamily="16"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p:cNvSpPr>
            <a:spLocks noGrp="1"/>
          </p:cNvSpPr>
          <p:nvPr>
            <p:ph type="dt" sz="quarter" idx="10"/>
          </p:nvPr>
        </p:nvSpPr>
        <p:spPr>
          <a:noFill/>
        </p:spPr>
        <p:txBody>
          <a:bodyPr/>
          <a:lstStyle/>
          <a:p>
            <a:r>
              <a:rPr lang="en-US"/>
              <a:t>Week 2</a:t>
            </a:r>
            <a:endParaRPr lang="en-US" dirty="0"/>
          </a:p>
        </p:txBody>
      </p:sp>
      <p:sp>
        <p:nvSpPr>
          <p:cNvPr id="34819" name="Footer Placeholder 4"/>
          <p:cNvSpPr>
            <a:spLocks noGrp="1"/>
          </p:cNvSpPr>
          <p:nvPr>
            <p:ph type="ftr" sz="quarter" idx="11"/>
          </p:nvPr>
        </p:nvSpPr>
        <p:spPr>
          <a:noFill/>
        </p:spPr>
        <p:txBody>
          <a:bodyPr/>
          <a:lstStyle/>
          <a:p>
            <a:r>
              <a:rPr lang="en-US" dirty="0"/>
              <a:t>Dr. Lou Pape SysEng6196</a:t>
            </a:r>
          </a:p>
        </p:txBody>
      </p:sp>
      <p:sp>
        <p:nvSpPr>
          <p:cNvPr id="34820" name="Slide Number Placeholder 5"/>
          <p:cNvSpPr>
            <a:spLocks noGrp="1"/>
          </p:cNvSpPr>
          <p:nvPr>
            <p:ph type="sldNum" sz="quarter" idx="12"/>
          </p:nvPr>
        </p:nvSpPr>
        <p:spPr>
          <a:noFill/>
        </p:spPr>
        <p:txBody>
          <a:bodyPr/>
          <a:lstStyle/>
          <a:p>
            <a:fld id="{4D4C4785-D296-4CFB-ACCE-C87D5647F76E}" type="slidenum">
              <a:rPr lang="en-US" smtClean="0"/>
              <a:pPr/>
              <a:t>30</a:t>
            </a:fld>
            <a:endParaRPr lang="en-US"/>
          </a:p>
        </p:txBody>
      </p:sp>
      <p:sp>
        <p:nvSpPr>
          <p:cNvPr id="34821" name="Rectangle 2"/>
          <p:cNvSpPr>
            <a:spLocks noGrp="1" noChangeArrowheads="1"/>
          </p:cNvSpPr>
          <p:nvPr>
            <p:ph type="title"/>
          </p:nvPr>
        </p:nvSpPr>
        <p:spPr/>
        <p:txBody>
          <a:bodyPr/>
          <a:lstStyle/>
          <a:p>
            <a:pPr eaLnBrk="1" hangingPunct="1"/>
            <a:r>
              <a:rPr lang="en-US"/>
              <a:t>IPT Planning</a:t>
            </a:r>
          </a:p>
        </p:txBody>
      </p:sp>
      <p:sp>
        <p:nvSpPr>
          <p:cNvPr id="34822" name="Rectangle 3"/>
          <p:cNvSpPr>
            <a:spLocks noGrp="1" noChangeArrowheads="1"/>
          </p:cNvSpPr>
          <p:nvPr>
            <p:ph type="body" idx="1"/>
          </p:nvPr>
        </p:nvSpPr>
        <p:spPr>
          <a:xfrm>
            <a:off x="381000" y="1676400"/>
            <a:ext cx="8229600" cy="4530725"/>
          </a:xfrm>
        </p:spPr>
        <p:txBody>
          <a:bodyPr/>
          <a:lstStyle/>
          <a:p>
            <a:pPr eaLnBrk="1" hangingPunct="1">
              <a:lnSpc>
                <a:spcPct val="90000"/>
              </a:lnSpc>
            </a:pPr>
            <a:r>
              <a:rPr lang="en-US" dirty="0"/>
              <a:t>In addition to organizing itself, the PDT/IPT needs to have a thorough knowledge of the task at hand</a:t>
            </a:r>
          </a:p>
          <a:p>
            <a:pPr eaLnBrk="1" hangingPunct="1">
              <a:lnSpc>
                <a:spcPct val="90000"/>
              </a:lnSpc>
            </a:pPr>
            <a:r>
              <a:rPr lang="en-US" dirty="0"/>
              <a:t>They need to understand the project objectives, the specifications/acquirer requirements, design targets, cost, and schedule</a:t>
            </a:r>
          </a:p>
          <a:p>
            <a:pPr eaLnBrk="1" hangingPunct="1">
              <a:lnSpc>
                <a:spcPct val="90000"/>
              </a:lnSpc>
            </a:pPr>
            <a:r>
              <a:rPr lang="en-US" dirty="0"/>
              <a:t>This information needs to be given to the team(s) by the program manager or management team</a:t>
            </a:r>
          </a:p>
          <a:p>
            <a:pPr eaLnBrk="1" hangingPunct="1">
              <a:lnSpc>
                <a:spcPct val="90000"/>
              </a:lnSpc>
            </a:pPr>
            <a:r>
              <a:rPr lang="en-US" dirty="0"/>
              <a:t>The requirements should be thoroughly reviewed</a:t>
            </a:r>
          </a:p>
          <a:p>
            <a:pPr eaLnBrk="1" hangingPunct="1">
              <a:lnSpc>
                <a:spcPct val="90000"/>
              </a:lnSpc>
            </a:pPr>
            <a:r>
              <a:rPr lang="en-US" dirty="0"/>
              <a:t>A team charter and execution plan need to be established with clear responsibility, accountability, and authority</a:t>
            </a:r>
          </a:p>
          <a:p>
            <a:pPr lvl="1" eaLnBrk="1" hangingPunct="1">
              <a:lnSpc>
                <a:spcPct val="90000"/>
              </a:lnSpc>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Date Placeholder 3"/>
          <p:cNvSpPr>
            <a:spLocks noGrp="1"/>
          </p:cNvSpPr>
          <p:nvPr>
            <p:ph type="dt" sz="quarter" idx="10"/>
          </p:nvPr>
        </p:nvSpPr>
        <p:spPr>
          <a:noFill/>
        </p:spPr>
        <p:txBody>
          <a:bodyPr/>
          <a:lstStyle/>
          <a:p>
            <a:r>
              <a:rPr lang="en-US"/>
              <a:t>Week 2</a:t>
            </a:r>
            <a:endParaRPr lang="en-US" dirty="0"/>
          </a:p>
        </p:txBody>
      </p:sp>
      <p:sp>
        <p:nvSpPr>
          <p:cNvPr id="1028" name="Footer Placeholder 4"/>
          <p:cNvSpPr>
            <a:spLocks noGrp="1"/>
          </p:cNvSpPr>
          <p:nvPr>
            <p:ph type="ftr" sz="quarter" idx="11"/>
          </p:nvPr>
        </p:nvSpPr>
        <p:spPr>
          <a:noFill/>
        </p:spPr>
        <p:txBody>
          <a:bodyPr/>
          <a:lstStyle/>
          <a:p>
            <a:r>
              <a:rPr lang="en-US" dirty="0"/>
              <a:t>Dr. Lou Pape SysEng6196</a:t>
            </a:r>
          </a:p>
        </p:txBody>
      </p:sp>
      <p:sp>
        <p:nvSpPr>
          <p:cNvPr id="1029" name="Slide Number Placeholder 5"/>
          <p:cNvSpPr>
            <a:spLocks noGrp="1"/>
          </p:cNvSpPr>
          <p:nvPr>
            <p:ph type="sldNum" sz="quarter" idx="12"/>
          </p:nvPr>
        </p:nvSpPr>
        <p:spPr>
          <a:noFill/>
        </p:spPr>
        <p:txBody>
          <a:bodyPr/>
          <a:lstStyle/>
          <a:p>
            <a:fld id="{AF9CC390-2777-4F18-B0A8-DD57A58C5895}" type="slidenum">
              <a:rPr lang="en-US" smtClean="0"/>
              <a:pPr/>
              <a:t>31</a:t>
            </a:fld>
            <a:endParaRPr lang="en-US"/>
          </a:p>
        </p:txBody>
      </p:sp>
      <p:sp>
        <p:nvSpPr>
          <p:cNvPr id="1030" name="Rectangle 2"/>
          <p:cNvSpPr>
            <a:spLocks noGrp="1" noChangeArrowheads="1"/>
          </p:cNvSpPr>
          <p:nvPr>
            <p:ph type="title"/>
          </p:nvPr>
        </p:nvSpPr>
        <p:spPr/>
        <p:txBody>
          <a:bodyPr/>
          <a:lstStyle/>
          <a:p>
            <a:pPr eaLnBrk="1" hangingPunct="1"/>
            <a:r>
              <a:rPr lang="en-US"/>
              <a:t>IPTs and Functions – Example 1</a:t>
            </a:r>
          </a:p>
        </p:txBody>
      </p:sp>
      <p:sp>
        <p:nvSpPr>
          <p:cNvPr id="1031" name="Rectangle 3"/>
          <p:cNvSpPr>
            <a:spLocks noGrp="1" noChangeArrowheads="1"/>
          </p:cNvSpPr>
          <p:nvPr>
            <p:ph type="body" idx="1"/>
          </p:nvPr>
        </p:nvSpPr>
        <p:spPr>
          <a:xfrm>
            <a:off x="533400" y="1524000"/>
            <a:ext cx="8297863" cy="4419600"/>
          </a:xfrm>
        </p:spPr>
        <p:txBody>
          <a:bodyPr/>
          <a:lstStyle/>
          <a:p>
            <a:pPr eaLnBrk="1" hangingPunct="1"/>
            <a:r>
              <a:rPr lang="en-US" dirty="0"/>
              <a:t>Mix of “products” and traditional “functions” at top level</a:t>
            </a:r>
          </a:p>
          <a:p>
            <a:pPr eaLnBrk="1" hangingPunct="1"/>
            <a:r>
              <a:rPr lang="en-US" dirty="0"/>
              <a:t>Unambiguous </a:t>
            </a:r>
            <a:r>
              <a:rPr lang="en-US" i="1" dirty="0"/>
              <a:t>elemental</a:t>
            </a:r>
            <a:r>
              <a:rPr lang="en-US" dirty="0"/>
              <a:t> product responsibility</a:t>
            </a:r>
          </a:p>
          <a:p>
            <a:pPr eaLnBrk="1" hangingPunct="1"/>
            <a:r>
              <a:rPr lang="en-US" dirty="0"/>
              <a:t>Ambiguous </a:t>
            </a:r>
            <a:r>
              <a:rPr lang="en-US" i="1" dirty="0"/>
              <a:t>system</a:t>
            </a:r>
            <a:r>
              <a:rPr lang="en-US" dirty="0"/>
              <a:t> product responsibility</a:t>
            </a:r>
          </a:p>
          <a:p>
            <a:pPr eaLnBrk="1" hangingPunct="1"/>
            <a:r>
              <a:rPr lang="en-US" dirty="0"/>
              <a:t>Can lead to </a:t>
            </a:r>
          </a:p>
          <a:p>
            <a:pPr lvl="1" eaLnBrk="1" hangingPunct="1"/>
            <a:r>
              <a:rPr lang="en-US" dirty="0"/>
              <a:t>Diffusion of </a:t>
            </a:r>
            <a:r>
              <a:rPr lang="en-US" i="1" dirty="0"/>
              <a:t>system</a:t>
            </a:r>
            <a:r>
              <a:rPr lang="en-US" dirty="0"/>
              <a:t> product responsibility and authority</a:t>
            </a:r>
          </a:p>
          <a:p>
            <a:pPr lvl="1" eaLnBrk="1" hangingPunct="1"/>
            <a:r>
              <a:rPr lang="en-US" dirty="0"/>
              <a:t>Challenges to integrate system elements</a:t>
            </a:r>
          </a:p>
        </p:txBody>
      </p:sp>
      <p:graphicFrame>
        <p:nvGraphicFramePr>
          <p:cNvPr id="1026" name="Object 4"/>
          <p:cNvGraphicFramePr>
            <a:graphicFrameLocks noChangeAspect="1"/>
          </p:cNvGraphicFramePr>
          <p:nvPr/>
        </p:nvGraphicFramePr>
        <p:xfrm>
          <a:off x="990600" y="4614863"/>
          <a:ext cx="7537450" cy="1862137"/>
        </p:xfrm>
        <a:graphic>
          <a:graphicData uri="http://schemas.openxmlformats.org/presentationml/2006/ole">
            <mc:AlternateContent xmlns:mc="http://schemas.openxmlformats.org/markup-compatibility/2006">
              <mc:Choice xmlns:v="urn:schemas-microsoft-com:vml" Requires="v">
                <p:oleObj spid="_x0000_s1073" name="MS Org Chart" r:id="rId4" imgW="6089400" imgH="1504800" progId="OrgPlusWOPX.4">
                  <p:embed followColorScheme="full"/>
                </p:oleObj>
              </mc:Choice>
              <mc:Fallback>
                <p:oleObj name="MS Org Chart" r:id="rId4" imgW="6089400" imgH="1504800" progId="OrgPlusWOPX.4">
                  <p:embed followColorScheme="full"/>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4614863"/>
                        <a:ext cx="7537450" cy="1862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Date Placeholder 3"/>
          <p:cNvSpPr>
            <a:spLocks noGrp="1"/>
          </p:cNvSpPr>
          <p:nvPr>
            <p:ph type="dt" sz="quarter" idx="10"/>
          </p:nvPr>
        </p:nvSpPr>
        <p:spPr>
          <a:noFill/>
        </p:spPr>
        <p:txBody>
          <a:bodyPr/>
          <a:lstStyle/>
          <a:p>
            <a:r>
              <a:rPr lang="en-US"/>
              <a:t>Week 2</a:t>
            </a:r>
            <a:endParaRPr lang="en-US" dirty="0"/>
          </a:p>
        </p:txBody>
      </p:sp>
      <p:sp>
        <p:nvSpPr>
          <p:cNvPr id="2052" name="Footer Placeholder 4"/>
          <p:cNvSpPr>
            <a:spLocks noGrp="1"/>
          </p:cNvSpPr>
          <p:nvPr>
            <p:ph type="ftr" sz="quarter" idx="11"/>
          </p:nvPr>
        </p:nvSpPr>
        <p:spPr>
          <a:noFill/>
        </p:spPr>
        <p:txBody>
          <a:bodyPr/>
          <a:lstStyle/>
          <a:p>
            <a:r>
              <a:rPr lang="en-US" dirty="0"/>
              <a:t>Dr. Lou Pape SysEng6196</a:t>
            </a:r>
          </a:p>
        </p:txBody>
      </p:sp>
      <p:sp>
        <p:nvSpPr>
          <p:cNvPr id="2053" name="Slide Number Placeholder 5"/>
          <p:cNvSpPr>
            <a:spLocks noGrp="1"/>
          </p:cNvSpPr>
          <p:nvPr>
            <p:ph type="sldNum" sz="quarter" idx="12"/>
          </p:nvPr>
        </p:nvSpPr>
        <p:spPr>
          <a:noFill/>
        </p:spPr>
        <p:txBody>
          <a:bodyPr/>
          <a:lstStyle/>
          <a:p>
            <a:fld id="{64B7E62A-49A0-4096-BAC4-AC4D360C650F}" type="slidenum">
              <a:rPr lang="en-US" smtClean="0"/>
              <a:pPr/>
              <a:t>32</a:t>
            </a:fld>
            <a:endParaRPr lang="en-US"/>
          </a:p>
        </p:txBody>
      </p:sp>
      <p:sp>
        <p:nvSpPr>
          <p:cNvPr id="2054" name="Rectangle 2"/>
          <p:cNvSpPr>
            <a:spLocks noGrp="1" noChangeArrowheads="1"/>
          </p:cNvSpPr>
          <p:nvPr>
            <p:ph type="title"/>
          </p:nvPr>
        </p:nvSpPr>
        <p:spPr>
          <a:xfrm>
            <a:off x="685800" y="777875"/>
            <a:ext cx="7772400" cy="501650"/>
          </a:xfrm>
        </p:spPr>
        <p:txBody>
          <a:bodyPr/>
          <a:lstStyle/>
          <a:p>
            <a:pPr eaLnBrk="1" hangingPunct="1"/>
            <a:r>
              <a:rPr lang="en-US" sz="3200"/>
              <a:t>IPTs and Functions – Example 2</a:t>
            </a:r>
          </a:p>
        </p:txBody>
      </p:sp>
      <p:sp>
        <p:nvSpPr>
          <p:cNvPr id="2055" name="Rectangle 3"/>
          <p:cNvSpPr>
            <a:spLocks noGrp="1" noChangeArrowheads="1"/>
          </p:cNvSpPr>
          <p:nvPr>
            <p:ph type="body" idx="1"/>
          </p:nvPr>
        </p:nvSpPr>
        <p:spPr>
          <a:xfrm>
            <a:off x="685800" y="1295400"/>
            <a:ext cx="7627938" cy="4876800"/>
          </a:xfrm>
        </p:spPr>
        <p:txBody>
          <a:bodyPr/>
          <a:lstStyle/>
          <a:p>
            <a:pPr eaLnBrk="1" hangingPunct="1"/>
            <a:r>
              <a:rPr lang="en-US"/>
              <a:t>Combined IPT/Function organization</a:t>
            </a:r>
          </a:p>
          <a:p>
            <a:pPr eaLnBrk="1" hangingPunct="1"/>
            <a:r>
              <a:rPr lang="en-US"/>
              <a:t>Improved product integration</a:t>
            </a:r>
          </a:p>
        </p:txBody>
      </p:sp>
      <p:graphicFrame>
        <p:nvGraphicFramePr>
          <p:cNvPr id="2050" name="Object 4"/>
          <p:cNvGraphicFramePr>
            <a:graphicFrameLocks noChangeAspect="1"/>
          </p:cNvGraphicFramePr>
          <p:nvPr/>
        </p:nvGraphicFramePr>
        <p:xfrm>
          <a:off x="1371600" y="3352800"/>
          <a:ext cx="6172200" cy="2774950"/>
        </p:xfrm>
        <a:graphic>
          <a:graphicData uri="http://schemas.openxmlformats.org/presentationml/2006/ole">
            <mc:AlternateContent xmlns:mc="http://schemas.openxmlformats.org/markup-compatibility/2006">
              <mc:Choice xmlns:v="urn:schemas-microsoft-com:vml" Requires="v">
                <p:oleObj spid="_x0000_s2096" name="MS Org Chart" r:id="rId4" imgW="6089400" imgH="2736720" progId="OrgPlusWOPX.4">
                  <p:embed followColorScheme="full"/>
                </p:oleObj>
              </mc:Choice>
              <mc:Fallback>
                <p:oleObj name="MS Org Chart" r:id="rId4" imgW="6089400" imgH="2736720" progId="OrgPlusWOPX.4">
                  <p:embed followColorScheme="full"/>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3352800"/>
                        <a:ext cx="6172200" cy="2774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p:cNvSpPr>
            <a:spLocks noGrp="1"/>
          </p:cNvSpPr>
          <p:nvPr>
            <p:ph type="dt" sz="quarter" idx="10"/>
          </p:nvPr>
        </p:nvSpPr>
        <p:spPr>
          <a:noFill/>
        </p:spPr>
        <p:txBody>
          <a:bodyPr/>
          <a:lstStyle/>
          <a:p>
            <a:r>
              <a:rPr lang="en-US"/>
              <a:t>Week 2</a:t>
            </a:r>
            <a:endParaRPr lang="en-US" dirty="0"/>
          </a:p>
        </p:txBody>
      </p:sp>
      <p:sp>
        <p:nvSpPr>
          <p:cNvPr id="35843" name="Footer Placeholder 4"/>
          <p:cNvSpPr>
            <a:spLocks noGrp="1"/>
          </p:cNvSpPr>
          <p:nvPr>
            <p:ph type="ftr" sz="quarter" idx="11"/>
          </p:nvPr>
        </p:nvSpPr>
        <p:spPr>
          <a:noFill/>
        </p:spPr>
        <p:txBody>
          <a:bodyPr/>
          <a:lstStyle/>
          <a:p>
            <a:r>
              <a:rPr lang="en-US" dirty="0"/>
              <a:t>Dr. Lou Pape SysEng6196</a:t>
            </a:r>
          </a:p>
        </p:txBody>
      </p:sp>
      <p:sp>
        <p:nvSpPr>
          <p:cNvPr id="35844" name="Slide Number Placeholder 5"/>
          <p:cNvSpPr>
            <a:spLocks noGrp="1"/>
          </p:cNvSpPr>
          <p:nvPr>
            <p:ph type="sldNum" sz="quarter" idx="12"/>
          </p:nvPr>
        </p:nvSpPr>
        <p:spPr>
          <a:noFill/>
        </p:spPr>
        <p:txBody>
          <a:bodyPr/>
          <a:lstStyle/>
          <a:p>
            <a:fld id="{412CD43A-B628-4C1A-90DB-41AC5207CFAC}" type="slidenum">
              <a:rPr lang="en-US" smtClean="0"/>
              <a:pPr/>
              <a:t>33</a:t>
            </a:fld>
            <a:endParaRPr lang="en-US"/>
          </a:p>
        </p:txBody>
      </p:sp>
      <p:sp>
        <p:nvSpPr>
          <p:cNvPr id="35845" name="Rectangle 2"/>
          <p:cNvSpPr>
            <a:spLocks noGrp="1" noChangeArrowheads="1"/>
          </p:cNvSpPr>
          <p:nvPr>
            <p:ph type="title"/>
          </p:nvPr>
        </p:nvSpPr>
        <p:spPr>
          <a:xfrm>
            <a:off x="304800" y="762000"/>
            <a:ext cx="8229600" cy="914400"/>
          </a:xfrm>
        </p:spPr>
        <p:txBody>
          <a:bodyPr/>
          <a:lstStyle/>
          <a:p>
            <a:pPr eaLnBrk="1" hangingPunct="1"/>
            <a:r>
              <a:rPr lang="en-US" altLang="zh-CN">
                <a:ea typeface="宋体" pitchFamily="2" charset="-122"/>
              </a:rPr>
              <a:t>System Engineering Organization </a:t>
            </a:r>
            <a:endParaRPr lang="zh-CN" altLang="en-US">
              <a:ea typeface="宋体" pitchFamily="2" charset="-122"/>
            </a:endParaRPr>
          </a:p>
        </p:txBody>
      </p:sp>
      <p:sp>
        <p:nvSpPr>
          <p:cNvPr id="35846" name="Rectangle 3"/>
          <p:cNvSpPr>
            <a:spLocks noGrp="1" noChangeArrowheads="1"/>
          </p:cNvSpPr>
          <p:nvPr>
            <p:ph type="body" idx="1"/>
          </p:nvPr>
        </p:nvSpPr>
        <p:spPr>
          <a:xfrm>
            <a:off x="533400" y="1676400"/>
            <a:ext cx="8305800" cy="4572000"/>
          </a:xfrm>
        </p:spPr>
        <p:txBody>
          <a:bodyPr/>
          <a:lstStyle/>
          <a:p>
            <a:pPr eaLnBrk="1" hangingPunct="1"/>
            <a:r>
              <a:rPr lang="en-US" altLang="zh-CN" sz="2800" dirty="0">
                <a:ea typeface="宋体" pitchFamily="2" charset="-122"/>
              </a:rPr>
              <a:t>What’s the role of SE management in </a:t>
            </a:r>
            <a:r>
              <a:rPr lang="en-US" altLang="zh-CN" sz="2800" dirty="0" err="1">
                <a:ea typeface="宋体" pitchFamily="2" charset="-122"/>
              </a:rPr>
              <a:t>IPPD</a:t>
            </a:r>
            <a:r>
              <a:rPr lang="en-US" altLang="zh-CN" sz="2800" dirty="0">
                <a:ea typeface="宋体" pitchFamily="2" charset="-122"/>
              </a:rPr>
              <a:t>?</a:t>
            </a:r>
          </a:p>
          <a:p>
            <a:pPr lvl="1" eaLnBrk="1" hangingPunct="1"/>
            <a:r>
              <a:rPr lang="en-US" altLang="zh-CN" sz="2400" dirty="0">
                <a:ea typeface="宋体" pitchFamily="2" charset="-122"/>
              </a:rPr>
              <a:t>Help design the organization to achieve program objectives during program planning</a:t>
            </a:r>
          </a:p>
          <a:p>
            <a:pPr lvl="1" eaLnBrk="1" hangingPunct="1"/>
            <a:r>
              <a:rPr lang="en-US" altLang="zh-CN" sz="2400" dirty="0">
                <a:ea typeface="宋体" pitchFamily="2" charset="-122"/>
              </a:rPr>
              <a:t>Help define: </a:t>
            </a:r>
          </a:p>
          <a:p>
            <a:pPr lvl="2" eaLnBrk="1" hangingPunct="1"/>
            <a:r>
              <a:rPr lang="en-US" altLang="zh-CN" sz="2400" dirty="0">
                <a:ea typeface="宋体" pitchFamily="2" charset="-122"/>
              </a:rPr>
              <a:t>Schedule (tasks and deliverables)</a:t>
            </a:r>
          </a:p>
          <a:p>
            <a:pPr lvl="2" eaLnBrk="1" hangingPunct="1"/>
            <a:r>
              <a:rPr lang="en-US" altLang="zh-CN" sz="2400" dirty="0">
                <a:ea typeface="宋体" pitchFamily="2" charset="-122"/>
              </a:rPr>
              <a:t>Budget (budget for tasks)</a:t>
            </a:r>
          </a:p>
          <a:p>
            <a:pPr lvl="2" eaLnBrk="1" hangingPunct="1"/>
            <a:r>
              <a:rPr lang="en-US" altLang="zh-CN" sz="2400" dirty="0">
                <a:ea typeface="宋体" pitchFamily="2" charset="-122"/>
              </a:rPr>
              <a:t>Technical performance and compliance</a:t>
            </a:r>
          </a:p>
          <a:p>
            <a:pPr lvl="1" eaLnBrk="1" hangingPunct="1"/>
            <a:r>
              <a:rPr lang="en-US" altLang="zh-CN" sz="2400" dirty="0">
                <a:ea typeface="宋体" pitchFamily="2" charset="-122"/>
              </a:rPr>
              <a:t>Help ensure organizational integration during execution</a:t>
            </a:r>
          </a:p>
          <a:p>
            <a:pPr lvl="2" eaLnBrk="1" hangingPunct="1"/>
            <a:r>
              <a:rPr lang="en-US" altLang="zh-CN" sz="2400" dirty="0">
                <a:ea typeface="宋体" pitchFamily="2" charset="-122"/>
              </a:rPr>
              <a:t>Integrated Master Schedule (IMS) integration</a:t>
            </a:r>
          </a:p>
          <a:p>
            <a:pPr lvl="2" eaLnBrk="1" hangingPunct="1"/>
            <a:r>
              <a:rPr lang="en-US" altLang="zh-CN" sz="2400" dirty="0">
                <a:ea typeface="宋体" pitchFamily="2" charset="-122"/>
              </a:rPr>
              <a:t>Facilitate Product/deliverable handoffs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Date Placeholder 4"/>
          <p:cNvSpPr>
            <a:spLocks noGrp="1"/>
          </p:cNvSpPr>
          <p:nvPr>
            <p:ph type="dt" sz="quarter" idx="10"/>
          </p:nvPr>
        </p:nvSpPr>
        <p:spPr>
          <a:noFill/>
        </p:spPr>
        <p:txBody>
          <a:bodyPr/>
          <a:lstStyle/>
          <a:p>
            <a:r>
              <a:rPr lang="en-US"/>
              <a:t>Week 2</a:t>
            </a:r>
            <a:endParaRPr lang="en-US" dirty="0"/>
          </a:p>
        </p:txBody>
      </p:sp>
      <p:sp>
        <p:nvSpPr>
          <p:cNvPr id="3077" name="Footer Placeholder 5"/>
          <p:cNvSpPr>
            <a:spLocks noGrp="1"/>
          </p:cNvSpPr>
          <p:nvPr>
            <p:ph type="ftr" sz="quarter" idx="11"/>
          </p:nvPr>
        </p:nvSpPr>
        <p:spPr>
          <a:noFill/>
        </p:spPr>
        <p:txBody>
          <a:bodyPr/>
          <a:lstStyle/>
          <a:p>
            <a:r>
              <a:rPr lang="en-US" dirty="0"/>
              <a:t>Dr. Lou Pape SysEng6196</a:t>
            </a:r>
          </a:p>
        </p:txBody>
      </p:sp>
      <p:sp>
        <p:nvSpPr>
          <p:cNvPr id="3078" name="Slide Number Placeholder 6"/>
          <p:cNvSpPr>
            <a:spLocks noGrp="1"/>
          </p:cNvSpPr>
          <p:nvPr>
            <p:ph type="sldNum" sz="quarter" idx="12"/>
          </p:nvPr>
        </p:nvSpPr>
        <p:spPr>
          <a:noFill/>
        </p:spPr>
        <p:txBody>
          <a:bodyPr/>
          <a:lstStyle/>
          <a:p>
            <a:fld id="{CC8E9D1E-47DD-451B-8458-28D0EAEE7C2D}" type="slidenum">
              <a:rPr lang="en-US" smtClean="0"/>
              <a:pPr/>
              <a:t>34</a:t>
            </a:fld>
            <a:endParaRPr lang="en-US"/>
          </a:p>
        </p:txBody>
      </p:sp>
      <p:sp>
        <p:nvSpPr>
          <p:cNvPr id="3079" name="Rectangle 2"/>
          <p:cNvSpPr>
            <a:spLocks noGrp="1" noChangeArrowheads="1"/>
          </p:cNvSpPr>
          <p:nvPr>
            <p:ph type="title"/>
          </p:nvPr>
        </p:nvSpPr>
        <p:spPr/>
        <p:txBody>
          <a:bodyPr/>
          <a:lstStyle/>
          <a:p>
            <a:pPr eaLnBrk="1" hangingPunct="1"/>
            <a:r>
              <a:rPr lang="en-US"/>
              <a:t>Alternate SE Deployment</a:t>
            </a:r>
          </a:p>
        </p:txBody>
      </p:sp>
      <p:sp>
        <p:nvSpPr>
          <p:cNvPr id="3080" name="Rectangle 3"/>
          <p:cNvSpPr>
            <a:spLocks noGrp="1" noChangeArrowheads="1"/>
          </p:cNvSpPr>
          <p:nvPr>
            <p:ph type="body" sz="half" idx="1"/>
          </p:nvPr>
        </p:nvSpPr>
        <p:spPr>
          <a:xfrm>
            <a:off x="6172200" y="1371600"/>
            <a:ext cx="2971800" cy="4876800"/>
          </a:xfrm>
        </p:spPr>
        <p:txBody>
          <a:bodyPr/>
          <a:lstStyle/>
          <a:p>
            <a:pPr eaLnBrk="1" hangingPunct="1"/>
            <a:r>
              <a:rPr lang="en-US" sz="2000"/>
              <a:t>SE isolated from product development</a:t>
            </a:r>
          </a:p>
          <a:p>
            <a:pPr lvl="1" eaLnBrk="1" hangingPunct="1"/>
            <a:r>
              <a:rPr lang="en-US" sz="1800"/>
              <a:t>Role limited</a:t>
            </a:r>
          </a:p>
          <a:p>
            <a:pPr eaLnBrk="1" hangingPunct="1"/>
            <a:endParaRPr lang="en-US" sz="2000"/>
          </a:p>
          <a:p>
            <a:pPr eaLnBrk="1" hangingPunct="1"/>
            <a:endParaRPr lang="en-US" sz="2000"/>
          </a:p>
          <a:p>
            <a:pPr eaLnBrk="1" hangingPunct="1"/>
            <a:endParaRPr lang="en-US" sz="2000"/>
          </a:p>
          <a:p>
            <a:pPr eaLnBrk="1" hangingPunct="1"/>
            <a:r>
              <a:rPr lang="en-US" sz="2000"/>
              <a:t>SE integrated into product development</a:t>
            </a:r>
          </a:p>
          <a:p>
            <a:pPr lvl="1" eaLnBrk="1" hangingPunct="1"/>
            <a:r>
              <a:rPr lang="en-US" sz="1800"/>
              <a:t>Either retain SEs at top level or deploy to each subordinate team</a:t>
            </a:r>
          </a:p>
        </p:txBody>
      </p:sp>
      <p:graphicFrame>
        <p:nvGraphicFramePr>
          <p:cNvPr id="3074" name="Object 4"/>
          <p:cNvGraphicFramePr>
            <a:graphicFrameLocks noChangeAspect="1"/>
          </p:cNvGraphicFramePr>
          <p:nvPr/>
        </p:nvGraphicFramePr>
        <p:xfrm>
          <a:off x="0" y="1600200"/>
          <a:ext cx="6248400" cy="1543050"/>
        </p:xfrm>
        <a:graphic>
          <a:graphicData uri="http://schemas.openxmlformats.org/presentationml/2006/ole">
            <mc:AlternateContent xmlns:mc="http://schemas.openxmlformats.org/markup-compatibility/2006">
              <mc:Choice xmlns:v="urn:schemas-microsoft-com:vml" Requires="v">
                <p:oleObj spid="_x0000_s3166" name="MS Org Chart" r:id="rId4" imgW="6089400" imgH="1504800" progId="OrgPlusWOPX.4">
                  <p:embed followColorScheme="full"/>
                </p:oleObj>
              </mc:Choice>
              <mc:Fallback>
                <p:oleObj name="MS Org Chart" r:id="rId4" imgW="6089400" imgH="1504800" progId="OrgPlusWOPX.4">
                  <p:embed followColorScheme="full"/>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600200"/>
                        <a:ext cx="6248400" cy="1543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5"/>
          <p:cNvGraphicFramePr>
            <a:graphicFrameLocks noGrp="1" noChangeAspect="1"/>
          </p:cNvGraphicFramePr>
          <p:nvPr>
            <p:ph sz="half" idx="2"/>
          </p:nvPr>
        </p:nvGraphicFramePr>
        <p:xfrm>
          <a:off x="0" y="3765550"/>
          <a:ext cx="6172200" cy="2774950"/>
        </p:xfrm>
        <a:graphic>
          <a:graphicData uri="http://schemas.openxmlformats.org/presentationml/2006/ole">
            <mc:AlternateContent xmlns:mc="http://schemas.openxmlformats.org/markup-compatibility/2006">
              <mc:Choice xmlns:v="urn:schemas-microsoft-com:vml" Requires="v">
                <p:oleObj spid="_x0000_s3167" name="MS Org Chart" r:id="rId6" imgW="6089400" imgH="2736720" progId="OrgPlusWOPX.4">
                  <p:embed followColorScheme="full"/>
                </p:oleObj>
              </mc:Choice>
              <mc:Fallback>
                <p:oleObj name="MS Org Chart" r:id="rId6" imgW="6089400" imgH="2736720" progId="OrgPlusWOPX.4">
                  <p:embed followColorScheme="full"/>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3765550"/>
                        <a:ext cx="6172200" cy="2774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1" name="Line 6"/>
          <p:cNvSpPr>
            <a:spLocks noChangeShapeType="1"/>
          </p:cNvSpPr>
          <p:nvPr/>
        </p:nvSpPr>
        <p:spPr bwMode="auto">
          <a:xfrm flipH="1">
            <a:off x="3962400" y="1752600"/>
            <a:ext cx="2590800" cy="762000"/>
          </a:xfrm>
          <a:prstGeom prst="line">
            <a:avLst/>
          </a:prstGeom>
          <a:noFill/>
          <a:ln w="9525">
            <a:solidFill>
              <a:schemeClr val="tx1"/>
            </a:solidFill>
            <a:round/>
            <a:headEnd/>
            <a:tailEnd type="triangle" w="med" len="med"/>
          </a:ln>
        </p:spPr>
        <p:txBody>
          <a:bodyPr/>
          <a:lstStyle/>
          <a:p>
            <a:endParaRPr lang="en-US"/>
          </a:p>
        </p:txBody>
      </p:sp>
      <p:sp>
        <p:nvSpPr>
          <p:cNvPr id="3082" name="Line 7"/>
          <p:cNvSpPr>
            <a:spLocks noChangeShapeType="1"/>
          </p:cNvSpPr>
          <p:nvPr/>
        </p:nvSpPr>
        <p:spPr bwMode="auto">
          <a:xfrm flipH="1">
            <a:off x="5334000" y="4343400"/>
            <a:ext cx="1066800" cy="6858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4"/>
          <p:cNvSpPr>
            <a:spLocks noGrp="1"/>
          </p:cNvSpPr>
          <p:nvPr>
            <p:ph type="dt" sz="quarter" idx="10"/>
          </p:nvPr>
        </p:nvSpPr>
        <p:spPr>
          <a:noFill/>
        </p:spPr>
        <p:txBody>
          <a:bodyPr/>
          <a:lstStyle/>
          <a:p>
            <a:r>
              <a:rPr lang="en-US"/>
              <a:t>Week 2</a:t>
            </a:r>
            <a:endParaRPr lang="en-US" dirty="0"/>
          </a:p>
        </p:txBody>
      </p:sp>
      <p:sp>
        <p:nvSpPr>
          <p:cNvPr id="37891" name="Footer Placeholder 5"/>
          <p:cNvSpPr>
            <a:spLocks noGrp="1"/>
          </p:cNvSpPr>
          <p:nvPr>
            <p:ph type="ftr" sz="quarter" idx="11"/>
          </p:nvPr>
        </p:nvSpPr>
        <p:spPr>
          <a:noFill/>
        </p:spPr>
        <p:txBody>
          <a:bodyPr/>
          <a:lstStyle/>
          <a:p>
            <a:r>
              <a:rPr lang="en-US" dirty="0"/>
              <a:t>Dr. Lou Pape SysEng6196</a:t>
            </a:r>
          </a:p>
        </p:txBody>
      </p:sp>
      <p:sp>
        <p:nvSpPr>
          <p:cNvPr id="37892" name="Slide Number Placeholder 6"/>
          <p:cNvSpPr>
            <a:spLocks noGrp="1"/>
          </p:cNvSpPr>
          <p:nvPr>
            <p:ph type="sldNum" sz="quarter" idx="12"/>
          </p:nvPr>
        </p:nvSpPr>
        <p:spPr>
          <a:noFill/>
        </p:spPr>
        <p:txBody>
          <a:bodyPr/>
          <a:lstStyle/>
          <a:p>
            <a:fld id="{6D932754-8B37-4F75-B558-96D817EFB1FE}" type="slidenum">
              <a:rPr lang="en-US" smtClean="0"/>
              <a:pPr/>
              <a:t>35</a:t>
            </a:fld>
            <a:endParaRPr lang="en-US"/>
          </a:p>
        </p:txBody>
      </p:sp>
      <p:sp>
        <p:nvSpPr>
          <p:cNvPr id="37893" name="Rectangle 2"/>
          <p:cNvSpPr>
            <a:spLocks noGrp="1" noChangeArrowheads="1"/>
          </p:cNvSpPr>
          <p:nvPr>
            <p:ph type="title"/>
          </p:nvPr>
        </p:nvSpPr>
        <p:spPr>
          <a:xfrm>
            <a:off x="152400" y="685800"/>
            <a:ext cx="9067800" cy="685800"/>
          </a:xfrm>
        </p:spPr>
        <p:txBody>
          <a:bodyPr/>
          <a:lstStyle/>
          <a:p>
            <a:pPr eaLnBrk="1" hangingPunct="1"/>
            <a:r>
              <a:rPr lang="en-US" dirty="0"/>
              <a:t>Responsibility Assignment Matrix (RAM)</a:t>
            </a:r>
          </a:p>
        </p:txBody>
      </p:sp>
      <p:sp>
        <p:nvSpPr>
          <p:cNvPr id="37894" name="Rectangle 3"/>
          <p:cNvSpPr>
            <a:spLocks noGrp="1" noChangeArrowheads="1"/>
          </p:cNvSpPr>
          <p:nvPr>
            <p:ph type="body" sz="half" idx="1"/>
          </p:nvPr>
        </p:nvSpPr>
        <p:spPr>
          <a:xfrm>
            <a:off x="685800" y="1524000"/>
            <a:ext cx="7924800" cy="4724400"/>
          </a:xfrm>
        </p:spPr>
        <p:txBody>
          <a:bodyPr/>
          <a:lstStyle/>
          <a:p>
            <a:pPr marL="381000" indent="-381000" eaLnBrk="1" hangingPunct="1">
              <a:lnSpc>
                <a:spcPct val="90000"/>
              </a:lnSpc>
            </a:pPr>
            <a:r>
              <a:rPr lang="en-US" sz="2000" dirty="0"/>
              <a:t>Connects SEMP§3.2 Organization to§3.1 WBS</a:t>
            </a:r>
          </a:p>
          <a:p>
            <a:pPr marL="381000" indent="-381000" eaLnBrk="1" hangingPunct="1">
              <a:lnSpc>
                <a:spcPct val="90000"/>
              </a:lnSpc>
            </a:pPr>
            <a:r>
              <a:rPr lang="en-US" sz="2000" dirty="0"/>
              <a:t>Introduces</a:t>
            </a:r>
            <a:r>
              <a:rPr lang="en-US" sz="2000" b="0" dirty="0"/>
              <a:t> §</a:t>
            </a:r>
            <a:r>
              <a:rPr lang="en-US" sz="2000" dirty="0"/>
              <a:t>3.3 – </a:t>
            </a:r>
            <a:r>
              <a:rPr lang="en-US" sz="2000" dirty="0" err="1"/>
              <a:t>RRAA</a:t>
            </a:r>
            <a:endParaRPr lang="en-US" sz="2000" dirty="0"/>
          </a:p>
          <a:p>
            <a:pPr marL="381000" indent="-381000" eaLnBrk="1" hangingPunct="1">
              <a:lnSpc>
                <a:spcPct val="90000"/>
              </a:lnSpc>
              <a:buFontTx/>
              <a:buNone/>
            </a:pPr>
            <a:r>
              <a:rPr lang="en-US" sz="1800" dirty="0"/>
              <a:t>	</a:t>
            </a:r>
            <a:r>
              <a:rPr lang="en-US" sz="1800" dirty="0">
                <a:hlinkClick r:id="rId3"/>
              </a:rPr>
              <a:t>http://www.mindtools.com/pages/article/newPPM_RAM.htm</a:t>
            </a:r>
            <a:r>
              <a:rPr lang="en-US" sz="1800" dirty="0"/>
              <a:t> </a:t>
            </a:r>
          </a:p>
          <a:p>
            <a:pPr marL="381000" indent="-381000" eaLnBrk="1" hangingPunct="1">
              <a:lnSpc>
                <a:spcPct val="90000"/>
              </a:lnSpc>
              <a:buFontTx/>
              <a:buAutoNum type="arabicPeriod"/>
            </a:pPr>
            <a:r>
              <a:rPr lang="en-US" sz="2000" dirty="0"/>
              <a:t>Define the deliverables (WBS)</a:t>
            </a:r>
          </a:p>
          <a:p>
            <a:pPr marL="381000" indent="-381000" eaLnBrk="1" hangingPunct="1">
              <a:lnSpc>
                <a:spcPct val="90000"/>
              </a:lnSpc>
              <a:buFontTx/>
              <a:buAutoNum type="arabicPeriod"/>
            </a:pPr>
            <a:r>
              <a:rPr lang="en-US" sz="2000" dirty="0"/>
              <a:t>Identify the people (organizational breakdown structure – OBS)</a:t>
            </a:r>
          </a:p>
          <a:p>
            <a:pPr marL="381000" indent="-381000" eaLnBrk="1" hangingPunct="1">
              <a:lnSpc>
                <a:spcPct val="90000"/>
              </a:lnSpc>
              <a:buFontTx/>
              <a:buAutoNum type="arabicPeriod"/>
            </a:pPr>
            <a:r>
              <a:rPr lang="en-US" sz="2000" dirty="0"/>
              <a:t>Map Deliverables to people/organization as (RACI)</a:t>
            </a:r>
          </a:p>
          <a:p>
            <a:pPr marL="800100" lvl="1" indent="-342900" eaLnBrk="1" hangingPunct="1">
              <a:lnSpc>
                <a:spcPct val="90000"/>
              </a:lnSpc>
            </a:pPr>
            <a:r>
              <a:rPr lang="en-US" sz="1800" dirty="0"/>
              <a:t>R = Responsible (People who </a:t>
            </a:r>
            <a:r>
              <a:rPr lang="en-US" sz="1800" i="1" dirty="0"/>
              <a:t>do</a:t>
            </a:r>
            <a:r>
              <a:rPr lang="en-US" sz="1800" dirty="0"/>
              <a:t> the work)</a:t>
            </a:r>
          </a:p>
          <a:p>
            <a:pPr marL="1200150" lvl="2" indent="-342900" eaLnBrk="1" hangingPunct="1">
              <a:lnSpc>
                <a:spcPct val="90000"/>
              </a:lnSpc>
            </a:pPr>
            <a:r>
              <a:rPr lang="en-US" sz="1800" dirty="0"/>
              <a:t>[If multiple organizations are Responsible, designate exactly one as R*:  People who </a:t>
            </a:r>
            <a:r>
              <a:rPr lang="en-US" sz="1800" i="1" dirty="0"/>
              <a:t>do</a:t>
            </a:r>
            <a:r>
              <a:rPr lang="en-US" sz="1800" dirty="0"/>
              <a:t> the work AND are responsible to </a:t>
            </a:r>
            <a:r>
              <a:rPr lang="en-US" sz="1800" i="1" dirty="0"/>
              <a:t>ensure</a:t>
            </a:r>
            <a:r>
              <a:rPr lang="en-US" sz="1800" dirty="0"/>
              <a:t> that it gets done]</a:t>
            </a:r>
          </a:p>
          <a:p>
            <a:pPr marL="800100" lvl="1" indent="-342900" eaLnBrk="1" hangingPunct="1">
              <a:lnSpc>
                <a:spcPct val="90000"/>
              </a:lnSpc>
            </a:pPr>
            <a:r>
              <a:rPr lang="en-US" sz="1800" dirty="0"/>
              <a:t>A = Accountable (People legally responsible that the work gets done correctly)</a:t>
            </a:r>
          </a:p>
          <a:p>
            <a:pPr marL="800100" lvl="1" indent="-342900" eaLnBrk="1" hangingPunct="1">
              <a:lnSpc>
                <a:spcPct val="90000"/>
              </a:lnSpc>
            </a:pPr>
            <a:r>
              <a:rPr lang="en-US" sz="1800" dirty="0"/>
              <a:t>C = Consulted (People who provide input before and during the work – who coordinate on the work)</a:t>
            </a:r>
          </a:p>
          <a:p>
            <a:pPr marL="800100" lvl="1" indent="-342900" eaLnBrk="1" hangingPunct="1">
              <a:lnSpc>
                <a:spcPct val="90000"/>
              </a:lnSpc>
            </a:pPr>
            <a:r>
              <a:rPr lang="en-US" sz="1800" dirty="0"/>
              <a:t>I = Informed (People who are kept informed of progress)</a:t>
            </a:r>
          </a:p>
          <a:p>
            <a:pPr marL="381000" indent="-381000" eaLnBrk="1" hangingPunct="1">
              <a:lnSpc>
                <a:spcPct val="90000"/>
              </a:lnSpc>
              <a:buFontTx/>
              <a:buNone/>
            </a:pPr>
            <a:r>
              <a:rPr lang="en-US" sz="1400" dirty="0"/>
              <a:t>Copyright © Mind Tools Ltd, 1995-2010, All Rights Reserved. Reproduced with permission</a:t>
            </a:r>
            <a:endParaRPr lang="en-US"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p:cNvSpPr>
            <a:spLocks noGrp="1"/>
          </p:cNvSpPr>
          <p:nvPr>
            <p:ph type="dt" sz="quarter" idx="10"/>
          </p:nvPr>
        </p:nvSpPr>
        <p:spPr>
          <a:noFill/>
        </p:spPr>
        <p:txBody>
          <a:bodyPr/>
          <a:lstStyle/>
          <a:p>
            <a:r>
              <a:rPr lang="en-US"/>
              <a:t>Week 2</a:t>
            </a:r>
            <a:endParaRPr lang="en-US" dirty="0"/>
          </a:p>
        </p:txBody>
      </p:sp>
      <p:sp>
        <p:nvSpPr>
          <p:cNvPr id="38915" name="Footer Placeholder 4"/>
          <p:cNvSpPr>
            <a:spLocks noGrp="1"/>
          </p:cNvSpPr>
          <p:nvPr>
            <p:ph type="ftr" sz="quarter" idx="11"/>
          </p:nvPr>
        </p:nvSpPr>
        <p:spPr>
          <a:noFill/>
        </p:spPr>
        <p:txBody>
          <a:bodyPr/>
          <a:lstStyle/>
          <a:p>
            <a:r>
              <a:rPr lang="en-US" dirty="0"/>
              <a:t>Dr. Lou Pape SysEng6196</a:t>
            </a:r>
          </a:p>
        </p:txBody>
      </p:sp>
      <p:sp>
        <p:nvSpPr>
          <p:cNvPr id="38916" name="Slide Number Placeholder 5"/>
          <p:cNvSpPr>
            <a:spLocks noGrp="1"/>
          </p:cNvSpPr>
          <p:nvPr>
            <p:ph type="sldNum" sz="quarter" idx="12"/>
          </p:nvPr>
        </p:nvSpPr>
        <p:spPr>
          <a:noFill/>
        </p:spPr>
        <p:txBody>
          <a:bodyPr/>
          <a:lstStyle/>
          <a:p>
            <a:fld id="{132653BB-CABE-473C-A219-8B5FB96021EE}" type="slidenum">
              <a:rPr lang="en-US" smtClean="0"/>
              <a:pPr/>
              <a:t>36</a:t>
            </a:fld>
            <a:endParaRPr lang="en-US"/>
          </a:p>
        </p:txBody>
      </p:sp>
      <p:sp>
        <p:nvSpPr>
          <p:cNvPr id="38917" name="Rectangle 2"/>
          <p:cNvSpPr>
            <a:spLocks noGrp="1" noChangeArrowheads="1"/>
          </p:cNvSpPr>
          <p:nvPr>
            <p:ph type="title"/>
          </p:nvPr>
        </p:nvSpPr>
        <p:spPr/>
        <p:txBody>
          <a:bodyPr/>
          <a:lstStyle/>
          <a:p>
            <a:pPr eaLnBrk="1" hangingPunct="1"/>
            <a:r>
              <a:rPr lang="en-US"/>
              <a:t>Example RAM</a:t>
            </a:r>
          </a:p>
        </p:txBody>
      </p:sp>
      <p:sp>
        <p:nvSpPr>
          <p:cNvPr id="38918" name="Rectangle 3"/>
          <p:cNvSpPr>
            <a:spLocks noGrp="1" noChangeArrowheads="1"/>
          </p:cNvSpPr>
          <p:nvPr>
            <p:ph type="body" idx="1"/>
          </p:nvPr>
        </p:nvSpPr>
        <p:spPr>
          <a:xfrm>
            <a:off x="685800" y="6019800"/>
            <a:ext cx="8077200" cy="609600"/>
          </a:xfrm>
        </p:spPr>
        <p:txBody>
          <a:bodyPr/>
          <a:lstStyle/>
          <a:p>
            <a:pPr eaLnBrk="1" hangingPunct="1">
              <a:lnSpc>
                <a:spcPct val="80000"/>
              </a:lnSpc>
              <a:buFontTx/>
              <a:buNone/>
            </a:pPr>
            <a:r>
              <a:rPr lang="en-US" sz="1400" dirty="0" err="1">
                <a:hlinkClick r:id="rId3"/>
              </a:rPr>
              <a:t>http://www.mindtools.com/pages/article/newPPM_RAM.htm</a:t>
            </a:r>
            <a:r>
              <a:rPr lang="en-US" sz="1400" dirty="0"/>
              <a:t> </a:t>
            </a:r>
          </a:p>
          <a:p>
            <a:pPr eaLnBrk="1" hangingPunct="1">
              <a:lnSpc>
                <a:spcPct val="80000"/>
              </a:lnSpc>
              <a:buFontTx/>
              <a:buNone/>
            </a:pPr>
            <a:r>
              <a:rPr lang="en-US" sz="1400" dirty="0"/>
              <a:t>Copyright © Mind Tools Ltd, 1995-2010, All Rights Reserved. Reproduced with permission.</a:t>
            </a:r>
          </a:p>
        </p:txBody>
      </p:sp>
      <p:pic>
        <p:nvPicPr>
          <p:cNvPr id="38919" name="Picture 124"/>
          <p:cNvPicPr>
            <a:picLocks noChangeAspect="1" noChangeArrowheads="1"/>
          </p:cNvPicPr>
          <p:nvPr/>
        </p:nvPicPr>
        <p:blipFill>
          <a:blip r:embed="rId4" cstate="print"/>
          <a:srcRect l="26112" t="28099" r="2670" b="10744"/>
          <a:stretch>
            <a:fillRect/>
          </a:stretch>
        </p:blipFill>
        <p:spPr bwMode="auto">
          <a:xfrm>
            <a:off x="76200" y="1219200"/>
            <a:ext cx="7543800" cy="4651375"/>
          </a:xfrm>
          <a:prstGeom prst="rect">
            <a:avLst/>
          </a:prstGeom>
          <a:noFill/>
          <a:ln w="9525">
            <a:noFill/>
            <a:miter lim="800000"/>
            <a:headEnd/>
            <a:tailEnd/>
          </a:ln>
        </p:spPr>
      </p:pic>
      <p:sp>
        <p:nvSpPr>
          <p:cNvPr id="38920" name="Text Box 125"/>
          <p:cNvSpPr txBox="1">
            <a:spLocks noChangeArrowheads="1"/>
          </p:cNvSpPr>
          <p:nvPr/>
        </p:nvSpPr>
        <p:spPr bwMode="auto">
          <a:xfrm>
            <a:off x="3886200" y="2057400"/>
            <a:ext cx="1260475" cy="457200"/>
          </a:xfrm>
          <a:prstGeom prst="rect">
            <a:avLst/>
          </a:prstGeom>
          <a:solidFill>
            <a:srgbClr val="CCFFCC"/>
          </a:solidFill>
          <a:ln w="9525">
            <a:noFill/>
            <a:miter lim="800000"/>
            <a:headEnd/>
            <a:tailEnd/>
          </a:ln>
        </p:spPr>
        <p:txBody>
          <a:bodyPr wrap="none">
            <a:spAutoFit/>
          </a:bodyPr>
          <a:lstStyle/>
          <a:p>
            <a:r>
              <a:rPr lang="en-US"/>
              <a:t>WBS </a:t>
            </a:r>
            <a:r>
              <a:rPr lang="en-US">
                <a:sym typeface="Wingdings" pitchFamily="2" charset="2"/>
              </a:rPr>
              <a:t></a:t>
            </a:r>
            <a:endParaRPr lang="en-US"/>
          </a:p>
        </p:txBody>
      </p:sp>
      <p:sp>
        <p:nvSpPr>
          <p:cNvPr id="38921" name="Text Box 126"/>
          <p:cNvSpPr txBox="1">
            <a:spLocks noChangeArrowheads="1"/>
          </p:cNvSpPr>
          <p:nvPr/>
        </p:nvSpPr>
        <p:spPr bwMode="auto">
          <a:xfrm>
            <a:off x="381000" y="3195638"/>
            <a:ext cx="1044575" cy="457200"/>
          </a:xfrm>
          <a:prstGeom prst="rect">
            <a:avLst/>
          </a:prstGeom>
          <a:solidFill>
            <a:srgbClr val="CCFFCC"/>
          </a:solidFill>
          <a:ln w="9525">
            <a:noFill/>
            <a:miter lim="800000"/>
            <a:headEnd/>
            <a:tailEnd/>
          </a:ln>
        </p:spPr>
        <p:txBody>
          <a:bodyPr wrap="none">
            <a:spAutoFit/>
          </a:bodyPr>
          <a:lstStyle/>
          <a:p>
            <a:r>
              <a:rPr lang="en-US"/>
              <a:t>Org. </a:t>
            </a:r>
            <a:r>
              <a:rPr lang="en-US">
                <a:sym typeface="Symbol" pitchFamily="18" charset="2"/>
              </a:rPr>
              <a:t></a:t>
            </a:r>
          </a:p>
        </p:txBody>
      </p:sp>
      <p:sp>
        <p:nvSpPr>
          <p:cNvPr id="38922" name="TextBox 10"/>
          <p:cNvSpPr txBox="1">
            <a:spLocks noChangeArrowheads="1"/>
          </p:cNvSpPr>
          <p:nvPr/>
        </p:nvSpPr>
        <p:spPr bwMode="auto">
          <a:xfrm>
            <a:off x="7696200" y="1600200"/>
            <a:ext cx="1447800" cy="3416320"/>
          </a:xfrm>
          <a:prstGeom prst="rect">
            <a:avLst/>
          </a:prstGeom>
          <a:solidFill>
            <a:srgbClr val="FFFF00"/>
          </a:solidFill>
          <a:ln w="9525">
            <a:noFill/>
            <a:miter lim="800000"/>
            <a:headEnd/>
            <a:tailEnd/>
          </a:ln>
        </p:spPr>
        <p:txBody>
          <a:bodyPr wrap="square">
            <a:spAutoFit/>
          </a:bodyPr>
          <a:lstStyle/>
          <a:p>
            <a:r>
              <a:rPr lang="en-US" dirty="0"/>
              <a:t>Be careful of &gt;1 “R” in any column; it may lead to conflicts or gaps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Systems Engineering a RAM</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61397642"/>
              </p:ext>
            </p:extLst>
          </p:nvPr>
        </p:nvGraphicFramePr>
        <p:xfrm>
          <a:off x="867744" y="1757065"/>
          <a:ext cx="7772400" cy="222504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xmlns="" val="20000"/>
                    </a:ext>
                  </a:extLst>
                </a:gridCol>
                <a:gridCol w="1295400">
                  <a:extLst>
                    <a:ext uri="{9D8B030D-6E8A-4147-A177-3AD203B41FA5}">
                      <a16:colId xmlns:a16="http://schemas.microsoft.com/office/drawing/2014/main" xmlns="" val="20001"/>
                    </a:ext>
                  </a:extLst>
                </a:gridCol>
                <a:gridCol w="1295400">
                  <a:extLst>
                    <a:ext uri="{9D8B030D-6E8A-4147-A177-3AD203B41FA5}">
                      <a16:colId xmlns:a16="http://schemas.microsoft.com/office/drawing/2014/main" xmlns="" val="20002"/>
                    </a:ext>
                  </a:extLst>
                </a:gridCol>
                <a:gridCol w="1295400">
                  <a:extLst>
                    <a:ext uri="{9D8B030D-6E8A-4147-A177-3AD203B41FA5}">
                      <a16:colId xmlns:a16="http://schemas.microsoft.com/office/drawing/2014/main" xmlns="" val="20003"/>
                    </a:ext>
                  </a:extLst>
                </a:gridCol>
                <a:gridCol w="1295400">
                  <a:extLst>
                    <a:ext uri="{9D8B030D-6E8A-4147-A177-3AD203B41FA5}">
                      <a16:colId xmlns:a16="http://schemas.microsoft.com/office/drawing/2014/main" xmlns="" val="20004"/>
                    </a:ext>
                  </a:extLst>
                </a:gridCol>
                <a:gridCol w="1295400">
                  <a:extLst>
                    <a:ext uri="{9D8B030D-6E8A-4147-A177-3AD203B41FA5}">
                      <a16:colId xmlns:a16="http://schemas.microsoft.com/office/drawing/2014/main" xmlns="" val="20005"/>
                    </a:ext>
                  </a:extLst>
                </a:gridCol>
              </a:tblGrid>
              <a:tr h="370840">
                <a:tc>
                  <a:txBody>
                    <a:bodyPr/>
                    <a:lstStyle/>
                    <a:p>
                      <a:endParaRPr lang="en-US" dirty="0"/>
                    </a:p>
                  </a:txBody>
                  <a:tcPr marL="104796" marR="104796"/>
                </a:tc>
                <a:tc>
                  <a:txBody>
                    <a:bodyPr/>
                    <a:lstStyle/>
                    <a:p>
                      <a:pPr algn="ctr"/>
                      <a:r>
                        <a:rPr lang="en-US" dirty="0">
                          <a:solidFill>
                            <a:schemeClr val="tx1"/>
                          </a:solidFill>
                        </a:rPr>
                        <a:t>WBS</a:t>
                      </a:r>
                    </a:p>
                  </a:txBody>
                  <a:tcPr marL="104796" marR="104796"/>
                </a:tc>
                <a:tc>
                  <a:txBody>
                    <a:bodyPr/>
                    <a:lstStyle/>
                    <a:p>
                      <a:pPr algn="ctr"/>
                      <a:r>
                        <a:rPr lang="en-US" dirty="0">
                          <a:solidFill>
                            <a:schemeClr val="tx1"/>
                          </a:solidFill>
                        </a:rPr>
                        <a:t>WBS</a:t>
                      </a:r>
                    </a:p>
                  </a:txBody>
                  <a:tcPr marL="104796" marR="104796"/>
                </a:tc>
                <a:tc>
                  <a:txBody>
                    <a:bodyPr/>
                    <a:lstStyle/>
                    <a:p>
                      <a:pPr algn="ctr"/>
                      <a:r>
                        <a:rPr lang="en-US" dirty="0">
                          <a:solidFill>
                            <a:schemeClr val="tx1"/>
                          </a:solidFill>
                        </a:rPr>
                        <a:t>WBS</a:t>
                      </a:r>
                    </a:p>
                  </a:txBody>
                  <a:tcPr marL="104796" marR="104796"/>
                </a:tc>
                <a:tc>
                  <a:txBody>
                    <a:bodyPr/>
                    <a:lstStyle/>
                    <a:p>
                      <a:pPr algn="ctr"/>
                      <a:r>
                        <a:rPr lang="en-US" dirty="0">
                          <a:solidFill>
                            <a:schemeClr val="tx1"/>
                          </a:solidFill>
                        </a:rPr>
                        <a:t>WBS</a:t>
                      </a:r>
                    </a:p>
                  </a:txBody>
                  <a:tcPr marL="104796" marR="104796"/>
                </a:tc>
                <a:tc>
                  <a:txBody>
                    <a:bodyPr/>
                    <a:lstStyle/>
                    <a:p>
                      <a:pPr algn="ctr"/>
                      <a:r>
                        <a:rPr lang="en-US" dirty="0">
                          <a:solidFill>
                            <a:schemeClr val="tx1"/>
                          </a:solidFill>
                        </a:rPr>
                        <a:t>WBS</a:t>
                      </a:r>
                    </a:p>
                  </a:txBody>
                  <a:tcPr marL="104796" marR="104796"/>
                </a:tc>
                <a:extLst>
                  <a:ext uri="{0D108BD9-81ED-4DB2-BD59-A6C34878D82A}">
                    <a16:rowId xmlns:a16="http://schemas.microsoft.com/office/drawing/2014/main" xmlns="" val="10000"/>
                  </a:ext>
                </a:extLst>
              </a:tr>
              <a:tr h="370840">
                <a:tc>
                  <a:txBody>
                    <a:bodyPr/>
                    <a:lstStyle/>
                    <a:p>
                      <a:r>
                        <a:rPr lang="en-US" dirty="0"/>
                        <a:t>Org</a:t>
                      </a:r>
                    </a:p>
                  </a:txBody>
                  <a:tcPr marL="104796" marR="104796"/>
                </a:tc>
                <a:tc>
                  <a:txBody>
                    <a:bodyPr/>
                    <a:lstStyle/>
                    <a:p>
                      <a:endParaRPr lang="en-US"/>
                    </a:p>
                  </a:txBody>
                  <a:tcPr marL="104796" marR="104796"/>
                </a:tc>
                <a:tc>
                  <a:txBody>
                    <a:bodyPr/>
                    <a:lstStyle/>
                    <a:p>
                      <a:endParaRPr lang="en-US"/>
                    </a:p>
                  </a:txBody>
                  <a:tcPr marL="104796" marR="104796"/>
                </a:tc>
                <a:tc>
                  <a:txBody>
                    <a:bodyPr/>
                    <a:lstStyle/>
                    <a:p>
                      <a:endParaRPr lang="en-US"/>
                    </a:p>
                  </a:txBody>
                  <a:tcPr marL="104796" marR="104796"/>
                </a:tc>
                <a:tc>
                  <a:txBody>
                    <a:bodyPr/>
                    <a:lstStyle/>
                    <a:p>
                      <a:endParaRPr lang="en-US"/>
                    </a:p>
                  </a:txBody>
                  <a:tcPr marL="104796" marR="104796"/>
                </a:tc>
                <a:tc>
                  <a:txBody>
                    <a:bodyPr/>
                    <a:lstStyle/>
                    <a:p>
                      <a:endParaRPr lang="en-US"/>
                    </a:p>
                  </a:txBody>
                  <a:tcPr marL="104796" marR="104796"/>
                </a:tc>
                <a:extLst>
                  <a:ext uri="{0D108BD9-81ED-4DB2-BD59-A6C34878D82A}">
                    <a16:rowId xmlns:a16="http://schemas.microsoft.com/office/drawing/2014/main" xmlns="" val="10001"/>
                  </a:ext>
                </a:extLst>
              </a:tr>
              <a:tr h="370840">
                <a:tc>
                  <a:txBody>
                    <a:bodyPr/>
                    <a:lstStyle/>
                    <a:p>
                      <a:r>
                        <a:rPr lang="en-US" dirty="0"/>
                        <a:t>Org</a:t>
                      </a:r>
                    </a:p>
                  </a:txBody>
                  <a:tcPr marL="104796" marR="104796"/>
                </a:tc>
                <a:tc>
                  <a:txBody>
                    <a:bodyPr/>
                    <a:lstStyle/>
                    <a:p>
                      <a:endParaRPr lang="en-US"/>
                    </a:p>
                  </a:txBody>
                  <a:tcPr marL="104796" marR="104796"/>
                </a:tc>
                <a:tc>
                  <a:txBody>
                    <a:bodyPr/>
                    <a:lstStyle/>
                    <a:p>
                      <a:endParaRPr lang="en-US"/>
                    </a:p>
                  </a:txBody>
                  <a:tcPr marL="104796" marR="104796"/>
                </a:tc>
                <a:tc>
                  <a:txBody>
                    <a:bodyPr/>
                    <a:lstStyle/>
                    <a:p>
                      <a:endParaRPr lang="en-US"/>
                    </a:p>
                  </a:txBody>
                  <a:tcPr marL="104796" marR="104796"/>
                </a:tc>
                <a:tc>
                  <a:txBody>
                    <a:bodyPr/>
                    <a:lstStyle/>
                    <a:p>
                      <a:endParaRPr lang="en-US"/>
                    </a:p>
                  </a:txBody>
                  <a:tcPr marL="104796" marR="104796"/>
                </a:tc>
                <a:tc>
                  <a:txBody>
                    <a:bodyPr/>
                    <a:lstStyle/>
                    <a:p>
                      <a:endParaRPr lang="en-US"/>
                    </a:p>
                  </a:txBody>
                  <a:tcPr marL="104796" marR="104796"/>
                </a:tc>
                <a:extLst>
                  <a:ext uri="{0D108BD9-81ED-4DB2-BD59-A6C34878D82A}">
                    <a16:rowId xmlns:a16="http://schemas.microsoft.com/office/drawing/2014/main" xmlns="" val="10002"/>
                  </a:ext>
                </a:extLst>
              </a:tr>
              <a:tr h="370840">
                <a:tc>
                  <a:txBody>
                    <a:bodyPr/>
                    <a:lstStyle/>
                    <a:p>
                      <a:r>
                        <a:rPr lang="en-US" dirty="0"/>
                        <a:t>Org</a:t>
                      </a:r>
                    </a:p>
                  </a:txBody>
                  <a:tcPr marL="104796" marR="104796"/>
                </a:tc>
                <a:tc>
                  <a:txBody>
                    <a:bodyPr/>
                    <a:lstStyle/>
                    <a:p>
                      <a:endParaRPr lang="en-US"/>
                    </a:p>
                  </a:txBody>
                  <a:tcPr marL="104796" marR="104796"/>
                </a:tc>
                <a:tc>
                  <a:txBody>
                    <a:bodyPr/>
                    <a:lstStyle/>
                    <a:p>
                      <a:endParaRPr lang="en-US"/>
                    </a:p>
                  </a:txBody>
                  <a:tcPr marL="104796" marR="104796"/>
                </a:tc>
                <a:tc>
                  <a:txBody>
                    <a:bodyPr/>
                    <a:lstStyle/>
                    <a:p>
                      <a:endParaRPr lang="en-US"/>
                    </a:p>
                  </a:txBody>
                  <a:tcPr marL="104796" marR="104796"/>
                </a:tc>
                <a:tc>
                  <a:txBody>
                    <a:bodyPr/>
                    <a:lstStyle/>
                    <a:p>
                      <a:endParaRPr lang="en-US"/>
                    </a:p>
                  </a:txBody>
                  <a:tcPr marL="104796" marR="104796"/>
                </a:tc>
                <a:tc>
                  <a:txBody>
                    <a:bodyPr/>
                    <a:lstStyle/>
                    <a:p>
                      <a:endParaRPr lang="en-US" dirty="0"/>
                    </a:p>
                  </a:txBody>
                  <a:tcPr marL="104796" marR="104796"/>
                </a:tc>
                <a:extLst>
                  <a:ext uri="{0D108BD9-81ED-4DB2-BD59-A6C34878D82A}">
                    <a16:rowId xmlns:a16="http://schemas.microsoft.com/office/drawing/2014/main" xmlns="" val="10003"/>
                  </a:ext>
                </a:extLst>
              </a:tr>
              <a:tr h="370840">
                <a:tc>
                  <a:txBody>
                    <a:bodyPr/>
                    <a:lstStyle/>
                    <a:p>
                      <a:r>
                        <a:rPr lang="en-US" dirty="0"/>
                        <a:t>Org</a:t>
                      </a:r>
                    </a:p>
                  </a:txBody>
                  <a:tcPr marL="104796" marR="104796"/>
                </a:tc>
                <a:tc>
                  <a:txBody>
                    <a:bodyPr/>
                    <a:lstStyle/>
                    <a:p>
                      <a:endParaRPr lang="en-US" dirty="0"/>
                    </a:p>
                  </a:txBody>
                  <a:tcPr marL="104796" marR="104796"/>
                </a:tc>
                <a:tc>
                  <a:txBody>
                    <a:bodyPr/>
                    <a:lstStyle/>
                    <a:p>
                      <a:endParaRPr lang="en-US" dirty="0"/>
                    </a:p>
                  </a:txBody>
                  <a:tcPr marL="104796" marR="104796"/>
                </a:tc>
                <a:tc>
                  <a:txBody>
                    <a:bodyPr/>
                    <a:lstStyle/>
                    <a:p>
                      <a:endParaRPr lang="en-US" dirty="0"/>
                    </a:p>
                  </a:txBody>
                  <a:tcPr marL="104796" marR="104796"/>
                </a:tc>
                <a:tc>
                  <a:txBody>
                    <a:bodyPr/>
                    <a:lstStyle/>
                    <a:p>
                      <a:endParaRPr lang="en-US" dirty="0"/>
                    </a:p>
                  </a:txBody>
                  <a:tcPr marL="104796" marR="104796"/>
                </a:tc>
                <a:tc>
                  <a:txBody>
                    <a:bodyPr/>
                    <a:lstStyle/>
                    <a:p>
                      <a:endParaRPr lang="en-US" dirty="0"/>
                    </a:p>
                  </a:txBody>
                  <a:tcPr marL="104796" marR="104796"/>
                </a:tc>
                <a:extLst>
                  <a:ext uri="{0D108BD9-81ED-4DB2-BD59-A6C34878D82A}">
                    <a16:rowId xmlns:a16="http://schemas.microsoft.com/office/drawing/2014/main" xmlns="" val="10004"/>
                  </a:ext>
                </a:extLst>
              </a:tr>
              <a:tr h="370840">
                <a:tc>
                  <a:txBody>
                    <a:bodyPr/>
                    <a:lstStyle/>
                    <a:p>
                      <a:endParaRPr lang="en-US" dirty="0"/>
                    </a:p>
                  </a:txBody>
                  <a:tcPr marL="104796" marR="104796"/>
                </a:tc>
                <a:tc>
                  <a:txBody>
                    <a:bodyPr/>
                    <a:lstStyle/>
                    <a:p>
                      <a:endParaRPr lang="en-US" dirty="0"/>
                    </a:p>
                  </a:txBody>
                  <a:tcPr marL="104796" marR="104796"/>
                </a:tc>
                <a:tc>
                  <a:txBody>
                    <a:bodyPr/>
                    <a:lstStyle/>
                    <a:p>
                      <a:endParaRPr lang="en-US" dirty="0"/>
                    </a:p>
                  </a:txBody>
                  <a:tcPr marL="104796" marR="104796"/>
                </a:tc>
                <a:tc>
                  <a:txBody>
                    <a:bodyPr/>
                    <a:lstStyle/>
                    <a:p>
                      <a:endParaRPr lang="en-US" dirty="0"/>
                    </a:p>
                  </a:txBody>
                  <a:tcPr marL="104796" marR="104796"/>
                </a:tc>
                <a:tc>
                  <a:txBody>
                    <a:bodyPr/>
                    <a:lstStyle/>
                    <a:p>
                      <a:endParaRPr lang="en-US" dirty="0"/>
                    </a:p>
                  </a:txBody>
                  <a:tcPr marL="104796" marR="104796"/>
                </a:tc>
                <a:tc>
                  <a:txBody>
                    <a:bodyPr/>
                    <a:lstStyle/>
                    <a:p>
                      <a:endParaRPr lang="en-US" dirty="0"/>
                    </a:p>
                  </a:txBody>
                  <a:tcPr marL="104796" marR="104796"/>
                </a:tc>
                <a:extLst>
                  <a:ext uri="{0D108BD9-81ED-4DB2-BD59-A6C34878D82A}">
                    <a16:rowId xmlns:a16="http://schemas.microsoft.com/office/drawing/2014/main" xmlns="" val="10005"/>
                  </a:ext>
                </a:extLst>
              </a:tr>
            </a:tbl>
          </a:graphicData>
        </a:graphic>
      </p:graphicFrame>
      <p:sp>
        <p:nvSpPr>
          <p:cNvPr id="4" name="Date Placeholder 3"/>
          <p:cNvSpPr>
            <a:spLocks noGrp="1"/>
          </p:cNvSpPr>
          <p:nvPr>
            <p:ph type="dt" sz="half" idx="10"/>
          </p:nvPr>
        </p:nvSpPr>
        <p:spPr/>
        <p:txBody>
          <a:bodyPr/>
          <a:lstStyle/>
          <a:p>
            <a:pPr>
              <a:defRPr/>
            </a:pPr>
            <a:r>
              <a:rPr lang="en-US"/>
              <a:t>Week 2</a:t>
            </a:r>
            <a:endParaRPr lang="en-US" dirty="0"/>
          </a:p>
        </p:txBody>
      </p:sp>
      <p:sp>
        <p:nvSpPr>
          <p:cNvPr id="5" name="Footer Placeholder 4"/>
          <p:cNvSpPr>
            <a:spLocks noGrp="1"/>
          </p:cNvSpPr>
          <p:nvPr>
            <p:ph type="ftr" sz="quarter" idx="11"/>
          </p:nvPr>
        </p:nvSpPr>
        <p:spPr/>
        <p:txBody>
          <a:bodyPr/>
          <a:lstStyle/>
          <a:p>
            <a:pPr>
              <a:defRPr/>
            </a:pPr>
            <a:r>
              <a:rPr lang="en-US" dirty="0"/>
              <a:t>Dr. Lou Pape SysEng6196</a:t>
            </a:r>
          </a:p>
        </p:txBody>
      </p:sp>
      <p:sp>
        <p:nvSpPr>
          <p:cNvPr id="6" name="Slide Number Placeholder 5"/>
          <p:cNvSpPr>
            <a:spLocks noGrp="1"/>
          </p:cNvSpPr>
          <p:nvPr>
            <p:ph type="sldNum" sz="quarter" idx="12"/>
          </p:nvPr>
        </p:nvSpPr>
        <p:spPr/>
        <p:txBody>
          <a:bodyPr/>
          <a:lstStyle/>
          <a:p>
            <a:pPr>
              <a:defRPr/>
            </a:pPr>
            <a:fld id="{0EAF4530-488B-464C-B8C2-852E13FDC551}" type="slidenum">
              <a:rPr lang="en-US" smtClean="0"/>
              <a:pPr>
                <a:defRPr/>
              </a:pPr>
              <a:t>37</a:t>
            </a:fld>
            <a:endParaRPr lang="en-US"/>
          </a:p>
        </p:txBody>
      </p:sp>
      <p:sp>
        <p:nvSpPr>
          <p:cNvPr id="8" name="TextBox 7"/>
          <p:cNvSpPr txBox="1"/>
          <p:nvPr/>
        </p:nvSpPr>
        <p:spPr>
          <a:xfrm rot="16200000">
            <a:off x="-900016" y="2492202"/>
            <a:ext cx="2871299" cy="461665"/>
          </a:xfrm>
          <a:prstGeom prst="rect">
            <a:avLst/>
          </a:prstGeom>
          <a:noFill/>
        </p:spPr>
        <p:txBody>
          <a:bodyPr wrap="none" rtlCol="0">
            <a:spAutoFit/>
          </a:bodyPr>
          <a:lstStyle/>
          <a:p>
            <a:r>
              <a:rPr lang="en-US" dirty="0"/>
              <a:t>Organization (OBS)</a:t>
            </a:r>
          </a:p>
        </p:txBody>
      </p:sp>
      <p:sp>
        <p:nvSpPr>
          <p:cNvPr id="9" name="TextBox 8"/>
          <p:cNvSpPr txBox="1"/>
          <p:nvPr/>
        </p:nvSpPr>
        <p:spPr>
          <a:xfrm>
            <a:off x="3810000" y="1295400"/>
            <a:ext cx="1887889" cy="461665"/>
          </a:xfrm>
          <a:prstGeom prst="rect">
            <a:avLst/>
          </a:prstGeom>
          <a:noFill/>
        </p:spPr>
        <p:txBody>
          <a:bodyPr wrap="none" rtlCol="0">
            <a:spAutoFit/>
          </a:bodyPr>
          <a:lstStyle/>
          <a:p>
            <a:r>
              <a:rPr lang="en-US" dirty="0"/>
              <a:t>Work (WBS)</a:t>
            </a:r>
          </a:p>
        </p:txBody>
      </p:sp>
      <p:sp>
        <p:nvSpPr>
          <p:cNvPr id="10" name="Content Placeholder 2"/>
          <p:cNvSpPr txBox="1">
            <a:spLocks/>
          </p:cNvSpPr>
          <p:nvPr/>
        </p:nvSpPr>
        <p:spPr bwMode="auto">
          <a:xfrm>
            <a:off x="685800" y="4267200"/>
            <a:ext cx="7772400" cy="2133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b="1">
                <a:solidFill>
                  <a:schemeClr val="tx1"/>
                </a:solidFill>
                <a:latin typeface="+mn-lt"/>
                <a:ea typeface="+mn-ea"/>
              </a:defRPr>
            </a:lvl2pPr>
            <a:lvl3pPr marL="1143000" indent="-228600" algn="l" rtl="0" eaLnBrk="0" fontAlgn="base" hangingPunct="0">
              <a:spcBef>
                <a:spcPct val="20000"/>
              </a:spcBef>
              <a:spcAft>
                <a:spcPct val="0"/>
              </a:spcAft>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2057400" indent="-228600" algn="l" rtl="0" eaLnBrk="0" fontAlgn="base" hangingPunct="0">
              <a:spcBef>
                <a:spcPct val="20000"/>
              </a:spcBef>
              <a:spcAft>
                <a:spcPct val="0"/>
              </a:spcAft>
              <a:buChar char="»"/>
              <a:defRPr b="1">
                <a:solidFill>
                  <a:schemeClr val="tx1"/>
                </a:solidFill>
                <a:latin typeface="+mn-lt"/>
                <a:ea typeface="+mn-ea"/>
              </a:defRPr>
            </a:lvl5pPr>
            <a:lvl6pPr marL="2514600" indent="-228600" algn="l" rtl="0" fontAlgn="base">
              <a:spcBef>
                <a:spcPct val="20000"/>
              </a:spcBef>
              <a:spcAft>
                <a:spcPct val="0"/>
              </a:spcAft>
              <a:buChar char="»"/>
              <a:defRPr b="1">
                <a:solidFill>
                  <a:schemeClr val="tx1"/>
                </a:solidFill>
                <a:latin typeface="+mn-lt"/>
                <a:ea typeface="+mn-ea"/>
              </a:defRPr>
            </a:lvl6pPr>
            <a:lvl7pPr marL="2971800" indent="-228600" algn="l" rtl="0" fontAlgn="base">
              <a:spcBef>
                <a:spcPct val="20000"/>
              </a:spcBef>
              <a:spcAft>
                <a:spcPct val="0"/>
              </a:spcAft>
              <a:buChar char="»"/>
              <a:defRPr b="1">
                <a:solidFill>
                  <a:schemeClr val="tx1"/>
                </a:solidFill>
                <a:latin typeface="+mn-lt"/>
                <a:ea typeface="+mn-ea"/>
              </a:defRPr>
            </a:lvl7pPr>
            <a:lvl8pPr marL="3429000" indent="-228600" algn="l" rtl="0" fontAlgn="base">
              <a:spcBef>
                <a:spcPct val="20000"/>
              </a:spcBef>
              <a:spcAft>
                <a:spcPct val="0"/>
              </a:spcAft>
              <a:buChar char="»"/>
              <a:defRPr b="1">
                <a:solidFill>
                  <a:schemeClr val="tx1"/>
                </a:solidFill>
                <a:latin typeface="+mn-lt"/>
                <a:ea typeface="+mn-ea"/>
              </a:defRPr>
            </a:lvl8pPr>
            <a:lvl9pPr marL="3886200" indent="-228600" algn="l" rtl="0" fontAlgn="base">
              <a:spcBef>
                <a:spcPct val="20000"/>
              </a:spcBef>
              <a:spcAft>
                <a:spcPct val="0"/>
              </a:spcAft>
              <a:buChar char="»"/>
              <a:defRPr b="1">
                <a:solidFill>
                  <a:schemeClr val="tx1"/>
                </a:solidFill>
                <a:latin typeface="+mn-lt"/>
                <a:ea typeface="+mn-ea"/>
              </a:defRPr>
            </a:lvl9pPr>
          </a:lstStyle>
          <a:p>
            <a:r>
              <a:rPr lang="en-US" dirty="0"/>
              <a:t>Allocating work from WBS to elements of organization is a standard SE task:</a:t>
            </a:r>
          </a:p>
          <a:p>
            <a:pPr lvl="1"/>
            <a:r>
              <a:rPr lang="en-US" dirty="0"/>
              <a:t>Allocate requirements (work from WBS) to…</a:t>
            </a:r>
          </a:p>
          <a:p>
            <a:pPr lvl="1"/>
            <a:r>
              <a:rPr lang="en-US" dirty="0"/>
              <a:t>Elements of the organization architecture (the OBS)</a:t>
            </a:r>
          </a:p>
        </p:txBody>
      </p:sp>
    </p:spTree>
    <p:extLst>
      <p:ext uri="{BB962C8B-B14F-4D97-AF65-F5344CB8AC3E}">
        <p14:creationId xmlns:p14="http://schemas.microsoft.com/office/powerpoint/2010/main" val="8545431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p:cNvSpPr>
            <a:spLocks noGrp="1"/>
          </p:cNvSpPr>
          <p:nvPr>
            <p:ph type="dt" sz="quarter" idx="10"/>
          </p:nvPr>
        </p:nvSpPr>
        <p:spPr>
          <a:noFill/>
        </p:spPr>
        <p:txBody>
          <a:bodyPr/>
          <a:lstStyle/>
          <a:p>
            <a:r>
              <a:rPr lang="en-US"/>
              <a:t>Week 2</a:t>
            </a:r>
            <a:endParaRPr lang="en-US" dirty="0"/>
          </a:p>
        </p:txBody>
      </p:sp>
      <p:sp>
        <p:nvSpPr>
          <p:cNvPr id="36867" name="Footer Placeholder 4"/>
          <p:cNvSpPr>
            <a:spLocks noGrp="1"/>
          </p:cNvSpPr>
          <p:nvPr>
            <p:ph type="ftr" sz="quarter" idx="11"/>
          </p:nvPr>
        </p:nvSpPr>
        <p:spPr>
          <a:noFill/>
        </p:spPr>
        <p:txBody>
          <a:bodyPr/>
          <a:lstStyle/>
          <a:p>
            <a:r>
              <a:rPr lang="en-US" dirty="0"/>
              <a:t>Dr. Lou Pape SysEng6196</a:t>
            </a:r>
          </a:p>
        </p:txBody>
      </p:sp>
      <p:sp>
        <p:nvSpPr>
          <p:cNvPr id="36868" name="Slide Number Placeholder 5"/>
          <p:cNvSpPr>
            <a:spLocks noGrp="1"/>
          </p:cNvSpPr>
          <p:nvPr>
            <p:ph type="sldNum" sz="quarter" idx="12"/>
          </p:nvPr>
        </p:nvSpPr>
        <p:spPr>
          <a:noFill/>
        </p:spPr>
        <p:txBody>
          <a:bodyPr/>
          <a:lstStyle/>
          <a:p>
            <a:fld id="{5FFBCC8F-12E6-410C-945C-3FFE1A244DE9}" type="slidenum">
              <a:rPr lang="en-US" smtClean="0"/>
              <a:pPr/>
              <a:t>38</a:t>
            </a:fld>
            <a:endParaRPr lang="en-US"/>
          </a:p>
        </p:txBody>
      </p:sp>
      <p:sp>
        <p:nvSpPr>
          <p:cNvPr id="36869" name="Rectangle 2"/>
          <p:cNvSpPr>
            <a:spLocks noGrp="1" noChangeArrowheads="1"/>
          </p:cNvSpPr>
          <p:nvPr>
            <p:ph type="title"/>
          </p:nvPr>
        </p:nvSpPr>
        <p:spPr>
          <a:xfrm>
            <a:off x="381000" y="914400"/>
            <a:ext cx="8382000" cy="685800"/>
          </a:xfrm>
        </p:spPr>
        <p:txBody>
          <a:bodyPr/>
          <a:lstStyle/>
          <a:p>
            <a:pPr eaLnBrk="1" hangingPunct="1"/>
            <a:r>
              <a:rPr lang="en-US" sz="3200"/>
              <a:t>Roles, Responsibility, Accountability and Authority</a:t>
            </a:r>
          </a:p>
        </p:txBody>
      </p:sp>
      <p:sp>
        <p:nvSpPr>
          <p:cNvPr id="36870" name="Rectangle 3"/>
          <p:cNvSpPr>
            <a:spLocks noGrp="1" noChangeArrowheads="1"/>
          </p:cNvSpPr>
          <p:nvPr>
            <p:ph type="body" idx="1"/>
          </p:nvPr>
        </p:nvSpPr>
        <p:spPr>
          <a:xfrm>
            <a:off x="685800" y="2133600"/>
            <a:ext cx="7848600" cy="4876800"/>
          </a:xfrm>
        </p:spPr>
        <p:txBody>
          <a:bodyPr/>
          <a:lstStyle/>
          <a:p>
            <a:pPr eaLnBrk="1" hangingPunct="1">
              <a:buFont typeface="Wingdings" pitchFamily="2" charset="2"/>
              <a:buChar char="ü"/>
            </a:pPr>
            <a:r>
              <a:rPr lang="en-US" dirty="0"/>
              <a:t>3.1 WBS</a:t>
            </a:r>
            <a:endParaRPr lang="en-US" dirty="0">
              <a:cs typeface="Arial" charset="0"/>
            </a:endParaRPr>
          </a:p>
          <a:p>
            <a:pPr eaLnBrk="1" hangingPunct="1">
              <a:buFont typeface="Wingdings" pitchFamily="2" charset="2"/>
              <a:buChar char="ü"/>
            </a:pPr>
            <a:r>
              <a:rPr lang="en-US" dirty="0"/>
              <a:t>3.2 Organization and Responsibility Assignment Matrix</a:t>
            </a:r>
          </a:p>
          <a:p>
            <a:pPr eaLnBrk="1" hangingPunct="1">
              <a:buFont typeface="Wingdings" pitchFamily="2" charset="2"/>
              <a:buChar char="Ø"/>
            </a:pPr>
            <a:r>
              <a:rPr lang="en-US" dirty="0"/>
              <a:t>3.3 </a:t>
            </a:r>
            <a:r>
              <a:rPr lang="en-US" dirty="0" err="1"/>
              <a:t>RRAA</a:t>
            </a:r>
            <a:endParaRPr lang="en-US" dirty="0"/>
          </a:p>
          <a:p>
            <a:pPr eaLnBrk="1" hangingPunct="1"/>
            <a:r>
              <a:rPr lang="en-US" dirty="0"/>
              <a:t>3.4 Organizational Integration</a:t>
            </a:r>
          </a:p>
          <a:p>
            <a:pPr eaLnBrk="1" hangingPunct="1"/>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3"/>
          <p:cNvSpPr>
            <a:spLocks noGrp="1"/>
          </p:cNvSpPr>
          <p:nvPr>
            <p:ph type="dt" sz="quarter" idx="10"/>
          </p:nvPr>
        </p:nvSpPr>
        <p:spPr>
          <a:noFill/>
        </p:spPr>
        <p:txBody>
          <a:bodyPr/>
          <a:lstStyle/>
          <a:p>
            <a:r>
              <a:rPr lang="en-US"/>
              <a:t>Week 2</a:t>
            </a:r>
            <a:endParaRPr lang="en-US" dirty="0"/>
          </a:p>
        </p:txBody>
      </p:sp>
      <p:sp>
        <p:nvSpPr>
          <p:cNvPr id="39939" name="Footer Placeholder 4"/>
          <p:cNvSpPr>
            <a:spLocks noGrp="1"/>
          </p:cNvSpPr>
          <p:nvPr>
            <p:ph type="ftr" sz="quarter" idx="11"/>
          </p:nvPr>
        </p:nvSpPr>
        <p:spPr>
          <a:noFill/>
        </p:spPr>
        <p:txBody>
          <a:bodyPr/>
          <a:lstStyle/>
          <a:p>
            <a:r>
              <a:rPr lang="en-US" dirty="0"/>
              <a:t>Dr. Lou Pape SysEng6196</a:t>
            </a:r>
          </a:p>
        </p:txBody>
      </p:sp>
      <p:sp>
        <p:nvSpPr>
          <p:cNvPr id="39940" name="Slide Number Placeholder 5"/>
          <p:cNvSpPr>
            <a:spLocks noGrp="1"/>
          </p:cNvSpPr>
          <p:nvPr>
            <p:ph type="sldNum" sz="quarter" idx="12"/>
          </p:nvPr>
        </p:nvSpPr>
        <p:spPr>
          <a:noFill/>
        </p:spPr>
        <p:txBody>
          <a:bodyPr/>
          <a:lstStyle/>
          <a:p>
            <a:fld id="{6EEB1672-3D37-4AC0-8599-199FF15046BE}" type="slidenum">
              <a:rPr lang="en-US" smtClean="0"/>
              <a:pPr/>
              <a:t>39</a:t>
            </a:fld>
            <a:endParaRPr lang="en-US"/>
          </a:p>
        </p:txBody>
      </p:sp>
      <p:sp>
        <p:nvSpPr>
          <p:cNvPr id="39941" name="Rectangle 2"/>
          <p:cNvSpPr>
            <a:spLocks noGrp="1" noChangeArrowheads="1"/>
          </p:cNvSpPr>
          <p:nvPr>
            <p:ph type="title"/>
          </p:nvPr>
        </p:nvSpPr>
        <p:spPr/>
        <p:txBody>
          <a:bodyPr/>
          <a:lstStyle/>
          <a:p>
            <a:pPr eaLnBrk="1" hangingPunct="1"/>
            <a:r>
              <a:rPr lang="en-US"/>
              <a:t>SEMP Section 3.3</a:t>
            </a:r>
          </a:p>
        </p:txBody>
      </p:sp>
      <p:sp>
        <p:nvSpPr>
          <p:cNvPr id="39942" name="Rectangle 3"/>
          <p:cNvSpPr>
            <a:spLocks noGrp="1" noChangeArrowheads="1"/>
          </p:cNvSpPr>
          <p:nvPr>
            <p:ph type="body" idx="1"/>
          </p:nvPr>
        </p:nvSpPr>
        <p:spPr>
          <a:xfrm>
            <a:off x="228600" y="1447800"/>
            <a:ext cx="8534400" cy="4953000"/>
          </a:xfrm>
        </p:spPr>
        <p:txBody>
          <a:bodyPr/>
          <a:lstStyle/>
          <a:p>
            <a:pPr eaLnBrk="1" hangingPunct="1"/>
            <a:r>
              <a:rPr lang="en-US" sz="2000" dirty="0"/>
              <a:t>3.3 Role, Responsibility, Authority, Accountability</a:t>
            </a:r>
          </a:p>
          <a:p>
            <a:pPr lvl="1" eaLnBrk="1" hangingPunct="1"/>
            <a:r>
              <a:rPr lang="en-US" sz="1800" dirty="0"/>
              <a:t>Describe each role (summary of what they do), specific responsibilities, specific authority, to whom they are accountable, and responsibilities for specific program results or deliverables. This collection of information can be described as a “charter”. These descriptions should be consistent with the allocation of tasks in the following sections and the WBS</a:t>
            </a:r>
          </a:p>
        </p:txBody>
      </p:sp>
      <p:pic>
        <p:nvPicPr>
          <p:cNvPr id="39943" name="Picture 4"/>
          <p:cNvPicPr>
            <a:picLocks noChangeAspect="1" noChangeArrowheads="1"/>
          </p:cNvPicPr>
          <p:nvPr/>
        </p:nvPicPr>
        <p:blipFill>
          <a:blip r:embed="rId3" cstate="print"/>
          <a:srcRect t="49384" r="35938" b="26967"/>
          <a:stretch>
            <a:fillRect/>
          </a:stretch>
        </p:blipFill>
        <p:spPr bwMode="auto">
          <a:xfrm>
            <a:off x="1752600" y="3733800"/>
            <a:ext cx="6172200" cy="277812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p:spPr>
        <p:txBody>
          <a:bodyPr/>
          <a:lstStyle/>
          <a:p>
            <a:r>
              <a:rPr lang="en-US"/>
              <a:t>Week 2</a:t>
            </a:r>
            <a:endParaRPr lang="en-US" dirty="0"/>
          </a:p>
        </p:txBody>
      </p:sp>
      <p:sp>
        <p:nvSpPr>
          <p:cNvPr id="8195" name="Footer Placeholder 4"/>
          <p:cNvSpPr>
            <a:spLocks noGrp="1"/>
          </p:cNvSpPr>
          <p:nvPr>
            <p:ph type="ftr" sz="quarter" idx="11"/>
          </p:nvPr>
        </p:nvSpPr>
        <p:spPr>
          <a:noFill/>
        </p:spPr>
        <p:txBody>
          <a:bodyPr/>
          <a:lstStyle/>
          <a:p>
            <a:r>
              <a:rPr lang="en-US" dirty="0"/>
              <a:t>Dr. Lou Pape SysEng6196</a:t>
            </a:r>
          </a:p>
        </p:txBody>
      </p:sp>
      <p:sp>
        <p:nvSpPr>
          <p:cNvPr id="8196" name="Slide Number Placeholder 5"/>
          <p:cNvSpPr>
            <a:spLocks noGrp="1"/>
          </p:cNvSpPr>
          <p:nvPr>
            <p:ph type="sldNum" sz="quarter" idx="12"/>
          </p:nvPr>
        </p:nvSpPr>
        <p:spPr>
          <a:noFill/>
        </p:spPr>
        <p:txBody>
          <a:bodyPr/>
          <a:lstStyle/>
          <a:p>
            <a:fld id="{35F920D0-E9CD-417F-A0EA-CC991FFFF369}" type="slidenum">
              <a:rPr lang="en-US" smtClean="0"/>
              <a:pPr/>
              <a:t>4</a:t>
            </a:fld>
            <a:endParaRPr lang="en-US"/>
          </a:p>
        </p:txBody>
      </p:sp>
      <p:sp>
        <p:nvSpPr>
          <p:cNvPr id="8197" name="Rectangle 2"/>
          <p:cNvSpPr>
            <a:spLocks noGrp="1" noChangeArrowheads="1"/>
          </p:cNvSpPr>
          <p:nvPr>
            <p:ph type="title"/>
          </p:nvPr>
        </p:nvSpPr>
        <p:spPr/>
        <p:txBody>
          <a:bodyPr/>
          <a:lstStyle/>
          <a:p>
            <a:pPr eaLnBrk="1" hangingPunct="1"/>
            <a:r>
              <a:rPr lang="en-US"/>
              <a:t>SOW, WBS, Organization</a:t>
            </a:r>
          </a:p>
        </p:txBody>
      </p:sp>
      <p:sp>
        <p:nvSpPr>
          <p:cNvPr id="8199" name="Oval 4"/>
          <p:cNvSpPr>
            <a:spLocks noChangeArrowheads="1"/>
          </p:cNvSpPr>
          <p:nvPr/>
        </p:nvSpPr>
        <p:spPr bwMode="auto">
          <a:xfrm>
            <a:off x="0" y="1676400"/>
            <a:ext cx="2667000" cy="1828800"/>
          </a:xfrm>
          <a:prstGeom prst="ellipse">
            <a:avLst/>
          </a:prstGeom>
          <a:solidFill>
            <a:schemeClr val="accent1"/>
          </a:solidFill>
          <a:ln w="9525">
            <a:solidFill>
              <a:schemeClr val="tx1"/>
            </a:solidFill>
            <a:round/>
            <a:headEnd/>
            <a:tailEnd/>
          </a:ln>
        </p:spPr>
        <p:txBody>
          <a:bodyPr anchor="ctr"/>
          <a:lstStyle/>
          <a:p>
            <a:pPr algn="ctr"/>
            <a:r>
              <a:rPr lang="en-US"/>
              <a:t>What to do: </a:t>
            </a:r>
            <a:br>
              <a:rPr lang="en-US"/>
            </a:br>
            <a:r>
              <a:rPr lang="en-US"/>
              <a:t>SOW with</a:t>
            </a:r>
            <a:br>
              <a:rPr lang="en-US"/>
            </a:br>
            <a:r>
              <a:rPr lang="en-US"/>
              <a:t>Deliverables</a:t>
            </a:r>
          </a:p>
          <a:p>
            <a:pPr algn="ctr"/>
            <a:r>
              <a:rPr lang="en-US">
                <a:cs typeface="Arial" charset="0"/>
              </a:rPr>
              <a:t>§</a:t>
            </a:r>
            <a:r>
              <a:rPr lang="en-US"/>
              <a:t>1</a:t>
            </a:r>
          </a:p>
        </p:txBody>
      </p:sp>
      <p:sp>
        <p:nvSpPr>
          <p:cNvPr id="1646597" name="Oval 5"/>
          <p:cNvSpPr>
            <a:spLocks noChangeArrowheads="1"/>
          </p:cNvSpPr>
          <p:nvPr/>
        </p:nvSpPr>
        <p:spPr bwMode="auto">
          <a:xfrm>
            <a:off x="3276600" y="1600200"/>
            <a:ext cx="3124200" cy="1828800"/>
          </a:xfrm>
          <a:prstGeom prst="ellipse">
            <a:avLst/>
          </a:prstGeom>
          <a:solidFill>
            <a:schemeClr val="accent1"/>
          </a:solidFill>
          <a:ln w="9525">
            <a:solidFill>
              <a:schemeClr val="tx1"/>
            </a:solidFill>
            <a:round/>
            <a:headEnd/>
            <a:tailEnd/>
          </a:ln>
        </p:spPr>
        <p:txBody>
          <a:bodyPr anchor="ctr"/>
          <a:lstStyle/>
          <a:p>
            <a:pPr algn="ctr"/>
            <a:r>
              <a:rPr lang="en-US"/>
              <a:t>Who will do it: </a:t>
            </a:r>
            <a:br>
              <a:rPr lang="en-US"/>
            </a:br>
            <a:r>
              <a:rPr lang="en-US"/>
              <a:t>Organization</a:t>
            </a:r>
          </a:p>
        </p:txBody>
      </p:sp>
      <p:sp>
        <p:nvSpPr>
          <p:cNvPr id="1646598" name="Oval 6"/>
          <p:cNvSpPr>
            <a:spLocks noChangeArrowheads="1"/>
          </p:cNvSpPr>
          <p:nvPr/>
        </p:nvSpPr>
        <p:spPr bwMode="auto">
          <a:xfrm>
            <a:off x="1143000" y="4572000"/>
            <a:ext cx="2438400" cy="1828800"/>
          </a:xfrm>
          <a:prstGeom prst="ellipse">
            <a:avLst/>
          </a:prstGeom>
          <a:solidFill>
            <a:schemeClr val="accent1"/>
          </a:solidFill>
          <a:ln w="9525">
            <a:solidFill>
              <a:schemeClr val="tx1"/>
            </a:solidFill>
            <a:round/>
            <a:headEnd/>
            <a:tailEnd/>
          </a:ln>
        </p:spPr>
        <p:txBody>
          <a:bodyPr anchor="ctr"/>
          <a:lstStyle/>
          <a:p>
            <a:pPr algn="ctr"/>
            <a:r>
              <a:rPr lang="en-US"/>
              <a:t>How to organize the work: WBS</a:t>
            </a:r>
          </a:p>
        </p:txBody>
      </p:sp>
      <p:sp>
        <p:nvSpPr>
          <p:cNvPr id="1646599" name="Oval 7"/>
          <p:cNvSpPr>
            <a:spLocks noChangeArrowheads="1"/>
          </p:cNvSpPr>
          <p:nvPr/>
        </p:nvSpPr>
        <p:spPr bwMode="auto">
          <a:xfrm>
            <a:off x="5410200" y="4800600"/>
            <a:ext cx="2438400" cy="1828800"/>
          </a:xfrm>
          <a:prstGeom prst="ellipse">
            <a:avLst/>
          </a:prstGeom>
          <a:solidFill>
            <a:schemeClr val="accent1"/>
          </a:solidFill>
          <a:ln w="9525">
            <a:solidFill>
              <a:schemeClr val="tx1"/>
            </a:solidFill>
            <a:round/>
            <a:headEnd/>
            <a:tailEnd/>
          </a:ln>
        </p:spPr>
        <p:txBody>
          <a:bodyPr anchor="ctr"/>
          <a:lstStyle/>
          <a:p>
            <a:pPr algn="ctr"/>
            <a:r>
              <a:rPr lang="en-US"/>
              <a:t>How to do the work:</a:t>
            </a:r>
          </a:p>
          <a:p>
            <a:pPr algn="ctr"/>
            <a:r>
              <a:rPr lang="en-US"/>
              <a:t>SEMP </a:t>
            </a:r>
            <a:br>
              <a:rPr lang="en-US"/>
            </a:br>
            <a:r>
              <a:rPr lang="en-US"/>
              <a:t> §4 &amp; §5</a:t>
            </a:r>
          </a:p>
        </p:txBody>
      </p:sp>
      <p:cxnSp>
        <p:nvCxnSpPr>
          <p:cNvPr id="1646601" name="AutoShape 9"/>
          <p:cNvCxnSpPr>
            <a:cxnSpLocks noChangeShapeType="1"/>
            <a:stCxn id="8199" idx="4"/>
            <a:endCxn id="1646598" idx="1"/>
          </p:cNvCxnSpPr>
          <p:nvPr/>
        </p:nvCxnSpPr>
        <p:spPr bwMode="auto">
          <a:xfrm>
            <a:off x="1333500" y="3505200"/>
            <a:ext cx="166688" cy="1335088"/>
          </a:xfrm>
          <a:prstGeom prst="straightConnector1">
            <a:avLst/>
          </a:prstGeom>
          <a:noFill/>
          <a:ln w="9525">
            <a:solidFill>
              <a:schemeClr val="tx1"/>
            </a:solidFill>
            <a:round/>
            <a:headEnd/>
            <a:tailEnd type="triangle" w="med" len="med"/>
          </a:ln>
        </p:spPr>
      </p:cxnSp>
      <p:cxnSp>
        <p:nvCxnSpPr>
          <p:cNvPr id="1646602" name="AutoShape 10"/>
          <p:cNvCxnSpPr>
            <a:cxnSpLocks noChangeShapeType="1"/>
            <a:stCxn id="1646597" idx="3"/>
            <a:endCxn id="1646598" idx="7"/>
          </p:cNvCxnSpPr>
          <p:nvPr/>
        </p:nvCxnSpPr>
        <p:spPr bwMode="auto">
          <a:xfrm flipH="1">
            <a:off x="3224213" y="3160713"/>
            <a:ext cx="509587" cy="1679575"/>
          </a:xfrm>
          <a:prstGeom prst="straightConnector1">
            <a:avLst/>
          </a:prstGeom>
          <a:noFill/>
          <a:ln w="9525">
            <a:solidFill>
              <a:schemeClr val="tx1"/>
            </a:solidFill>
            <a:round/>
            <a:headEnd type="triangle" w="med" len="med"/>
            <a:tailEnd type="triangle" w="med" len="med"/>
          </a:ln>
        </p:spPr>
      </p:cxnSp>
      <p:cxnSp>
        <p:nvCxnSpPr>
          <p:cNvPr id="1646603" name="AutoShape 11"/>
          <p:cNvCxnSpPr>
            <a:cxnSpLocks noChangeShapeType="1"/>
            <a:stCxn id="1646598" idx="6"/>
            <a:endCxn id="1646599" idx="2"/>
          </p:cNvCxnSpPr>
          <p:nvPr/>
        </p:nvCxnSpPr>
        <p:spPr bwMode="auto">
          <a:xfrm>
            <a:off x="3581400" y="5486400"/>
            <a:ext cx="1828800" cy="228600"/>
          </a:xfrm>
          <a:prstGeom prst="straightConnector1">
            <a:avLst/>
          </a:prstGeom>
          <a:noFill/>
          <a:ln w="9525">
            <a:solidFill>
              <a:schemeClr val="tx1"/>
            </a:solidFill>
            <a:round/>
            <a:headEnd type="triangle" w="med" len="med"/>
            <a:tailEnd type="triangle" w="med" len="med"/>
          </a:ln>
        </p:spPr>
      </p:cxnSp>
      <p:cxnSp>
        <p:nvCxnSpPr>
          <p:cNvPr id="1646605" name="AutoShape 13"/>
          <p:cNvCxnSpPr>
            <a:cxnSpLocks noChangeShapeType="1"/>
            <a:stCxn id="1646597" idx="4"/>
            <a:endCxn id="1646599" idx="0"/>
          </p:cNvCxnSpPr>
          <p:nvPr/>
        </p:nvCxnSpPr>
        <p:spPr bwMode="auto">
          <a:xfrm>
            <a:off x="4838700" y="3429000"/>
            <a:ext cx="1790700" cy="1371600"/>
          </a:xfrm>
          <a:prstGeom prst="straightConnector1">
            <a:avLst/>
          </a:prstGeom>
          <a:noFill/>
          <a:ln w="9525">
            <a:solidFill>
              <a:schemeClr val="tx1"/>
            </a:solidFill>
            <a:round/>
            <a:headEnd/>
            <a:tailEnd type="triangle" w="med" len="med"/>
          </a:ln>
        </p:spPr>
      </p:cxnSp>
      <p:sp>
        <p:nvSpPr>
          <p:cNvPr id="1646607" name="Text Box 15"/>
          <p:cNvSpPr txBox="1">
            <a:spLocks noChangeArrowheads="1"/>
          </p:cNvSpPr>
          <p:nvPr/>
        </p:nvSpPr>
        <p:spPr bwMode="auto">
          <a:xfrm>
            <a:off x="3810000" y="5181600"/>
            <a:ext cx="1374775" cy="915988"/>
          </a:xfrm>
          <a:prstGeom prst="rect">
            <a:avLst/>
          </a:prstGeom>
          <a:solidFill>
            <a:srgbClr val="CCFFCC"/>
          </a:solidFill>
          <a:ln w="9525" algn="ctr">
            <a:noFill/>
            <a:miter lim="800000"/>
            <a:headEnd/>
            <a:tailEnd/>
          </a:ln>
        </p:spPr>
        <p:txBody>
          <a:bodyPr>
            <a:spAutoFit/>
          </a:bodyPr>
          <a:lstStyle/>
          <a:p>
            <a:r>
              <a:rPr lang="en-US" sz="1800" b="1"/>
              <a:t>Detailed </a:t>
            </a:r>
            <a:br>
              <a:rPr lang="en-US" sz="1800" b="1"/>
            </a:br>
            <a:r>
              <a:rPr lang="en-US" sz="1800" b="1"/>
              <a:t>task</a:t>
            </a:r>
          </a:p>
          <a:p>
            <a:r>
              <a:rPr lang="en-US" sz="1800" b="1"/>
              <a:t>Definition</a:t>
            </a:r>
          </a:p>
        </p:txBody>
      </p:sp>
      <p:sp>
        <p:nvSpPr>
          <p:cNvPr id="1646608" name="Text Box 16"/>
          <p:cNvSpPr txBox="1">
            <a:spLocks noChangeArrowheads="1"/>
          </p:cNvSpPr>
          <p:nvPr/>
        </p:nvSpPr>
        <p:spPr bwMode="auto">
          <a:xfrm>
            <a:off x="5562600" y="3581400"/>
            <a:ext cx="1447800" cy="915988"/>
          </a:xfrm>
          <a:prstGeom prst="rect">
            <a:avLst/>
          </a:prstGeom>
          <a:solidFill>
            <a:srgbClr val="CCFFCC"/>
          </a:solidFill>
          <a:ln w="9525" algn="ctr">
            <a:noFill/>
            <a:miter lim="800000"/>
            <a:headEnd/>
            <a:tailEnd/>
          </a:ln>
        </p:spPr>
        <p:txBody>
          <a:bodyPr>
            <a:spAutoFit/>
          </a:bodyPr>
          <a:lstStyle/>
          <a:p>
            <a:r>
              <a:rPr lang="en-US" sz="1800" b="1"/>
              <a:t>Detailed </a:t>
            </a:r>
            <a:br>
              <a:rPr lang="en-US" sz="1800" b="1"/>
            </a:br>
            <a:r>
              <a:rPr lang="en-US" sz="1800" b="1"/>
              <a:t>task</a:t>
            </a:r>
          </a:p>
          <a:p>
            <a:r>
              <a:rPr lang="en-US" sz="1800" b="1"/>
              <a:t>Allocation</a:t>
            </a:r>
          </a:p>
        </p:txBody>
      </p:sp>
      <p:sp>
        <p:nvSpPr>
          <p:cNvPr id="1646609" name="Text Box 17"/>
          <p:cNvSpPr txBox="1">
            <a:spLocks noChangeArrowheads="1"/>
          </p:cNvSpPr>
          <p:nvPr/>
        </p:nvSpPr>
        <p:spPr bwMode="auto">
          <a:xfrm>
            <a:off x="2667000" y="3581400"/>
            <a:ext cx="1905000" cy="915988"/>
          </a:xfrm>
          <a:prstGeom prst="rect">
            <a:avLst/>
          </a:prstGeom>
          <a:solidFill>
            <a:srgbClr val="CCFFCC"/>
          </a:solidFill>
          <a:ln w="9525">
            <a:noFill/>
            <a:miter lim="800000"/>
            <a:headEnd/>
            <a:tailEnd/>
          </a:ln>
        </p:spPr>
        <p:txBody>
          <a:bodyPr>
            <a:spAutoFit/>
          </a:bodyPr>
          <a:lstStyle/>
          <a:p>
            <a:r>
              <a:rPr lang="en-US" sz="1800" b="1"/>
              <a:t>Responsibility Assignment Matrix</a:t>
            </a:r>
          </a:p>
        </p:txBody>
      </p:sp>
      <p:sp>
        <p:nvSpPr>
          <p:cNvPr id="1646610" name="Oval 18"/>
          <p:cNvSpPr>
            <a:spLocks noChangeArrowheads="1"/>
          </p:cNvSpPr>
          <p:nvPr/>
        </p:nvSpPr>
        <p:spPr bwMode="auto">
          <a:xfrm rot="2621526">
            <a:off x="2057400" y="457200"/>
            <a:ext cx="3421063" cy="7094538"/>
          </a:xfrm>
          <a:prstGeom prst="ellipse">
            <a:avLst/>
          </a:prstGeom>
          <a:solidFill>
            <a:srgbClr val="CCFFFF">
              <a:alpha val="36862"/>
            </a:srgbClr>
          </a:solidFill>
          <a:ln w="9525">
            <a:solidFill>
              <a:schemeClr val="tx1"/>
            </a:solidFill>
            <a:round/>
            <a:headEnd/>
            <a:tailEnd/>
          </a:ln>
        </p:spPr>
        <p:txBody>
          <a:bodyPr wrap="none" anchor="ctr"/>
          <a:lstStyle/>
          <a:p>
            <a:pPr algn="r"/>
            <a:r>
              <a:rPr lang="en-US" b="1" dirty="0">
                <a:cs typeface="Arial" charset="0"/>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659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4660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4659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466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4660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4659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4660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4660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4660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4660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466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6597" grpId="0" animBg="1"/>
      <p:bldP spid="1646598" grpId="0" animBg="1"/>
      <p:bldP spid="1646599" grpId="0" animBg="1"/>
      <p:bldP spid="1646607" grpId="0" animBg="1"/>
      <p:bldP spid="1646608" grpId="0" animBg="1"/>
      <p:bldP spid="1646609" grpId="0" animBg="1"/>
      <p:bldP spid="16466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p:cNvSpPr>
            <a:spLocks noGrp="1"/>
          </p:cNvSpPr>
          <p:nvPr>
            <p:ph type="dt" sz="quarter" idx="10"/>
          </p:nvPr>
        </p:nvSpPr>
        <p:spPr>
          <a:noFill/>
        </p:spPr>
        <p:txBody>
          <a:bodyPr/>
          <a:lstStyle/>
          <a:p>
            <a:r>
              <a:rPr lang="en-US"/>
              <a:t>Week 2</a:t>
            </a:r>
            <a:endParaRPr lang="en-US" dirty="0"/>
          </a:p>
        </p:txBody>
      </p:sp>
      <p:sp>
        <p:nvSpPr>
          <p:cNvPr id="40963" name="Footer Placeholder 4"/>
          <p:cNvSpPr>
            <a:spLocks noGrp="1"/>
          </p:cNvSpPr>
          <p:nvPr>
            <p:ph type="ftr" sz="quarter" idx="11"/>
          </p:nvPr>
        </p:nvSpPr>
        <p:spPr>
          <a:noFill/>
        </p:spPr>
        <p:txBody>
          <a:bodyPr/>
          <a:lstStyle/>
          <a:p>
            <a:r>
              <a:rPr lang="en-US" dirty="0"/>
              <a:t>Dr. Lou Pape SysEng6196</a:t>
            </a:r>
          </a:p>
        </p:txBody>
      </p:sp>
      <p:sp>
        <p:nvSpPr>
          <p:cNvPr id="40964" name="Slide Number Placeholder 5"/>
          <p:cNvSpPr>
            <a:spLocks noGrp="1"/>
          </p:cNvSpPr>
          <p:nvPr>
            <p:ph type="sldNum" sz="quarter" idx="12"/>
          </p:nvPr>
        </p:nvSpPr>
        <p:spPr>
          <a:noFill/>
        </p:spPr>
        <p:txBody>
          <a:bodyPr/>
          <a:lstStyle/>
          <a:p>
            <a:fld id="{F430C1D6-C9A4-4056-951B-4B237B350713}" type="slidenum">
              <a:rPr lang="en-US" smtClean="0"/>
              <a:pPr/>
              <a:t>40</a:t>
            </a:fld>
            <a:endParaRPr lang="en-US"/>
          </a:p>
        </p:txBody>
      </p:sp>
      <p:sp>
        <p:nvSpPr>
          <p:cNvPr id="40965" name="Rectangle 2"/>
          <p:cNvSpPr>
            <a:spLocks noGrp="1" noChangeArrowheads="1"/>
          </p:cNvSpPr>
          <p:nvPr>
            <p:ph type="title"/>
          </p:nvPr>
        </p:nvSpPr>
        <p:spPr>
          <a:xfrm>
            <a:off x="533400" y="685800"/>
            <a:ext cx="8229600" cy="914400"/>
          </a:xfrm>
        </p:spPr>
        <p:txBody>
          <a:bodyPr/>
          <a:lstStyle/>
          <a:p>
            <a:pPr eaLnBrk="1" hangingPunct="1"/>
            <a:r>
              <a:rPr lang="en-US" altLang="zh-CN">
                <a:ea typeface="宋体" pitchFamily="2" charset="-122"/>
              </a:rPr>
              <a:t>Responsibilities and Authority</a:t>
            </a:r>
          </a:p>
        </p:txBody>
      </p:sp>
      <p:sp>
        <p:nvSpPr>
          <p:cNvPr id="40966" name="Rectangle 3"/>
          <p:cNvSpPr>
            <a:spLocks noGrp="1" noChangeArrowheads="1"/>
          </p:cNvSpPr>
          <p:nvPr>
            <p:ph type="body" idx="1"/>
          </p:nvPr>
        </p:nvSpPr>
        <p:spPr>
          <a:xfrm>
            <a:off x="609600" y="1447800"/>
            <a:ext cx="8229600" cy="5029200"/>
          </a:xfrm>
        </p:spPr>
        <p:txBody>
          <a:bodyPr/>
          <a:lstStyle/>
          <a:p>
            <a:pPr eaLnBrk="1" hangingPunct="1"/>
            <a:r>
              <a:rPr lang="en-US" altLang="zh-CN" dirty="0">
                <a:ea typeface="宋体" pitchFamily="2" charset="-122"/>
              </a:rPr>
              <a:t>Responsibilities must be clear: what is the expectation (organizational requirement)?</a:t>
            </a:r>
          </a:p>
          <a:p>
            <a:pPr lvl="1" eaLnBrk="1" hangingPunct="1"/>
            <a:r>
              <a:rPr lang="en-US" altLang="zh-CN" dirty="0">
                <a:ea typeface="宋体" pitchFamily="2" charset="-122"/>
              </a:rPr>
              <a:t>WBS elements are allocated to elements of the organization</a:t>
            </a:r>
          </a:p>
          <a:p>
            <a:pPr lvl="1" eaLnBrk="1" hangingPunct="1"/>
            <a:r>
              <a:rPr lang="en-US" altLang="zh-CN" dirty="0">
                <a:ea typeface="宋体" pitchFamily="2" charset="-122"/>
              </a:rPr>
              <a:t>Deliverables need to be clear</a:t>
            </a:r>
          </a:p>
          <a:p>
            <a:pPr lvl="1" eaLnBrk="1" hangingPunct="1"/>
            <a:r>
              <a:rPr lang="en-US" altLang="zh-CN" dirty="0">
                <a:ea typeface="宋体" pitchFamily="2" charset="-122"/>
              </a:rPr>
              <a:t>Bad role/responsibility definition and unclear team interfaces will result in duplication of effort, conflict, or gaps</a:t>
            </a:r>
          </a:p>
          <a:p>
            <a:pPr eaLnBrk="1" hangingPunct="1"/>
            <a:r>
              <a:rPr lang="en-US" altLang="zh-CN" dirty="0">
                <a:ea typeface="宋体" pitchFamily="2" charset="-122"/>
              </a:rPr>
              <a:t>Authority and Accountability </a:t>
            </a:r>
          </a:p>
          <a:p>
            <a:pPr lvl="1" eaLnBrk="1" hangingPunct="1"/>
            <a:r>
              <a:rPr lang="en-US" altLang="zh-CN" dirty="0">
                <a:ea typeface="宋体" pitchFamily="2" charset="-122"/>
              </a:rPr>
              <a:t>Team leaders and managers must verify that teams are exercising their authority appropriately and that they are accountable for their assigned responsibilities</a:t>
            </a:r>
          </a:p>
          <a:p>
            <a:pPr lvl="1" eaLnBrk="1" hangingPunct="1"/>
            <a:r>
              <a:rPr lang="en-US" altLang="zh-CN" dirty="0">
                <a:ea typeface="宋体" pitchFamily="2" charset="-122"/>
              </a:rPr>
              <a:t>Authority must align with responsibility</a:t>
            </a:r>
          </a:p>
          <a:p>
            <a:pPr lvl="2" eaLnBrk="1" hangingPunct="1"/>
            <a:r>
              <a:rPr lang="en-US" altLang="zh-CN" dirty="0">
                <a:ea typeface="宋体" pitchFamily="2" charset="-122"/>
              </a:rPr>
              <a:t>Delegate authority to execute the responsibility</a:t>
            </a:r>
          </a:p>
          <a:p>
            <a:pPr lvl="3" eaLnBrk="1" hangingPunct="1"/>
            <a:r>
              <a:rPr lang="en-US" altLang="zh-CN" dirty="0">
                <a:ea typeface="宋体" pitchFamily="2" charset="-122"/>
              </a:rPr>
              <a:t>Budget;  people;  other resources (see notes below)</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3"/>
          <p:cNvSpPr>
            <a:spLocks noGrp="1"/>
          </p:cNvSpPr>
          <p:nvPr>
            <p:ph type="dt" sz="quarter" idx="10"/>
          </p:nvPr>
        </p:nvSpPr>
        <p:spPr>
          <a:noFill/>
        </p:spPr>
        <p:txBody>
          <a:bodyPr/>
          <a:lstStyle/>
          <a:p>
            <a:r>
              <a:rPr lang="en-US"/>
              <a:t>Week 2</a:t>
            </a:r>
            <a:endParaRPr lang="en-US" dirty="0"/>
          </a:p>
        </p:txBody>
      </p:sp>
      <p:sp>
        <p:nvSpPr>
          <p:cNvPr id="41987" name="Footer Placeholder 4"/>
          <p:cNvSpPr>
            <a:spLocks noGrp="1"/>
          </p:cNvSpPr>
          <p:nvPr>
            <p:ph type="ftr" sz="quarter" idx="11"/>
          </p:nvPr>
        </p:nvSpPr>
        <p:spPr>
          <a:noFill/>
        </p:spPr>
        <p:txBody>
          <a:bodyPr/>
          <a:lstStyle/>
          <a:p>
            <a:r>
              <a:rPr lang="en-US" dirty="0"/>
              <a:t>Dr. Lou Pape SysEng6196</a:t>
            </a:r>
          </a:p>
        </p:txBody>
      </p:sp>
      <p:sp>
        <p:nvSpPr>
          <p:cNvPr id="41988" name="Slide Number Placeholder 5"/>
          <p:cNvSpPr>
            <a:spLocks noGrp="1"/>
          </p:cNvSpPr>
          <p:nvPr>
            <p:ph type="sldNum" sz="quarter" idx="12"/>
          </p:nvPr>
        </p:nvSpPr>
        <p:spPr>
          <a:noFill/>
        </p:spPr>
        <p:txBody>
          <a:bodyPr/>
          <a:lstStyle/>
          <a:p>
            <a:fld id="{1F3A9B1A-9479-441E-A23F-90FBD06AA544}" type="slidenum">
              <a:rPr lang="en-US" smtClean="0"/>
              <a:pPr/>
              <a:t>41</a:t>
            </a:fld>
            <a:endParaRPr lang="en-US"/>
          </a:p>
        </p:txBody>
      </p:sp>
      <p:sp>
        <p:nvSpPr>
          <p:cNvPr id="41989" name="Rectangle 2"/>
          <p:cNvSpPr>
            <a:spLocks noGrp="1" noChangeArrowheads="1"/>
          </p:cNvSpPr>
          <p:nvPr>
            <p:ph type="title"/>
          </p:nvPr>
        </p:nvSpPr>
        <p:spPr/>
        <p:txBody>
          <a:bodyPr/>
          <a:lstStyle/>
          <a:p>
            <a:pPr eaLnBrk="1" hangingPunct="1"/>
            <a:r>
              <a:rPr lang="en-US"/>
              <a:t>Roles</a:t>
            </a:r>
          </a:p>
        </p:txBody>
      </p:sp>
      <p:sp>
        <p:nvSpPr>
          <p:cNvPr id="41990" name="Rectangle 3"/>
          <p:cNvSpPr>
            <a:spLocks noGrp="1" noChangeArrowheads="1"/>
          </p:cNvSpPr>
          <p:nvPr>
            <p:ph type="body" idx="1"/>
          </p:nvPr>
        </p:nvSpPr>
        <p:spPr>
          <a:xfrm>
            <a:off x="457200" y="1295400"/>
            <a:ext cx="8305800" cy="5105400"/>
          </a:xfrm>
        </p:spPr>
        <p:txBody>
          <a:bodyPr/>
          <a:lstStyle/>
          <a:p>
            <a:pPr eaLnBrk="1" hangingPunct="1">
              <a:lnSpc>
                <a:spcPct val="80000"/>
              </a:lnSpc>
              <a:buFontTx/>
              <a:buNone/>
            </a:pPr>
            <a:r>
              <a:rPr lang="en-US" sz="1800" dirty="0"/>
              <a:t>3.3.1.	Program Leadership</a:t>
            </a:r>
          </a:p>
          <a:p>
            <a:pPr lvl="1" eaLnBrk="1" hangingPunct="1">
              <a:lnSpc>
                <a:spcPct val="80000"/>
              </a:lnSpc>
            </a:pPr>
            <a:r>
              <a:rPr lang="en-US" sz="1600" dirty="0"/>
              <a:t>Program Management, acquirer engagement, cost and schedule, etc. </a:t>
            </a:r>
          </a:p>
          <a:p>
            <a:pPr eaLnBrk="1" hangingPunct="1">
              <a:lnSpc>
                <a:spcPct val="80000"/>
              </a:lnSpc>
              <a:buFontTx/>
              <a:buNone/>
            </a:pPr>
            <a:r>
              <a:rPr lang="en-US" sz="1800" dirty="0"/>
              <a:t>3.3.2.	Technical Leadership </a:t>
            </a:r>
          </a:p>
          <a:p>
            <a:pPr lvl="1" eaLnBrk="1" hangingPunct="1">
              <a:lnSpc>
                <a:spcPct val="80000"/>
              </a:lnSpc>
            </a:pPr>
            <a:r>
              <a:rPr lang="en-US" sz="1600" dirty="0"/>
              <a:t>Chief Engineer or Chief Architect, Chief Systems Engineer, other function or product team leaders</a:t>
            </a:r>
          </a:p>
          <a:p>
            <a:pPr eaLnBrk="1" hangingPunct="1">
              <a:lnSpc>
                <a:spcPct val="80000"/>
              </a:lnSpc>
              <a:buFontTx/>
              <a:buNone/>
            </a:pPr>
            <a:r>
              <a:rPr lang="en-US" sz="1800" dirty="0"/>
              <a:t>3.3.3.	Teams and Functions</a:t>
            </a:r>
          </a:p>
          <a:p>
            <a:pPr lvl="1" eaLnBrk="1" hangingPunct="1">
              <a:lnSpc>
                <a:spcPct val="80000"/>
              </a:lnSpc>
            </a:pPr>
            <a:r>
              <a:rPr lang="en-US" sz="1600" dirty="0"/>
              <a:t>Integrated product and process development (</a:t>
            </a:r>
            <a:r>
              <a:rPr lang="en-US" sz="1600" dirty="0" err="1"/>
              <a:t>IPPD</a:t>
            </a:r>
            <a:r>
              <a:rPr lang="en-US" sz="1600" dirty="0"/>
              <a:t>) and/or function-based organization</a:t>
            </a:r>
          </a:p>
          <a:p>
            <a:pPr eaLnBrk="1" hangingPunct="1">
              <a:lnSpc>
                <a:spcPct val="80000"/>
              </a:lnSpc>
              <a:buFontTx/>
              <a:buNone/>
            </a:pPr>
            <a:r>
              <a:rPr lang="en-US" sz="1800" dirty="0"/>
              <a:t>3.3.4.	Key Suppliers and Supplier Integration (who buys stuff for you)</a:t>
            </a:r>
          </a:p>
          <a:p>
            <a:pPr lvl="1" eaLnBrk="1" hangingPunct="1">
              <a:lnSpc>
                <a:spcPct val="80000"/>
              </a:lnSpc>
            </a:pPr>
            <a:r>
              <a:rPr lang="en-US" sz="1600" dirty="0"/>
              <a:t>“Acquisition” per the Handbook. Identify suppliers who are critical for program success and how they are integrated into the program SE execution</a:t>
            </a:r>
          </a:p>
          <a:p>
            <a:pPr eaLnBrk="1" hangingPunct="1">
              <a:lnSpc>
                <a:spcPct val="80000"/>
              </a:lnSpc>
              <a:buFontTx/>
              <a:buNone/>
            </a:pPr>
            <a:r>
              <a:rPr lang="en-US" sz="1800" dirty="0"/>
              <a:t>3.3.5.	Associate organizations</a:t>
            </a:r>
          </a:p>
          <a:p>
            <a:pPr lvl="1" eaLnBrk="1" hangingPunct="1">
              <a:lnSpc>
                <a:spcPct val="80000"/>
              </a:lnSpc>
            </a:pPr>
            <a:r>
              <a:rPr lang="en-US" sz="1600" dirty="0"/>
              <a:t>If applicable, identify partners or other suppliers who deliver to a common acquirer on a specific project</a:t>
            </a:r>
          </a:p>
          <a:p>
            <a:pPr eaLnBrk="1" hangingPunct="1">
              <a:lnSpc>
                <a:spcPct val="80000"/>
              </a:lnSpc>
              <a:buFontTx/>
              <a:buNone/>
            </a:pPr>
            <a:r>
              <a:rPr lang="en-US" sz="1800" dirty="0"/>
              <a:t>3.3.6.	Acquirer (your customer)</a:t>
            </a:r>
          </a:p>
          <a:p>
            <a:pPr lvl="1" eaLnBrk="1" hangingPunct="1">
              <a:lnSpc>
                <a:spcPct val="80000"/>
              </a:lnSpc>
            </a:pPr>
            <a:r>
              <a:rPr lang="en-US" sz="1600" dirty="0"/>
              <a:t>Describe any execution-level involvement of acquirer organizations, such as working groups, integrated product or process teams</a:t>
            </a:r>
          </a:p>
          <a:p>
            <a:pPr eaLnBrk="1" hangingPunct="1">
              <a:lnSpc>
                <a:spcPct val="80000"/>
              </a:lnSpc>
              <a:buFontTx/>
              <a:buNone/>
            </a:pPr>
            <a:r>
              <a:rPr lang="en-US" sz="1800" dirty="0"/>
              <a:t>3.3.7.	User</a:t>
            </a:r>
          </a:p>
          <a:p>
            <a:pPr lvl="1" eaLnBrk="1" hangingPunct="1">
              <a:lnSpc>
                <a:spcPct val="80000"/>
              </a:lnSpc>
            </a:pPr>
            <a:r>
              <a:rPr lang="en-US" sz="1600" dirty="0"/>
              <a:t>If different from acquirer identify their specific involvement in working groups, integrated product or process teams, evaluation (validation), etc.</a:t>
            </a:r>
          </a:p>
          <a:p>
            <a:pPr eaLnBrk="1" hangingPunct="1">
              <a:lnSpc>
                <a:spcPct val="80000"/>
              </a:lnSpc>
            </a:pPr>
            <a:endParaRPr lang="en-US" sz="1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p:cNvSpPr>
            <a:spLocks noGrp="1"/>
          </p:cNvSpPr>
          <p:nvPr>
            <p:ph type="dt" sz="quarter" idx="10"/>
          </p:nvPr>
        </p:nvSpPr>
        <p:spPr>
          <a:noFill/>
        </p:spPr>
        <p:txBody>
          <a:bodyPr/>
          <a:lstStyle/>
          <a:p>
            <a:r>
              <a:rPr lang="en-US"/>
              <a:t>Week 2</a:t>
            </a:r>
            <a:endParaRPr lang="en-US" dirty="0"/>
          </a:p>
        </p:txBody>
      </p:sp>
      <p:sp>
        <p:nvSpPr>
          <p:cNvPr id="43011" name="Footer Placeholder 4"/>
          <p:cNvSpPr>
            <a:spLocks noGrp="1"/>
          </p:cNvSpPr>
          <p:nvPr>
            <p:ph type="ftr" sz="quarter" idx="11"/>
          </p:nvPr>
        </p:nvSpPr>
        <p:spPr>
          <a:noFill/>
        </p:spPr>
        <p:txBody>
          <a:bodyPr/>
          <a:lstStyle/>
          <a:p>
            <a:r>
              <a:rPr lang="en-US" dirty="0"/>
              <a:t>Dr. Lou Pape SysEng6196</a:t>
            </a:r>
          </a:p>
        </p:txBody>
      </p:sp>
      <p:sp>
        <p:nvSpPr>
          <p:cNvPr id="43012" name="Slide Number Placeholder 5"/>
          <p:cNvSpPr>
            <a:spLocks noGrp="1"/>
          </p:cNvSpPr>
          <p:nvPr>
            <p:ph type="sldNum" sz="quarter" idx="12"/>
          </p:nvPr>
        </p:nvSpPr>
        <p:spPr>
          <a:noFill/>
        </p:spPr>
        <p:txBody>
          <a:bodyPr/>
          <a:lstStyle/>
          <a:p>
            <a:fld id="{A065CDB7-7F26-42C3-9A4D-33373F0B036D}" type="slidenum">
              <a:rPr lang="en-US" smtClean="0"/>
              <a:pPr/>
              <a:t>42</a:t>
            </a:fld>
            <a:endParaRPr lang="en-US"/>
          </a:p>
        </p:txBody>
      </p:sp>
      <p:sp>
        <p:nvSpPr>
          <p:cNvPr id="43013" name="Rectangle 4"/>
          <p:cNvSpPr>
            <a:spLocks noGrp="1" noChangeArrowheads="1"/>
          </p:cNvSpPr>
          <p:nvPr>
            <p:ph type="title"/>
          </p:nvPr>
        </p:nvSpPr>
        <p:spPr>
          <a:xfrm>
            <a:off x="685800" y="838200"/>
            <a:ext cx="7772400" cy="685800"/>
          </a:xfrm>
        </p:spPr>
        <p:txBody>
          <a:bodyPr/>
          <a:lstStyle/>
          <a:p>
            <a:pPr eaLnBrk="1" hangingPunct="1"/>
            <a:r>
              <a:rPr lang="en-US" altLang="zh-CN" sz="2400" dirty="0"/>
              <a:t>Acquirer, Supplier, and Other Supplier Relationships </a:t>
            </a:r>
            <a:endParaRPr lang="zh-CN" altLang="en-US" sz="2400" dirty="0">
              <a:ea typeface="宋体" pitchFamily="2" charset="-122"/>
            </a:endParaRPr>
          </a:p>
        </p:txBody>
      </p:sp>
      <p:sp>
        <p:nvSpPr>
          <p:cNvPr id="43014" name="Rectangle 5"/>
          <p:cNvSpPr>
            <a:spLocks noGrp="1" noChangeArrowheads="1"/>
          </p:cNvSpPr>
          <p:nvPr>
            <p:ph type="body" idx="1"/>
          </p:nvPr>
        </p:nvSpPr>
        <p:spPr>
          <a:xfrm>
            <a:off x="457200" y="1600200"/>
            <a:ext cx="8229600" cy="4876800"/>
          </a:xfrm>
        </p:spPr>
        <p:txBody>
          <a:bodyPr/>
          <a:lstStyle/>
          <a:p>
            <a:pPr eaLnBrk="1" hangingPunct="1"/>
            <a:r>
              <a:rPr lang="en-US" altLang="zh-CN" dirty="0"/>
              <a:t>The system engineering function may appear at several levels, evolving from the acquirer and down to the supplier and lower-tier suppliers</a:t>
            </a:r>
          </a:p>
          <a:p>
            <a:pPr eaLnBrk="1" hangingPunct="1"/>
            <a:r>
              <a:rPr lang="en-US" altLang="zh-CN" dirty="0"/>
              <a:t>System engineering tasks are implemented across multiple organizations</a:t>
            </a:r>
          </a:p>
          <a:p>
            <a:pPr lvl="1" eaLnBrk="1" hangingPunct="1"/>
            <a:r>
              <a:rPr lang="en-US" altLang="zh-CN" dirty="0"/>
              <a:t>The acquirer may establish a system engineering organization</a:t>
            </a:r>
          </a:p>
          <a:p>
            <a:pPr lvl="1" eaLnBrk="1" hangingPunct="1"/>
            <a:r>
              <a:rPr lang="en-US" altLang="zh-CN" dirty="0"/>
              <a:t>These tasks may be allocated to the supplier</a:t>
            </a:r>
          </a:p>
          <a:p>
            <a:pPr eaLnBrk="1" hangingPunct="1"/>
            <a:r>
              <a:rPr lang="en-US" altLang="zh-CN" dirty="0"/>
              <a:t>The responsibility along with the authority must be clearly defined from the beginning</a:t>
            </a:r>
          </a:p>
          <a:p>
            <a:pPr eaLnBrk="1" hangingPunct="1"/>
            <a:r>
              <a:rPr lang="en-US" altLang="zh-CN" dirty="0"/>
              <a:t>Formal and informal channels of communication must exist between various entities involved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3"/>
          <p:cNvSpPr>
            <a:spLocks noGrp="1"/>
          </p:cNvSpPr>
          <p:nvPr>
            <p:ph type="dt" sz="quarter" idx="10"/>
          </p:nvPr>
        </p:nvSpPr>
        <p:spPr>
          <a:noFill/>
        </p:spPr>
        <p:txBody>
          <a:bodyPr/>
          <a:lstStyle/>
          <a:p>
            <a:r>
              <a:rPr lang="en-US"/>
              <a:t>Week 2</a:t>
            </a:r>
            <a:endParaRPr lang="en-US" dirty="0"/>
          </a:p>
        </p:txBody>
      </p:sp>
      <p:sp>
        <p:nvSpPr>
          <p:cNvPr id="44035" name="Footer Placeholder 4"/>
          <p:cNvSpPr>
            <a:spLocks noGrp="1"/>
          </p:cNvSpPr>
          <p:nvPr>
            <p:ph type="ftr" sz="quarter" idx="11"/>
          </p:nvPr>
        </p:nvSpPr>
        <p:spPr>
          <a:noFill/>
        </p:spPr>
        <p:txBody>
          <a:bodyPr/>
          <a:lstStyle/>
          <a:p>
            <a:r>
              <a:rPr lang="en-US" dirty="0"/>
              <a:t>Dr. Lou Pape SysEng6196</a:t>
            </a:r>
          </a:p>
        </p:txBody>
      </p:sp>
      <p:sp>
        <p:nvSpPr>
          <p:cNvPr id="44036" name="Slide Number Placeholder 5"/>
          <p:cNvSpPr>
            <a:spLocks noGrp="1"/>
          </p:cNvSpPr>
          <p:nvPr>
            <p:ph type="sldNum" sz="quarter" idx="12"/>
          </p:nvPr>
        </p:nvSpPr>
        <p:spPr>
          <a:noFill/>
        </p:spPr>
        <p:txBody>
          <a:bodyPr/>
          <a:lstStyle/>
          <a:p>
            <a:fld id="{9E23D740-992E-4D1A-841A-FE16A6F71A9A}" type="slidenum">
              <a:rPr lang="en-US" smtClean="0"/>
              <a:pPr/>
              <a:t>43</a:t>
            </a:fld>
            <a:endParaRPr lang="en-US"/>
          </a:p>
        </p:txBody>
      </p:sp>
      <p:sp>
        <p:nvSpPr>
          <p:cNvPr id="44037" name="Rectangle 2"/>
          <p:cNvSpPr>
            <a:spLocks noGrp="1" noChangeArrowheads="1"/>
          </p:cNvSpPr>
          <p:nvPr>
            <p:ph type="title"/>
          </p:nvPr>
        </p:nvSpPr>
        <p:spPr>
          <a:xfrm>
            <a:off x="304800" y="685800"/>
            <a:ext cx="8534400" cy="685800"/>
          </a:xfrm>
        </p:spPr>
        <p:txBody>
          <a:bodyPr/>
          <a:lstStyle/>
          <a:p>
            <a:pPr eaLnBrk="1" hangingPunct="1"/>
            <a:r>
              <a:rPr lang="en-US" altLang="zh-CN" sz="3200"/>
              <a:t>Supplier Organization and Functions</a:t>
            </a:r>
            <a:endParaRPr lang="zh-CN" altLang="en-US" sz="3200">
              <a:ea typeface="宋体" pitchFamily="2" charset="-122"/>
            </a:endParaRPr>
          </a:p>
        </p:txBody>
      </p:sp>
      <p:sp>
        <p:nvSpPr>
          <p:cNvPr id="44038" name="Rectangle 3"/>
          <p:cNvSpPr>
            <a:spLocks noGrp="1" noChangeArrowheads="1"/>
          </p:cNvSpPr>
          <p:nvPr>
            <p:ph type="body" idx="1"/>
          </p:nvPr>
        </p:nvSpPr>
        <p:spPr>
          <a:xfrm>
            <a:off x="228600" y="1295400"/>
            <a:ext cx="8686800" cy="4876800"/>
          </a:xfrm>
        </p:spPr>
        <p:txBody>
          <a:bodyPr/>
          <a:lstStyle/>
          <a:p>
            <a:pPr eaLnBrk="1" hangingPunct="1"/>
            <a:r>
              <a:rPr lang="en-US" altLang="zh-CN" dirty="0"/>
              <a:t>“Supplier” is anyone that provides materials, products, and/or services to an acquirer </a:t>
            </a:r>
          </a:p>
          <a:p>
            <a:pPr eaLnBrk="1" hangingPunct="1"/>
            <a:r>
              <a:rPr lang="en-US" altLang="zh-CN" dirty="0"/>
              <a:t>System engineering requirements must be </a:t>
            </a:r>
            <a:r>
              <a:rPr lang="en-US" altLang="zh-CN" i="1" dirty="0"/>
              <a:t>traceable</a:t>
            </a:r>
            <a:r>
              <a:rPr lang="en-US" altLang="zh-CN" dirty="0"/>
              <a:t> from the acquirer to all “key” suppliers (any doing SE) </a:t>
            </a:r>
          </a:p>
          <a:p>
            <a:pPr eaLnBrk="1" hangingPunct="1"/>
            <a:r>
              <a:rPr lang="en-US" altLang="zh-CN" dirty="0"/>
              <a:t>Suppliers </a:t>
            </a:r>
          </a:p>
          <a:p>
            <a:pPr lvl="1" eaLnBrk="1" hangingPunct="1"/>
            <a:r>
              <a:rPr lang="en-US" altLang="zh-CN" dirty="0"/>
              <a:t>Design or Manufacturing/Production development</a:t>
            </a:r>
          </a:p>
          <a:p>
            <a:pPr lvl="2" eaLnBrk="1" hangingPunct="1"/>
            <a:r>
              <a:rPr lang="en-US" altLang="zh-CN" dirty="0"/>
              <a:t>Need product definition for design or build</a:t>
            </a:r>
          </a:p>
          <a:p>
            <a:pPr lvl="1" eaLnBrk="1" hangingPunct="1"/>
            <a:r>
              <a:rPr lang="en-US" altLang="zh-CN" dirty="0"/>
              <a:t>Standard or “Commercial off-the-shelf” (COTS) components</a:t>
            </a:r>
          </a:p>
          <a:p>
            <a:pPr lvl="2" eaLnBrk="1" hangingPunct="1"/>
            <a:r>
              <a:rPr lang="en-US" altLang="zh-CN" dirty="0"/>
              <a:t>“You get what they’ve got”</a:t>
            </a:r>
          </a:p>
          <a:p>
            <a:pPr lvl="2" eaLnBrk="1" hangingPunct="1"/>
            <a:r>
              <a:rPr lang="en-US" altLang="zh-CN" dirty="0"/>
              <a:t>“Modified off the shelf” is an oxymoron (see “development”)</a:t>
            </a:r>
          </a:p>
          <a:p>
            <a:pPr lvl="1" eaLnBrk="1" hangingPunct="1"/>
            <a:r>
              <a:rPr lang="en-US" altLang="zh-CN" dirty="0"/>
              <a:t>Products vs. services</a:t>
            </a:r>
          </a:p>
          <a:p>
            <a:pPr lvl="1" eaLnBrk="1" hangingPunct="1"/>
            <a:r>
              <a:rPr lang="en-US" altLang="zh-CN" dirty="0"/>
              <a:t>Tiered suppliers</a:t>
            </a:r>
            <a:endParaRPr lang="zh-CN" altLang="en-US" dirty="0">
              <a:ea typeface="宋体"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e Placeholder 3"/>
          <p:cNvSpPr>
            <a:spLocks noGrp="1"/>
          </p:cNvSpPr>
          <p:nvPr>
            <p:ph type="dt" sz="quarter" idx="10"/>
          </p:nvPr>
        </p:nvSpPr>
        <p:spPr>
          <a:noFill/>
        </p:spPr>
        <p:txBody>
          <a:bodyPr/>
          <a:lstStyle/>
          <a:p>
            <a:r>
              <a:rPr lang="en-US"/>
              <a:t>Week 2</a:t>
            </a:r>
            <a:endParaRPr lang="en-US" dirty="0"/>
          </a:p>
        </p:txBody>
      </p:sp>
      <p:sp>
        <p:nvSpPr>
          <p:cNvPr id="45059" name="Footer Placeholder 4"/>
          <p:cNvSpPr>
            <a:spLocks noGrp="1"/>
          </p:cNvSpPr>
          <p:nvPr>
            <p:ph type="ftr" sz="quarter" idx="11"/>
          </p:nvPr>
        </p:nvSpPr>
        <p:spPr>
          <a:noFill/>
        </p:spPr>
        <p:txBody>
          <a:bodyPr/>
          <a:lstStyle/>
          <a:p>
            <a:r>
              <a:rPr lang="en-US" dirty="0"/>
              <a:t>Dr. Lou Pape SysEng6196</a:t>
            </a:r>
          </a:p>
        </p:txBody>
      </p:sp>
      <p:sp>
        <p:nvSpPr>
          <p:cNvPr id="45060" name="Slide Number Placeholder 5"/>
          <p:cNvSpPr>
            <a:spLocks noGrp="1"/>
          </p:cNvSpPr>
          <p:nvPr>
            <p:ph type="sldNum" sz="quarter" idx="12"/>
          </p:nvPr>
        </p:nvSpPr>
        <p:spPr>
          <a:noFill/>
        </p:spPr>
        <p:txBody>
          <a:bodyPr/>
          <a:lstStyle/>
          <a:p>
            <a:fld id="{AA149C06-5FEB-4982-82FE-2DB12CEDBBA9}" type="slidenum">
              <a:rPr lang="en-US" smtClean="0"/>
              <a:pPr/>
              <a:t>44</a:t>
            </a:fld>
            <a:endParaRPr lang="en-US"/>
          </a:p>
        </p:txBody>
      </p:sp>
      <p:sp>
        <p:nvSpPr>
          <p:cNvPr id="45061" name="Rectangle 4"/>
          <p:cNvSpPr>
            <a:spLocks noGrp="1" noChangeArrowheads="1"/>
          </p:cNvSpPr>
          <p:nvPr>
            <p:ph type="title"/>
          </p:nvPr>
        </p:nvSpPr>
        <p:spPr/>
        <p:txBody>
          <a:bodyPr/>
          <a:lstStyle/>
          <a:p>
            <a:pPr eaLnBrk="1" hangingPunct="1"/>
            <a:r>
              <a:rPr lang="en-US" altLang="zh-CN" sz="3200" dirty="0"/>
              <a:t>Acquirer Organization and Functions </a:t>
            </a:r>
            <a:endParaRPr lang="zh-CN" altLang="en-US" sz="3200" dirty="0">
              <a:ea typeface="宋体" pitchFamily="2" charset="-122"/>
            </a:endParaRPr>
          </a:p>
        </p:txBody>
      </p:sp>
      <p:sp>
        <p:nvSpPr>
          <p:cNvPr id="1329157" name="Rectangle 5"/>
          <p:cNvSpPr>
            <a:spLocks noGrp="1" noChangeArrowheads="1"/>
          </p:cNvSpPr>
          <p:nvPr>
            <p:ph type="body" idx="1"/>
          </p:nvPr>
        </p:nvSpPr>
        <p:spPr>
          <a:xfrm>
            <a:off x="609600" y="1295400"/>
            <a:ext cx="7772400" cy="4876800"/>
          </a:xfrm>
        </p:spPr>
        <p:txBody>
          <a:bodyPr/>
          <a:lstStyle/>
          <a:p>
            <a:pPr eaLnBrk="1" hangingPunct="1">
              <a:lnSpc>
                <a:spcPct val="90000"/>
              </a:lnSpc>
            </a:pPr>
            <a:r>
              <a:rPr lang="en-US" altLang="zh-CN" sz="2000" dirty="0"/>
              <a:t>The acquirer and user organizations may be different </a:t>
            </a:r>
          </a:p>
          <a:p>
            <a:pPr lvl="1" eaLnBrk="1" hangingPunct="1">
              <a:lnSpc>
                <a:spcPct val="90000"/>
              </a:lnSpc>
            </a:pPr>
            <a:r>
              <a:rPr lang="en-US" altLang="zh-CN" sz="1800" dirty="0"/>
              <a:t>The user vs. your acquirer </a:t>
            </a:r>
          </a:p>
          <a:p>
            <a:pPr lvl="1" eaLnBrk="1" hangingPunct="1">
              <a:lnSpc>
                <a:spcPct val="90000"/>
              </a:lnSpc>
            </a:pPr>
            <a:r>
              <a:rPr lang="en-US" altLang="zh-CN" sz="1800" dirty="0"/>
              <a:t>The requirements associated with the latter should support the objectives specified for the former</a:t>
            </a:r>
          </a:p>
          <a:p>
            <a:pPr lvl="1" eaLnBrk="1" hangingPunct="1">
              <a:lnSpc>
                <a:spcPct val="90000"/>
              </a:lnSpc>
            </a:pPr>
            <a:r>
              <a:rPr lang="en-US" altLang="zh-CN" sz="1800" dirty="0"/>
              <a:t>Why might this not work in practice?</a:t>
            </a:r>
          </a:p>
          <a:p>
            <a:pPr eaLnBrk="1" hangingPunct="1">
              <a:lnSpc>
                <a:spcPct val="90000"/>
              </a:lnSpc>
            </a:pPr>
            <a:r>
              <a:rPr lang="en-US" altLang="zh-CN" sz="2000" dirty="0"/>
              <a:t>The acquirer must clarify system objectives and program functions and provide managerial backing when delegating responsibilities</a:t>
            </a:r>
          </a:p>
          <a:p>
            <a:pPr eaLnBrk="1" hangingPunct="1">
              <a:lnSpc>
                <a:spcPct val="90000"/>
              </a:lnSpc>
            </a:pPr>
            <a:r>
              <a:rPr lang="en-US" altLang="zh-CN" sz="2000" dirty="0"/>
              <a:t>The system engineering functions can be accomplished within either the acquirer’s or the supplier’s organizational structure, or the combination</a:t>
            </a:r>
          </a:p>
          <a:p>
            <a:pPr eaLnBrk="1" hangingPunct="1">
              <a:lnSpc>
                <a:spcPct val="90000"/>
              </a:lnSpc>
            </a:pPr>
            <a:endParaRPr lang="en-US" altLang="zh-CN" sz="2000" dirty="0"/>
          </a:p>
        </p:txBody>
      </p:sp>
      <p:sp>
        <p:nvSpPr>
          <p:cNvPr id="45063" name="Oval 6"/>
          <p:cNvSpPr>
            <a:spLocks noChangeArrowheads="1"/>
          </p:cNvSpPr>
          <p:nvPr/>
        </p:nvSpPr>
        <p:spPr bwMode="auto">
          <a:xfrm>
            <a:off x="381000" y="4724400"/>
            <a:ext cx="2286000" cy="838200"/>
          </a:xfrm>
          <a:prstGeom prst="ellipse">
            <a:avLst/>
          </a:prstGeom>
          <a:solidFill>
            <a:schemeClr val="accent1"/>
          </a:solidFill>
          <a:ln w="9525">
            <a:solidFill>
              <a:schemeClr val="tx1"/>
            </a:solidFill>
            <a:round/>
            <a:headEnd/>
            <a:tailEnd/>
          </a:ln>
        </p:spPr>
        <p:txBody>
          <a:bodyPr wrap="none" anchor="ctr"/>
          <a:lstStyle/>
          <a:p>
            <a:pPr algn="ctr"/>
            <a:r>
              <a:rPr lang="en-US" dirty="0"/>
              <a:t>Acquirer ($)</a:t>
            </a:r>
          </a:p>
        </p:txBody>
      </p:sp>
      <p:sp>
        <p:nvSpPr>
          <p:cNvPr id="45064" name="Oval 7"/>
          <p:cNvSpPr>
            <a:spLocks noChangeArrowheads="1"/>
          </p:cNvSpPr>
          <p:nvPr/>
        </p:nvSpPr>
        <p:spPr bwMode="auto">
          <a:xfrm>
            <a:off x="6324600" y="4724400"/>
            <a:ext cx="2286000" cy="838200"/>
          </a:xfrm>
          <a:prstGeom prst="ellipse">
            <a:avLst/>
          </a:prstGeom>
          <a:solidFill>
            <a:schemeClr val="accent1"/>
          </a:solidFill>
          <a:ln w="9525">
            <a:solidFill>
              <a:schemeClr val="tx1"/>
            </a:solidFill>
            <a:round/>
            <a:headEnd/>
            <a:tailEnd/>
          </a:ln>
        </p:spPr>
        <p:txBody>
          <a:bodyPr wrap="none" anchor="ctr"/>
          <a:lstStyle/>
          <a:p>
            <a:pPr algn="ctr"/>
            <a:r>
              <a:rPr lang="en-US"/>
              <a:t>Users</a:t>
            </a:r>
          </a:p>
        </p:txBody>
      </p:sp>
      <p:sp>
        <p:nvSpPr>
          <p:cNvPr id="45065" name="Rectangle 8"/>
          <p:cNvSpPr>
            <a:spLocks noChangeArrowheads="1"/>
          </p:cNvSpPr>
          <p:nvPr/>
        </p:nvSpPr>
        <p:spPr bwMode="auto">
          <a:xfrm>
            <a:off x="1828800" y="5867400"/>
            <a:ext cx="5105400" cy="685800"/>
          </a:xfrm>
          <a:prstGeom prst="rect">
            <a:avLst/>
          </a:prstGeom>
          <a:solidFill>
            <a:srgbClr val="99CC00"/>
          </a:solidFill>
          <a:ln w="9525">
            <a:solidFill>
              <a:schemeClr val="tx1"/>
            </a:solidFill>
            <a:miter lim="800000"/>
            <a:headEnd/>
            <a:tailEnd/>
          </a:ln>
        </p:spPr>
        <p:txBody>
          <a:bodyPr wrap="none" anchor="ctr"/>
          <a:lstStyle/>
          <a:p>
            <a:pPr algn="ctr"/>
            <a:r>
              <a:rPr lang="en-US" dirty="0"/>
              <a:t>Supplier</a:t>
            </a:r>
          </a:p>
        </p:txBody>
      </p:sp>
      <p:cxnSp>
        <p:nvCxnSpPr>
          <p:cNvPr id="45066" name="AutoShape 9"/>
          <p:cNvCxnSpPr>
            <a:cxnSpLocks noChangeShapeType="1"/>
            <a:stCxn id="45063" idx="4"/>
            <a:endCxn id="45065" idx="0"/>
          </p:cNvCxnSpPr>
          <p:nvPr/>
        </p:nvCxnSpPr>
        <p:spPr bwMode="auto">
          <a:xfrm>
            <a:off x="1524000" y="5562600"/>
            <a:ext cx="2857500" cy="304800"/>
          </a:xfrm>
          <a:prstGeom prst="straightConnector1">
            <a:avLst/>
          </a:prstGeom>
          <a:noFill/>
          <a:ln w="28575">
            <a:solidFill>
              <a:schemeClr val="tx1"/>
            </a:solidFill>
            <a:round/>
            <a:headEnd/>
            <a:tailEnd/>
          </a:ln>
        </p:spPr>
      </p:cxnSp>
      <p:cxnSp>
        <p:nvCxnSpPr>
          <p:cNvPr id="45067" name="AutoShape 10"/>
          <p:cNvCxnSpPr>
            <a:cxnSpLocks noChangeShapeType="1"/>
            <a:stCxn id="45064" idx="4"/>
            <a:endCxn id="45065" idx="0"/>
          </p:cNvCxnSpPr>
          <p:nvPr/>
        </p:nvCxnSpPr>
        <p:spPr bwMode="auto">
          <a:xfrm flipH="1">
            <a:off x="4381500" y="5562600"/>
            <a:ext cx="3086100" cy="304800"/>
          </a:xfrm>
          <a:prstGeom prst="straightConnector1">
            <a:avLst/>
          </a:prstGeom>
          <a:noFill/>
          <a:ln w="38100" cap="rnd">
            <a:solidFill>
              <a:schemeClr val="tx1"/>
            </a:solidFill>
            <a:prstDash val="sysDot"/>
            <a:round/>
            <a:headEnd/>
            <a:tailEnd/>
          </a:ln>
        </p:spPr>
      </p:cxnSp>
      <p:cxnSp>
        <p:nvCxnSpPr>
          <p:cNvPr id="45068" name="AutoShape 11"/>
          <p:cNvCxnSpPr>
            <a:cxnSpLocks noChangeShapeType="1"/>
            <a:stCxn id="45063" idx="6"/>
            <a:endCxn id="45064" idx="2"/>
          </p:cNvCxnSpPr>
          <p:nvPr/>
        </p:nvCxnSpPr>
        <p:spPr bwMode="auto">
          <a:xfrm>
            <a:off x="2667000" y="5143500"/>
            <a:ext cx="3657600" cy="0"/>
          </a:xfrm>
          <a:prstGeom prst="straightConnector1">
            <a:avLst/>
          </a:prstGeom>
          <a:noFill/>
          <a:ln w="28575">
            <a:solidFill>
              <a:schemeClr val="tx1"/>
            </a:solidFill>
            <a:round/>
            <a:headEnd type="triangle" w="med" len="med"/>
            <a:tailEnd type="triangle" w="med" len="med"/>
          </a:ln>
        </p:spPr>
      </p:cxnSp>
      <p:sp>
        <p:nvSpPr>
          <p:cNvPr id="45069" name="Text Box 12"/>
          <p:cNvSpPr txBox="1">
            <a:spLocks noChangeArrowheads="1"/>
          </p:cNvSpPr>
          <p:nvPr/>
        </p:nvSpPr>
        <p:spPr bwMode="auto">
          <a:xfrm>
            <a:off x="3276600" y="4724400"/>
            <a:ext cx="2541588" cy="457200"/>
          </a:xfrm>
          <a:prstGeom prst="rect">
            <a:avLst/>
          </a:prstGeom>
          <a:noFill/>
          <a:ln w="9525">
            <a:noFill/>
            <a:miter lim="800000"/>
            <a:headEnd/>
            <a:tailEnd/>
          </a:ln>
        </p:spPr>
        <p:txBody>
          <a:bodyPr wrap="none">
            <a:spAutoFit/>
          </a:bodyPr>
          <a:lstStyle/>
          <a:p>
            <a:r>
              <a:rPr lang="en-US"/>
              <a:t>Dynamic Tension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915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2915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9157"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3"/>
          <p:cNvSpPr>
            <a:spLocks noGrp="1"/>
          </p:cNvSpPr>
          <p:nvPr>
            <p:ph type="dt" sz="quarter" idx="10"/>
          </p:nvPr>
        </p:nvSpPr>
        <p:spPr>
          <a:noFill/>
        </p:spPr>
        <p:txBody>
          <a:bodyPr/>
          <a:lstStyle/>
          <a:p>
            <a:r>
              <a:rPr lang="en-US"/>
              <a:t>Week 2</a:t>
            </a:r>
            <a:endParaRPr lang="en-US" dirty="0"/>
          </a:p>
        </p:txBody>
      </p:sp>
      <p:sp>
        <p:nvSpPr>
          <p:cNvPr id="46083" name="Footer Placeholder 4"/>
          <p:cNvSpPr>
            <a:spLocks noGrp="1"/>
          </p:cNvSpPr>
          <p:nvPr>
            <p:ph type="ftr" sz="quarter" idx="11"/>
          </p:nvPr>
        </p:nvSpPr>
        <p:spPr>
          <a:noFill/>
        </p:spPr>
        <p:txBody>
          <a:bodyPr/>
          <a:lstStyle/>
          <a:p>
            <a:r>
              <a:rPr lang="en-US" dirty="0"/>
              <a:t>Dr. Lou Pape SysEng6196</a:t>
            </a:r>
          </a:p>
        </p:txBody>
      </p:sp>
      <p:sp>
        <p:nvSpPr>
          <p:cNvPr id="46084" name="Slide Number Placeholder 5"/>
          <p:cNvSpPr>
            <a:spLocks noGrp="1"/>
          </p:cNvSpPr>
          <p:nvPr>
            <p:ph type="sldNum" sz="quarter" idx="12"/>
          </p:nvPr>
        </p:nvSpPr>
        <p:spPr>
          <a:noFill/>
        </p:spPr>
        <p:txBody>
          <a:bodyPr/>
          <a:lstStyle/>
          <a:p>
            <a:fld id="{E44C7AC3-4E77-4F40-AFCD-591B4CC3A63F}" type="slidenum">
              <a:rPr lang="en-US" smtClean="0"/>
              <a:pPr/>
              <a:t>45</a:t>
            </a:fld>
            <a:endParaRPr lang="en-US"/>
          </a:p>
        </p:txBody>
      </p:sp>
      <p:sp>
        <p:nvSpPr>
          <p:cNvPr id="46085" name="Rectangle 2"/>
          <p:cNvSpPr>
            <a:spLocks noGrp="1" noChangeArrowheads="1"/>
          </p:cNvSpPr>
          <p:nvPr>
            <p:ph type="title"/>
          </p:nvPr>
        </p:nvSpPr>
        <p:spPr/>
        <p:txBody>
          <a:bodyPr/>
          <a:lstStyle/>
          <a:p>
            <a:pPr eaLnBrk="1" hangingPunct="1"/>
            <a:r>
              <a:rPr lang="en-US" dirty="0"/>
              <a:t>Organization </a:t>
            </a:r>
            <a:r>
              <a:rPr lang="en-US" dirty="0" err="1"/>
              <a:t>RRAA</a:t>
            </a:r>
            <a:endParaRPr lang="en-US" dirty="0"/>
          </a:p>
        </p:txBody>
      </p:sp>
      <p:sp>
        <p:nvSpPr>
          <p:cNvPr id="46086" name="Rectangle 3"/>
          <p:cNvSpPr>
            <a:spLocks noGrp="1" noChangeArrowheads="1"/>
          </p:cNvSpPr>
          <p:nvPr>
            <p:ph type="body" idx="1"/>
          </p:nvPr>
        </p:nvSpPr>
        <p:spPr>
          <a:xfrm>
            <a:off x="457200" y="1371600"/>
            <a:ext cx="8229600" cy="4876800"/>
          </a:xfrm>
        </p:spPr>
        <p:txBody>
          <a:bodyPr/>
          <a:lstStyle/>
          <a:p>
            <a:pPr eaLnBrk="1" hangingPunct="1"/>
            <a:r>
              <a:rPr lang="en-US" dirty="0"/>
              <a:t>Clearly identify</a:t>
            </a:r>
          </a:p>
          <a:p>
            <a:pPr lvl="1" eaLnBrk="1" hangingPunct="1"/>
            <a:r>
              <a:rPr lang="en-US" dirty="0">
                <a:solidFill>
                  <a:srgbClr val="FF0000"/>
                </a:solidFill>
              </a:rPr>
              <a:t>Role</a:t>
            </a:r>
            <a:r>
              <a:rPr lang="en-US" dirty="0"/>
              <a:t> – Why are they included in the discussion? What over-arching function or purpose do they serve?</a:t>
            </a:r>
          </a:p>
          <a:p>
            <a:pPr lvl="1" eaLnBrk="1" hangingPunct="1"/>
            <a:r>
              <a:rPr lang="en-US" dirty="0">
                <a:solidFill>
                  <a:srgbClr val="FF0000"/>
                </a:solidFill>
              </a:rPr>
              <a:t>Responsibility</a:t>
            </a:r>
            <a:r>
              <a:rPr lang="en-US" dirty="0"/>
              <a:t> – Identify major deliverables. What would be missing from program success if they were omitted?</a:t>
            </a:r>
          </a:p>
          <a:p>
            <a:pPr lvl="1" eaLnBrk="1" hangingPunct="1"/>
            <a:r>
              <a:rPr lang="en-US" dirty="0">
                <a:solidFill>
                  <a:srgbClr val="FF0000"/>
                </a:solidFill>
              </a:rPr>
              <a:t>Authority</a:t>
            </a:r>
            <a:r>
              <a:rPr lang="en-US" dirty="0"/>
              <a:t> – Summarize the authority given to the organization role. Often this is in the form of control of resources (money, people, facilities, schedule). What decisions can be made autonomously?</a:t>
            </a:r>
          </a:p>
          <a:p>
            <a:pPr lvl="1" eaLnBrk="1" hangingPunct="1"/>
            <a:r>
              <a:rPr lang="en-US" dirty="0">
                <a:solidFill>
                  <a:srgbClr val="FF0000"/>
                </a:solidFill>
              </a:rPr>
              <a:t>Accountability</a:t>
            </a:r>
            <a:r>
              <a:rPr lang="en-US" dirty="0"/>
              <a:t> – To whom are they responsible? Who will be affected if there are problems (late, over budget, inadequate performance, etc.)? What are the key measures of success for the organization?</a:t>
            </a:r>
          </a:p>
          <a:p>
            <a:pPr eaLnBrk="1" hangingPunct="1"/>
            <a:r>
              <a:rPr lang="en-US" dirty="0"/>
              <a:t>Be consistent with Responsibility Assignment Matrix (RAM)</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3"/>
          <p:cNvSpPr>
            <a:spLocks noGrp="1"/>
          </p:cNvSpPr>
          <p:nvPr>
            <p:ph type="dt" sz="quarter" idx="10"/>
          </p:nvPr>
        </p:nvSpPr>
        <p:spPr>
          <a:noFill/>
        </p:spPr>
        <p:txBody>
          <a:bodyPr/>
          <a:lstStyle/>
          <a:p>
            <a:r>
              <a:rPr lang="en-US"/>
              <a:t>Week 2</a:t>
            </a:r>
            <a:endParaRPr lang="en-US" dirty="0"/>
          </a:p>
        </p:txBody>
      </p:sp>
      <p:sp>
        <p:nvSpPr>
          <p:cNvPr id="47107" name="Footer Placeholder 4"/>
          <p:cNvSpPr>
            <a:spLocks noGrp="1"/>
          </p:cNvSpPr>
          <p:nvPr>
            <p:ph type="ftr" sz="quarter" idx="11"/>
          </p:nvPr>
        </p:nvSpPr>
        <p:spPr>
          <a:noFill/>
        </p:spPr>
        <p:txBody>
          <a:bodyPr/>
          <a:lstStyle/>
          <a:p>
            <a:r>
              <a:rPr lang="en-US" dirty="0"/>
              <a:t>Dr. Lou Pape SysEng6196</a:t>
            </a:r>
          </a:p>
        </p:txBody>
      </p:sp>
      <p:sp>
        <p:nvSpPr>
          <p:cNvPr id="47108" name="Slide Number Placeholder 5"/>
          <p:cNvSpPr>
            <a:spLocks noGrp="1"/>
          </p:cNvSpPr>
          <p:nvPr>
            <p:ph type="sldNum" sz="quarter" idx="12"/>
          </p:nvPr>
        </p:nvSpPr>
        <p:spPr>
          <a:noFill/>
        </p:spPr>
        <p:txBody>
          <a:bodyPr/>
          <a:lstStyle/>
          <a:p>
            <a:fld id="{FD4A4359-4BB0-4BB9-9B78-1AC81393FD82}" type="slidenum">
              <a:rPr lang="en-US" smtClean="0"/>
              <a:pPr/>
              <a:t>46</a:t>
            </a:fld>
            <a:endParaRPr lang="en-US"/>
          </a:p>
        </p:txBody>
      </p:sp>
      <p:sp>
        <p:nvSpPr>
          <p:cNvPr id="47109" name="Rectangle 2"/>
          <p:cNvSpPr>
            <a:spLocks noGrp="1" noChangeArrowheads="1"/>
          </p:cNvSpPr>
          <p:nvPr>
            <p:ph type="title"/>
          </p:nvPr>
        </p:nvSpPr>
        <p:spPr>
          <a:xfrm>
            <a:off x="381000" y="914400"/>
            <a:ext cx="8382000" cy="685800"/>
          </a:xfrm>
        </p:spPr>
        <p:txBody>
          <a:bodyPr/>
          <a:lstStyle/>
          <a:p>
            <a:pPr eaLnBrk="1" hangingPunct="1"/>
            <a:r>
              <a:rPr lang="en-US" sz="3200"/>
              <a:t>3.4 Organizational Integration</a:t>
            </a:r>
          </a:p>
        </p:txBody>
      </p:sp>
      <p:sp>
        <p:nvSpPr>
          <p:cNvPr id="47110" name="Rectangle 3"/>
          <p:cNvSpPr>
            <a:spLocks noGrp="1" noChangeArrowheads="1"/>
          </p:cNvSpPr>
          <p:nvPr>
            <p:ph type="body" idx="1"/>
          </p:nvPr>
        </p:nvSpPr>
        <p:spPr>
          <a:xfrm>
            <a:off x="685800" y="1524000"/>
            <a:ext cx="8001000" cy="4876800"/>
          </a:xfrm>
        </p:spPr>
        <p:txBody>
          <a:bodyPr/>
          <a:lstStyle/>
          <a:p>
            <a:pPr eaLnBrk="1" hangingPunct="1">
              <a:buFont typeface="Wingdings" pitchFamily="2" charset="2"/>
              <a:buChar char="ü"/>
            </a:pPr>
            <a:r>
              <a:rPr lang="en-US" dirty="0"/>
              <a:t>3.1 </a:t>
            </a:r>
            <a:r>
              <a:rPr lang="en-US" dirty="0" err="1"/>
              <a:t>WBS</a:t>
            </a:r>
            <a:endParaRPr lang="en-US" dirty="0">
              <a:cs typeface="Arial" charset="0"/>
            </a:endParaRPr>
          </a:p>
          <a:p>
            <a:pPr eaLnBrk="1" hangingPunct="1">
              <a:buFont typeface="Wingdings" pitchFamily="2" charset="2"/>
              <a:buChar char="ü"/>
            </a:pPr>
            <a:r>
              <a:rPr lang="en-US" dirty="0"/>
              <a:t>3.2 Organization and Responsibility Assignment Matrix</a:t>
            </a:r>
          </a:p>
          <a:p>
            <a:pPr eaLnBrk="1" hangingPunct="1">
              <a:buFont typeface="Wingdings" pitchFamily="2" charset="2"/>
              <a:buChar char="ü"/>
            </a:pPr>
            <a:r>
              <a:rPr lang="en-US" dirty="0"/>
              <a:t>3.3 </a:t>
            </a:r>
            <a:r>
              <a:rPr lang="en-US" dirty="0" err="1"/>
              <a:t>RRAA</a:t>
            </a:r>
            <a:endParaRPr lang="en-US" dirty="0"/>
          </a:p>
          <a:p>
            <a:pPr eaLnBrk="1" hangingPunct="1">
              <a:buFont typeface="Wingdings" pitchFamily="2" charset="2"/>
              <a:buChar char="Ø"/>
            </a:pPr>
            <a:r>
              <a:rPr lang="en-US" dirty="0"/>
              <a:t>3.4 Organizational Integration</a:t>
            </a:r>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p:txBody>
      </p:sp>
      <p:pic>
        <p:nvPicPr>
          <p:cNvPr id="47111" name="Picture 5"/>
          <p:cNvPicPr>
            <a:picLocks noChangeAspect="1" noChangeArrowheads="1"/>
          </p:cNvPicPr>
          <p:nvPr/>
        </p:nvPicPr>
        <p:blipFill>
          <a:blip r:embed="rId3" cstate="print"/>
          <a:srcRect t="73033" r="51495" b="9375"/>
          <a:stretch>
            <a:fillRect/>
          </a:stretch>
        </p:blipFill>
        <p:spPr bwMode="auto">
          <a:xfrm>
            <a:off x="1066800" y="3763962"/>
            <a:ext cx="5791200" cy="2560638"/>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3"/>
          <p:cNvSpPr>
            <a:spLocks noGrp="1"/>
          </p:cNvSpPr>
          <p:nvPr>
            <p:ph type="dt" sz="quarter" idx="10"/>
          </p:nvPr>
        </p:nvSpPr>
        <p:spPr>
          <a:noFill/>
        </p:spPr>
        <p:txBody>
          <a:bodyPr/>
          <a:lstStyle/>
          <a:p>
            <a:r>
              <a:rPr lang="en-US"/>
              <a:t>Week 2</a:t>
            </a:r>
            <a:endParaRPr lang="en-US" dirty="0"/>
          </a:p>
        </p:txBody>
      </p:sp>
      <p:sp>
        <p:nvSpPr>
          <p:cNvPr id="48131" name="Footer Placeholder 4"/>
          <p:cNvSpPr>
            <a:spLocks noGrp="1"/>
          </p:cNvSpPr>
          <p:nvPr>
            <p:ph type="ftr" sz="quarter" idx="11"/>
          </p:nvPr>
        </p:nvSpPr>
        <p:spPr>
          <a:noFill/>
        </p:spPr>
        <p:txBody>
          <a:bodyPr/>
          <a:lstStyle/>
          <a:p>
            <a:r>
              <a:rPr lang="en-US" dirty="0"/>
              <a:t>Dr. Lou Pape SysEng6196</a:t>
            </a:r>
          </a:p>
        </p:txBody>
      </p:sp>
      <p:sp>
        <p:nvSpPr>
          <p:cNvPr id="48132" name="Slide Number Placeholder 5"/>
          <p:cNvSpPr>
            <a:spLocks noGrp="1"/>
          </p:cNvSpPr>
          <p:nvPr>
            <p:ph type="sldNum" sz="quarter" idx="12"/>
          </p:nvPr>
        </p:nvSpPr>
        <p:spPr>
          <a:noFill/>
        </p:spPr>
        <p:txBody>
          <a:bodyPr/>
          <a:lstStyle/>
          <a:p>
            <a:fld id="{AB6B4195-2B24-4E42-8E18-192F201DF756}" type="slidenum">
              <a:rPr lang="en-US" smtClean="0"/>
              <a:pPr/>
              <a:t>47</a:t>
            </a:fld>
            <a:endParaRPr lang="en-US"/>
          </a:p>
        </p:txBody>
      </p:sp>
      <p:sp>
        <p:nvSpPr>
          <p:cNvPr id="48133" name="Rectangle 2"/>
          <p:cNvSpPr>
            <a:spLocks noGrp="1" noChangeArrowheads="1"/>
          </p:cNvSpPr>
          <p:nvPr>
            <p:ph type="title"/>
          </p:nvPr>
        </p:nvSpPr>
        <p:spPr/>
        <p:txBody>
          <a:bodyPr/>
          <a:lstStyle/>
          <a:p>
            <a:pPr eaLnBrk="1" hangingPunct="1"/>
            <a:r>
              <a:rPr lang="en-US"/>
              <a:t>Organizational Integration</a:t>
            </a:r>
          </a:p>
        </p:txBody>
      </p:sp>
      <p:sp>
        <p:nvSpPr>
          <p:cNvPr id="48134" name="Rectangle 3"/>
          <p:cNvSpPr>
            <a:spLocks noGrp="1" noChangeArrowheads="1"/>
          </p:cNvSpPr>
          <p:nvPr>
            <p:ph type="body" idx="1"/>
          </p:nvPr>
        </p:nvSpPr>
        <p:spPr/>
        <p:txBody>
          <a:bodyPr/>
          <a:lstStyle/>
          <a:p>
            <a:pPr eaLnBrk="1" hangingPunct="1"/>
            <a:r>
              <a:rPr lang="en-US" dirty="0"/>
              <a:t>Organizational integration is necessary because of partitioning</a:t>
            </a:r>
          </a:p>
          <a:p>
            <a:pPr lvl="1" eaLnBrk="1" hangingPunct="1"/>
            <a:r>
              <a:rPr lang="en-US" dirty="0"/>
              <a:t>Similar to product or system integration</a:t>
            </a:r>
          </a:p>
          <a:p>
            <a:pPr eaLnBrk="1" hangingPunct="1"/>
            <a:r>
              <a:rPr lang="en-US" dirty="0"/>
              <a:t>Ensures that</a:t>
            </a:r>
          </a:p>
          <a:p>
            <a:pPr lvl="1" eaLnBrk="1" hangingPunct="1"/>
            <a:r>
              <a:rPr lang="en-US" dirty="0"/>
              <a:t>Diffuse responsibilities are coordinated</a:t>
            </a:r>
          </a:p>
          <a:p>
            <a:pPr lvl="1" eaLnBrk="1" hangingPunct="1"/>
            <a:r>
              <a:rPr lang="en-US" dirty="0"/>
              <a:t>Effort is performed consistently</a:t>
            </a:r>
          </a:p>
          <a:p>
            <a:pPr lvl="2" eaLnBrk="1" hangingPunct="1"/>
            <a:r>
              <a:rPr lang="en-US" dirty="0"/>
              <a:t>Suppliers</a:t>
            </a:r>
          </a:p>
          <a:p>
            <a:pPr lvl="2" eaLnBrk="1" hangingPunct="1"/>
            <a:r>
              <a:rPr lang="en-US" dirty="0"/>
              <a:t>Acquirer</a:t>
            </a:r>
          </a:p>
          <a:p>
            <a:pPr lvl="2" eaLnBrk="1" hangingPunct="1"/>
            <a:r>
              <a:rPr lang="en-US" dirty="0"/>
              <a:t>Technical approach</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e Placeholder 3"/>
          <p:cNvSpPr>
            <a:spLocks noGrp="1"/>
          </p:cNvSpPr>
          <p:nvPr>
            <p:ph type="dt" sz="quarter" idx="10"/>
          </p:nvPr>
        </p:nvSpPr>
        <p:spPr>
          <a:noFill/>
        </p:spPr>
        <p:txBody>
          <a:bodyPr/>
          <a:lstStyle/>
          <a:p>
            <a:r>
              <a:rPr lang="en-US"/>
              <a:t>Week 2</a:t>
            </a:r>
            <a:endParaRPr lang="en-US" dirty="0"/>
          </a:p>
        </p:txBody>
      </p:sp>
      <p:sp>
        <p:nvSpPr>
          <p:cNvPr id="49155" name="Footer Placeholder 4"/>
          <p:cNvSpPr>
            <a:spLocks noGrp="1"/>
          </p:cNvSpPr>
          <p:nvPr>
            <p:ph type="ftr" sz="quarter" idx="11"/>
          </p:nvPr>
        </p:nvSpPr>
        <p:spPr>
          <a:noFill/>
        </p:spPr>
        <p:txBody>
          <a:bodyPr/>
          <a:lstStyle/>
          <a:p>
            <a:r>
              <a:rPr lang="en-US" dirty="0"/>
              <a:t>Dr. Lou Pape SysEng6196</a:t>
            </a:r>
          </a:p>
        </p:txBody>
      </p:sp>
      <p:sp>
        <p:nvSpPr>
          <p:cNvPr id="49156" name="Slide Number Placeholder 5"/>
          <p:cNvSpPr>
            <a:spLocks noGrp="1"/>
          </p:cNvSpPr>
          <p:nvPr>
            <p:ph type="sldNum" sz="quarter" idx="12"/>
          </p:nvPr>
        </p:nvSpPr>
        <p:spPr>
          <a:noFill/>
        </p:spPr>
        <p:txBody>
          <a:bodyPr/>
          <a:lstStyle/>
          <a:p>
            <a:fld id="{CC7B41A3-47D0-465E-84B2-08EC5671761D}" type="slidenum">
              <a:rPr lang="en-US" smtClean="0"/>
              <a:pPr/>
              <a:t>48</a:t>
            </a:fld>
            <a:endParaRPr lang="en-US"/>
          </a:p>
        </p:txBody>
      </p:sp>
      <p:sp>
        <p:nvSpPr>
          <p:cNvPr id="49157" name="Rectangle 2"/>
          <p:cNvSpPr>
            <a:spLocks noGrp="1" noChangeArrowheads="1"/>
          </p:cNvSpPr>
          <p:nvPr>
            <p:ph type="title"/>
          </p:nvPr>
        </p:nvSpPr>
        <p:spPr/>
        <p:txBody>
          <a:bodyPr/>
          <a:lstStyle/>
          <a:p>
            <a:pPr eaLnBrk="1" hangingPunct="1"/>
            <a:r>
              <a:rPr lang="en-US"/>
              <a:t>3.4.1 Working Groups and Boards</a:t>
            </a:r>
          </a:p>
        </p:txBody>
      </p:sp>
      <p:sp>
        <p:nvSpPr>
          <p:cNvPr id="49158" name="Rectangle 3"/>
          <p:cNvSpPr>
            <a:spLocks noGrp="1" noChangeArrowheads="1"/>
          </p:cNvSpPr>
          <p:nvPr>
            <p:ph type="body" idx="1"/>
          </p:nvPr>
        </p:nvSpPr>
        <p:spPr/>
        <p:txBody>
          <a:bodyPr/>
          <a:lstStyle/>
          <a:p>
            <a:pPr eaLnBrk="1" hangingPunct="1">
              <a:lnSpc>
                <a:spcPct val="80000"/>
              </a:lnSpc>
            </a:pPr>
            <a:r>
              <a:rPr lang="en-US" sz="2000" dirty="0"/>
              <a:t>Working groups and boards may have different scope</a:t>
            </a:r>
          </a:p>
          <a:p>
            <a:pPr lvl="1" eaLnBrk="1" hangingPunct="1">
              <a:lnSpc>
                <a:spcPct val="80000"/>
              </a:lnSpc>
            </a:pPr>
            <a:r>
              <a:rPr lang="en-US" sz="1800" dirty="0"/>
              <a:t>Integrate across inter-organizational boundaries</a:t>
            </a:r>
          </a:p>
          <a:p>
            <a:pPr lvl="2" eaLnBrk="1" hangingPunct="1">
              <a:lnSpc>
                <a:spcPct val="80000"/>
              </a:lnSpc>
            </a:pPr>
            <a:r>
              <a:rPr lang="en-US" sz="1800" dirty="0"/>
              <a:t>Example: Interface Control Working Group – includes acquirer, suppliers, and project</a:t>
            </a:r>
          </a:p>
          <a:p>
            <a:pPr lvl="1" eaLnBrk="1" hangingPunct="1">
              <a:lnSpc>
                <a:spcPct val="80000"/>
              </a:lnSpc>
            </a:pPr>
            <a:r>
              <a:rPr lang="en-US" sz="1800" dirty="0"/>
              <a:t>Integrate across intra-organizational boundaries</a:t>
            </a:r>
          </a:p>
          <a:p>
            <a:pPr lvl="2" eaLnBrk="1" hangingPunct="1">
              <a:lnSpc>
                <a:spcPct val="80000"/>
              </a:lnSpc>
            </a:pPr>
            <a:r>
              <a:rPr lang="en-US" sz="1800" dirty="0"/>
              <a:t>Example: Configuration Control Board – IPTs, various engineering or non-engineering functions</a:t>
            </a:r>
          </a:p>
          <a:p>
            <a:pPr eaLnBrk="1" hangingPunct="1">
              <a:lnSpc>
                <a:spcPct val="80000"/>
              </a:lnSpc>
            </a:pPr>
            <a:r>
              <a:rPr lang="en-US" sz="2000" dirty="0"/>
              <a:t>Consider</a:t>
            </a:r>
          </a:p>
          <a:p>
            <a:pPr lvl="1" eaLnBrk="1" hangingPunct="1">
              <a:lnSpc>
                <a:spcPct val="80000"/>
              </a:lnSpc>
            </a:pPr>
            <a:r>
              <a:rPr lang="en-US" sz="1800" dirty="0"/>
              <a:t>Boundaries between organizations that create the need for focused integration based on risk</a:t>
            </a:r>
          </a:p>
          <a:p>
            <a:pPr eaLnBrk="1" hangingPunct="1">
              <a:lnSpc>
                <a:spcPct val="80000"/>
              </a:lnSpc>
            </a:pPr>
            <a:r>
              <a:rPr lang="en-US" sz="2000" dirty="0"/>
              <a:t>Do NOT create boards and working groups to</a:t>
            </a:r>
          </a:p>
          <a:p>
            <a:pPr lvl="1" eaLnBrk="1" hangingPunct="1">
              <a:lnSpc>
                <a:spcPct val="80000"/>
              </a:lnSpc>
            </a:pPr>
            <a:r>
              <a:rPr lang="en-US" sz="1800" dirty="0"/>
              <a:t>Diffuse responsibility and decision-making – leads to the “paralysis of analysis” and lack of leadership</a:t>
            </a:r>
          </a:p>
          <a:p>
            <a:pPr lvl="1" eaLnBrk="1" hangingPunct="1">
              <a:lnSpc>
                <a:spcPct val="80000"/>
              </a:lnSpc>
            </a:pPr>
            <a:r>
              <a:rPr lang="en-US" sz="1800" dirty="0"/>
              <a:t>Duplicate responsibilities of existing organizations</a:t>
            </a:r>
          </a:p>
          <a:p>
            <a:pPr eaLnBrk="1" hangingPunct="1">
              <a:lnSpc>
                <a:spcPct val="80000"/>
              </a:lnSpc>
            </a:pPr>
            <a:r>
              <a:rPr lang="en-US" sz="2000" dirty="0"/>
              <a:t>DO</a:t>
            </a:r>
          </a:p>
          <a:p>
            <a:pPr lvl="1" eaLnBrk="1" hangingPunct="1">
              <a:lnSpc>
                <a:spcPct val="80000"/>
              </a:lnSpc>
            </a:pPr>
            <a:r>
              <a:rPr lang="en-US" sz="1800" dirty="0"/>
              <a:t>Identify clear charter, scope: what </a:t>
            </a:r>
            <a:r>
              <a:rPr lang="en-US" sz="1800" u="sng" dirty="0"/>
              <a:t>unique</a:t>
            </a:r>
            <a:r>
              <a:rPr lang="en-US" sz="1800" dirty="0"/>
              <a:t> service or function is provided by board or working group that </a:t>
            </a:r>
            <a:r>
              <a:rPr lang="en-US" sz="1800" u="sng" dirty="0"/>
              <a:t>cannot</a:t>
            </a:r>
            <a:r>
              <a:rPr lang="en-US" sz="1800" dirty="0"/>
              <a:t> be provided by any single organization? Describe the </a:t>
            </a:r>
            <a:r>
              <a:rPr lang="en-US" sz="1800" dirty="0" err="1"/>
              <a:t>RRAA</a:t>
            </a:r>
            <a:endParaRPr lang="en-US" sz="18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Date Placeholder 3"/>
          <p:cNvSpPr>
            <a:spLocks noGrp="1"/>
          </p:cNvSpPr>
          <p:nvPr>
            <p:ph type="dt" sz="quarter" idx="10"/>
          </p:nvPr>
        </p:nvSpPr>
        <p:spPr>
          <a:noFill/>
        </p:spPr>
        <p:txBody>
          <a:bodyPr/>
          <a:lstStyle/>
          <a:p>
            <a:r>
              <a:rPr lang="en-US"/>
              <a:t>Week 2</a:t>
            </a:r>
            <a:endParaRPr lang="en-US" dirty="0"/>
          </a:p>
        </p:txBody>
      </p:sp>
      <p:sp>
        <p:nvSpPr>
          <p:cNvPr id="50179" name="Footer Placeholder 4"/>
          <p:cNvSpPr>
            <a:spLocks noGrp="1"/>
          </p:cNvSpPr>
          <p:nvPr>
            <p:ph type="ftr" sz="quarter" idx="11"/>
          </p:nvPr>
        </p:nvSpPr>
        <p:spPr>
          <a:noFill/>
        </p:spPr>
        <p:txBody>
          <a:bodyPr/>
          <a:lstStyle/>
          <a:p>
            <a:r>
              <a:rPr lang="en-US" dirty="0"/>
              <a:t>Dr. Lou Pape SysEng6196</a:t>
            </a:r>
          </a:p>
        </p:txBody>
      </p:sp>
      <p:sp>
        <p:nvSpPr>
          <p:cNvPr id="50180" name="Slide Number Placeholder 5"/>
          <p:cNvSpPr>
            <a:spLocks noGrp="1"/>
          </p:cNvSpPr>
          <p:nvPr>
            <p:ph type="sldNum" sz="quarter" idx="12"/>
          </p:nvPr>
        </p:nvSpPr>
        <p:spPr>
          <a:noFill/>
        </p:spPr>
        <p:txBody>
          <a:bodyPr/>
          <a:lstStyle/>
          <a:p>
            <a:fld id="{4C429A67-DBAA-44B3-9425-49E7D196946B}" type="slidenum">
              <a:rPr lang="en-US" smtClean="0"/>
              <a:pPr/>
              <a:t>49</a:t>
            </a:fld>
            <a:endParaRPr lang="en-US"/>
          </a:p>
        </p:txBody>
      </p:sp>
      <p:sp>
        <p:nvSpPr>
          <p:cNvPr id="50181" name="Rectangle 2"/>
          <p:cNvSpPr>
            <a:spLocks noGrp="1" noChangeArrowheads="1"/>
          </p:cNvSpPr>
          <p:nvPr>
            <p:ph type="title"/>
          </p:nvPr>
        </p:nvSpPr>
        <p:spPr/>
        <p:txBody>
          <a:bodyPr/>
          <a:lstStyle/>
          <a:p>
            <a:pPr eaLnBrk="1" hangingPunct="1"/>
            <a:r>
              <a:rPr lang="en-US" sz="3200"/>
              <a:t>3.4.2 Technical Specialty Integration</a:t>
            </a:r>
          </a:p>
        </p:txBody>
      </p:sp>
      <p:sp>
        <p:nvSpPr>
          <p:cNvPr id="50182" name="Rectangle 3"/>
          <p:cNvSpPr>
            <a:spLocks noGrp="1" noChangeArrowheads="1"/>
          </p:cNvSpPr>
          <p:nvPr>
            <p:ph type="body" idx="1"/>
          </p:nvPr>
        </p:nvSpPr>
        <p:spPr>
          <a:xfrm>
            <a:off x="381000" y="1524000"/>
            <a:ext cx="3048000" cy="4876800"/>
          </a:xfrm>
        </p:spPr>
        <p:txBody>
          <a:bodyPr/>
          <a:lstStyle/>
          <a:p>
            <a:pPr eaLnBrk="1" hangingPunct="1">
              <a:lnSpc>
                <a:spcPct val="80000"/>
              </a:lnSpc>
            </a:pPr>
            <a:r>
              <a:rPr lang="en-US" sz="1800" dirty="0"/>
              <a:t>Identification of expertise</a:t>
            </a:r>
          </a:p>
          <a:p>
            <a:pPr lvl="1" eaLnBrk="1" hangingPunct="1">
              <a:lnSpc>
                <a:spcPct val="80000"/>
              </a:lnSpc>
            </a:pPr>
            <a:r>
              <a:rPr lang="en-US" sz="1600" dirty="0"/>
              <a:t>Software</a:t>
            </a:r>
          </a:p>
          <a:p>
            <a:pPr lvl="1" eaLnBrk="1" hangingPunct="1">
              <a:lnSpc>
                <a:spcPct val="80000"/>
              </a:lnSpc>
            </a:pPr>
            <a:r>
              <a:rPr lang="en-US" sz="1600" dirty="0"/>
              <a:t>Human Factors</a:t>
            </a:r>
          </a:p>
          <a:p>
            <a:pPr lvl="1" eaLnBrk="1" hangingPunct="1">
              <a:lnSpc>
                <a:spcPct val="80000"/>
              </a:lnSpc>
            </a:pPr>
            <a:r>
              <a:rPr lang="en-US" sz="1600" dirty="0"/>
              <a:t>Safety</a:t>
            </a:r>
          </a:p>
          <a:p>
            <a:pPr lvl="1" eaLnBrk="1" hangingPunct="1">
              <a:lnSpc>
                <a:spcPct val="80000"/>
              </a:lnSpc>
            </a:pPr>
            <a:r>
              <a:rPr lang="en-US" sz="1600" dirty="0"/>
              <a:t>Security</a:t>
            </a:r>
          </a:p>
          <a:p>
            <a:pPr lvl="1" eaLnBrk="1" hangingPunct="1">
              <a:lnSpc>
                <a:spcPct val="80000"/>
              </a:lnSpc>
            </a:pPr>
            <a:r>
              <a:rPr lang="en-US" sz="1600" dirty="0"/>
              <a:t>Manufacturing</a:t>
            </a:r>
          </a:p>
          <a:p>
            <a:pPr lvl="1" eaLnBrk="1" hangingPunct="1">
              <a:lnSpc>
                <a:spcPct val="80000"/>
              </a:lnSpc>
            </a:pPr>
            <a:r>
              <a:rPr lang="en-US" sz="1600" dirty="0"/>
              <a:t>Disposability</a:t>
            </a:r>
          </a:p>
          <a:p>
            <a:pPr lvl="1" eaLnBrk="1" hangingPunct="1">
              <a:lnSpc>
                <a:spcPct val="80000"/>
              </a:lnSpc>
            </a:pPr>
            <a:r>
              <a:rPr lang="en-US" sz="1600" dirty="0"/>
              <a:t>Quality</a:t>
            </a:r>
          </a:p>
          <a:p>
            <a:pPr lvl="1" eaLnBrk="1" hangingPunct="1">
              <a:lnSpc>
                <a:spcPct val="80000"/>
              </a:lnSpc>
            </a:pPr>
            <a:r>
              <a:rPr lang="en-US" sz="1600" dirty="0"/>
              <a:t>Environment</a:t>
            </a:r>
          </a:p>
          <a:p>
            <a:pPr lvl="1" eaLnBrk="1" hangingPunct="1">
              <a:lnSpc>
                <a:spcPct val="80000"/>
              </a:lnSpc>
            </a:pPr>
            <a:r>
              <a:rPr lang="en-US" sz="1600" dirty="0"/>
              <a:t>Reliability</a:t>
            </a:r>
          </a:p>
          <a:p>
            <a:pPr lvl="1" eaLnBrk="1" hangingPunct="1">
              <a:lnSpc>
                <a:spcPct val="80000"/>
              </a:lnSpc>
            </a:pPr>
            <a:r>
              <a:rPr lang="en-US" sz="1600" dirty="0"/>
              <a:t>Maintainability</a:t>
            </a:r>
          </a:p>
          <a:p>
            <a:pPr lvl="1" eaLnBrk="1" hangingPunct="1">
              <a:lnSpc>
                <a:spcPct val="80000"/>
              </a:lnSpc>
            </a:pPr>
            <a:r>
              <a:rPr lang="en-US" sz="1600" dirty="0"/>
              <a:t>Logistics/ Supportability</a:t>
            </a:r>
          </a:p>
          <a:p>
            <a:pPr lvl="1" eaLnBrk="1" hangingPunct="1">
              <a:lnSpc>
                <a:spcPct val="80000"/>
              </a:lnSpc>
            </a:pPr>
            <a:r>
              <a:rPr lang="en-US" sz="1600" dirty="0"/>
              <a:t>Affordability</a:t>
            </a:r>
          </a:p>
          <a:p>
            <a:pPr lvl="1" eaLnBrk="1" hangingPunct="1">
              <a:lnSpc>
                <a:spcPct val="80000"/>
              </a:lnSpc>
            </a:pPr>
            <a:r>
              <a:rPr lang="en-US" sz="1600" dirty="0"/>
              <a:t>Interoperability</a:t>
            </a:r>
          </a:p>
          <a:p>
            <a:pPr lvl="1" eaLnBrk="1" hangingPunct="1">
              <a:lnSpc>
                <a:spcPct val="80000"/>
              </a:lnSpc>
            </a:pPr>
            <a:r>
              <a:rPr lang="en-US" sz="1600" dirty="0"/>
              <a:t>Electromagnetics</a:t>
            </a:r>
          </a:p>
          <a:p>
            <a:pPr lvl="1" eaLnBrk="1" hangingPunct="1">
              <a:lnSpc>
                <a:spcPct val="80000"/>
              </a:lnSpc>
            </a:pPr>
            <a:r>
              <a:rPr lang="en-US" sz="1600" dirty="0"/>
              <a:t>Mass properties</a:t>
            </a:r>
          </a:p>
          <a:p>
            <a:pPr eaLnBrk="1" hangingPunct="1">
              <a:lnSpc>
                <a:spcPct val="80000"/>
              </a:lnSpc>
            </a:pPr>
            <a:r>
              <a:rPr lang="en-US" sz="1800" dirty="0"/>
              <a:t>Program Tasks</a:t>
            </a:r>
          </a:p>
          <a:p>
            <a:pPr eaLnBrk="1" hangingPunct="1">
              <a:lnSpc>
                <a:spcPct val="80000"/>
              </a:lnSpc>
            </a:pPr>
            <a:endParaRPr lang="en-US" sz="1800" dirty="0"/>
          </a:p>
        </p:txBody>
      </p:sp>
      <p:pic>
        <p:nvPicPr>
          <p:cNvPr id="50183" name="Picture 4"/>
          <p:cNvPicPr>
            <a:picLocks noChangeAspect="1" noChangeArrowheads="1"/>
          </p:cNvPicPr>
          <p:nvPr/>
        </p:nvPicPr>
        <p:blipFill>
          <a:blip r:embed="rId3" cstate="print"/>
          <a:srcRect/>
          <a:stretch>
            <a:fillRect/>
          </a:stretch>
        </p:blipFill>
        <p:spPr bwMode="auto">
          <a:xfrm>
            <a:off x="3505200" y="1768475"/>
            <a:ext cx="5486400" cy="4181475"/>
          </a:xfrm>
          <a:prstGeom prst="rect">
            <a:avLst/>
          </a:prstGeom>
          <a:noFill/>
          <a:ln w="9525">
            <a:noFill/>
            <a:miter lim="800000"/>
            <a:headEnd/>
            <a:tailEnd/>
          </a:ln>
        </p:spPr>
      </p:pic>
      <p:sp>
        <p:nvSpPr>
          <p:cNvPr id="50184" name="Rectangle 5"/>
          <p:cNvSpPr>
            <a:spLocks noChangeArrowheads="1"/>
          </p:cNvSpPr>
          <p:nvPr/>
        </p:nvSpPr>
        <p:spPr bwMode="auto">
          <a:xfrm>
            <a:off x="6781800" y="5959475"/>
            <a:ext cx="2133600" cy="822325"/>
          </a:xfrm>
          <a:prstGeom prst="rect">
            <a:avLst/>
          </a:prstGeom>
          <a:noFill/>
          <a:ln w="9525">
            <a:noFill/>
            <a:miter lim="800000"/>
            <a:headEnd/>
            <a:tailEnd/>
          </a:ln>
        </p:spPr>
        <p:txBody>
          <a:bodyPr>
            <a:spAutoFit/>
          </a:bodyPr>
          <a:lstStyle/>
          <a:p>
            <a:pPr eaLnBrk="1" hangingPunct="1"/>
            <a:r>
              <a:rPr lang="en-US" sz="1200" b="1">
                <a:latin typeface="Times"/>
              </a:rPr>
              <a:t>From Blanchard and Fabrycky, “Systems Engineering and Analysis”, Fourth Edition</a:t>
            </a:r>
            <a:r>
              <a:rPr lang="en-US" sz="1200">
                <a:latin typeface="Times"/>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p:cNvSpPr>
            <a:spLocks noGrp="1"/>
          </p:cNvSpPr>
          <p:nvPr>
            <p:ph type="dt" sz="quarter" idx="10"/>
          </p:nvPr>
        </p:nvSpPr>
        <p:spPr>
          <a:noFill/>
        </p:spPr>
        <p:txBody>
          <a:bodyPr/>
          <a:lstStyle/>
          <a:p>
            <a:r>
              <a:rPr lang="en-US"/>
              <a:t>Week 2</a:t>
            </a:r>
            <a:endParaRPr lang="en-US" dirty="0"/>
          </a:p>
        </p:txBody>
      </p:sp>
      <p:sp>
        <p:nvSpPr>
          <p:cNvPr id="9219" name="Footer Placeholder 4"/>
          <p:cNvSpPr>
            <a:spLocks noGrp="1"/>
          </p:cNvSpPr>
          <p:nvPr>
            <p:ph type="ftr" sz="quarter" idx="11"/>
          </p:nvPr>
        </p:nvSpPr>
        <p:spPr>
          <a:noFill/>
        </p:spPr>
        <p:txBody>
          <a:bodyPr/>
          <a:lstStyle/>
          <a:p>
            <a:r>
              <a:rPr lang="en-US" dirty="0"/>
              <a:t>Dr. Lou Pape SysEng6196</a:t>
            </a:r>
          </a:p>
        </p:txBody>
      </p:sp>
      <p:sp>
        <p:nvSpPr>
          <p:cNvPr id="9220" name="Slide Number Placeholder 5"/>
          <p:cNvSpPr>
            <a:spLocks noGrp="1"/>
          </p:cNvSpPr>
          <p:nvPr>
            <p:ph type="sldNum" sz="quarter" idx="12"/>
          </p:nvPr>
        </p:nvSpPr>
        <p:spPr>
          <a:noFill/>
        </p:spPr>
        <p:txBody>
          <a:bodyPr/>
          <a:lstStyle/>
          <a:p>
            <a:fld id="{B85071FE-2B98-49C3-A0A6-3863F63BF7B9}" type="slidenum">
              <a:rPr lang="en-US" smtClean="0"/>
              <a:pPr/>
              <a:t>5</a:t>
            </a:fld>
            <a:endParaRPr lang="en-US"/>
          </a:p>
        </p:txBody>
      </p:sp>
      <p:sp>
        <p:nvSpPr>
          <p:cNvPr id="9221" name="Rectangle 2"/>
          <p:cNvSpPr>
            <a:spLocks noGrp="1" noChangeArrowheads="1"/>
          </p:cNvSpPr>
          <p:nvPr>
            <p:ph type="title"/>
          </p:nvPr>
        </p:nvSpPr>
        <p:spPr/>
        <p:txBody>
          <a:bodyPr/>
          <a:lstStyle/>
          <a:p>
            <a:pPr eaLnBrk="1" hangingPunct="1"/>
            <a:r>
              <a:rPr lang="en-US" dirty="0"/>
              <a:t>3.0 Program Organization</a:t>
            </a:r>
          </a:p>
        </p:txBody>
      </p:sp>
      <p:sp>
        <p:nvSpPr>
          <p:cNvPr id="9222" name="Rectangle 3"/>
          <p:cNvSpPr>
            <a:spLocks noGrp="1" noChangeArrowheads="1"/>
          </p:cNvSpPr>
          <p:nvPr>
            <p:ph type="body" idx="1"/>
          </p:nvPr>
        </p:nvSpPr>
        <p:spPr>
          <a:xfrm>
            <a:off x="381000" y="1447800"/>
            <a:ext cx="3505200" cy="4876800"/>
          </a:xfrm>
        </p:spPr>
        <p:txBody>
          <a:bodyPr/>
          <a:lstStyle/>
          <a:p>
            <a:pPr eaLnBrk="1" hangingPunct="1">
              <a:buFont typeface="Wingdings" pitchFamily="2" charset="2"/>
              <a:buChar char="Ø"/>
            </a:pPr>
            <a:r>
              <a:rPr lang="en-US" sz="2000" dirty="0"/>
              <a:t>3.1 Work Allocation: WBS</a:t>
            </a:r>
          </a:p>
          <a:p>
            <a:pPr lvl="1" eaLnBrk="1" hangingPunct="1"/>
            <a:r>
              <a:rPr lang="en-US" sz="1800" dirty="0"/>
              <a:t>Provide a summary work breakdown structure that accomplishes the work identified in section 1, and define tasks to the tier 3 level.</a:t>
            </a:r>
            <a:endParaRPr lang="en-US" sz="1800" dirty="0">
              <a:cs typeface="Arial" charset="0"/>
            </a:endParaRPr>
          </a:p>
          <a:p>
            <a:pPr eaLnBrk="1" hangingPunct="1">
              <a:buFontTx/>
              <a:buNone/>
            </a:pPr>
            <a:r>
              <a:rPr lang="en-US" sz="2000" dirty="0"/>
              <a:t> </a:t>
            </a:r>
            <a:endParaRPr lang="en-US" sz="2000" dirty="0">
              <a:cs typeface="Arial" charset="0"/>
            </a:endParaRPr>
          </a:p>
          <a:p>
            <a:pPr eaLnBrk="1" hangingPunct="1"/>
            <a:r>
              <a:rPr lang="en-US" sz="2000" dirty="0"/>
              <a:t>Organization (</a:t>
            </a:r>
            <a:r>
              <a:rPr lang="en-US" sz="2000" dirty="0">
                <a:cs typeface="Arial" charset="0"/>
              </a:rPr>
              <a:t>≠ WBS)</a:t>
            </a:r>
            <a:endParaRPr lang="en-US" sz="2000" dirty="0"/>
          </a:p>
          <a:p>
            <a:pPr eaLnBrk="1" hangingPunct="1"/>
            <a:r>
              <a:rPr lang="en-US" sz="2000" dirty="0" err="1"/>
              <a:t>RRAA</a:t>
            </a:r>
            <a:endParaRPr lang="en-US" sz="2000" dirty="0"/>
          </a:p>
          <a:p>
            <a:pPr eaLnBrk="1" hangingPunct="1"/>
            <a:r>
              <a:rPr lang="en-US" sz="2000" dirty="0"/>
              <a:t>Organizational Integration</a:t>
            </a:r>
          </a:p>
        </p:txBody>
      </p:sp>
      <p:sp>
        <p:nvSpPr>
          <p:cNvPr id="1631237" name="Line 5"/>
          <p:cNvSpPr>
            <a:spLocks noChangeShapeType="1"/>
          </p:cNvSpPr>
          <p:nvPr/>
        </p:nvSpPr>
        <p:spPr bwMode="auto">
          <a:xfrm>
            <a:off x="3276600" y="1828800"/>
            <a:ext cx="1219200" cy="228600"/>
          </a:xfrm>
          <a:prstGeom prst="line">
            <a:avLst/>
          </a:prstGeom>
          <a:noFill/>
          <a:ln w="9525">
            <a:solidFill>
              <a:schemeClr val="tx1"/>
            </a:solidFill>
            <a:round/>
            <a:headEnd/>
            <a:tailEnd type="triangle" w="med" len="med"/>
          </a:ln>
        </p:spPr>
        <p:txBody>
          <a:bodyPr/>
          <a:lstStyle/>
          <a:p>
            <a:endParaRPr lang="en-US"/>
          </a:p>
        </p:txBody>
      </p:sp>
      <p:sp>
        <p:nvSpPr>
          <p:cNvPr id="1631238" name="Line 6"/>
          <p:cNvSpPr>
            <a:spLocks noChangeShapeType="1"/>
          </p:cNvSpPr>
          <p:nvPr/>
        </p:nvSpPr>
        <p:spPr bwMode="auto">
          <a:xfrm flipV="1">
            <a:off x="3505200" y="2438400"/>
            <a:ext cx="1066800" cy="2209800"/>
          </a:xfrm>
          <a:prstGeom prst="line">
            <a:avLst/>
          </a:prstGeom>
          <a:noFill/>
          <a:ln w="9525">
            <a:solidFill>
              <a:schemeClr val="tx1"/>
            </a:solidFill>
            <a:round/>
            <a:headEnd/>
            <a:tailEnd type="triangle" w="med" len="med"/>
          </a:ln>
        </p:spPr>
        <p:txBody>
          <a:bodyPr/>
          <a:lstStyle/>
          <a:p>
            <a:endParaRPr lang="en-US"/>
          </a:p>
        </p:txBody>
      </p:sp>
      <p:sp>
        <p:nvSpPr>
          <p:cNvPr id="1631239" name="Line 7"/>
          <p:cNvSpPr>
            <a:spLocks noChangeShapeType="1"/>
          </p:cNvSpPr>
          <p:nvPr/>
        </p:nvSpPr>
        <p:spPr bwMode="auto">
          <a:xfrm flipV="1">
            <a:off x="3581400" y="2743200"/>
            <a:ext cx="1066800" cy="2286000"/>
          </a:xfrm>
          <a:prstGeom prst="line">
            <a:avLst/>
          </a:prstGeom>
          <a:noFill/>
          <a:ln w="9525">
            <a:solidFill>
              <a:schemeClr val="tx1"/>
            </a:solidFill>
            <a:round/>
            <a:headEnd/>
            <a:tailEnd type="triangle" w="med" len="med"/>
          </a:ln>
        </p:spPr>
        <p:txBody>
          <a:bodyPr/>
          <a:lstStyle/>
          <a:p>
            <a:endParaRPr lang="en-US"/>
          </a:p>
        </p:txBody>
      </p:sp>
      <p:sp>
        <p:nvSpPr>
          <p:cNvPr id="1631240" name="Line 8"/>
          <p:cNvSpPr>
            <a:spLocks noChangeShapeType="1"/>
          </p:cNvSpPr>
          <p:nvPr/>
        </p:nvSpPr>
        <p:spPr bwMode="auto">
          <a:xfrm flipV="1">
            <a:off x="2590800" y="5029200"/>
            <a:ext cx="1905000" cy="457200"/>
          </a:xfrm>
          <a:prstGeom prst="line">
            <a:avLst/>
          </a:prstGeom>
          <a:noFill/>
          <a:ln w="9525">
            <a:solidFill>
              <a:schemeClr val="tx1"/>
            </a:solidFill>
            <a:round/>
            <a:headEnd/>
            <a:tailEnd type="triangle" w="med" len="med"/>
          </a:ln>
        </p:spPr>
        <p:txBody>
          <a:bodyPr/>
          <a:lstStyle/>
          <a:p>
            <a:endParaRPr lang="en-US"/>
          </a:p>
        </p:txBody>
      </p:sp>
      <p:pic>
        <p:nvPicPr>
          <p:cNvPr id="9227" name="Picture 13"/>
          <p:cNvPicPr>
            <a:picLocks noChangeAspect="1" noChangeArrowheads="1"/>
          </p:cNvPicPr>
          <p:nvPr/>
        </p:nvPicPr>
        <p:blipFill>
          <a:blip r:embed="rId3" cstate="print"/>
          <a:srcRect t="40625" r="38843" b="9375"/>
          <a:stretch>
            <a:fillRect/>
          </a:stretch>
        </p:blipFill>
        <p:spPr bwMode="auto">
          <a:xfrm>
            <a:off x="4475163" y="1600200"/>
            <a:ext cx="4211637" cy="4953000"/>
          </a:xfrm>
          <a:prstGeom prst="rect">
            <a:avLst/>
          </a:prstGeom>
          <a:noFill/>
          <a:ln w="9525">
            <a:noFill/>
            <a:miter lim="800000"/>
            <a:headEnd/>
            <a:tailEnd/>
          </a:ln>
        </p:spPr>
      </p:pic>
      <p:cxnSp>
        <p:nvCxnSpPr>
          <p:cNvPr id="14" name="Straight Connector 13"/>
          <p:cNvCxnSpPr>
            <a:cxnSpLocks noChangeShapeType="1"/>
          </p:cNvCxnSpPr>
          <p:nvPr/>
        </p:nvCxnSpPr>
        <p:spPr bwMode="auto">
          <a:xfrm>
            <a:off x="1981200" y="5029200"/>
            <a:ext cx="1600200" cy="0"/>
          </a:xfrm>
          <a:prstGeom prst="line">
            <a:avLst/>
          </a:prstGeom>
          <a:noFill/>
          <a:ln w="9525" algn="ctr">
            <a:solidFill>
              <a:schemeClr val="tx1"/>
            </a:solidFill>
            <a:round/>
            <a:headEnd/>
            <a:tailEn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12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12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123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312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1237" grpId="0" animBg="1"/>
      <p:bldP spid="1631238" grpId="0" animBg="1"/>
      <p:bldP spid="1631239" grpId="0" animBg="1"/>
      <p:bldP spid="163124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Date Placeholder 3"/>
          <p:cNvSpPr>
            <a:spLocks noGrp="1"/>
          </p:cNvSpPr>
          <p:nvPr>
            <p:ph type="dt" sz="quarter" idx="10"/>
          </p:nvPr>
        </p:nvSpPr>
        <p:spPr>
          <a:noFill/>
        </p:spPr>
        <p:txBody>
          <a:bodyPr/>
          <a:lstStyle/>
          <a:p>
            <a:r>
              <a:rPr lang="en-US"/>
              <a:t>Week 2</a:t>
            </a:r>
            <a:endParaRPr lang="en-US" dirty="0"/>
          </a:p>
        </p:txBody>
      </p:sp>
      <p:sp>
        <p:nvSpPr>
          <p:cNvPr id="51203" name="Footer Placeholder 4"/>
          <p:cNvSpPr>
            <a:spLocks noGrp="1"/>
          </p:cNvSpPr>
          <p:nvPr>
            <p:ph type="ftr" sz="quarter" idx="11"/>
          </p:nvPr>
        </p:nvSpPr>
        <p:spPr>
          <a:noFill/>
        </p:spPr>
        <p:txBody>
          <a:bodyPr/>
          <a:lstStyle/>
          <a:p>
            <a:r>
              <a:rPr lang="en-US" dirty="0"/>
              <a:t>Dr. Lou Pape SysEng6196</a:t>
            </a:r>
          </a:p>
        </p:txBody>
      </p:sp>
      <p:sp>
        <p:nvSpPr>
          <p:cNvPr id="51204" name="Slide Number Placeholder 5"/>
          <p:cNvSpPr>
            <a:spLocks noGrp="1"/>
          </p:cNvSpPr>
          <p:nvPr>
            <p:ph type="sldNum" sz="quarter" idx="12"/>
          </p:nvPr>
        </p:nvSpPr>
        <p:spPr>
          <a:noFill/>
        </p:spPr>
        <p:txBody>
          <a:bodyPr/>
          <a:lstStyle/>
          <a:p>
            <a:fld id="{CD0918D1-A2AA-4F52-9D42-AB562B4F5A0E}" type="slidenum">
              <a:rPr lang="en-US" smtClean="0"/>
              <a:pPr/>
              <a:t>50</a:t>
            </a:fld>
            <a:endParaRPr lang="en-US"/>
          </a:p>
        </p:txBody>
      </p:sp>
      <p:sp>
        <p:nvSpPr>
          <p:cNvPr id="51205" name="Rectangle 2"/>
          <p:cNvSpPr>
            <a:spLocks noGrp="1" noChangeArrowheads="1"/>
          </p:cNvSpPr>
          <p:nvPr>
            <p:ph type="title"/>
          </p:nvPr>
        </p:nvSpPr>
        <p:spPr/>
        <p:txBody>
          <a:bodyPr/>
          <a:lstStyle/>
          <a:p>
            <a:pPr eaLnBrk="1" hangingPunct="1"/>
            <a:r>
              <a:rPr lang="en-US"/>
              <a:t>Why “Specialties”?</a:t>
            </a:r>
          </a:p>
        </p:txBody>
      </p:sp>
      <p:sp>
        <p:nvSpPr>
          <p:cNvPr id="1729539" name="Rectangle 3"/>
          <p:cNvSpPr>
            <a:spLocks noGrp="1" noChangeArrowheads="1"/>
          </p:cNvSpPr>
          <p:nvPr>
            <p:ph type="body" idx="1"/>
          </p:nvPr>
        </p:nvSpPr>
        <p:spPr/>
        <p:txBody>
          <a:bodyPr/>
          <a:lstStyle/>
          <a:p>
            <a:pPr eaLnBrk="1" hangingPunct="1"/>
            <a:r>
              <a:rPr lang="en-US" dirty="0"/>
              <a:t>Sophisticated technology demands narrow specialization to apply the state-of-the art</a:t>
            </a:r>
          </a:p>
          <a:p>
            <a:pPr eaLnBrk="1" hangingPunct="1"/>
            <a:r>
              <a:rPr lang="en-US" dirty="0"/>
              <a:t>Large, complex systems benefit from overarching and consistent design approach to handling specialized disciplines</a:t>
            </a:r>
          </a:p>
          <a:p>
            <a:pPr eaLnBrk="1" hangingPunct="1"/>
            <a:r>
              <a:rPr lang="en-US" dirty="0"/>
              <a:t>How can the project best deploy specialty engineers to their product development/</a:t>
            </a:r>
            <a:r>
              <a:rPr lang="en-US" dirty="0" err="1"/>
              <a:t>mfg</a:t>
            </a:r>
            <a:r>
              <a:rPr lang="en-US" dirty="0"/>
              <a:t>/etc.?</a:t>
            </a:r>
          </a:p>
          <a:p>
            <a:pPr eaLnBrk="1" hangingPunct="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29539">
                                            <p:txEl>
                                              <p:pRg st="0" end="0"/>
                                            </p:txEl>
                                          </p:spTgt>
                                        </p:tgtEl>
                                        <p:attrNameLst>
                                          <p:attrName>style.visibility</p:attrName>
                                        </p:attrNameLst>
                                      </p:cBhvr>
                                      <p:to>
                                        <p:strVal val="visible"/>
                                      </p:to>
                                    </p:set>
                                    <p:anim calcmode="lin" valueType="num">
                                      <p:cBhvr additive="base">
                                        <p:cTn id="7" dur="500" fill="hold"/>
                                        <p:tgtEl>
                                          <p:spTgt spid="172953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7295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729539">
                                            <p:txEl>
                                              <p:pRg st="1" end="1"/>
                                            </p:txEl>
                                          </p:spTgt>
                                        </p:tgtEl>
                                        <p:attrNameLst>
                                          <p:attrName>style.visibility</p:attrName>
                                        </p:attrNameLst>
                                      </p:cBhvr>
                                      <p:to>
                                        <p:strVal val="visible"/>
                                      </p:to>
                                    </p:set>
                                    <p:anim calcmode="lin" valueType="num">
                                      <p:cBhvr additive="base">
                                        <p:cTn id="13" dur="500" fill="hold"/>
                                        <p:tgtEl>
                                          <p:spTgt spid="172953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7295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729539">
                                            <p:txEl>
                                              <p:pRg st="2" end="2"/>
                                            </p:txEl>
                                          </p:spTgt>
                                        </p:tgtEl>
                                        <p:attrNameLst>
                                          <p:attrName>style.visibility</p:attrName>
                                        </p:attrNameLst>
                                      </p:cBhvr>
                                      <p:to>
                                        <p:strVal val="visible"/>
                                      </p:to>
                                    </p:set>
                                    <p:anim calcmode="lin" valueType="num">
                                      <p:cBhvr additive="base">
                                        <p:cTn id="19" dur="500" fill="hold"/>
                                        <p:tgtEl>
                                          <p:spTgt spid="172953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72953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9539"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3"/>
          <p:cNvSpPr>
            <a:spLocks noGrp="1"/>
          </p:cNvSpPr>
          <p:nvPr>
            <p:ph type="dt" sz="quarter" idx="10"/>
          </p:nvPr>
        </p:nvSpPr>
        <p:spPr>
          <a:noFill/>
        </p:spPr>
        <p:txBody>
          <a:bodyPr/>
          <a:lstStyle/>
          <a:p>
            <a:r>
              <a:rPr lang="en-US"/>
              <a:t>Week 2</a:t>
            </a:r>
            <a:endParaRPr lang="en-US" dirty="0"/>
          </a:p>
        </p:txBody>
      </p:sp>
      <p:sp>
        <p:nvSpPr>
          <p:cNvPr id="52227" name="Footer Placeholder 4"/>
          <p:cNvSpPr>
            <a:spLocks noGrp="1"/>
          </p:cNvSpPr>
          <p:nvPr>
            <p:ph type="ftr" sz="quarter" idx="11"/>
          </p:nvPr>
        </p:nvSpPr>
        <p:spPr>
          <a:noFill/>
        </p:spPr>
        <p:txBody>
          <a:bodyPr/>
          <a:lstStyle/>
          <a:p>
            <a:r>
              <a:rPr lang="en-US" dirty="0"/>
              <a:t>Dr. Lou Pape SysEng6196</a:t>
            </a:r>
          </a:p>
        </p:txBody>
      </p:sp>
      <p:sp>
        <p:nvSpPr>
          <p:cNvPr id="52228" name="Slide Number Placeholder 5"/>
          <p:cNvSpPr>
            <a:spLocks noGrp="1"/>
          </p:cNvSpPr>
          <p:nvPr>
            <p:ph type="sldNum" sz="quarter" idx="12"/>
          </p:nvPr>
        </p:nvSpPr>
        <p:spPr>
          <a:noFill/>
        </p:spPr>
        <p:txBody>
          <a:bodyPr/>
          <a:lstStyle/>
          <a:p>
            <a:fld id="{361D1421-CA9D-4FC7-8524-8D482AF79C92}" type="slidenum">
              <a:rPr lang="en-US" smtClean="0"/>
              <a:pPr/>
              <a:t>51</a:t>
            </a:fld>
            <a:endParaRPr lang="en-US"/>
          </a:p>
        </p:txBody>
      </p:sp>
      <p:sp>
        <p:nvSpPr>
          <p:cNvPr id="52229" name="Rectangle 2"/>
          <p:cNvSpPr>
            <a:spLocks noGrp="1" noChangeArrowheads="1"/>
          </p:cNvSpPr>
          <p:nvPr>
            <p:ph type="title"/>
          </p:nvPr>
        </p:nvSpPr>
        <p:spPr>
          <a:xfrm>
            <a:off x="685800" y="685800"/>
            <a:ext cx="7772400" cy="628650"/>
          </a:xfrm>
        </p:spPr>
        <p:txBody>
          <a:bodyPr/>
          <a:lstStyle/>
          <a:p>
            <a:pPr eaLnBrk="1" hangingPunct="1"/>
            <a:r>
              <a:rPr lang="en-US" sz="3200"/>
              <a:t>Common Tasks for Specialties</a:t>
            </a:r>
          </a:p>
        </p:txBody>
      </p:sp>
      <p:sp>
        <p:nvSpPr>
          <p:cNvPr id="1731587" name="Rectangle 3"/>
          <p:cNvSpPr>
            <a:spLocks noGrp="1" noChangeArrowheads="1"/>
          </p:cNvSpPr>
          <p:nvPr>
            <p:ph type="body" idx="1"/>
          </p:nvPr>
        </p:nvSpPr>
        <p:spPr>
          <a:xfrm>
            <a:off x="381000" y="1295400"/>
            <a:ext cx="8458200" cy="5334000"/>
          </a:xfrm>
        </p:spPr>
        <p:txBody>
          <a:bodyPr/>
          <a:lstStyle/>
          <a:p>
            <a:pPr eaLnBrk="1" hangingPunct="1">
              <a:defRPr/>
            </a:pPr>
            <a:r>
              <a:rPr lang="en-US" sz="2000" dirty="0"/>
              <a:t>Describe common approaches across all specialties</a:t>
            </a:r>
          </a:p>
          <a:p>
            <a:pPr eaLnBrk="1" hangingPunct="1">
              <a:defRPr/>
            </a:pPr>
            <a:r>
              <a:rPr lang="en-US" sz="2000" dirty="0"/>
              <a:t>Identify any unique efforts for each applicable specialty area </a:t>
            </a:r>
          </a:p>
          <a:p>
            <a:pPr lvl="1" eaLnBrk="1" hangingPunct="1">
              <a:defRPr/>
            </a:pPr>
            <a:r>
              <a:rPr lang="en-US" sz="1800" dirty="0"/>
              <a:t>Consider program </a:t>
            </a:r>
            <a:r>
              <a:rPr lang="en-US" sz="1800" u="sng" dirty="0"/>
              <a:t>planning</a:t>
            </a:r>
            <a:endParaRPr lang="en-US" sz="1800" dirty="0"/>
          </a:p>
          <a:p>
            <a:pPr lvl="1" eaLnBrk="1" hangingPunct="1">
              <a:defRPr/>
            </a:pPr>
            <a:r>
              <a:rPr lang="en-US" sz="1800" dirty="0"/>
              <a:t>Application of specialty areas’ </a:t>
            </a:r>
            <a:r>
              <a:rPr lang="en-US" sz="1800" u="sng" dirty="0"/>
              <a:t>standards</a:t>
            </a:r>
            <a:endParaRPr lang="en-US" sz="1800" dirty="0"/>
          </a:p>
          <a:p>
            <a:pPr lvl="1" eaLnBrk="1" hangingPunct="1">
              <a:defRPr/>
            </a:pPr>
            <a:r>
              <a:rPr lang="en-US" sz="1800" u="sng" dirty="0"/>
              <a:t>Requirements</a:t>
            </a:r>
            <a:r>
              <a:rPr lang="en-US" sz="1800" dirty="0"/>
              <a:t> development</a:t>
            </a:r>
            <a:endParaRPr lang="en-US" sz="1800" u="sng" dirty="0"/>
          </a:p>
          <a:p>
            <a:pPr lvl="1" eaLnBrk="1" hangingPunct="1">
              <a:defRPr/>
            </a:pPr>
            <a:r>
              <a:rPr lang="en-US" sz="1800" u="sng" dirty="0"/>
              <a:t>Design guidance </a:t>
            </a:r>
            <a:r>
              <a:rPr lang="en-US" sz="1800" dirty="0"/>
              <a:t>and </a:t>
            </a:r>
            <a:r>
              <a:rPr lang="en-US" sz="1800" u="sng" dirty="0"/>
              <a:t>design analysis</a:t>
            </a:r>
            <a:endParaRPr lang="en-US" sz="1800" dirty="0"/>
          </a:p>
          <a:p>
            <a:pPr lvl="1" eaLnBrk="1" hangingPunct="1">
              <a:defRPr/>
            </a:pPr>
            <a:r>
              <a:rPr lang="en-US" sz="1800" u="sng" dirty="0"/>
              <a:t>Developmental testing</a:t>
            </a:r>
            <a:endParaRPr lang="en-US" sz="1800" dirty="0"/>
          </a:p>
          <a:p>
            <a:pPr lvl="1" eaLnBrk="1" hangingPunct="1">
              <a:defRPr/>
            </a:pPr>
            <a:r>
              <a:rPr lang="en-US" sz="1800" u="sng" dirty="0"/>
              <a:t>Verification</a:t>
            </a:r>
            <a:r>
              <a:rPr lang="en-US" sz="1800" dirty="0"/>
              <a:t> (both test and analysis)</a:t>
            </a:r>
          </a:p>
          <a:p>
            <a:pPr lvl="1" eaLnBrk="1" hangingPunct="1">
              <a:defRPr/>
            </a:pPr>
            <a:r>
              <a:rPr lang="en-US" sz="1800" dirty="0"/>
              <a:t>Required </a:t>
            </a:r>
            <a:r>
              <a:rPr lang="en-US" sz="1800" u="sng" dirty="0"/>
              <a:t>operations, maintenance, or disposal support</a:t>
            </a:r>
            <a:endParaRPr lang="en-US" sz="1800" dirty="0"/>
          </a:p>
          <a:p>
            <a:pPr eaLnBrk="1" hangingPunct="1">
              <a:defRPr/>
            </a:pPr>
            <a:r>
              <a:rPr lang="en-US" sz="2000" dirty="0"/>
              <a:t>This section is about the </a:t>
            </a:r>
            <a:r>
              <a:rPr lang="en-US" sz="2000" dirty="0">
                <a:solidFill>
                  <a:schemeClr val="accent2"/>
                </a:solidFill>
              </a:rPr>
              <a:t>strategic approach</a:t>
            </a:r>
            <a:r>
              <a:rPr lang="en-US" sz="2000" dirty="0"/>
              <a:t> to deploying specialties, </a:t>
            </a:r>
            <a:r>
              <a:rPr lang="en-US" sz="2000" i="1" dirty="0"/>
              <a:t>not</a:t>
            </a:r>
            <a:r>
              <a:rPr lang="en-US" sz="2000" dirty="0"/>
              <a:t> a </a:t>
            </a:r>
            <a:r>
              <a:rPr lang="en-US" sz="2000" i="1" dirty="0"/>
              <a:t>process</a:t>
            </a:r>
            <a:r>
              <a:rPr lang="en-US" sz="2000" dirty="0"/>
              <a:t> </a:t>
            </a:r>
            <a:r>
              <a:rPr lang="en-US" sz="2000" i="1" dirty="0"/>
              <a:t>description</a:t>
            </a:r>
            <a:r>
              <a:rPr lang="en-US" sz="2000" dirty="0"/>
              <a:t> section</a:t>
            </a:r>
          </a:p>
          <a:p>
            <a:pPr eaLnBrk="1" hangingPunct="1">
              <a:defRPr/>
            </a:pPr>
            <a:r>
              <a:rPr lang="en-US" sz="2000" dirty="0"/>
              <a:t>The intent is not to duplicate information in sections 3.3 or 4, but to identify the roles of specialists being identified</a:t>
            </a:r>
          </a:p>
          <a:p>
            <a:pPr eaLnBrk="1" hangingPunct="1">
              <a:defRPr/>
            </a:pPr>
            <a:r>
              <a:rPr lang="en-US" sz="2000" dirty="0"/>
              <a:t>This is especially important in a product-based organization structure</a:t>
            </a:r>
          </a:p>
          <a:p>
            <a:pPr marL="457200" indent="-457200" eaLnBrk="1" hangingPunct="1">
              <a:lnSpc>
                <a:spcPct val="80000"/>
              </a:lnSpc>
              <a:buFontTx/>
              <a:buNone/>
              <a:defRPr/>
            </a:pPr>
            <a:endParaRPr lang="en-US" sz="1600" dirty="0">
              <a:solidFill>
                <a:srgbClr val="000000"/>
              </a:solidFill>
              <a:cs typeface="Times New Roman"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p:cNvSpPr>
            <a:spLocks noGrp="1"/>
          </p:cNvSpPr>
          <p:nvPr>
            <p:ph type="dt" sz="quarter" idx="10"/>
          </p:nvPr>
        </p:nvSpPr>
        <p:spPr>
          <a:noFill/>
        </p:spPr>
        <p:txBody>
          <a:bodyPr/>
          <a:lstStyle/>
          <a:p>
            <a:r>
              <a:rPr lang="en-US"/>
              <a:t>Week 2</a:t>
            </a:r>
            <a:endParaRPr lang="en-US" dirty="0"/>
          </a:p>
        </p:txBody>
      </p:sp>
      <p:sp>
        <p:nvSpPr>
          <p:cNvPr id="53251" name="Footer Placeholder 4"/>
          <p:cNvSpPr>
            <a:spLocks noGrp="1"/>
          </p:cNvSpPr>
          <p:nvPr>
            <p:ph type="ftr" sz="quarter" idx="11"/>
          </p:nvPr>
        </p:nvSpPr>
        <p:spPr>
          <a:noFill/>
        </p:spPr>
        <p:txBody>
          <a:bodyPr/>
          <a:lstStyle/>
          <a:p>
            <a:r>
              <a:rPr lang="en-US" dirty="0"/>
              <a:t>Dr. Lou Pape SysEng6196</a:t>
            </a:r>
          </a:p>
        </p:txBody>
      </p:sp>
      <p:sp>
        <p:nvSpPr>
          <p:cNvPr id="53252" name="Slide Number Placeholder 5"/>
          <p:cNvSpPr>
            <a:spLocks noGrp="1"/>
          </p:cNvSpPr>
          <p:nvPr>
            <p:ph type="sldNum" sz="quarter" idx="12"/>
          </p:nvPr>
        </p:nvSpPr>
        <p:spPr>
          <a:noFill/>
        </p:spPr>
        <p:txBody>
          <a:bodyPr/>
          <a:lstStyle/>
          <a:p>
            <a:fld id="{CEFFD7BD-6461-4E7D-B82D-BCD8CD75516A}" type="slidenum">
              <a:rPr lang="en-US" smtClean="0"/>
              <a:pPr/>
              <a:t>52</a:t>
            </a:fld>
            <a:endParaRPr lang="en-US"/>
          </a:p>
        </p:txBody>
      </p:sp>
      <p:sp>
        <p:nvSpPr>
          <p:cNvPr id="53253" name="Rectangle 2"/>
          <p:cNvSpPr>
            <a:spLocks noGrp="1" noChangeArrowheads="1"/>
          </p:cNvSpPr>
          <p:nvPr>
            <p:ph type="title"/>
          </p:nvPr>
        </p:nvSpPr>
        <p:spPr/>
        <p:txBody>
          <a:bodyPr/>
          <a:lstStyle/>
          <a:p>
            <a:pPr eaLnBrk="1" hangingPunct="1"/>
            <a:r>
              <a:rPr lang="en-US"/>
              <a:t>Software</a:t>
            </a:r>
          </a:p>
        </p:txBody>
      </p:sp>
      <p:sp>
        <p:nvSpPr>
          <p:cNvPr id="53254" name="Rectangle 3"/>
          <p:cNvSpPr>
            <a:spLocks noGrp="1" noChangeArrowheads="1"/>
          </p:cNvSpPr>
          <p:nvPr>
            <p:ph type="body" idx="1"/>
          </p:nvPr>
        </p:nvSpPr>
        <p:spPr/>
        <p:txBody>
          <a:bodyPr/>
          <a:lstStyle/>
          <a:p>
            <a:pPr eaLnBrk="1" hangingPunct="1"/>
            <a:r>
              <a:rPr lang="en-US" dirty="0"/>
              <a:t>Software is not usually classified as a “specialty” but as another engineering discipline (e.g., electrical, mechanical…)</a:t>
            </a:r>
          </a:p>
          <a:p>
            <a:pPr eaLnBrk="1" hangingPunct="1"/>
            <a:r>
              <a:rPr lang="en-US" dirty="0"/>
              <a:t>Treatment is needed at the system level because of the strong influence of software architecture on system design and performance</a:t>
            </a:r>
          </a:p>
          <a:p>
            <a:pPr eaLnBrk="1" hangingPunct="1"/>
            <a:r>
              <a:rPr lang="en-US" dirty="0"/>
              <a:t>This can create tension in the management of the system development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p:cNvSpPr>
            <a:spLocks noGrp="1"/>
          </p:cNvSpPr>
          <p:nvPr>
            <p:ph type="dt" sz="quarter" idx="10"/>
          </p:nvPr>
        </p:nvSpPr>
        <p:spPr>
          <a:noFill/>
        </p:spPr>
        <p:txBody>
          <a:bodyPr/>
          <a:lstStyle/>
          <a:p>
            <a:r>
              <a:rPr lang="en-US"/>
              <a:t>Week 2</a:t>
            </a:r>
            <a:endParaRPr lang="en-US" dirty="0"/>
          </a:p>
        </p:txBody>
      </p:sp>
      <p:sp>
        <p:nvSpPr>
          <p:cNvPr id="54275" name="Footer Placeholder 4"/>
          <p:cNvSpPr>
            <a:spLocks noGrp="1"/>
          </p:cNvSpPr>
          <p:nvPr>
            <p:ph type="ftr" sz="quarter" idx="11"/>
          </p:nvPr>
        </p:nvSpPr>
        <p:spPr>
          <a:noFill/>
        </p:spPr>
        <p:txBody>
          <a:bodyPr/>
          <a:lstStyle/>
          <a:p>
            <a:r>
              <a:rPr lang="en-US" dirty="0"/>
              <a:t>Dr. Lou Pape SysEng6196</a:t>
            </a:r>
          </a:p>
        </p:txBody>
      </p:sp>
      <p:sp>
        <p:nvSpPr>
          <p:cNvPr id="54276" name="Slide Number Placeholder 5"/>
          <p:cNvSpPr>
            <a:spLocks noGrp="1"/>
          </p:cNvSpPr>
          <p:nvPr>
            <p:ph type="sldNum" sz="quarter" idx="12"/>
          </p:nvPr>
        </p:nvSpPr>
        <p:spPr>
          <a:noFill/>
        </p:spPr>
        <p:txBody>
          <a:bodyPr/>
          <a:lstStyle/>
          <a:p>
            <a:fld id="{BB6B233E-0BCA-4F96-ADD3-775F6A28FEE3}" type="slidenum">
              <a:rPr lang="en-US" smtClean="0"/>
              <a:pPr/>
              <a:t>53</a:t>
            </a:fld>
            <a:endParaRPr lang="en-US"/>
          </a:p>
        </p:txBody>
      </p:sp>
      <p:sp>
        <p:nvSpPr>
          <p:cNvPr id="54277" name="Rectangle 2"/>
          <p:cNvSpPr>
            <a:spLocks noGrp="1" noChangeArrowheads="1"/>
          </p:cNvSpPr>
          <p:nvPr>
            <p:ph type="title"/>
          </p:nvPr>
        </p:nvSpPr>
        <p:spPr/>
        <p:txBody>
          <a:bodyPr/>
          <a:lstStyle/>
          <a:p>
            <a:pPr algn="l" eaLnBrk="1" hangingPunct="1"/>
            <a:r>
              <a:rPr lang="en-US"/>
              <a:t>SW Engineering</a:t>
            </a:r>
          </a:p>
        </p:txBody>
      </p:sp>
      <p:sp>
        <p:nvSpPr>
          <p:cNvPr id="54278" name="Rectangle 3"/>
          <p:cNvSpPr>
            <a:spLocks noGrp="1" noChangeArrowheads="1"/>
          </p:cNvSpPr>
          <p:nvPr>
            <p:ph type="body" idx="1"/>
          </p:nvPr>
        </p:nvSpPr>
        <p:spPr>
          <a:xfrm>
            <a:off x="152400" y="1219200"/>
            <a:ext cx="7848600" cy="4759325"/>
          </a:xfrm>
        </p:spPr>
        <p:txBody>
          <a:bodyPr/>
          <a:lstStyle/>
          <a:p>
            <a:pPr eaLnBrk="1" hangingPunct="1"/>
            <a:r>
              <a:rPr lang="en-US"/>
              <a:t>Parallels Systems Engineering </a:t>
            </a:r>
            <a:br>
              <a:rPr lang="en-US"/>
            </a:br>
            <a:r>
              <a:rPr lang="en-US"/>
              <a:t>Life-Cycle</a:t>
            </a:r>
          </a:p>
          <a:p>
            <a:pPr lvl="1" eaLnBrk="1" hangingPunct="1"/>
            <a:r>
              <a:rPr lang="en-US"/>
              <a:t>Planning</a:t>
            </a:r>
          </a:p>
          <a:p>
            <a:pPr lvl="1" eaLnBrk="1" hangingPunct="1"/>
            <a:r>
              <a:rPr lang="en-US"/>
              <a:t>Requirements</a:t>
            </a:r>
          </a:p>
          <a:p>
            <a:pPr lvl="1" eaLnBrk="1" hangingPunct="1"/>
            <a:r>
              <a:rPr lang="en-US"/>
              <a:t>Architecture</a:t>
            </a:r>
          </a:p>
          <a:p>
            <a:pPr lvl="1" eaLnBrk="1" hangingPunct="1"/>
            <a:r>
              <a:rPr lang="en-US"/>
              <a:t>Design</a:t>
            </a:r>
          </a:p>
          <a:p>
            <a:pPr lvl="1" eaLnBrk="1" hangingPunct="1"/>
            <a:r>
              <a:rPr lang="en-US"/>
              <a:t>Code (Element Fabrication)</a:t>
            </a:r>
          </a:p>
          <a:p>
            <a:pPr lvl="1" eaLnBrk="1" hangingPunct="1"/>
            <a:r>
              <a:rPr lang="en-US"/>
              <a:t>Assembly, Test &amp; Fix </a:t>
            </a:r>
            <a:br>
              <a:rPr lang="en-US"/>
            </a:br>
            <a:r>
              <a:rPr lang="en-US"/>
              <a:t>(Verification &amp; Correction)</a:t>
            </a:r>
          </a:p>
          <a:p>
            <a:pPr lvl="1" eaLnBrk="1" hangingPunct="1"/>
            <a:r>
              <a:rPr lang="en-US"/>
              <a:t>Production</a:t>
            </a:r>
          </a:p>
          <a:p>
            <a:pPr lvl="1" eaLnBrk="1" hangingPunct="1"/>
            <a:r>
              <a:rPr lang="en-US"/>
              <a:t>Maintenance</a:t>
            </a:r>
          </a:p>
          <a:p>
            <a:pPr lvl="2" eaLnBrk="1" hangingPunct="1"/>
            <a:r>
              <a:rPr lang="en-US"/>
              <a:t>Correction</a:t>
            </a:r>
          </a:p>
          <a:p>
            <a:pPr lvl="2" eaLnBrk="1" hangingPunct="1"/>
            <a:r>
              <a:rPr lang="en-US"/>
              <a:t>Improvement</a:t>
            </a:r>
          </a:p>
        </p:txBody>
      </p:sp>
      <p:sp>
        <p:nvSpPr>
          <p:cNvPr id="1735684" name="AutoShape 4"/>
          <p:cNvSpPr>
            <a:spLocks/>
          </p:cNvSpPr>
          <p:nvPr/>
        </p:nvSpPr>
        <p:spPr bwMode="auto">
          <a:xfrm>
            <a:off x="2819400" y="2209800"/>
            <a:ext cx="228600" cy="1219200"/>
          </a:xfrm>
          <a:prstGeom prst="rightBrace">
            <a:avLst>
              <a:gd name="adj1" fmla="val 30556"/>
              <a:gd name="adj2" fmla="val 50000"/>
            </a:avLst>
          </a:prstGeom>
          <a:noFill/>
          <a:ln w="9525">
            <a:solidFill>
              <a:schemeClr val="tx1"/>
            </a:solidFill>
            <a:round/>
            <a:headEnd/>
            <a:tailEnd/>
          </a:ln>
        </p:spPr>
        <p:txBody>
          <a:bodyPr wrap="none" anchor="ctr"/>
          <a:lstStyle/>
          <a:p>
            <a:endParaRPr lang="en-US"/>
          </a:p>
        </p:txBody>
      </p:sp>
      <p:sp>
        <p:nvSpPr>
          <p:cNvPr id="1735685" name="Rectangle 5"/>
          <p:cNvSpPr>
            <a:spLocks noChangeArrowheads="1"/>
          </p:cNvSpPr>
          <p:nvPr/>
        </p:nvSpPr>
        <p:spPr bwMode="auto">
          <a:xfrm>
            <a:off x="3200400" y="2209800"/>
            <a:ext cx="1524000" cy="825500"/>
          </a:xfrm>
          <a:prstGeom prst="rect">
            <a:avLst/>
          </a:prstGeom>
          <a:noFill/>
          <a:ln w="9525">
            <a:noFill/>
            <a:miter lim="800000"/>
            <a:headEnd/>
            <a:tailEnd/>
          </a:ln>
          <a:effectLst/>
        </p:spPr>
        <p:txBody>
          <a:bodyPr>
            <a:spAutoFit/>
          </a:bodyPr>
          <a:lstStyle/>
          <a:p>
            <a:pPr>
              <a:defRPr/>
            </a:pPr>
            <a:r>
              <a:rPr lang="en-US" sz="1600" b="1">
                <a:effectLst>
                  <a:outerShdw blurRad="38100" dist="38100" dir="2700000" algn="tl">
                    <a:srgbClr val="C0C0C0"/>
                  </a:outerShdw>
                </a:effectLst>
                <a:latin typeface="Times"/>
              </a:rPr>
              <a:t>Some degree of concurrence and iteration</a:t>
            </a:r>
          </a:p>
        </p:txBody>
      </p:sp>
      <p:sp>
        <p:nvSpPr>
          <p:cNvPr id="54281" name="Rectangle 6"/>
          <p:cNvSpPr>
            <a:spLocks noChangeArrowheads="1"/>
          </p:cNvSpPr>
          <p:nvPr/>
        </p:nvSpPr>
        <p:spPr bwMode="auto">
          <a:xfrm>
            <a:off x="3352800" y="5867400"/>
            <a:ext cx="2133600" cy="639763"/>
          </a:xfrm>
          <a:prstGeom prst="rect">
            <a:avLst/>
          </a:prstGeom>
          <a:noFill/>
          <a:ln w="9525">
            <a:noFill/>
            <a:miter lim="800000"/>
            <a:headEnd/>
            <a:tailEnd/>
          </a:ln>
        </p:spPr>
        <p:txBody>
          <a:bodyPr anchor="ctr">
            <a:spAutoFit/>
          </a:bodyPr>
          <a:lstStyle/>
          <a:p>
            <a:pPr eaLnBrk="1" hangingPunct="1"/>
            <a:r>
              <a:rPr lang="en-US" sz="1200" b="1">
                <a:latin typeface="Times New Roman" pitchFamily="18" charset="0"/>
              </a:rPr>
              <a:t>From Blanchard, “System Engineering Management”, 4</a:t>
            </a:r>
            <a:r>
              <a:rPr lang="en-US" sz="1200" b="1" baseline="30000">
                <a:latin typeface="Times New Roman" pitchFamily="18" charset="0"/>
              </a:rPr>
              <a:t>th</a:t>
            </a:r>
            <a:r>
              <a:rPr lang="en-US" sz="1200" b="1">
                <a:latin typeface="Times New Roman" pitchFamily="18" charset="0"/>
              </a:rPr>
              <a:t> Edition </a:t>
            </a:r>
          </a:p>
        </p:txBody>
      </p:sp>
      <p:pic>
        <p:nvPicPr>
          <p:cNvPr id="54282" name="Picture 7"/>
          <p:cNvPicPr>
            <a:picLocks noChangeAspect="1" noChangeArrowheads="1"/>
          </p:cNvPicPr>
          <p:nvPr/>
        </p:nvPicPr>
        <p:blipFill>
          <a:blip r:embed="rId3" cstate="print"/>
          <a:srcRect/>
          <a:stretch>
            <a:fillRect/>
          </a:stretch>
        </p:blipFill>
        <p:spPr bwMode="auto">
          <a:xfrm>
            <a:off x="5334000" y="838200"/>
            <a:ext cx="3714750" cy="57531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35685"/>
                                        </p:tgtEl>
                                        <p:attrNameLst>
                                          <p:attrName>style.visibility</p:attrName>
                                        </p:attrNameLst>
                                      </p:cBhvr>
                                      <p:to>
                                        <p:strVal val="visible"/>
                                      </p:to>
                                    </p:set>
                                    <p:anim calcmode="lin" valueType="num">
                                      <p:cBhvr additive="base">
                                        <p:cTn id="7" dur="500" fill="hold"/>
                                        <p:tgtEl>
                                          <p:spTgt spid="1735685"/>
                                        </p:tgtEl>
                                        <p:attrNameLst>
                                          <p:attrName>ppt_x</p:attrName>
                                        </p:attrNameLst>
                                      </p:cBhvr>
                                      <p:tavLst>
                                        <p:tav tm="0">
                                          <p:val>
                                            <p:strVal val="1+#ppt_w/2"/>
                                          </p:val>
                                        </p:tav>
                                        <p:tav tm="100000">
                                          <p:val>
                                            <p:strVal val="#ppt_x"/>
                                          </p:val>
                                        </p:tav>
                                      </p:tavLst>
                                    </p:anim>
                                    <p:anim calcmode="lin" valueType="num">
                                      <p:cBhvr additive="base">
                                        <p:cTn id="8" dur="500" fill="hold"/>
                                        <p:tgtEl>
                                          <p:spTgt spid="173568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735684"/>
                                        </p:tgtEl>
                                        <p:attrNameLst>
                                          <p:attrName>style.visibility</p:attrName>
                                        </p:attrNameLst>
                                      </p:cBhvr>
                                      <p:to>
                                        <p:strVal val="visible"/>
                                      </p:to>
                                    </p:set>
                                    <p:anim calcmode="lin" valueType="num">
                                      <p:cBhvr additive="base">
                                        <p:cTn id="11" dur="500" fill="hold"/>
                                        <p:tgtEl>
                                          <p:spTgt spid="1735684"/>
                                        </p:tgtEl>
                                        <p:attrNameLst>
                                          <p:attrName>ppt_x</p:attrName>
                                        </p:attrNameLst>
                                      </p:cBhvr>
                                      <p:tavLst>
                                        <p:tav tm="0">
                                          <p:val>
                                            <p:strVal val="1+#ppt_w/2"/>
                                          </p:val>
                                        </p:tav>
                                        <p:tav tm="100000">
                                          <p:val>
                                            <p:strVal val="#ppt_x"/>
                                          </p:val>
                                        </p:tav>
                                      </p:tavLst>
                                    </p:anim>
                                    <p:anim calcmode="lin" valueType="num">
                                      <p:cBhvr additive="base">
                                        <p:cTn id="12" dur="500" fill="hold"/>
                                        <p:tgtEl>
                                          <p:spTgt spid="17356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5684" grpId="0" animBg="1"/>
      <p:bldP spid="173568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p:cNvSpPr>
            <a:spLocks noGrp="1"/>
          </p:cNvSpPr>
          <p:nvPr>
            <p:ph type="dt" sz="quarter" idx="10"/>
          </p:nvPr>
        </p:nvSpPr>
        <p:spPr>
          <a:noFill/>
        </p:spPr>
        <p:txBody>
          <a:bodyPr/>
          <a:lstStyle/>
          <a:p>
            <a:r>
              <a:rPr lang="en-US"/>
              <a:t>Week 2</a:t>
            </a:r>
            <a:endParaRPr lang="en-US" dirty="0"/>
          </a:p>
        </p:txBody>
      </p:sp>
      <p:sp>
        <p:nvSpPr>
          <p:cNvPr id="55299" name="Footer Placeholder 4"/>
          <p:cNvSpPr>
            <a:spLocks noGrp="1"/>
          </p:cNvSpPr>
          <p:nvPr>
            <p:ph type="ftr" sz="quarter" idx="11"/>
          </p:nvPr>
        </p:nvSpPr>
        <p:spPr>
          <a:noFill/>
        </p:spPr>
        <p:txBody>
          <a:bodyPr/>
          <a:lstStyle/>
          <a:p>
            <a:r>
              <a:rPr lang="en-US" dirty="0"/>
              <a:t>Dr. Lou Pape SysEng6196</a:t>
            </a:r>
          </a:p>
        </p:txBody>
      </p:sp>
      <p:sp>
        <p:nvSpPr>
          <p:cNvPr id="55300" name="Slide Number Placeholder 5"/>
          <p:cNvSpPr>
            <a:spLocks noGrp="1"/>
          </p:cNvSpPr>
          <p:nvPr>
            <p:ph type="sldNum" sz="quarter" idx="12"/>
          </p:nvPr>
        </p:nvSpPr>
        <p:spPr>
          <a:noFill/>
        </p:spPr>
        <p:txBody>
          <a:bodyPr/>
          <a:lstStyle/>
          <a:p>
            <a:fld id="{5E9AEB83-81F2-449A-BA9D-9BCDE7BF2294}" type="slidenum">
              <a:rPr lang="en-US" smtClean="0"/>
              <a:pPr/>
              <a:t>54</a:t>
            </a:fld>
            <a:endParaRPr lang="en-US"/>
          </a:p>
        </p:txBody>
      </p:sp>
      <p:sp>
        <p:nvSpPr>
          <p:cNvPr id="55301" name="Rectangle 2"/>
          <p:cNvSpPr>
            <a:spLocks noGrp="1" noChangeArrowheads="1"/>
          </p:cNvSpPr>
          <p:nvPr>
            <p:ph type="title"/>
          </p:nvPr>
        </p:nvSpPr>
        <p:spPr/>
        <p:txBody>
          <a:bodyPr/>
          <a:lstStyle/>
          <a:p>
            <a:pPr eaLnBrk="1" hangingPunct="1"/>
            <a:r>
              <a:rPr lang="en-US"/>
              <a:t>Reliability</a:t>
            </a:r>
          </a:p>
        </p:txBody>
      </p:sp>
      <p:sp>
        <p:nvSpPr>
          <p:cNvPr id="55302" name="Rectangle 3"/>
          <p:cNvSpPr>
            <a:spLocks noGrp="1" noChangeArrowheads="1"/>
          </p:cNvSpPr>
          <p:nvPr>
            <p:ph type="body" idx="1"/>
          </p:nvPr>
        </p:nvSpPr>
        <p:spPr>
          <a:xfrm>
            <a:off x="762000" y="1371600"/>
            <a:ext cx="8069263" cy="5029200"/>
          </a:xfrm>
        </p:spPr>
        <p:txBody>
          <a:bodyPr/>
          <a:lstStyle/>
          <a:p>
            <a:pPr eaLnBrk="1" hangingPunct="1">
              <a:lnSpc>
                <a:spcPct val="90000"/>
              </a:lnSpc>
            </a:pPr>
            <a:r>
              <a:rPr lang="en-US" sz="3200" u="sng"/>
              <a:t>Reliability</a:t>
            </a:r>
            <a:r>
              <a:rPr lang="en-US" sz="3200"/>
              <a:t> is the </a:t>
            </a:r>
            <a:r>
              <a:rPr lang="en-US" sz="3200" i="1"/>
              <a:t>probability</a:t>
            </a:r>
            <a:r>
              <a:rPr lang="en-US" sz="3200"/>
              <a:t> that </a:t>
            </a:r>
            <a:r>
              <a:rPr lang="en-US" sz="3200">
                <a:solidFill>
                  <a:srgbClr val="000000"/>
                </a:solidFill>
              </a:rPr>
              <a:t>a system or component will perform its required functions under stated </a:t>
            </a:r>
            <a:r>
              <a:rPr lang="en-US" sz="3200" i="1">
                <a:solidFill>
                  <a:srgbClr val="000000"/>
                </a:solidFill>
              </a:rPr>
              <a:t>conditions</a:t>
            </a:r>
            <a:r>
              <a:rPr lang="en-US" sz="3200">
                <a:solidFill>
                  <a:srgbClr val="000000"/>
                </a:solidFill>
              </a:rPr>
              <a:t> for a specified </a:t>
            </a:r>
            <a:r>
              <a:rPr lang="en-US" sz="3200" i="1">
                <a:solidFill>
                  <a:srgbClr val="000000"/>
                </a:solidFill>
              </a:rPr>
              <a:t>period</a:t>
            </a:r>
            <a:r>
              <a:rPr lang="en-US" sz="3200">
                <a:solidFill>
                  <a:srgbClr val="000000"/>
                </a:solidFill>
              </a:rPr>
              <a:t> of time </a:t>
            </a:r>
          </a:p>
          <a:p>
            <a:pPr eaLnBrk="1" hangingPunct="1">
              <a:lnSpc>
                <a:spcPct val="90000"/>
              </a:lnSpc>
            </a:pPr>
            <a:r>
              <a:rPr lang="en-US" sz="3200">
                <a:solidFill>
                  <a:srgbClr val="000000"/>
                </a:solidFill>
              </a:rPr>
              <a:t>Elements of</a:t>
            </a:r>
          </a:p>
          <a:p>
            <a:pPr lvl="1" eaLnBrk="1" hangingPunct="1">
              <a:lnSpc>
                <a:spcPct val="90000"/>
              </a:lnSpc>
            </a:pPr>
            <a:r>
              <a:rPr lang="en-US" sz="2800">
                <a:solidFill>
                  <a:srgbClr val="000000"/>
                </a:solidFill>
              </a:rPr>
              <a:t>Probability</a:t>
            </a:r>
          </a:p>
          <a:p>
            <a:pPr lvl="1" eaLnBrk="1" hangingPunct="1">
              <a:lnSpc>
                <a:spcPct val="90000"/>
              </a:lnSpc>
            </a:pPr>
            <a:r>
              <a:rPr lang="en-US" sz="2800">
                <a:solidFill>
                  <a:srgbClr val="000000"/>
                </a:solidFill>
              </a:rPr>
              <a:t>Duration</a:t>
            </a:r>
          </a:p>
          <a:p>
            <a:pPr lvl="1" eaLnBrk="1" hangingPunct="1">
              <a:lnSpc>
                <a:spcPct val="90000"/>
              </a:lnSpc>
            </a:pPr>
            <a:r>
              <a:rPr lang="en-US" sz="2800">
                <a:solidFill>
                  <a:srgbClr val="000000"/>
                </a:solidFill>
              </a:rPr>
              <a:t>Conditions </a:t>
            </a:r>
          </a:p>
          <a:p>
            <a:pPr lvl="2" eaLnBrk="1" hangingPunct="1">
              <a:lnSpc>
                <a:spcPct val="90000"/>
              </a:lnSpc>
            </a:pPr>
            <a:r>
              <a:rPr lang="en-US" sz="2800">
                <a:solidFill>
                  <a:srgbClr val="000000"/>
                </a:solidFill>
              </a:rPr>
              <a:t>Input/environments </a:t>
            </a:r>
          </a:p>
          <a:p>
            <a:pPr lvl="2" eaLnBrk="1" hangingPunct="1">
              <a:lnSpc>
                <a:spcPct val="90000"/>
              </a:lnSpc>
            </a:pPr>
            <a:r>
              <a:rPr lang="en-US" sz="2800">
                <a:solidFill>
                  <a:srgbClr val="000000"/>
                </a:solidFill>
              </a:rPr>
              <a:t>Output/performance</a:t>
            </a:r>
            <a:endParaRPr lang="en-US" sz="28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3"/>
          <p:cNvSpPr>
            <a:spLocks noGrp="1"/>
          </p:cNvSpPr>
          <p:nvPr>
            <p:ph type="dt" sz="quarter" idx="10"/>
          </p:nvPr>
        </p:nvSpPr>
        <p:spPr>
          <a:noFill/>
        </p:spPr>
        <p:txBody>
          <a:bodyPr/>
          <a:lstStyle/>
          <a:p>
            <a:r>
              <a:rPr lang="en-US"/>
              <a:t>Week 2</a:t>
            </a:r>
            <a:endParaRPr lang="en-US" dirty="0"/>
          </a:p>
        </p:txBody>
      </p:sp>
      <p:sp>
        <p:nvSpPr>
          <p:cNvPr id="56323" name="Footer Placeholder 4"/>
          <p:cNvSpPr>
            <a:spLocks noGrp="1"/>
          </p:cNvSpPr>
          <p:nvPr>
            <p:ph type="ftr" sz="quarter" idx="11"/>
          </p:nvPr>
        </p:nvSpPr>
        <p:spPr>
          <a:noFill/>
        </p:spPr>
        <p:txBody>
          <a:bodyPr/>
          <a:lstStyle/>
          <a:p>
            <a:r>
              <a:rPr lang="en-US" dirty="0"/>
              <a:t>Dr. Lou Pape SysEng6196</a:t>
            </a:r>
          </a:p>
        </p:txBody>
      </p:sp>
      <p:sp>
        <p:nvSpPr>
          <p:cNvPr id="56324" name="Slide Number Placeholder 5"/>
          <p:cNvSpPr>
            <a:spLocks noGrp="1"/>
          </p:cNvSpPr>
          <p:nvPr>
            <p:ph type="sldNum" sz="quarter" idx="12"/>
          </p:nvPr>
        </p:nvSpPr>
        <p:spPr>
          <a:noFill/>
        </p:spPr>
        <p:txBody>
          <a:bodyPr/>
          <a:lstStyle/>
          <a:p>
            <a:fld id="{11BFC4A8-F970-4E5A-B306-5CF3A6529C0B}" type="slidenum">
              <a:rPr lang="en-US" smtClean="0"/>
              <a:pPr/>
              <a:t>55</a:t>
            </a:fld>
            <a:endParaRPr lang="en-US"/>
          </a:p>
        </p:txBody>
      </p:sp>
      <p:pic>
        <p:nvPicPr>
          <p:cNvPr id="56325" name="Picture 2"/>
          <p:cNvPicPr>
            <a:picLocks noChangeAspect="1" noChangeArrowheads="1"/>
          </p:cNvPicPr>
          <p:nvPr/>
        </p:nvPicPr>
        <p:blipFill>
          <a:blip r:embed="rId3" cstate="print"/>
          <a:srcRect/>
          <a:stretch>
            <a:fillRect/>
          </a:stretch>
        </p:blipFill>
        <p:spPr bwMode="auto">
          <a:xfrm>
            <a:off x="4114800" y="838200"/>
            <a:ext cx="5029200" cy="5715000"/>
          </a:xfrm>
          <a:prstGeom prst="rect">
            <a:avLst/>
          </a:prstGeom>
          <a:noFill/>
          <a:ln w="9525">
            <a:noFill/>
            <a:miter lim="800000"/>
            <a:headEnd/>
            <a:tailEnd/>
          </a:ln>
        </p:spPr>
      </p:pic>
      <p:sp>
        <p:nvSpPr>
          <p:cNvPr id="56326" name="Rectangle 3"/>
          <p:cNvSpPr>
            <a:spLocks noGrp="1" noChangeArrowheads="1"/>
          </p:cNvSpPr>
          <p:nvPr>
            <p:ph type="title"/>
          </p:nvPr>
        </p:nvSpPr>
        <p:spPr>
          <a:xfrm>
            <a:off x="228600" y="762000"/>
            <a:ext cx="3352800" cy="914400"/>
          </a:xfrm>
        </p:spPr>
        <p:txBody>
          <a:bodyPr/>
          <a:lstStyle/>
          <a:p>
            <a:pPr eaLnBrk="1" hangingPunct="1"/>
            <a:r>
              <a:rPr lang="en-US" sz="3200"/>
              <a:t>Failure Rate Over Time</a:t>
            </a:r>
          </a:p>
        </p:txBody>
      </p:sp>
      <p:sp>
        <p:nvSpPr>
          <p:cNvPr id="56327" name="Rectangle 4"/>
          <p:cNvSpPr>
            <a:spLocks noGrp="1" noChangeArrowheads="1"/>
          </p:cNvSpPr>
          <p:nvPr>
            <p:ph type="body" idx="1"/>
          </p:nvPr>
        </p:nvSpPr>
        <p:spPr>
          <a:xfrm>
            <a:off x="685800" y="1676400"/>
            <a:ext cx="3359150" cy="4724400"/>
          </a:xfrm>
        </p:spPr>
        <p:txBody>
          <a:bodyPr/>
          <a:lstStyle/>
          <a:p>
            <a:pPr eaLnBrk="1" hangingPunct="1">
              <a:lnSpc>
                <a:spcPct val="90000"/>
              </a:lnSpc>
            </a:pPr>
            <a:r>
              <a:rPr lang="en-US" dirty="0"/>
              <a:t>“Infant morality”</a:t>
            </a:r>
          </a:p>
          <a:p>
            <a:pPr eaLnBrk="1" hangingPunct="1">
              <a:lnSpc>
                <a:spcPct val="90000"/>
              </a:lnSpc>
            </a:pPr>
            <a:endParaRPr lang="en-US" dirty="0"/>
          </a:p>
          <a:p>
            <a:pPr eaLnBrk="1" hangingPunct="1">
              <a:lnSpc>
                <a:spcPct val="90000"/>
              </a:lnSpc>
            </a:pPr>
            <a:endParaRPr lang="en-US" dirty="0"/>
          </a:p>
          <a:p>
            <a:pPr eaLnBrk="1" hangingPunct="1">
              <a:lnSpc>
                <a:spcPct val="90000"/>
              </a:lnSpc>
            </a:pPr>
            <a:r>
              <a:rPr lang="en-US" dirty="0"/>
              <a:t>Constant </a:t>
            </a:r>
            <a:r>
              <a:rPr lang="en-US" dirty="0">
                <a:latin typeface="Symbol" pitchFamily="18" charset="2"/>
              </a:rPr>
              <a:t>l</a:t>
            </a:r>
          </a:p>
          <a:p>
            <a:pPr lvl="1" eaLnBrk="1" hangingPunct="1">
              <a:lnSpc>
                <a:spcPct val="90000"/>
              </a:lnSpc>
            </a:pPr>
            <a:r>
              <a:rPr lang="en-US" dirty="0"/>
              <a:t>Random failure</a:t>
            </a:r>
          </a:p>
          <a:p>
            <a:pPr lvl="2" eaLnBrk="1" hangingPunct="1">
              <a:lnSpc>
                <a:spcPct val="90000"/>
              </a:lnSpc>
            </a:pPr>
            <a:r>
              <a:rPr lang="en-US" dirty="0"/>
              <a:t>Electronic parts</a:t>
            </a:r>
          </a:p>
          <a:p>
            <a:pPr eaLnBrk="1" hangingPunct="1">
              <a:lnSpc>
                <a:spcPct val="90000"/>
              </a:lnSpc>
            </a:pPr>
            <a:endParaRPr lang="en-US" dirty="0"/>
          </a:p>
          <a:p>
            <a:pPr eaLnBrk="1" hangingPunct="1">
              <a:lnSpc>
                <a:spcPct val="90000"/>
              </a:lnSpc>
            </a:pPr>
            <a:endParaRPr lang="en-US" dirty="0"/>
          </a:p>
          <a:p>
            <a:pPr eaLnBrk="1" hangingPunct="1">
              <a:lnSpc>
                <a:spcPct val="90000"/>
              </a:lnSpc>
            </a:pPr>
            <a:endParaRPr lang="en-US" dirty="0"/>
          </a:p>
          <a:p>
            <a:pPr eaLnBrk="1" hangingPunct="1">
              <a:lnSpc>
                <a:spcPct val="90000"/>
              </a:lnSpc>
            </a:pPr>
            <a:r>
              <a:rPr lang="en-US" dirty="0"/>
              <a:t>Wear-out</a:t>
            </a:r>
          </a:p>
          <a:p>
            <a:pPr lvl="1" eaLnBrk="1" hangingPunct="1">
              <a:lnSpc>
                <a:spcPct val="90000"/>
              </a:lnSpc>
            </a:pPr>
            <a:r>
              <a:rPr lang="en-US" dirty="0">
                <a:latin typeface="+mj-lt"/>
                <a:sym typeface="Symbol"/>
              </a:rPr>
              <a:t></a:t>
            </a:r>
            <a:r>
              <a:rPr lang="en-US" dirty="0">
                <a:latin typeface="+mj-lt"/>
              </a:rPr>
              <a:t> increasing</a:t>
            </a:r>
          </a:p>
          <a:p>
            <a:pPr lvl="1" eaLnBrk="1" hangingPunct="1">
              <a:lnSpc>
                <a:spcPct val="90000"/>
              </a:lnSpc>
            </a:pPr>
            <a:r>
              <a:rPr lang="en-US" dirty="0"/>
              <a:t>Mechanical parts</a:t>
            </a:r>
          </a:p>
        </p:txBody>
      </p:sp>
      <p:grpSp>
        <p:nvGrpSpPr>
          <p:cNvPr id="2" name="Group 5"/>
          <p:cNvGrpSpPr>
            <a:grpSpLocks/>
          </p:cNvGrpSpPr>
          <p:nvPr/>
        </p:nvGrpSpPr>
        <p:grpSpPr bwMode="auto">
          <a:xfrm>
            <a:off x="3886200" y="3505200"/>
            <a:ext cx="1524000" cy="2057400"/>
            <a:chOff x="2688" y="2208"/>
            <a:chExt cx="1104" cy="1200"/>
          </a:xfrm>
        </p:grpSpPr>
        <p:sp>
          <p:nvSpPr>
            <p:cNvPr id="56333" name="Line 6"/>
            <p:cNvSpPr>
              <a:spLocks noChangeShapeType="1"/>
            </p:cNvSpPr>
            <p:nvPr/>
          </p:nvSpPr>
          <p:spPr bwMode="auto">
            <a:xfrm>
              <a:off x="2688" y="2256"/>
              <a:ext cx="864" cy="1152"/>
            </a:xfrm>
            <a:prstGeom prst="line">
              <a:avLst/>
            </a:prstGeom>
            <a:noFill/>
            <a:ln w="9525">
              <a:solidFill>
                <a:schemeClr val="tx1"/>
              </a:solidFill>
              <a:round/>
              <a:headEnd/>
              <a:tailEnd type="triangle" w="med" len="med"/>
            </a:ln>
          </p:spPr>
          <p:txBody>
            <a:bodyPr wrap="none"/>
            <a:lstStyle/>
            <a:p>
              <a:endParaRPr lang="en-US"/>
            </a:p>
          </p:txBody>
        </p:sp>
        <p:sp>
          <p:nvSpPr>
            <p:cNvPr id="56334" name="Line 7"/>
            <p:cNvSpPr>
              <a:spLocks noChangeShapeType="1"/>
            </p:cNvSpPr>
            <p:nvPr/>
          </p:nvSpPr>
          <p:spPr bwMode="auto">
            <a:xfrm>
              <a:off x="2736" y="2208"/>
              <a:ext cx="1056" cy="144"/>
            </a:xfrm>
            <a:prstGeom prst="line">
              <a:avLst/>
            </a:prstGeom>
            <a:noFill/>
            <a:ln w="9525">
              <a:solidFill>
                <a:schemeClr val="tx1"/>
              </a:solidFill>
              <a:round/>
              <a:headEnd/>
              <a:tailEnd type="triangle" w="med" len="med"/>
            </a:ln>
          </p:spPr>
          <p:txBody>
            <a:bodyPr wrap="none"/>
            <a:lstStyle/>
            <a:p>
              <a:endParaRPr lang="en-US"/>
            </a:p>
          </p:txBody>
        </p:sp>
      </p:grpSp>
      <p:sp>
        <p:nvSpPr>
          <p:cNvPr id="1741832" name="Line 8"/>
          <p:cNvSpPr>
            <a:spLocks noChangeShapeType="1"/>
          </p:cNvSpPr>
          <p:nvPr/>
        </p:nvSpPr>
        <p:spPr bwMode="auto">
          <a:xfrm>
            <a:off x="3429000" y="1905000"/>
            <a:ext cx="1295400" cy="1371600"/>
          </a:xfrm>
          <a:prstGeom prst="line">
            <a:avLst/>
          </a:prstGeom>
          <a:noFill/>
          <a:ln w="9525">
            <a:solidFill>
              <a:schemeClr val="tx1"/>
            </a:solidFill>
            <a:round/>
            <a:headEnd/>
            <a:tailEnd type="triangle" w="med" len="med"/>
          </a:ln>
        </p:spPr>
        <p:txBody>
          <a:bodyPr wrap="none"/>
          <a:lstStyle/>
          <a:p>
            <a:endParaRPr lang="en-US"/>
          </a:p>
        </p:txBody>
      </p:sp>
      <p:sp>
        <p:nvSpPr>
          <p:cNvPr id="1741833" name="Line 9"/>
          <p:cNvSpPr>
            <a:spLocks noChangeShapeType="1"/>
          </p:cNvSpPr>
          <p:nvPr/>
        </p:nvSpPr>
        <p:spPr bwMode="auto">
          <a:xfrm flipV="1">
            <a:off x="3352800" y="5410200"/>
            <a:ext cx="5029200" cy="457200"/>
          </a:xfrm>
          <a:prstGeom prst="line">
            <a:avLst/>
          </a:prstGeom>
          <a:noFill/>
          <a:ln w="9525">
            <a:solidFill>
              <a:schemeClr val="tx1"/>
            </a:solidFill>
            <a:round/>
            <a:headEnd/>
            <a:tailEnd type="triangle" w="med" len="med"/>
          </a:ln>
        </p:spPr>
        <p:txBody>
          <a:bodyPr wrap="none"/>
          <a:lstStyle/>
          <a:p>
            <a:endParaRPr lang="en-US"/>
          </a:p>
        </p:txBody>
      </p:sp>
      <p:sp>
        <p:nvSpPr>
          <p:cNvPr id="1741834" name="Line 10"/>
          <p:cNvSpPr>
            <a:spLocks noChangeShapeType="1"/>
          </p:cNvSpPr>
          <p:nvPr/>
        </p:nvSpPr>
        <p:spPr bwMode="auto">
          <a:xfrm flipV="1">
            <a:off x="3352800" y="3657600"/>
            <a:ext cx="4038600" cy="2209800"/>
          </a:xfrm>
          <a:prstGeom prst="line">
            <a:avLst/>
          </a:prstGeom>
          <a:noFill/>
          <a:ln w="9525">
            <a:solidFill>
              <a:schemeClr val="tx1"/>
            </a:solidFill>
            <a:round/>
            <a:headEnd/>
            <a:tailEnd type="triangle" w="med" len="med"/>
          </a:ln>
        </p:spPr>
        <p:txBody>
          <a:bodyPr wrap="none"/>
          <a:lstStyle/>
          <a:p>
            <a:endParaRPr lang="en-US"/>
          </a:p>
        </p:txBody>
      </p:sp>
      <p:sp>
        <p:nvSpPr>
          <p:cNvPr id="56332" name="Rectangle 11"/>
          <p:cNvSpPr>
            <a:spLocks noChangeArrowheads="1"/>
          </p:cNvSpPr>
          <p:nvPr/>
        </p:nvSpPr>
        <p:spPr bwMode="auto">
          <a:xfrm>
            <a:off x="2133600" y="4343400"/>
            <a:ext cx="2133600" cy="639763"/>
          </a:xfrm>
          <a:prstGeom prst="rect">
            <a:avLst/>
          </a:prstGeom>
          <a:noFill/>
          <a:ln w="9525">
            <a:noFill/>
            <a:miter lim="800000"/>
            <a:headEnd/>
            <a:tailEnd/>
          </a:ln>
        </p:spPr>
        <p:txBody>
          <a:bodyPr anchor="ctr">
            <a:spAutoFit/>
          </a:bodyPr>
          <a:lstStyle/>
          <a:p>
            <a:pPr eaLnBrk="1" hangingPunct="1"/>
            <a:r>
              <a:rPr lang="en-US" sz="1200" b="1" dirty="0">
                <a:latin typeface="Times New Roman" pitchFamily="18" charset="0"/>
              </a:rPr>
              <a:t>From Blanchard, “System Engineering Management”, 4</a:t>
            </a:r>
            <a:r>
              <a:rPr lang="en-US" sz="1200" b="1" baseline="30000" dirty="0">
                <a:latin typeface="Times New Roman" pitchFamily="18" charset="0"/>
              </a:rPr>
              <a:t>th</a:t>
            </a:r>
            <a:r>
              <a:rPr lang="en-US" sz="1200" b="1" dirty="0">
                <a:latin typeface="Times New Roman" pitchFamily="18" charset="0"/>
              </a:rPr>
              <a:t> Edition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1832"/>
                                        </p:tgtEl>
                                        <p:attrNameLst>
                                          <p:attrName>style.visibility</p:attrName>
                                        </p:attrNameLst>
                                      </p:cBhvr>
                                      <p:to>
                                        <p:strVal val="visible"/>
                                      </p:to>
                                    </p:set>
                                  </p:childTnLst>
                                  <p:subTnLst>
                                    <p:set>
                                      <p:cBhvr override="childStyle">
                                        <p:cTn dur="1" fill="hold" display="0" masterRel="nextClick" afterEffect="1"/>
                                        <p:tgtEl>
                                          <p:spTgt spid="174183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418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7418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832" grpId="0" animBg="1"/>
      <p:bldP spid="1741833" grpId="0" animBg="1"/>
      <p:bldP spid="174183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Date Placeholder 3"/>
          <p:cNvSpPr>
            <a:spLocks noGrp="1"/>
          </p:cNvSpPr>
          <p:nvPr>
            <p:ph type="dt" sz="quarter" idx="10"/>
          </p:nvPr>
        </p:nvSpPr>
        <p:spPr>
          <a:noFill/>
        </p:spPr>
        <p:txBody>
          <a:bodyPr/>
          <a:lstStyle/>
          <a:p>
            <a:r>
              <a:rPr lang="en-US"/>
              <a:t>Week 2</a:t>
            </a:r>
            <a:endParaRPr lang="en-US" dirty="0"/>
          </a:p>
        </p:txBody>
      </p:sp>
      <p:sp>
        <p:nvSpPr>
          <p:cNvPr id="57347" name="Footer Placeholder 4"/>
          <p:cNvSpPr>
            <a:spLocks noGrp="1"/>
          </p:cNvSpPr>
          <p:nvPr>
            <p:ph type="ftr" sz="quarter" idx="11"/>
          </p:nvPr>
        </p:nvSpPr>
        <p:spPr>
          <a:noFill/>
        </p:spPr>
        <p:txBody>
          <a:bodyPr/>
          <a:lstStyle/>
          <a:p>
            <a:r>
              <a:rPr lang="en-US" dirty="0"/>
              <a:t>Dr. Lou Pape SysEng6196</a:t>
            </a:r>
          </a:p>
        </p:txBody>
      </p:sp>
      <p:sp>
        <p:nvSpPr>
          <p:cNvPr id="57348" name="Slide Number Placeholder 5"/>
          <p:cNvSpPr>
            <a:spLocks noGrp="1"/>
          </p:cNvSpPr>
          <p:nvPr>
            <p:ph type="sldNum" sz="quarter" idx="12"/>
          </p:nvPr>
        </p:nvSpPr>
        <p:spPr>
          <a:noFill/>
        </p:spPr>
        <p:txBody>
          <a:bodyPr/>
          <a:lstStyle/>
          <a:p>
            <a:fld id="{83152DC4-1396-434A-B3FA-E50B04E06657}" type="slidenum">
              <a:rPr lang="en-US" smtClean="0"/>
              <a:pPr/>
              <a:t>56</a:t>
            </a:fld>
            <a:endParaRPr lang="en-US"/>
          </a:p>
        </p:txBody>
      </p:sp>
      <p:sp>
        <p:nvSpPr>
          <p:cNvPr id="57349" name="Rectangle 2"/>
          <p:cNvSpPr>
            <a:spLocks noGrp="1" noChangeArrowheads="1"/>
          </p:cNvSpPr>
          <p:nvPr>
            <p:ph type="title"/>
          </p:nvPr>
        </p:nvSpPr>
        <p:spPr/>
        <p:txBody>
          <a:bodyPr/>
          <a:lstStyle/>
          <a:p>
            <a:pPr eaLnBrk="1" hangingPunct="1"/>
            <a:r>
              <a:rPr lang="en-US"/>
              <a:t>Reliability Summary</a:t>
            </a:r>
          </a:p>
        </p:txBody>
      </p:sp>
      <p:sp>
        <p:nvSpPr>
          <p:cNvPr id="57350" name="Rectangle 3"/>
          <p:cNvSpPr>
            <a:spLocks noGrp="1" noChangeArrowheads="1"/>
          </p:cNvSpPr>
          <p:nvPr>
            <p:ph type="body" idx="1"/>
          </p:nvPr>
        </p:nvSpPr>
        <p:spPr>
          <a:xfrm>
            <a:off x="685800" y="1524000"/>
            <a:ext cx="8001000" cy="4876800"/>
          </a:xfrm>
        </p:spPr>
        <p:txBody>
          <a:bodyPr/>
          <a:lstStyle/>
          <a:p>
            <a:pPr eaLnBrk="1" hangingPunct="1">
              <a:lnSpc>
                <a:spcPct val="90000"/>
              </a:lnSpc>
            </a:pPr>
            <a:r>
              <a:rPr lang="en-US" dirty="0"/>
              <a:t>Strongest influences on reliability are temperature and temperature fluctuations</a:t>
            </a:r>
          </a:p>
          <a:p>
            <a:pPr lvl="1" eaLnBrk="1" hangingPunct="1">
              <a:lnSpc>
                <a:spcPct val="90000"/>
              </a:lnSpc>
            </a:pPr>
            <a:r>
              <a:rPr lang="en-US" dirty="0"/>
              <a:t>Large thermal design margins give higher reliability systems</a:t>
            </a:r>
          </a:p>
          <a:p>
            <a:pPr eaLnBrk="1" hangingPunct="1">
              <a:lnSpc>
                <a:spcPct val="90000"/>
              </a:lnSpc>
            </a:pPr>
            <a:r>
              <a:rPr lang="en-US" dirty="0"/>
              <a:t>Life-cycle activity</a:t>
            </a:r>
          </a:p>
          <a:p>
            <a:pPr lvl="1" eaLnBrk="1" hangingPunct="1">
              <a:lnSpc>
                <a:spcPct val="90000"/>
              </a:lnSpc>
            </a:pPr>
            <a:r>
              <a:rPr lang="en-US" dirty="0"/>
              <a:t>Analysis: very little “reliability testing” </a:t>
            </a:r>
            <a:r>
              <a:rPr lang="en-US" i="1" dirty="0"/>
              <a:t>to</a:t>
            </a:r>
            <a:r>
              <a:rPr lang="en-US" dirty="0"/>
              <a:t> failure of modern avionics with MTBFs &gt; 1,000 hours</a:t>
            </a:r>
          </a:p>
          <a:p>
            <a:pPr lvl="1" eaLnBrk="1" hangingPunct="1">
              <a:lnSpc>
                <a:spcPct val="90000"/>
              </a:lnSpc>
            </a:pPr>
            <a:r>
              <a:rPr lang="en-US" dirty="0"/>
              <a:t>Overstress testing applied to components and subsystems during development to ensure design margin, instead</a:t>
            </a:r>
          </a:p>
          <a:p>
            <a:pPr lvl="1" eaLnBrk="1" hangingPunct="1">
              <a:lnSpc>
                <a:spcPct val="90000"/>
              </a:lnSpc>
            </a:pPr>
            <a:r>
              <a:rPr lang="en-US" dirty="0"/>
              <a:t>Environmental stress testing applied on manufacture to find weaknesses</a:t>
            </a:r>
          </a:p>
          <a:p>
            <a:pPr lvl="1" eaLnBrk="1" hangingPunct="1">
              <a:lnSpc>
                <a:spcPct val="90000"/>
              </a:lnSpc>
            </a:pPr>
            <a:r>
              <a:rPr lang="en-US" dirty="0"/>
              <a:t>System integration level DT&amp;E &amp; IOT&amp;E is a late (but far too frequent) time to find reliability weaknesses</a:t>
            </a:r>
          </a:p>
          <a:p>
            <a:pPr lvl="1" eaLnBrk="1" hangingPunct="1">
              <a:lnSpc>
                <a:spcPct val="90000"/>
              </a:lnSpc>
            </a:pPr>
            <a:r>
              <a:rPr lang="en-US" dirty="0"/>
              <a:t>O&amp;S data gathering for design improvements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Date Placeholder 3"/>
          <p:cNvSpPr>
            <a:spLocks noGrp="1"/>
          </p:cNvSpPr>
          <p:nvPr>
            <p:ph type="dt" sz="quarter" idx="10"/>
          </p:nvPr>
        </p:nvSpPr>
        <p:spPr>
          <a:noFill/>
        </p:spPr>
        <p:txBody>
          <a:bodyPr/>
          <a:lstStyle/>
          <a:p>
            <a:r>
              <a:rPr lang="en-US"/>
              <a:t>Week 2</a:t>
            </a:r>
            <a:endParaRPr lang="en-US" dirty="0"/>
          </a:p>
        </p:txBody>
      </p:sp>
      <p:sp>
        <p:nvSpPr>
          <p:cNvPr id="58371" name="Footer Placeholder 4"/>
          <p:cNvSpPr>
            <a:spLocks noGrp="1"/>
          </p:cNvSpPr>
          <p:nvPr>
            <p:ph type="ftr" sz="quarter" idx="11"/>
          </p:nvPr>
        </p:nvSpPr>
        <p:spPr>
          <a:noFill/>
        </p:spPr>
        <p:txBody>
          <a:bodyPr/>
          <a:lstStyle/>
          <a:p>
            <a:r>
              <a:rPr lang="en-US" dirty="0"/>
              <a:t>Dr. Lou Pape SysEng6196</a:t>
            </a:r>
          </a:p>
        </p:txBody>
      </p:sp>
      <p:sp>
        <p:nvSpPr>
          <p:cNvPr id="58372" name="Slide Number Placeholder 5"/>
          <p:cNvSpPr>
            <a:spLocks noGrp="1"/>
          </p:cNvSpPr>
          <p:nvPr>
            <p:ph type="sldNum" sz="quarter" idx="12"/>
          </p:nvPr>
        </p:nvSpPr>
        <p:spPr>
          <a:noFill/>
        </p:spPr>
        <p:txBody>
          <a:bodyPr/>
          <a:lstStyle/>
          <a:p>
            <a:fld id="{B84921EF-A7D4-4E1A-B729-8011B6A09083}" type="slidenum">
              <a:rPr lang="en-US" smtClean="0"/>
              <a:pPr/>
              <a:t>57</a:t>
            </a:fld>
            <a:endParaRPr lang="en-US"/>
          </a:p>
        </p:txBody>
      </p:sp>
      <p:sp>
        <p:nvSpPr>
          <p:cNvPr id="58373" name="Rectangle 2"/>
          <p:cNvSpPr>
            <a:spLocks noGrp="1" noChangeArrowheads="1"/>
          </p:cNvSpPr>
          <p:nvPr>
            <p:ph type="title"/>
          </p:nvPr>
        </p:nvSpPr>
        <p:spPr>
          <a:xfrm>
            <a:off x="228600" y="762000"/>
            <a:ext cx="8229600" cy="685800"/>
          </a:xfrm>
        </p:spPr>
        <p:txBody>
          <a:bodyPr/>
          <a:lstStyle/>
          <a:p>
            <a:pPr eaLnBrk="1" hangingPunct="1"/>
            <a:r>
              <a:rPr lang="en-US" dirty="0"/>
              <a:t>Maintenance Restores Functionality after failure</a:t>
            </a:r>
          </a:p>
        </p:txBody>
      </p:sp>
      <p:sp>
        <p:nvSpPr>
          <p:cNvPr id="58374" name="Rectangle 3"/>
          <p:cNvSpPr>
            <a:spLocks noGrp="1" noChangeArrowheads="1"/>
          </p:cNvSpPr>
          <p:nvPr>
            <p:ph type="body" idx="1"/>
          </p:nvPr>
        </p:nvSpPr>
        <p:spPr>
          <a:xfrm>
            <a:off x="304800" y="1524000"/>
            <a:ext cx="2819400" cy="4953000"/>
          </a:xfrm>
        </p:spPr>
        <p:txBody>
          <a:bodyPr/>
          <a:lstStyle/>
          <a:p>
            <a:pPr eaLnBrk="1" hangingPunct="1">
              <a:lnSpc>
                <a:spcPct val="90000"/>
              </a:lnSpc>
            </a:pPr>
            <a:r>
              <a:rPr lang="en-US" dirty="0"/>
              <a:t>3 levels of maintenance –</a:t>
            </a:r>
          </a:p>
          <a:p>
            <a:pPr lvl="1" eaLnBrk="1" hangingPunct="1">
              <a:lnSpc>
                <a:spcPct val="90000"/>
              </a:lnSpc>
            </a:pPr>
            <a:r>
              <a:rPr lang="en-US" dirty="0"/>
              <a:t>“Org” (organ-</a:t>
            </a:r>
            <a:r>
              <a:rPr lang="en-US" dirty="0" err="1"/>
              <a:t>ization</a:t>
            </a:r>
            <a:r>
              <a:rPr lang="en-US" dirty="0"/>
              <a:t>), “Intermediate”, “Depot”</a:t>
            </a:r>
          </a:p>
          <a:p>
            <a:pPr lvl="1" eaLnBrk="1" hangingPunct="1">
              <a:lnSpc>
                <a:spcPct val="90000"/>
              </a:lnSpc>
            </a:pPr>
            <a:r>
              <a:rPr lang="en-US" dirty="0"/>
              <a:t>Analogous to “Home”, “Shop”, “Manufacturer”</a:t>
            </a:r>
          </a:p>
          <a:p>
            <a:pPr eaLnBrk="1" hangingPunct="1">
              <a:lnSpc>
                <a:spcPct val="90000"/>
              </a:lnSpc>
            </a:pPr>
            <a:r>
              <a:rPr lang="en-US" dirty="0"/>
              <a:t>Failures are not always con-firmed after removal (“no fault found”)</a:t>
            </a:r>
          </a:p>
        </p:txBody>
      </p:sp>
      <p:pic>
        <p:nvPicPr>
          <p:cNvPr id="58375" name="Picture 4"/>
          <p:cNvPicPr>
            <a:picLocks noChangeAspect="1" noChangeArrowheads="1"/>
          </p:cNvPicPr>
          <p:nvPr/>
        </p:nvPicPr>
        <p:blipFill>
          <a:blip r:embed="rId3" cstate="print"/>
          <a:srcRect/>
          <a:stretch>
            <a:fillRect/>
          </a:stretch>
        </p:blipFill>
        <p:spPr bwMode="auto">
          <a:xfrm>
            <a:off x="3124200" y="1647825"/>
            <a:ext cx="5943600" cy="4143375"/>
          </a:xfrm>
          <a:prstGeom prst="rect">
            <a:avLst/>
          </a:prstGeom>
          <a:noFill/>
          <a:ln w="9525">
            <a:noFill/>
            <a:miter lim="800000"/>
            <a:headEnd/>
            <a:tailEnd/>
          </a:ln>
        </p:spPr>
      </p:pic>
      <p:sp>
        <p:nvSpPr>
          <p:cNvPr id="58376" name="Rectangle 5"/>
          <p:cNvSpPr>
            <a:spLocks noChangeArrowheads="1"/>
          </p:cNvSpPr>
          <p:nvPr/>
        </p:nvSpPr>
        <p:spPr bwMode="auto">
          <a:xfrm>
            <a:off x="3429000" y="1676400"/>
            <a:ext cx="2133600" cy="822325"/>
          </a:xfrm>
          <a:prstGeom prst="rect">
            <a:avLst/>
          </a:prstGeom>
          <a:noFill/>
          <a:ln w="9525">
            <a:noFill/>
            <a:miter lim="800000"/>
            <a:headEnd/>
            <a:tailEnd/>
          </a:ln>
        </p:spPr>
        <p:txBody>
          <a:bodyPr>
            <a:spAutoFit/>
          </a:bodyPr>
          <a:lstStyle/>
          <a:p>
            <a:pPr eaLnBrk="1" hangingPunct="1"/>
            <a:r>
              <a:rPr lang="en-US" sz="1200" b="1" dirty="0">
                <a:latin typeface="Times"/>
              </a:rPr>
              <a:t>From Blanchard and Fabrycky, “Systems Engineering and Analysis”, Fourth Edition</a:t>
            </a:r>
            <a:r>
              <a:rPr lang="en-US" sz="1200" dirty="0">
                <a:latin typeface="Times"/>
              </a:rPr>
              <a: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Date Placeholder 3"/>
          <p:cNvSpPr>
            <a:spLocks noGrp="1"/>
          </p:cNvSpPr>
          <p:nvPr>
            <p:ph type="dt" sz="quarter" idx="10"/>
          </p:nvPr>
        </p:nvSpPr>
        <p:spPr>
          <a:noFill/>
        </p:spPr>
        <p:txBody>
          <a:bodyPr/>
          <a:lstStyle/>
          <a:p>
            <a:r>
              <a:rPr lang="en-US"/>
              <a:t>Week 2</a:t>
            </a:r>
            <a:endParaRPr lang="en-US" dirty="0"/>
          </a:p>
        </p:txBody>
      </p:sp>
      <p:sp>
        <p:nvSpPr>
          <p:cNvPr id="59395" name="Footer Placeholder 4"/>
          <p:cNvSpPr>
            <a:spLocks noGrp="1"/>
          </p:cNvSpPr>
          <p:nvPr>
            <p:ph type="ftr" sz="quarter" idx="11"/>
          </p:nvPr>
        </p:nvSpPr>
        <p:spPr>
          <a:noFill/>
        </p:spPr>
        <p:txBody>
          <a:bodyPr/>
          <a:lstStyle/>
          <a:p>
            <a:r>
              <a:rPr lang="en-US" dirty="0"/>
              <a:t>Dr. Lou Pape SysEng6196</a:t>
            </a:r>
          </a:p>
        </p:txBody>
      </p:sp>
      <p:sp>
        <p:nvSpPr>
          <p:cNvPr id="59396" name="Slide Number Placeholder 5"/>
          <p:cNvSpPr>
            <a:spLocks noGrp="1"/>
          </p:cNvSpPr>
          <p:nvPr>
            <p:ph type="sldNum" sz="quarter" idx="12"/>
          </p:nvPr>
        </p:nvSpPr>
        <p:spPr>
          <a:noFill/>
        </p:spPr>
        <p:txBody>
          <a:bodyPr/>
          <a:lstStyle/>
          <a:p>
            <a:fld id="{B1229420-4262-4128-9F41-59FE5DB32F5D}" type="slidenum">
              <a:rPr lang="en-US" smtClean="0"/>
              <a:pPr/>
              <a:t>58</a:t>
            </a:fld>
            <a:endParaRPr lang="en-US"/>
          </a:p>
        </p:txBody>
      </p:sp>
      <p:sp>
        <p:nvSpPr>
          <p:cNvPr id="59397" name="Rectangle 2"/>
          <p:cNvSpPr>
            <a:spLocks noGrp="1" noChangeArrowheads="1"/>
          </p:cNvSpPr>
          <p:nvPr>
            <p:ph type="title"/>
          </p:nvPr>
        </p:nvSpPr>
        <p:spPr>
          <a:xfrm>
            <a:off x="685800" y="609600"/>
            <a:ext cx="7772400" cy="685800"/>
          </a:xfrm>
        </p:spPr>
        <p:txBody>
          <a:bodyPr/>
          <a:lstStyle/>
          <a:p>
            <a:pPr eaLnBrk="1" hangingPunct="1"/>
            <a:r>
              <a:rPr lang="en-US"/>
              <a:t>Maintenance Cycle Times</a:t>
            </a:r>
          </a:p>
        </p:txBody>
      </p:sp>
      <p:pic>
        <p:nvPicPr>
          <p:cNvPr id="59398" name="Picture 3"/>
          <p:cNvPicPr>
            <a:picLocks noChangeAspect="1" noChangeArrowheads="1"/>
          </p:cNvPicPr>
          <p:nvPr/>
        </p:nvPicPr>
        <p:blipFill>
          <a:blip r:embed="rId3" cstate="print"/>
          <a:srcRect/>
          <a:stretch>
            <a:fillRect/>
          </a:stretch>
        </p:blipFill>
        <p:spPr bwMode="auto">
          <a:xfrm>
            <a:off x="838200" y="1196975"/>
            <a:ext cx="7696200" cy="5356225"/>
          </a:xfrm>
          <a:prstGeom prst="rect">
            <a:avLst/>
          </a:prstGeom>
          <a:noFill/>
          <a:ln w="9525">
            <a:noFill/>
            <a:miter lim="800000"/>
            <a:headEnd/>
            <a:tailEnd/>
          </a:ln>
        </p:spPr>
      </p:pic>
      <p:sp>
        <p:nvSpPr>
          <p:cNvPr id="59399" name="Rectangle 4"/>
          <p:cNvSpPr>
            <a:spLocks noChangeArrowheads="1"/>
          </p:cNvSpPr>
          <p:nvPr/>
        </p:nvSpPr>
        <p:spPr bwMode="auto">
          <a:xfrm>
            <a:off x="5264150" y="2430463"/>
            <a:ext cx="374650" cy="366712"/>
          </a:xfrm>
          <a:prstGeom prst="rect">
            <a:avLst/>
          </a:prstGeom>
          <a:noFill/>
          <a:ln w="9525">
            <a:noFill/>
            <a:miter lim="800000"/>
            <a:headEnd/>
            <a:tailEnd/>
          </a:ln>
        </p:spPr>
        <p:txBody>
          <a:bodyPr wrap="none">
            <a:spAutoFit/>
          </a:bodyPr>
          <a:lstStyle/>
          <a:p>
            <a:pPr algn="ctr" eaLnBrk="1" hangingPunct="1">
              <a:spcBef>
                <a:spcPct val="20000"/>
              </a:spcBef>
            </a:pPr>
            <a:r>
              <a:rPr lang="en-US" sz="1800" b="1"/>
              <a:t>M</a:t>
            </a:r>
          </a:p>
        </p:txBody>
      </p:sp>
      <p:sp>
        <p:nvSpPr>
          <p:cNvPr id="59400" name="Rectangle 5"/>
          <p:cNvSpPr>
            <a:spLocks noChangeArrowheads="1"/>
          </p:cNvSpPr>
          <p:nvPr/>
        </p:nvSpPr>
        <p:spPr bwMode="auto">
          <a:xfrm>
            <a:off x="6508750" y="3025775"/>
            <a:ext cx="628650" cy="366713"/>
          </a:xfrm>
          <a:prstGeom prst="rect">
            <a:avLst/>
          </a:prstGeom>
          <a:noFill/>
          <a:ln w="9525">
            <a:noFill/>
            <a:miter lim="800000"/>
            <a:headEnd/>
            <a:tailEnd/>
          </a:ln>
        </p:spPr>
        <p:txBody>
          <a:bodyPr wrap="none">
            <a:spAutoFit/>
          </a:bodyPr>
          <a:lstStyle/>
          <a:p>
            <a:pPr algn="ctr" eaLnBrk="1" hangingPunct="1">
              <a:spcBef>
                <a:spcPct val="20000"/>
              </a:spcBef>
            </a:pPr>
            <a:r>
              <a:rPr lang="en-US" sz="1800" b="1"/>
              <a:t>LDT</a:t>
            </a:r>
          </a:p>
        </p:txBody>
      </p:sp>
      <p:sp>
        <p:nvSpPr>
          <p:cNvPr id="59401" name="Rectangle 6"/>
          <p:cNvSpPr>
            <a:spLocks noChangeArrowheads="1"/>
          </p:cNvSpPr>
          <p:nvPr/>
        </p:nvSpPr>
        <p:spPr bwMode="auto">
          <a:xfrm>
            <a:off x="7435850" y="3025775"/>
            <a:ext cx="654050" cy="366713"/>
          </a:xfrm>
          <a:prstGeom prst="rect">
            <a:avLst/>
          </a:prstGeom>
          <a:noFill/>
          <a:ln w="9525">
            <a:noFill/>
            <a:miter lim="800000"/>
            <a:headEnd/>
            <a:tailEnd/>
          </a:ln>
        </p:spPr>
        <p:txBody>
          <a:bodyPr wrap="none">
            <a:spAutoFit/>
          </a:bodyPr>
          <a:lstStyle/>
          <a:p>
            <a:pPr algn="ctr" eaLnBrk="1" hangingPunct="1">
              <a:spcBef>
                <a:spcPct val="20000"/>
              </a:spcBef>
            </a:pPr>
            <a:r>
              <a:rPr lang="en-US" sz="1800" b="1"/>
              <a:t>ADT</a:t>
            </a:r>
          </a:p>
        </p:txBody>
      </p:sp>
      <p:sp>
        <p:nvSpPr>
          <p:cNvPr id="1747975" name="AutoShape 7"/>
          <p:cNvSpPr>
            <a:spLocks noChangeArrowheads="1"/>
          </p:cNvSpPr>
          <p:nvPr/>
        </p:nvSpPr>
        <p:spPr bwMode="auto">
          <a:xfrm>
            <a:off x="5486400" y="5768975"/>
            <a:ext cx="1219200" cy="685800"/>
          </a:xfrm>
          <a:prstGeom prst="wedgeRectCallout">
            <a:avLst>
              <a:gd name="adj1" fmla="val -70704"/>
              <a:gd name="adj2" fmla="val -44213"/>
            </a:avLst>
          </a:prstGeom>
          <a:solidFill>
            <a:schemeClr val="accent1"/>
          </a:solidFill>
          <a:ln w="9525">
            <a:solidFill>
              <a:schemeClr val="tx1"/>
            </a:solidFill>
            <a:miter lim="800000"/>
            <a:headEnd/>
            <a:tailEnd/>
          </a:ln>
        </p:spPr>
        <p:txBody>
          <a:bodyPr/>
          <a:lstStyle/>
          <a:p>
            <a:pPr algn="ctr" eaLnBrk="1" hangingPunct="1">
              <a:spcBef>
                <a:spcPct val="20000"/>
              </a:spcBef>
            </a:pPr>
            <a:r>
              <a:rPr lang="en-US" sz="1800" b="1">
                <a:latin typeface="Times New Roman" pitchFamily="18" charset="0"/>
              </a:rPr>
              <a:t>Unit dependent</a:t>
            </a:r>
          </a:p>
        </p:txBody>
      </p:sp>
      <p:grpSp>
        <p:nvGrpSpPr>
          <p:cNvPr id="2" name="Group 8"/>
          <p:cNvGrpSpPr>
            <a:grpSpLocks/>
          </p:cNvGrpSpPr>
          <p:nvPr/>
        </p:nvGrpSpPr>
        <p:grpSpPr bwMode="auto">
          <a:xfrm>
            <a:off x="3048000" y="4321175"/>
            <a:ext cx="1371600" cy="609600"/>
            <a:chOff x="1920" y="2640"/>
            <a:chExt cx="864" cy="384"/>
          </a:xfrm>
        </p:grpSpPr>
        <p:sp>
          <p:nvSpPr>
            <p:cNvPr id="59408" name="AutoShape 9"/>
            <p:cNvSpPr>
              <a:spLocks noChangeArrowheads="1"/>
            </p:cNvSpPr>
            <p:nvPr/>
          </p:nvSpPr>
          <p:spPr bwMode="auto">
            <a:xfrm>
              <a:off x="1920" y="2640"/>
              <a:ext cx="864" cy="384"/>
            </a:xfrm>
            <a:prstGeom prst="wedgeRectCallout">
              <a:avLst>
                <a:gd name="adj1" fmla="val -56944"/>
                <a:gd name="adj2" fmla="val 101824"/>
              </a:avLst>
            </a:prstGeom>
            <a:solidFill>
              <a:schemeClr val="accent1"/>
            </a:solidFill>
            <a:ln w="9525">
              <a:solidFill>
                <a:schemeClr val="tx1"/>
              </a:solidFill>
              <a:miter lim="800000"/>
              <a:headEnd/>
              <a:tailEnd/>
            </a:ln>
          </p:spPr>
          <p:txBody>
            <a:bodyPr/>
            <a:lstStyle/>
            <a:p>
              <a:pPr algn="ctr" eaLnBrk="1" hangingPunct="1">
                <a:spcBef>
                  <a:spcPct val="20000"/>
                </a:spcBef>
              </a:pPr>
              <a:r>
                <a:rPr lang="en-US" sz="1800" b="1">
                  <a:latin typeface="Times New Roman" pitchFamily="18" charset="0"/>
                </a:rPr>
                <a:t>System-controlled</a:t>
              </a:r>
            </a:p>
          </p:txBody>
        </p:sp>
        <p:sp>
          <p:nvSpPr>
            <p:cNvPr id="59409" name="AutoShape 10"/>
            <p:cNvSpPr>
              <a:spLocks noChangeArrowheads="1"/>
            </p:cNvSpPr>
            <p:nvPr/>
          </p:nvSpPr>
          <p:spPr bwMode="auto">
            <a:xfrm>
              <a:off x="1920" y="2640"/>
              <a:ext cx="864" cy="384"/>
            </a:xfrm>
            <a:prstGeom prst="wedgeRectCallout">
              <a:avLst>
                <a:gd name="adj1" fmla="val -81829"/>
                <a:gd name="adj2" fmla="val 95051"/>
              </a:avLst>
            </a:prstGeom>
            <a:solidFill>
              <a:schemeClr val="accent1"/>
            </a:solidFill>
            <a:ln w="9525">
              <a:solidFill>
                <a:schemeClr val="tx1"/>
              </a:solidFill>
              <a:miter lim="800000"/>
              <a:headEnd/>
              <a:tailEnd/>
            </a:ln>
          </p:spPr>
          <p:txBody>
            <a:bodyPr/>
            <a:lstStyle/>
            <a:p>
              <a:pPr algn="ctr" eaLnBrk="1" hangingPunct="1">
                <a:spcBef>
                  <a:spcPct val="20000"/>
                </a:spcBef>
              </a:pPr>
              <a:r>
                <a:rPr lang="en-US" sz="1800" b="1">
                  <a:latin typeface="Times New Roman" pitchFamily="18" charset="0"/>
                </a:rPr>
                <a:t>System-dependent</a:t>
              </a:r>
            </a:p>
          </p:txBody>
        </p:sp>
      </p:grpSp>
      <p:sp>
        <p:nvSpPr>
          <p:cNvPr id="1747979" name="AutoShape 11"/>
          <p:cNvSpPr>
            <a:spLocks noChangeArrowheads="1"/>
          </p:cNvSpPr>
          <p:nvPr/>
        </p:nvSpPr>
        <p:spPr bwMode="auto">
          <a:xfrm>
            <a:off x="6934200" y="4397375"/>
            <a:ext cx="2209800" cy="1905000"/>
          </a:xfrm>
          <a:prstGeom prst="wedgeRectCallout">
            <a:avLst>
              <a:gd name="adj1" fmla="val -59843"/>
              <a:gd name="adj2" fmla="val -106583"/>
            </a:avLst>
          </a:prstGeom>
          <a:solidFill>
            <a:schemeClr val="accent1"/>
          </a:solidFill>
          <a:ln w="9525">
            <a:solidFill>
              <a:schemeClr val="tx1"/>
            </a:solidFill>
            <a:miter lim="800000"/>
            <a:headEnd/>
            <a:tailEnd/>
          </a:ln>
        </p:spPr>
        <p:txBody>
          <a:bodyPr/>
          <a:lstStyle/>
          <a:p>
            <a:pPr algn="ctr" eaLnBrk="1" hangingPunct="1">
              <a:spcBef>
                <a:spcPct val="20000"/>
              </a:spcBef>
            </a:pPr>
            <a:r>
              <a:rPr lang="en-US">
                <a:latin typeface="Times New Roman" pitchFamily="18" charset="0"/>
              </a:rPr>
              <a:t>Waiting for spare part, test equipment, facility, transportation </a:t>
            </a:r>
          </a:p>
        </p:txBody>
      </p:sp>
      <p:sp>
        <p:nvSpPr>
          <p:cNvPr id="1747980" name="AutoShape 12"/>
          <p:cNvSpPr>
            <a:spLocks noChangeArrowheads="1"/>
          </p:cNvSpPr>
          <p:nvPr/>
        </p:nvSpPr>
        <p:spPr bwMode="auto">
          <a:xfrm>
            <a:off x="6705600" y="4397375"/>
            <a:ext cx="2438400" cy="1600200"/>
          </a:xfrm>
          <a:prstGeom prst="wedgeRectCallout">
            <a:avLst>
              <a:gd name="adj1" fmla="val -5208"/>
              <a:gd name="adj2" fmla="val -113292"/>
            </a:avLst>
          </a:prstGeom>
          <a:solidFill>
            <a:schemeClr val="accent1"/>
          </a:solidFill>
          <a:ln w="9525">
            <a:solidFill>
              <a:schemeClr val="tx1"/>
            </a:solidFill>
            <a:miter lim="800000"/>
            <a:headEnd/>
            <a:tailEnd/>
          </a:ln>
        </p:spPr>
        <p:txBody>
          <a:bodyPr/>
          <a:lstStyle/>
          <a:p>
            <a:pPr algn="ctr" eaLnBrk="1" hangingPunct="1">
              <a:spcBef>
                <a:spcPct val="20000"/>
              </a:spcBef>
            </a:pPr>
            <a:r>
              <a:rPr lang="en-US" sz="2000" b="1">
                <a:latin typeface="Times New Roman" pitchFamily="18" charset="0"/>
              </a:rPr>
              <a:t>Delays for personnel – related issues (assignment, strikes, other organization issues) </a:t>
            </a:r>
          </a:p>
        </p:txBody>
      </p:sp>
      <p:sp>
        <p:nvSpPr>
          <p:cNvPr id="59406" name="Rectangle 13"/>
          <p:cNvSpPr>
            <a:spLocks noChangeArrowheads="1"/>
          </p:cNvSpPr>
          <p:nvPr/>
        </p:nvSpPr>
        <p:spPr bwMode="auto">
          <a:xfrm>
            <a:off x="1066800" y="1371600"/>
            <a:ext cx="2133600" cy="822325"/>
          </a:xfrm>
          <a:prstGeom prst="rect">
            <a:avLst/>
          </a:prstGeom>
          <a:noFill/>
          <a:ln w="9525">
            <a:noFill/>
            <a:miter lim="800000"/>
            <a:headEnd/>
            <a:tailEnd/>
          </a:ln>
        </p:spPr>
        <p:txBody>
          <a:bodyPr>
            <a:spAutoFit/>
          </a:bodyPr>
          <a:lstStyle/>
          <a:p>
            <a:pPr eaLnBrk="1" hangingPunct="1"/>
            <a:r>
              <a:rPr lang="en-US" sz="1200" b="1">
                <a:latin typeface="Times"/>
              </a:rPr>
              <a:t>From Blanchard and Fabrycky, “Systems Engineering and Analysis”, Fourth Edition</a:t>
            </a:r>
            <a:r>
              <a:rPr lang="en-US" sz="1200">
                <a:latin typeface="Times"/>
              </a:rPr>
              <a:t> </a:t>
            </a:r>
          </a:p>
        </p:txBody>
      </p:sp>
      <p:sp>
        <p:nvSpPr>
          <p:cNvPr id="59407" name="Rectangle 14"/>
          <p:cNvSpPr>
            <a:spLocks noChangeArrowheads="1"/>
          </p:cNvSpPr>
          <p:nvPr/>
        </p:nvSpPr>
        <p:spPr bwMode="auto">
          <a:xfrm>
            <a:off x="7010400" y="1958975"/>
            <a:ext cx="679450" cy="366713"/>
          </a:xfrm>
          <a:prstGeom prst="rect">
            <a:avLst/>
          </a:prstGeom>
          <a:noFill/>
          <a:ln w="9525">
            <a:noFill/>
            <a:miter lim="800000"/>
            <a:headEnd/>
            <a:tailEnd/>
          </a:ln>
        </p:spPr>
        <p:txBody>
          <a:bodyPr wrap="none">
            <a:spAutoFit/>
          </a:bodyPr>
          <a:lstStyle/>
          <a:p>
            <a:pPr algn="ctr" eaLnBrk="1" hangingPunct="1">
              <a:spcBef>
                <a:spcPct val="20000"/>
              </a:spcBef>
            </a:pPr>
            <a:r>
              <a:rPr lang="en-US" sz="1800" b="1"/>
              <a:t>MDT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479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1747979"/>
                                        </p:tgtEl>
                                        <p:attrNameLst>
                                          <p:attrName>style.visibility</p:attrName>
                                        </p:attrNameLst>
                                      </p:cBhvr>
                                      <p:to>
                                        <p:strVal val="visible"/>
                                      </p:to>
                                    </p:set>
                                    <p:anim calcmode="lin" valueType="num">
                                      <p:cBhvr additive="base">
                                        <p:cTn id="15" dur="500" fill="hold"/>
                                        <p:tgtEl>
                                          <p:spTgt spid="1747979"/>
                                        </p:tgtEl>
                                        <p:attrNameLst>
                                          <p:attrName>ppt_x</p:attrName>
                                        </p:attrNameLst>
                                      </p:cBhvr>
                                      <p:tavLst>
                                        <p:tav tm="0">
                                          <p:val>
                                            <p:strVal val="1+#ppt_w/2"/>
                                          </p:val>
                                        </p:tav>
                                        <p:tav tm="100000">
                                          <p:val>
                                            <p:strVal val="#ppt_x"/>
                                          </p:val>
                                        </p:tav>
                                      </p:tavLst>
                                    </p:anim>
                                    <p:anim calcmode="lin" valueType="num">
                                      <p:cBhvr additive="base">
                                        <p:cTn id="16" dur="500" fill="hold"/>
                                        <p:tgtEl>
                                          <p:spTgt spid="1747979"/>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747979"/>
                                        </p:tgtEl>
                                        <p:attrNameLst>
                                          <p:attrName>style.visibility</p:attrName>
                                        </p:attrNameLst>
                                      </p:cBhvr>
                                      <p:to>
                                        <p:strVal val="hidden"/>
                                      </p:to>
                                    </p:set>
                                  </p:childTnLst>
                                </p:cTn>
                              </p:par>
                              <p:par>
                                <p:cTn id="21" presetID="2" presetClass="entr" presetSubtype="2" fill="hold" grpId="0" nodeType="withEffect">
                                  <p:stCondLst>
                                    <p:cond delay="0"/>
                                  </p:stCondLst>
                                  <p:childTnLst>
                                    <p:set>
                                      <p:cBhvr>
                                        <p:cTn id="22" dur="1" fill="hold">
                                          <p:stCondLst>
                                            <p:cond delay="0"/>
                                          </p:stCondLst>
                                        </p:cTn>
                                        <p:tgtEl>
                                          <p:spTgt spid="1747980"/>
                                        </p:tgtEl>
                                        <p:attrNameLst>
                                          <p:attrName>style.visibility</p:attrName>
                                        </p:attrNameLst>
                                      </p:cBhvr>
                                      <p:to>
                                        <p:strVal val="visible"/>
                                      </p:to>
                                    </p:set>
                                    <p:anim calcmode="lin" valueType="num">
                                      <p:cBhvr additive="base">
                                        <p:cTn id="23" dur="500" fill="hold"/>
                                        <p:tgtEl>
                                          <p:spTgt spid="1747980"/>
                                        </p:tgtEl>
                                        <p:attrNameLst>
                                          <p:attrName>ppt_x</p:attrName>
                                        </p:attrNameLst>
                                      </p:cBhvr>
                                      <p:tavLst>
                                        <p:tav tm="0">
                                          <p:val>
                                            <p:strVal val="1+#ppt_w/2"/>
                                          </p:val>
                                        </p:tav>
                                        <p:tav tm="100000">
                                          <p:val>
                                            <p:strVal val="#ppt_x"/>
                                          </p:val>
                                        </p:tav>
                                      </p:tavLst>
                                    </p:anim>
                                    <p:anim calcmode="lin" valueType="num">
                                      <p:cBhvr additive="base">
                                        <p:cTn id="24" dur="500" fill="hold"/>
                                        <p:tgtEl>
                                          <p:spTgt spid="17479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7975" grpId="0" animBg="1" autoUpdateAnimBg="0"/>
      <p:bldP spid="1747979" grpId="0" animBg="1"/>
      <p:bldP spid="1747979" grpId="1" animBg="1"/>
      <p:bldP spid="174798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Date Placeholder 3"/>
          <p:cNvSpPr>
            <a:spLocks noGrp="1"/>
          </p:cNvSpPr>
          <p:nvPr>
            <p:ph type="dt" sz="quarter" idx="10"/>
          </p:nvPr>
        </p:nvSpPr>
        <p:spPr>
          <a:noFill/>
        </p:spPr>
        <p:txBody>
          <a:bodyPr/>
          <a:lstStyle/>
          <a:p>
            <a:r>
              <a:rPr lang="en-US"/>
              <a:t>Week 2</a:t>
            </a:r>
            <a:endParaRPr lang="en-US" dirty="0"/>
          </a:p>
        </p:txBody>
      </p:sp>
      <p:sp>
        <p:nvSpPr>
          <p:cNvPr id="60419" name="Footer Placeholder 4"/>
          <p:cNvSpPr>
            <a:spLocks noGrp="1"/>
          </p:cNvSpPr>
          <p:nvPr>
            <p:ph type="ftr" sz="quarter" idx="11"/>
          </p:nvPr>
        </p:nvSpPr>
        <p:spPr>
          <a:noFill/>
        </p:spPr>
        <p:txBody>
          <a:bodyPr/>
          <a:lstStyle/>
          <a:p>
            <a:r>
              <a:rPr lang="en-US" dirty="0"/>
              <a:t>Dr. Lou Pape SysEng6196</a:t>
            </a:r>
          </a:p>
        </p:txBody>
      </p:sp>
      <p:sp>
        <p:nvSpPr>
          <p:cNvPr id="60420" name="Slide Number Placeholder 5"/>
          <p:cNvSpPr>
            <a:spLocks noGrp="1"/>
          </p:cNvSpPr>
          <p:nvPr>
            <p:ph type="sldNum" sz="quarter" idx="12"/>
          </p:nvPr>
        </p:nvSpPr>
        <p:spPr>
          <a:noFill/>
        </p:spPr>
        <p:txBody>
          <a:bodyPr/>
          <a:lstStyle/>
          <a:p>
            <a:fld id="{45849605-1E04-4434-89C4-56B663ECFCC8}" type="slidenum">
              <a:rPr lang="en-US" smtClean="0"/>
              <a:pPr/>
              <a:t>59</a:t>
            </a:fld>
            <a:endParaRPr lang="en-US"/>
          </a:p>
        </p:txBody>
      </p:sp>
      <p:sp>
        <p:nvSpPr>
          <p:cNvPr id="60421" name="Rectangle 2"/>
          <p:cNvSpPr>
            <a:spLocks noGrp="1" noChangeArrowheads="1"/>
          </p:cNvSpPr>
          <p:nvPr>
            <p:ph type="title"/>
          </p:nvPr>
        </p:nvSpPr>
        <p:spPr/>
        <p:txBody>
          <a:bodyPr/>
          <a:lstStyle/>
          <a:p>
            <a:pPr eaLnBrk="1" hangingPunct="1"/>
            <a:r>
              <a:rPr lang="en-US"/>
              <a:t>Availability</a:t>
            </a:r>
          </a:p>
        </p:txBody>
      </p:sp>
      <p:sp>
        <p:nvSpPr>
          <p:cNvPr id="60422" name="Rectangle 3"/>
          <p:cNvSpPr>
            <a:spLocks noGrp="1" noChangeArrowheads="1"/>
          </p:cNvSpPr>
          <p:nvPr>
            <p:ph type="body" idx="1"/>
          </p:nvPr>
        </p:nvSpPr>
        <p:spPr/>
        <p:txBody>
          <a:bodyPr/>
          <a:lstStyle/>
          <a:p>
            <a:pPr eaLnBrk="1" hangingPunct="1">
              <a:lnSpc>
                <a:spcPct val="90000"/>
              </a:lnSpc>
            </a:pPr>
            <a:r>
              <a:rPr lang="en-US" dirty="0"/>
              <a:t>Inherent Availability </a:t>
            </a:r>
            <a:r>
              <a:rPr lang="en-US" dirty="0" err="1"/>
              <a:t>A</a:t>
            </a:r>
            <a:r>
              <a:rPr lang="en-US" baseline="-25000" dirty="0" err="1"/>
              <a:t>0</a:t>
            </a:r>
            <a:endParaRPr lang="en-US" dirty="0"/>
          </a:p>
          <a:p>
            <a:pPr lvl="1" eaLnBrk="1" hangingPunct="1">
              <a:lnSpc>
                <a:spcPct val="90000"/>
              </a:lnSpc>
            </a:pPr>
            <a:r>
              <a:rPr lang="en-US" dirty="0"/>
              <a:t>Probability that system will satisfy requirements at any point in time, under stated conditions</a:t>
            </a:r>
          </a:p>
          <a:p>
            <a:pPr lvl="1" eaLnBrk="1" hangingPunct="1">
              <a:lnSpc>
                <a:spcPct val="90000"/>
              </a:lnSpc>
            </a:pPr>
            <a:r>
              <a:rPr lang="en-US" dirty="0"/>
              <a:t>A</a:t>
            </a:r>
            <a:r>
              <a:rPr lang="en-US" baseline="-25000" dirty="0"/>
              <a:t>i</a:t>
            </a:r>
            <a:r>
              <a:rPr lang="en-US" dirty="0"/>
              <a:t> = MTBF/(MTBF + </a:t>
            </a:r>
            <a:r>
              <a:rPr lang="en-US" dirty="0" err="1"/>
              <a:t>Mct</a:t>
            </a:r>
            <a:r>
              <a:rPr lang="en-US" dirty="0"/>
              <a:t>)  [</a:t>
            </a:r>
            <a:r>
              <a:rPr lang="en-US" dirty="0" err="1"/>
              <a:t>Mct</a:t>
            </a:r>
            <a:r>
              <a:rPr lang="en-US" dirty="0"/>
              <a:t> = mean correction time]</a:t>
            </a:r>
          </a:p>
          <a:p>
            <a:pPr lvl="1" eaLnBrk="1" hangingPunct="1">
              <a:lnSpc>
                <a:spcPct val="90000"/>
              </a:lnSpc>
            </a:pPr>
            <a:r>
              <a:rPr lang="en-US" dirty="0"/>
              <a:t>Characteristic only of the equipment</a:t>
            </a:r>
          </a:p>
          <a:p>
            <a:pPr lvl="1" eaLnBrk="1" hangingPunct="1">
              <a:lnSpc>
                <a:spcPct val="90000"/>
              </a:lnSpc>
            </a:pPr>
            <a:r>
              <a:rPr lang="en-US" dirty="0"/>
              <a:t>Suppresses preventive maintenance, administrative and logistics delays</a:t>
            </a:r>
          </a:p>
          <a:p>
            <a:pPr lvl="1" eaLnBrk="1" hangingPunct="1">
              <a:lnSpc>
                <a:spcPct val="90000"/>
              </a:lnSpc>
            </a:pPr>
            <a:r>
              <a:rPr lang="en-US" dirty="0"/>
              <a:t>Enables trades between MTBF and </a:t>
            </a:r>
            <a:r>
              <a:rPr lang="en-US" dirty="0" err="1"/>
              <a:t>Mct</a:t>
            </a:r>
            <a:endParaRPr lang="en-US" dirty="0"/>
          </a:p>
          <a:p>
            <a:pPr eaLnBrk="1" hangingPunct="1">
              <a:lnSpc>
                <a:spcPct val="90000"/>
              </a:lnSpc>
            </a:pPr>
            <a:r>
              <a:rPr lang="en-US" dirty="0"/>
              <a:t>For some operations with no allowed maintenance, A</a:t>
            </a:r>
            <a:r>
              <a:rPr lang="en-US" baseline="-25000" dirty="0"/>
              <a:t>i</a:t>
            </a:r>
            <a:r>
              <a:rPr lang="en-US" dirty="0"/>
              <a:t> = Reliability</a:t>
            </a:r>
          </a:p>
          <a:p>
            <a:pPr eaLnBrk="1" hangingPunct="1">
              <a:lnSpc>
                <a:spcPct val="90000"/>
              </a:lnSpc>
            </a:pPr>
            <a:r>
              <a:rPr lang="en-US" dirty="0"/>
              <a:t>For DARPA Urban Challenge, there’s no maintenance during the Final Event, so A</a:t>
            </a:r>
            <a:r>
              <a:rPr lang="en-US" baseline="-25000" dirty="0"/>
              <a:t>i</a:t>
            </a:r>
            <a:r>
              <a:rPr lang="en-US" dirty="0"/>
              <a:t> = Reliability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0"/>
          </p:nvPr>
        </p:nvSpPr>
        <p:spPr>
          <a:noFill/>
        </p:spPr>
        <p:txBody>
          <a:bodyPr/>
          <a:lstStyle/>
          <a:p>
            <a:r>
              <a:rPr lang="en-US"/>
              <a:t>Week 2</a:t>
            </a:r>
            <a:endParaRPr lang="en-US" dirty="0"/>
          </a:p>
        </p:txBody>
      </p:sp>
      <p:sp>
        <p:nvSpPr>
          <p:cNvPr id="10243" name="Footer Placeholder 4"/>
          <p:cNvSpPr>
            <a:spLocks noGrp="1"/>
          </p:cNvSpPr>
          <p:nvPr>
            <p:ph type="ftr" sz="quarter" idx="11"/>
          </p:nvPr>
        </p:nvSpPr>
        <p:spPr>
          <a:noFill/>
        </p:spPr>
        <p:txBody>
          <a:bodyPr/>
          <a:lstStyle/>
          <a:p>
            <a:r>
              <a:rPr lang="en-US" dirty="0"/>
              <a:t>Dr. Lou Pape SysEng6196</a:t>
            </a:r>
          </a:p>
        </p:txBody>
      </p:sp>
      <p:sp>
        <p:nvSpPr>
          <p:cNvPr id="10244" name="Slide Number Placeholder 5"/>
          <p:cNvSpPr>
            <a:spLocks noGrp="1"/>
          </p:cNvSpPr>
          <p:nvPr>
            <p:ph type="sldNum" sz="quarter" idx="12"/>
          </p:nvPr>
        </p:nvSpPr>
        <p:spPr>
          <a:noFill/>
        </p:spPr>
        <p:txBody>
          <a:bodyPr/>
          <a:lstStyle/>
          <a:p>
            <a:fld id="{FD039A7C-D3AB-4A55-98FE-8ADC41F45E6C}" type="slidenum">
              <a:rPr lang="en-US" smtClean="0"/>
              <a:pPr/>
              <a:t>6</a:t>
            </a:fld>
            <a:endParaRPr lang="en-US"/>
          </a:p>
        </p:txBody>
      </p:sp>
      <p:sp>
        <p:nvSpPr>
          <p:cNvPr id="10245" name="Rectangle 2"/>
          <p:cNvSpPr>
            <a:spLocks noGrp="1" noChangeArrowheads="1"/>
          </p:cNvSpPr>
          <p:nvPr>
            <p:ph type="title"/>
          </p:nvPr>
        </p:nvSpPr>
        <p:spPr>
          <a:xfrm>
            <a:off x="685800" y="838200"/>
            <a:ext cx="8229600" cy="808038"/>
          </a:xfrm>
        </p:spPr>
        <p:txBody>
          <a:bodyPr/>
          <a:lstStyle/>
          <a:p>
            <a:pPr eaLnBrk="1" hangingPunct="1"/>
            <a:r>
              <a:rPr lang="en-US" sz="3200"/>
              <a:t>WBS and Organization</a:t>
            </a:r>
          </a:p>
        </p:txBody>
      </p:sp>
      <p:sp>
        <p:nvSpPr>
          <p:cNvPr id="10246" name="Rectangle 3"/>
          <p:cNvSpPr>
            <a:spLocks noGrp="1" noChangeArrowheads="1"/>
          </p:cNvSpPr>
          <p:nvPr>
            <p:ph type="body" idx="1"/>
          </p:nvPr>
        </p:nvSpPr>
        <p:spPr>
          <a:xfrm>
            <a:off x="304800" y="1600200"/>
            <a:ext cx="8610600" cy="4572000"/>
          </a:xfrm>
        </p:spPr>
        <p:txBody>
          <a:bodyPr/>
          <a:lstStyle/>
          <a:p>
            <a:pPr eaLnBrk="1" hangingPunct="1">
              <a:lnSpc>
                <a:spcPct val="90000"/>
              </a:lnSpc>
            </a:pPr>
            <a:r>
              <a:rPr lang="en-US" dirty="0"/>
              <a:t>Why describe WBS as part of “Organization” in SEMP?</a:t>
            </a:r>
          </a:p>
          <a:p>
            <a:pPr lvl="1" eaLnBrk="1" hangingPunct="1">
              <a:lnSpc>
                <a:spcPct val="90000"/>
              </a:lnSpc>
            </a:pPr>
            <a:r>
              <a:rPr lang="en-US" dirty="0"/>
              <a:t>Program deliverables need to be clearly defined and organized to ensure they are accomplished</a:t>
            </a:r>
          </a:p>
          <a:p>
            <a:pPr lvl="1" eaLnBrk="1" hangingPunct="1">
              <a:lnSpc>
                <a:spcPct val="90000"/>
              </a:lnSpc>
            </a:pPr>
            <a:r>
              <a:rPr lang="en-US" dirty="0"/>
              <a:t>Defining top levels of WBS is necessary to establish roles and responsibilities for organizational elements</a:t>
            </a:r>
          </a:p>
          <a:p>
            <a:pPr eaLnBrk="1" hangingPunct="1">
              <a:lnSpc>
                <a:spcPct val="90000"/>
              </a:lnSpc>
            </a:pPr>
            <a:r>
              <a:rPr lang="en-US" dirty="0"/>
              <a:t>WBS is </a:t>
            </a:r>
            <a:r>
              <a:rPr lang="en-US" u="sng" dirty="0"/>
              <a:t>not</a:t>
            </a:r>
            <a:r>
              <a:rPr lang="en-US" dirty="0"/>
              <a:t> an organizational chart  (WBS </a:t>
            </a:r>
            <a:r>
              <a:rPr lang="en-US" dirty="0">
                <a:cs typeface="Arial" charset="0"/>
              </a:rPr>
              <a:t>≠ </a:t>
            </a:r>
            <a:r>
              <a:rPr lang="en-US" dirty="0"/>
              <a:t>Organization) – but a Task and Deliverable organization</a:t>
            </a:r>
          </a:p>
          <a:p>
            <a:pPr eaLnBrk="1" hangingPunct="1">
              <a:lnSpc>
                <a:spcPct val="90000"/>
              </a:lnSpc>
            </a:pPr>
            <a:r>
              <a:rPr lang="en-US" dirty="0"/>
              <a:t>Detailed WBS defines organization of work packages prepared for the purposes of program planning, budgeting, contracting and reporting (more under </a:t>
            </a:r>
            <a:r>
              <a:rPr lang="en-US" b="0" dirty="0"/>
              <a:t>§</a:t>
            </a:r>
            <a:r>
              <a:rPr lang="en-US" dirty="0"/>
              <a:t>5.1, Technical Planning)</a:t>
            </a:r>
          </a:p>
          <a:p>
            <a:pPr eaLnBrk="1" hangingPunct="1">
              <a:lnSpc>
                <a:spcPct val="90000"/>
              </a:lnSpc>
            </a:pPr>
            <a:r>
              <a:rPr lang="en-US" dirty="0"/>
              <a:t>Responsibility assignment matrix (RAM) allocates WBS elements to organizational elements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Date Placeholder 3"/>
          <p:cNvSpPr>
            <a:spLocks noGrp="1"/>
          </p:cNvSpPr>
          <p:nvPr>
            <p:ph type="dt" sz="quarter" idx="10"/>
          </p:nvPr>
        </p:nvSpPr>
        <p:spPr>
          <a:noFill/>
        </p:spPr>
        <p:txBody>
          <a:bodyPr/>
          <a:lstStyle/>
          <a:p>
            <a:r>
              <a:rPr lang="en-US"/>
              <a:t>Week 2</a:t>
            </a:r>
            <a:endParaRPr lang="en-US" dirty="0"/>
          </a:p>
        </p:txBody>
      </p:sp>
      <p:sp>
        <p:nvSpPr>
          <p:cNvPr id="61443" name="Footer Placeholder 4"/>
          <p:cNvSpPr>
            <a:spLocks noGrp="1"/>
          </p:cNvSpPr>
          <p:nvPr>
            <p:ph type="ftr" sz="quarter" idx="11"/>
          </p:nvPr>
        </p:nvSpPr>
        <p:spPr>
          <a:noFill/>
        </p:spPr>
        <p:txBody>
          <a:bodyPr/>
          <a:lstStyle/>
          <a:p>
            <a:r>
              <a:rPr lang="en-US" dirty="0"/>
              <a:t>Dr. Lou Pape SysEng6196</a:t>
            </a:r>
          </a:p>
        </p:txBody>
      </p:sp>
      <p:sp>
        <p:nvSpPr>
          <p:cNvPr id="61444" name="Slide Number Placeholder 5"/>
          <p:cNvSpPr>
            <a:spLocks noGrp="1"/>
          </p:cNvSpPr>
          <p:nvPr>
            <p:ph type="sldNum" sz="quarter" idx="12"/>
          </p:nvPr>
        </p:nvSpPr>
        <p:spPr>
          <a:noFill/>
        </p:spPr>
        <p:txBody>
          <a:bodyPr/>
          <a:lstStyle/>
          <a:p>
            <a:fld id="{1AB97381-73FF-437F-9CF0-EF85F4625E93}" type="slidenum">
              <a:rPr lang="en-US" smtClean="0"/>
              <a:pPr/>
              <a:t>60</a:t>
            </a:fld>
            <a:endParaRPr lang="en-US"/>
          </a:p>
        </p:txBody>
      </p:sp>
      <p:sp>
        <p:nvSpPr>
          <p:cNvPr id="61445" name="Rectangle 2"/>
          <p:cNvSpPr>
            <a:spLocks noGrp="1" noChangeArrowheads="1"/>
          </p:cNvSpPr>
          <p:nvPr>
            <p:ph type="title"/>
          </p:nvPr>
        </p:nvSpPr>
        <p:spPr/>
        <p:txBody>
          <a:bodyPr/>
          <a:lstStyle/>
          <a:p>
            <a:pPr eaLnBrk="1" hangingPunct="1"/>
            <a:r>
              <a:rPr lang="en-US"/>
              <a:t>Human Factors</a:t>
            </a:r>
          </a:p>
        </p:txBody>
      </p:sp>
      <p:sp>
        <p:nvSpPr>
          <p:cNvPr id="61446" name="Rectangle 3"/>
          <p:cNvSpPr>
            <a:spLocks noChangeArrowheads="1"/>
          </p:cNvSpPr>
          <p:nvPr/>
        </p:nvSpPr>
        <p:spPr bwMode="auto">
          <a:xfrm>
            <a:off x="5791200" y="5943600"/>
            <a:ext cx="3352800" cy="457200"/>
          </a:xfrm>
          <a:prstGeom prst="rect">
            <a:avLst/>
          </a:prstGeom>
          <a:noFill/>
          <a:ln w="9525">
            <a:noFill/>
            <a:miter lim="800000"/>
            <a:headEnd/>
            <a:tailEnd/>
          </a:ln>
        </p:spPr>
        <p:txBody>
          <a:bodyPr anchor="ctr">
            <a:spAutoFit/>
          </a:bodyPr>
          <a:lstStyle/>
          <a:p>
            <a:pPr eaLnBrk="1" hangingPunct="1"/>
            <a:r>
              <a:rPr lang="en-US" sz="1200" b="1">
                <a:latin typeface="Times New Roman" pitchFamily="18" charset="0"/>
              </a:rPr>
              <a:t>From Blanchard, “System Engineering Management”, 4</a:t>
            </a:r>
            <a:r>
              <a:rPr lang="en-US" sz="1200" b="1" baseline="30000">
                <a:latin typeface="Times New Roman" pitchFamily="18" charset="0"/>
              </a:rPr>
              <a:t>th</a:t>
            </a:r>
            <a:r>
              <a:rPr lang="en-US" sz="1200" b="1">
                <a:latin typeface="Times New Roman" pitchFamily="18" charset="0"/>
              </a:rPr>
              <a:t> Edition </a:t>
            </a:r>
          </a:p>
        </p:txBody>
      </p:sp>
      <p:sp>
        <p:nvSpPr>
          <p:cNvPr id="61447" name="Rectangle 4"/>
          <p:cNvSpPr>
            <a:spLocks noChangeArrowheads="1"/>
          </p:cNvSpPr>
          <p:nvPr/>
        </p:nvSpPr>
        <p:spPr bwMode="black">
          <a:xfrm>
            <a:off x="6096000" y="1295400"/>
            <a:ext cx="3048000" cy="5257800"/>
          </a:xfrm>
          <a:prstGeom prst="rect">
            <a:avLst/>
          </a:prstGeom>
          <a:noFill/>
          <a:ln w="9525">
            <a:noFill/>
            <a:miter lim="800000"/>
            <a:headEnd/>
            <a:tailEnd/>
          </a:ln>
        </p:spPr>
        <p:txBody>
          <a:bodyPr/>
          <a:lstStyle/>
          <a:p>
            <a:pPr marL="342900" indent="-342900" eaLnBrk="1" hangingPunct="1">
              <a:lnSpc>
                <a:spcPct val="90000"/>
              </a:lnSpc>
              <a:spcBef>
                <a:spcPct val="20000"/>
              </a:spcBef>
              <a:buFontTx/>
              <a:buChar char="•"/>
            </a:pPr>
            <a:r>
              <a:rPr lang="en-US" b="1" dirty="0"/>
              <a:t>Job/duty/tasks</a:t>
            </a:r>
          </a:p>
          <a:p>
            <a:pPr marL="342900" indent="-342900" eaLnBrk="1" hangingPunct="1">
              <a:lnSpc>
                <a:spcPct val="90000"/>
              </a:lnSpc>
              <a:spcBef>
                <a:spcPct val="20000"/>
              </a:spcBef>
              <a:buFontTx/>
              <a:buChar char="•"/>
            </a:pPr>
            <a:r>
              <a:rPr lang="en-US" b="1" dirty="0"/>
              <a:t>Anthropometrics</a:t>
            </a:r>
          </a:p>
          <a:p>
            <a:pPr marL="742950" lvl="1" indent="-285750" eaLnBrk="1" hangingPunct="1">
              <a:lnSpc>
                <a:spcPct val="90000"/>
              </a:lnSpc>
              <a:spcBef>
                <a:spcPct val="20000"/>
              </a:spcBef>
              <a:buFontTx/>
              <a:buChar char="–"/>
            </a:pPr>
            <a:r>
              <a:rPr lang="en-US" sz="2000" b="1" dirty="0"/>
              <a:t>Vision</a:t>
            </a:r>
          </a:p>
          <a:p>
            <a:pPr marL="742950" lvl="1" indent="-285750" eaLnBrk="1" hangingPunct="1">
              <a:lnSpc>
                <a:spcPct val="90000"/>
              </a:lnSpc>
              <a:spcBef>
                <a:spcPct val="20000"/>
              </a:spcBef>
              <a:buFontTx/>
              <a:buChar char="–"/>
            </a:pPr>
            <a:r>
              <a:rPr lang="en-US" sz="2000" b="1" dirty="0"/>
              <a:t>Environment</a:t>
            </a:r>
          </a:p>
          <a:p>
            <a:pPr marL="742950" lvl="1" indent="-285750" eaLnBrk="1" hangingPunct="1">
              <a:lnSpc>
                <a:spcPct val="90000"/>
              </a:lnSpc>
              <a:spcBef>
                <a:spcPct val="20000"/>
              </a:spcBef>
              <a:buFontTx/>
              <a:buChar char="–"/>
            </a:pPr>
            <a:r>
              <a:rPr lang="en-US" sz="2000" b="1" dirty="0"/>
              <a:t>Reach/motion</a:t>
            </a:r>
          </a:p>
          <a:p>
            <a:pPr marL="342900" indent="-342900" eaLnBrk="1" hangingPunct="1">
              <a:lnSpc>
                <a:spcPct val="90000"/>
              </a:lnSpc>
              <a:spcBef>
                <a:spcPct val="20000"/>
              </a:spcBef>
              <a:buFontTx/>
              <a:buChar char="•"/>
            </a:pPr>
            <a:r>
              <a:rPr lang="en-US" b="1" dirty="0"/>
              <a:t>Cognition and psychology</a:t>
            </a:r>
          </a:p>
          <a:p>
            <a:pPr marL="742950" lvl="1" indent="-285750" eaLnBrk="1" hangingPunct="1">
              <a:lnSpc>
                <a:spcPct val="90000"/>
              </a:lnSpc>
              <a:spcBef>
                <a:spcPct val="20000"/>
              </a:spcBef>
              <a:buFontTx/>
              <a:buChar char="–"/>
            </a:pPr>
            <a:r>
              <a:rPr lang="en-US" sz="2000" b="1" dirty="0"/>
              <a:t>Complexity</a:t>
            </a:r>
          </a:p>
          <a:p>
            <a:pPr marL="742950" lvl="1" indent="-285750" eaLnBrk="1" hangingPunct="1">
              <a:lnSpc>
                <a:spcPct val="90000"/>
              </a:lnSpc>
              <a:spcBef>
                <a:spcPct val="20000"/>
              </a:spcBef>
              <a:buFontTx/>
              <a:buChar char="–"/>
            </a:pPr>
            <a:r>
              <a:rPr lang="en-US" sz="2000" b="1" dirty="0"/>
              <a:t>“Non-machine” behaviors</a:t>
            </a:r>
          </a:p>
          <a:p>
            <a:pPr marL="342900" indent="-342900" eaLnBrk="1" hangingPunct="1">
              <a:lnSpc>
                <a:spcPct val="90000"/>
              </a:lnSpc>
              <a:spcBef>
                <a:spcPct val="20000"/>
              </a:spcBef>
              <a:buFontTx/>
              <a:buChar char="•"/>
            </a:pPr>
            <a:r>
              <a:rPr lang="en-US" b="1" dirty="0"/>
              <a:t>Non-Mil; ADA accommodations</a:t>
            </a:r>
          </a:p>
        </p:txBody>
      </p:sp>
      <p:pic>
        <p:nvPicPr>
          <p:cNvPr id="61448" name="Picture 5"/>
          <p:cNvPicPr>
            <a:picLocks noChangeAspect="1" noChangeArrowheads="1"/>
          </p:cNvPicPr>
          <p:nvPr/>
        </p:nvPicPr>
        <p:blipFill>
          <a:blip r:embed="rId3" cstate="print"/>
          <a:srcRect/>
          <a:stretch>
            <a:fillRect/>
          </a:stretch>
        </p:blipFill>
        <p:spPr bwMode="auto">
          <a:xfrm>
            <a:off x="228600" y="1295400"/>
            <a:ext cx="5638800" cy="5248275"/>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Date Placeholder 3"/>
          <p:cNvSpPr>
            <a:spLocks noGrp="1"/>
          </p:cNvSpPr>
          <p:nvPr>
            <p:ph type="dt" sz="quarter" idx="10"/>
          </p:nvPr>
        </p:nvSpPr>
        <p:spPr>
          <a:noFill/>
        </p:spPr>
        <p:txBody>
          <a:bodyPr/>
          <a:lstStyle/>
          <a:p>
            <a:r>
              <a:rPr lang="en-US"/>
              <a:t>Week 2</a:t>
            </a:r>
            <a:endParaRPr lang="en-US" dirty="0"/>
          </a:p>
        </p:txBody>
      </p:sp>
      <p:sp>
        <p:nvSpPr>
          <p:cNvPr id="62467" name="Footer Placeholder 4"/>
          <p:cNvSpPr>
            <a:spLocks noGrp="1"/>
          </p:cNvSpPr>
          <p:nvPr>
            <p:ph type="ftr" sz="quarter" idx="11"/>
          </p:nvPr>
        </p:nvSpPr>
        <p:spPr>
          <a:noFill/>
        </p:spPr>
        <p:txBody>
          <a:bodyPr/>
          <a:lstStyle/>
          <a:p>
            <a:r>
              <a:rPr lang="en-US" dirty="0"/>
              <a:t>Dr. Lou Pape SysEng6196</a:t>
            </a:r>
          </a:p>
        </p:txBody>
      </p:sp>
      <p:sp>
        <p:nvSpPr>
          <p:cNvPr id="62468" name="Slide Number Placeholder 5"/>
          <p:cNvSpPr>
            <a:spLocks noGrp="1"/>
          </p:cNvSpPr>
          <p:nvPr>
            <p:ph type="sldNum" sz="quarter" idx="12"/>
          </p:nvPr>
        </p:nvSpPr>
        <p:spPr>
          <a:noFill/>
        </p:spPr>
        <p:txBody>
          <a:bodyPr/>
          <a:lstStyle/>
          <a:p>
            <a:fld id="{0FF85537-201F-460B-8927-47C957B1503F}" type="slidenum">
              <a:rPr lang="en-US" smtClean="0"/>
              <a:pPr/>
              <a:t>61</a:t>
            </a:fld>
            <a:endParaRPr lang="en-US"/>
          </a:p>
        </p:txBody>
      </p:sp>
      <p:sp>
        <p:nvSpPr>
          <p:cNvPr id="62469" name="Rectangle 2"/>
          <p:cNvSpPr>
            <a:spLocks noGrp="1" noChangeArrowheads="1"/>
          </p:cNvSpPr>
          <p:nvPr>
            <p:ph type="title"/>
          </p:nvPr>
        </p:nvSpPr>
        <p:spPr/>
        <p:txBody>
          <a:bodyPr/>
          <a:lstStyle/>
          <a:p>
            <a:pPr eaLnBrk="1" hangingPunct="1"/>
            <a:r>
              <a:rPr lang="en-US"/>
              <a:t>Safety and Hazard Analysis</a:t>
            </a:r>
          </a:p>
        </p:txBody>
      </p:sp>
      <p:sp>
        <p:nvSpPr>
          <p:cNvPr id="62470" name="Rectangle 3"/>
          <p:cNvSpPr>
            <a:spLocks noGrp="1" noChangeArrowheads="1"/>
          </p:cNvSpPr>
          <p:nvPr>
            <p:ph type="body" idx="1"/>
          </p:nvPr>
        </p:nvSpPr>
        <p:spPr>
          <a:xfrm>
            <a:off x="762000" y="1295400"/>
            <a:ext cx="8382000" cy="5257800"/>
          </a:xfrm>
        </p:spPr>
        <p:txBody>
          <a:bodyPr/>
          <a:lstStyle/>
          <a:p>
            <a:pPr eaLnBrk="1" hangingPunct="1">
              <a:lnSpc>
                <a:spcPct val="90000"/>
              </a:lnSpc>
            </a:pPr>
            <a:r>
              <a:rPr lang="en-US" sz="2000"/>
              <a:t>Goal: ensure safety of personnel involved with system</a:t>
            </a:r>
          </a:p>
          <a:p>
            <a:pPr lvl="1" eaLnBrk="1" hangingPunct="1">
              <a:lnSpc>
                <a:spcPct val="90000"/>
              </a:lnSpc>
            </a:pPr>
            <a:r>
              <a:rPr lang="en-US" sz="1800"/>
              <a:t>Operators, maintainers, and “casual” passers-by</a:t>
            </a:r>
          </a:p>
          <a:p>
            <a:pPr eaLnBrk="1" hangingPunct="1">
              <a:lnSpc>
                <a:spcPct val="90000"/>
              </a:lnSpc>
            </a:pPr>
            <a:r>
              <a:rPr lang="en-US" sz="2000"/>
              <a:t>Tasks</a:t>
            </a:r>
          </a:p>
          <a:p>
            <a:pPr lvl="1" eaLnBrk="1" hangingPunct="1">
              <a:lnSpc>
                <a:spcPct val="90000"/>
              </a:lnSpc>
            </a:pPr>
            <a:r>
              <a:rPr lang="en-US" sz="1800"/>
              <a:t>Planning and Reviews</a:t>
            </a:r>
          </a:p>
          <a:p>
            <a:pPr lvl="1" eaLnBrk="1" hangingPunct="1">
              <a:lnSpc>
                <a:spcPct val="90000"/>
              </a:lnSpc>
            </a:pPr>
            <a:r>
              <a:rPr lang="en-US" sz="1800"/>
              <a:t>Fault tree analysis (FTA)</a:t>
            </a:r>
          </a:p>
          <a:p>
            <a:pPr lvl="1" eaLnBrk="1" hangingPunct="1">
              <a:lnSpc>
                <a:spcPct val="90000"/>
              </a:lnSpc>
            </a:pPr>
            <a:r>
              <a:rPr lang="en-US" sz="1800"/>
              <a:t>Hazard identification</a:t>
            </a:r>
          </a:p>
          <a:p>
            <a:pPr lvl="2" eaLnBrk="1" hangingPunct="1">
              <a:lnSpc>
                <a:spcPct val="90000"/>
              </a:lnSpc>
            </a:pPr>
            <a:r>
              <a:rPr lang="en-US" sz="1800"/>
              <a:t>Causes</a:t>
            </a:r>
          </a:p>
          <a:p>
            <a:pPr lvl="2" eaLnBrk="1" hangingPunct="1">
              <a:lnSpc>
                <a:spcPct val="90000"/>
              </a:lnSpc>
            </a:pPr>
            <a:r>
              <a:rPr lang="en-US" sz="1800"/>
              <a:t>Effects</a:t>
            </a:r>
          </a:p>
          <a:p>
            <a:pPr lvl="2" eaLnBrk="1" hangingPunct="1">
              <a:lnSpc>
                <a:spcPct val="90000"/>
              </a:lnSpc>
            </a:pPr>
            <a:r>
              <a:rPr lang="en-US" sz="1800"/>
              <a:t>Classification</a:t>
            </a:r>
          </a:p>
          <a:p>
            <a:pPr lvl="2" eaLnBrk="1" hangingPunct="1">
              <a:lnSpc>
                <a:spcPct val="90000"/>
              </a:lnSpc>
            </a:pPr>
            <a:r>
              <a:rPr lang="en-US" sz="1800"/>
              <a:t>Rate of occurrence</a:t>
            </a:r>
          </a:p>
          <a:p>
            <a:pPr lvl="2" eaLnBrk="1" hangingPunct="1">
              <a:lnSpc>
                <a:spcPct val="90000"/>
              </a:lnSpc>
            </a:pPr>
            <a:r>
              <a:rPr lang="en-US" sz="1800"/>
              <a:t>Corrective/preventive measures</a:t>
            </a:r>
          </a:p>
          <a:p>
            <a:pPr lvl="2" eaLnBrk="1" hangingPunct="1">
              <a:lnSpc>
                <a:spcPct val="90000"/>
              </a:lnSpc>
            </a:pPr>
            <a:r>
              <a:rPr lang="en-US" sz="1800"/>
              <a:t>Similar to (and uses) FMECA</a:t>
            </a:r>
          </a:p>
          <a:p>
            <a:pPr lvl="1" eaLnBrk="1" hangingPunct="1">
              <a:lnSpc>
                <a:spcPct val="90000"/>
              </a:lnSpc>
            </a:pPr>
            <a:r>
              <a:rPr lang="en-US" sz="1800"/>
              <a:t>Risk analysis</a:t>
            </a:r>
          </a:p>
          <a:p>
            <a:pPr lvl="1" eaLnBrk="1" hangingPunct="1">
              <a:lnSpc>
                <a:spcPct val="90000"/>
              </a:lnSpc>
            </a:pPr>
            <a:r>
              <a:rPr lang="en-US" sz="1800"/>
              <a:t>Data collection and analysis</a:t>
            </a:r>
          </a:p>
          <a:p>
            <a:pPr lvl="1" eaLnBrk="1" hangingPunct="1">
              <a:lnSpc>
                <a:spcPct val="90000"/>
              </a:lnSpc>
            </a:pPr>
            <a:r>
              <a:rPr lang="en-US" sz="1800"/>
              <a:t>Safety Training</a:t>
            </a:r>
          </a:p>
          <a:p>
            <a:pPr lvl="1" eaLnBrk="1" hangingPunct="1">
              <a:lnSpc>
                <a:spcPct val="90000"/>
              </a:lnSpc>
            </a:pPr>
            <a:r>
              <a:rPr lang="en-US" sz="1800"/>
              <a:t>Safety Test and Evaluation</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ate Placeholder 3"/>
          <p:cNvSpPr>
            <a:spLocks noGrp="1"/>
          </p:cNvSpPr>
          <p:nvPr>
            <p:ph type="dt" sz="quarter" idx="10"/>
          </p:nvPr>
        </p:nvSpPr>
        <p:spPr>
          <a:noFill/>
        </p:spPr>
        <p:txBody>
          <a:bodyPr/>
          <a:lstStyle/>
          <a:p>
            <a:r>
              <a:rPr lang="en-US"/>
              <a:t>Week 2</a:t>
            </a:r>
            <a:endParaRPr lang="en-US" dirty="0"/>
          </a:p>
        </p:txBody>
      </p:sp>
      <p:sp>
        <p:nvSpPr>
          <p:cNvPr id="63491" name="Footer Placeholder 4"/>
          <p:cNvSpPr>
            <a:spLocks noGrp="1"/>
          </p:cNvSpPr>
          <p:nvPr>
            <p:ph type="ftr" sz="quarter" idx="11"/>
          </p:nvPr>
        </p:nvSpPr>
        <p:spPr>
          <a:noFill/>
        </p:spPr>
        <p:txBody>
          <a:bodyPr/>
          <a:lstStyle/>
          <a:p>
            <a:r>
              <a:rPr lang="en-US" dirty="0"/>
              <a:t>Dr. Lou Pape SysEng6196</a:t>
            </a:r>
          </a:p>
        </p:txBody>
      </p:sp>
      <p:sp>
        <p:nvSpPr>
          <p:cNvPr id="63492" name="Slide Number Placeholder 5"/>
          <p:cNvSpPr>
            <a:spLocks noGrp="1"/>
          </p:cNvSpPr>
          <p:nvPr>
            <p:ph type="sldNum" sz="quarter" idx="12"/>
          </p:nvPr>
        </p:nvSpPr>
        <p:spPr>
          <a:noFill/>
        </p:spPr>
        <p:txBody>
          <a:bodyPr/>
          <a:lstStyle/>
          <a:p>
            <a:fld id="{00E901EA-FC37-498D-9413-3D456226958D}" type="slidenum">
              <a:rPr lang="en-US" smtClean="0"/>
              <a:pPr/>
              <a:t>62</a:t>
            </a:fld>
            <a:endParaRPr lang="en-US"/>
          </a:p>
        </p:txBody>
      </p:sp>
      <p:sp>
        <p:nvSpPr>
          <p:cNvPr id="63493" name="Rectangle 2"/>
          <p:cNvSpPr>
            <a:spLocks noGrp="1" noChangeArrowheads="1"/>
          </p:cNvSpPr>
          <p:nvPr>
            <p:ph type="title"/>
          </p:nvPr>
        </p:nvSpPr>
        <p:spPr/>
        <p:txBody>
          <a:bodyPr/>
          <a:lstStyle/>
          <a:p>
            <a:pPr eaLnBrk="1" hangingPunct="1"/>
            <a:r>
              <a:rPr lang="en-US"/>
              <a:t>Security</a:t>
            </a:r>
          </a:p>
        </p:txBody>
      </p:sp>
      <p:sp>
        <p:nvSpPr>
          <p:cNvPr id="63494" name="Rectangle 3"/>
          <p:cNvSpPr>
            <a:spLocks noGrp="1" noChangeArrowheads="1"/>
          </p:cNvSpPr>
          <p:nvPr>
            <p:ph type="body" idx="1"/>
          </p:nvPr>
        </p:nvSpPr>
        <p:spPr>
          <a:xfrm>
            <a:off x="609600" y="1371600"/>
            <a:ext cx="8221663" cy="4953000"/>
          </a:xfrm>
        </p:spPr>
        <p:txBody>
          <a:bodyPr/>
          <a:lstStyle/>
          <a:p>
            <a:pPr eaLnBrk="1" hangingPunct="1">
              <a:lnSpc>
                <a:spcPct val="90000"/>
              </a:lnSpc>
            </a:pPr>
            <a:r>
              <a:rPr lang="en-US" dirty="0"/>
              <a:t>Design </a:t>
            </a:r>
            <a:r>
              <a:rPr lang="en-US" i="1" dirty="0"/>
              <a:t>for</a:t>
            </a:r>
            <a:r>
              <a:rPr lang="en-US" dirty="0"/>
              <a:t> intended operators, balanced with…</a:t>
            </a:r>
          </a:p>
          <a:p>
            <a:pPr eaLnBrk="1" hangingPunct="1">
              <a:lnSpc>
                <a:spcPct val="90000"/>
              </a:lnSpc>
            </a:pPr>
            <a:r>
              <a:rPr lang="en-US" dirty="0"/>
              <a:t>Design </a:t>
            </a:r>
            <a:r>
              <a:rPr lang="en-US" i="1" dirty="0"/>
              <a:t>against</a:t>
            </a:r>
            <a:r>
              <a:rPr lang="en-US" dirty="0"/>
              <a:t> unauthorized users and threats</a:t>
            </a:r>
          </a:p>
          <a:p>
            <a:pPr lvl="1" eaLnBrk="1" hangingPunct="1">
              <a:lnSpc>
                <a:spcPct val="90000"/>
              </a:lnSpc>
            </a:pPr>
            <a:r>
              <a:rPr lang="en-US" dirty="0"/>
              <a:t>Physical security – access control</a:t>
            </a:r>
          </a:p>
          <a:p>
            <a:pPr lvl="1" eaLnBrk="1" hangingPunct="1">
              <a:lnSpc>
                <a:spcPct val="90000"/>
              </a:lnSpc>
            </a:pPr>
            <a:r>
              <a:rPr lang="en-US" dirty="0"/>
              <a:t>Anti-tampering – passive</a:t>
            </a:r>
          </a:p>
          <a:p>
            <a:pPr lvl="1" eaLnBrk="1" hangingPunct="1">
              <a:lnSpc>
                <a:spcPct val="90000"/>
              </a:lnSpc>
            </a:pPr>
            <a:r>
              <a:rPr lang="en-US" dirty="0"/>
              <a:t>Detection and annunciation</a:t>
            </a:r>
          </a:p>
          <a:p>
            <a:pPr lvl="2" eaLnBrk="1" hangingPunct="1">
              <a:lnSpc>
                <a:spcPct val="90000"/>
              </a:lnSpc>
            </a:pPr>
            <a:r>
              <a:rPr lang="en-US" dirty="0"/>
              <a:t>Some similarities regarding protection against electronic/ information attacks (viruses, denial of service)</a:t>
            </a:r>
          </a:p>
          <a:p>
            <a:pPr eaLnBrk="1" hangingPunct="1">
              <a:lnSpc>
                <a:spcPct val="90000"/>
              </a:lnSpc>
            </a:pPr>
            <a:r>
              <a:rPr lang="en-US" dirty="0"/>
              <a:t>Define and protect system boundaries (points of entry)</a:t>
            </a:r>
          </a:p>
          <a:p>
            <a:pPr eaLnBrk="1" hangingPunct="1">
              <a:lnSpc>
                <a:spcPct val="90000"/>
              </a:lnSpc>
            </a:pPr>
            <a:r>
              <a:rPr lang="en-US" dirty="0"/>
              <a:t>Information Assurance / Security</a:t>
            </a:r>
          </a:p>
          <a:p>
            <a:pPr lvl="1" eaLnBrk="1" hangingPunct="1">
              <a:lnSpc>
                <a:spcPct val="90000"/>
              </a:lnSpc>
            </a:pPr>
            <a:r>
              <a:rPr lang="en-US" dirty="0"/>
              <a:t>Balance Confidentiality, Integrity, Availability (CIA)</a:t>
            </a:r>
          </a:p>
          <a:p>
            <a:pPr lvl="1" eaLnBrk="1" hangingPunct="1">
              <a:lnSpc>
                <a:spcPct val="90000"/>
              </a:lnSpc>
            </a:pPr>
            <a:r>
              <a:rPr lang="en-US" dirty="0"/>
              <a:t>Certified Information Systems Security Professional (</a:t>
            </a:r>
            <a:r>
              <a:rPr lang="en-US" dirty="0" err="1"/>
              <a:t>CISSP</a:t>
            </a:r>
            <a:r>
              <a:rPr lang="en-US" dirty="0"/>
              <a:t>) (Cf. </a:t>
            </a:r>
            <a:r>
              <a:rPr lang="en-US" sz="1600" dirty="0">
                <a:hlinkClick r:id="rId3"/>
              </a:rPr>
              <a:t>http://en.wikipedia.org/wiki/CISSP</a:t>
            </a:r>
            <a:r>
              <a:rPr lang="en-US" sz="1600" dirty="0"/>
              <a: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Date Placeholder 3"/>
          <p:cNvSpPr>
            <a:spLocks noGrp="1"/>
          </p:cNvSpPr>
          <p:nvPr>
            <p:ph type="dt" sz="quarter" idx="10"/>
          </p:nvPr>
        </p:nvSpPr>
        <p:spPr>
          <a:noFill/>
        </p:spPr>
        <p:txBody>
          <a:bodyPr/>
          <a:lstStyle/>
          <a:p>
            <a:r>
              <a:rPr lang="en-US"/>
              <a:t>Week 2</a:t>
            </a:r>
            <a:endParaRPr lang="en-US" dirty="0"/>
          </a:p>
        </p:txBody>
      </p:sp>
      <p:sp>
        <p:nvSpPr>
          <p:cNvPr id="64515" name="Footer Placeholder 4"/>
          <p:cNvSpPr>
            <a:spLocks noGrp="1"/>
          </p:cNvSpPr>
          <p:nvPr>
            <p:ph type="ftr" sz="quarter" idx="11"/>
          </p:nvPr>
        </p:nvSpPr>
        <p:spPr>
          <a:noFill/>
        </p:spPr>
        <p:txBody>
          <a:bodyPr/>
          <a:lstStyle/>
          <a:p>
            <a:r>
              <a:rPr lang="en-US" dirty="0"/>
              <a:t>Dr. Lou Pape SysEng6196</a:t>
            </a:r>
          </a:p>
        </p:txBody>
      </p:sp>
      <p:sp>
        <p:nvSpPr>
          <p:cNvPr id="64516" name="Slide Number Placeholder 5"/>
          <p:cNvSpPr>
            <a:spLocks noGrp="1"/>
          </p:cNvSpPr>
          <p:nvPr>
            <p:ph type="sldNum" sz="quarter" idx="12"/>
          </p:nvPr>
        </p:nvSpPr>
        <p:spPr>
          <a:noFill/>
        </p:spPr>
        <p:txBody>
          <a:bodyPr/>
          <a:lstStyle/>
          <a:p>
            <a:fld id="{7C758F21-2193-4A49-85A6-149EE47E3D1A}" type="slidenum">
              <a:rPr lang="en-US" smtClean="0"/>
              <a:pPr/>
              <a:t>63</a:t>
            </a:fld>
            <a:endParaRPr lang="en-US"/>
          </a:p>
        </p:txBody>
      </p:sp>
      <p:sp>
        <p:nvSpPr>
          <p:cNvPr id="64517" name="Rectangle 2"/>
          <p:cNvSpPr>
            <a:spLocks noGrp="1" noChangeArrowheads="1"/>
          </p:cNvSpPr>
          <p:nvPr>
            <p:ph type="title"/>
          </p:nvPr>
        </p:nvSpPr>
        <p:spPr/>
        <p:txBody>
          <a:bodyPr/>
          <a:lstStyle/>
          <a:p>
            <a:pPr eaLnBrk="1" hangingPunct="1"/>
            <a:r>
              <a:rPr lang="en-US" sz="3200"/>
              <a:t>Producibility / Manufacturability</a:t>
            </a:r>
          </a:p>
        </p:txBody>
      </p:sp>
      <p:sp>
        <p:nvSpPr>
          <p:cNvPr id="64518" name="Rectangle 3"/>
          <p:cNvSpPr>
            <a:spLocks noGrp="1" noChangeArrowheads="1"/>
          </p:cNvSpPr>
          <p:nvPr>
            <p:ph type="body" idx="1"/>
          </p:nvPr>
        </p:nvSpPr>
        <p:spPr>
          <a:xfrm>
            <a:off x="685800" y="1524000"/>
            <a:ext cx="7848600" cy="4876800"/>
          </a:xfrm>
        </p:spPr>
        <p:txBody>
          <a:bodyPr/>
          <a:lstStyle/>
          <a:p>
            <a:pPr eaLnBrk="1" hangingPunct="1"/>
            <a:r>
              <a:rPr lang="en-US" sz="3200" dirty="0"/>
              <a:t>Considerations</a:t>
            </a:r>
          </a:p>
          <a:p>
            <a:pPr lvl="1" eaLnBrk="1" hangingPunct="1"/>
            <a:r>
              <a:rPr lang="en-US" sz="2800" dirty="0"/>
              <a:t>Can it be made? – Technical </a:t>
            </a:r>
            <a:r>
              <a:rPr lang="en-US" sz="2800" i="1" dirty="0"/>
              <a:t>feasibility</a:t>
            </a:r>
          </a:p>
          <a:p>
            <a:pPr lvl="1" eaLnBrk="1" hangingPunct="1"/>
            <a:r>
              <a:rPr lang="en-US" sz="2800" dirty="0"/>
              <a:t>With acceptable costs? – </a:t>
            </a:r>
            <a:r>
              <a:rPr lang="en-US" sz="2800" i="1" dirty="0"/>
              <a:t>Economic</a:t>
            </a:r>
            <a:r>
              <a:rPr lang="en-US" sz="2800" dirty="0"/>
              <a:t> feasibility</a:t>
            </a:r>
          </a:p>
          <a:p>
            <a:pPr lvl="1" eaLnBrk="1" hangingPunct="1"/>
            <a:r>
              <a:rPr lang="en-US" sz="2800" dirty="0"/>
              <a:t>With what impacts? – </a:t>
            </a:r>
            <a:r>
              <a:rPr lang="en-US" sz="2800" i="1" dirty="0"/>
              <a:t>Sustainability</a:t>
            </a:r>
            <a:r>
              <a:rPr lang="en-US" sz="2800" dirty="0"/>
              <a:t> feasibility</a:t>
            </a:r>
          </a:p>
          <a:p>
            <a:pPr lvl="2" eaLnBrk="1" hangingPunct="1"/>
            <a:r>
              <a:rPr lang="en-US" sz="2800" dirty="0"/>
              <a:t>On workers</a:t>
            </a:r>
          </a:p>
          <a:p>
            <a:pPr lvl="2" eaLnBrk="1" hangingPunct="1"/>
            <a:r>
              <a:rPr lang="en-US" sz="2800" dirty="0"/>
              <a:t>On environment </a:t>
            </a:r>
          </a:p>
          <a:p>
            <a:pPr lvl="2" eaLnBrk="1" hangingPunct="1"/>
            <a:r>
              <a:rPr lang="en-US" sz="2800" dirty="0"/>
              <a:t>During manufacturing</a:t>
            </a:r>
          </a:p>
          <a:p>
            <a:pPr eaLnBrk="1" hangingPunct="1"/>
            <a:endParaRPr lang="en-US" sz="3200" dirty="0"/>
          </a:p>
          <a:p>
            <a:pPr lvl="1" eaLnBrk="1" hangingPunct="1"/>
            <a:endParaRPr lang="en-US" sz="28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Date Placeholder 3"/>
          <p:cNvSpPr>
            <a:spLocks noGrp="1"/>
          </p:cNvSpPr>
          <p:nvPr>
            <p:ph type="dt" sz="quarter" idx="10"/>
          </p:nvPr>
        </p:nvSpPr>
        <p:spPr>
          <a:noFill/>
        </p:spPr>
        <p:txBody>
          <a:bodyPr/>
          <a:lstStyle/>
          <a:p>
            <a:r>
              <a:rPr lang="en-US"/>
              <a:t>Week 2</a:t>
            </a:r>
            <a:endParaRPr lang="en-US" dirty="0"/>
          </a:p>
        </p:txBody>
      </p:sp>
      <p:sp>
        <p:nvSpPr>
          <p:cNvPr id="65539" name="Footer Placeholder 4"/>
          <p:cNvSpPr>
            <a:spLocks noGrp="1"/>
          </p:cNvSpPr>
          <p:nvPr>
            <p:ph type="ftr" sz="quarter" idx="11"/>
          </p:nvPr>
        </p:nvSpPr>
        <p:spPr>
          <a:noFill/>
        </p:spPr>
        <p:txBody>
          <a:bodyPr/>
          <a:lstStyle/>
          <a:p>
            <a:r>
              <a:rPr lang="en-US" dirty="0"/>
              <a:t>Dr. Lou Pape SysEng6196</a:t>
            </a:r>
          </a:p>
        </p:txBody>
      </p:sp>
      <p:sp>
        <p:nvSpPr>
          <p:cNvPr id="65540" name="Slide Number Placeholder 5"/>
          <p:cNvSpPr>
            <a:spLocks noGrp="1"/>
          </p:cNvSpPr>
          <p:nvPr>
            <p:ph type="sldNum" sz="quarter" idx="12"/>
          </p:nvPr>
        </p:nvSpPr>
        <p:spPr>
          <a:noFill/>
        </p:spPr>
        <p:txBody>
          <a:bodyPr/>
          <a:lstStyle/>
          <a:p>
            <a:fld id="{84BC9D97-F872-4B19-B363-80DADBE278BE}" type="slidenum">
              <a:rPr lang="en-US" smtClean="0"/>
              <a:pPr/>
              <a:t>64</a:t>
            </a:fld>
            <a:endParaRPr lang="en-US"/>
          </a:p>
        </p:txBody>
      </p:sp>
      <p:sp>
        <p:nvSpPr>
          <p:cNvPr id="65541" name="Rectangle 2"/>
          <p:cNvSpPr>
            <a:spLocks noGrp="1" noChangeArrowheads="1"/>
          </p:cNvSpPr>
          <p:nvPr>
            <p:ph type="title"/>
          </p:nvPr>
        </p:nvSpPr>
        <p:spPr>
          <a:xfrm>
            <a:off x="685800" y="533400"/>
            <a:ext cx="8229600" cy="914400"/>
          </a:xfrm>
        </p:spPr>
        <p:txBody>
          <a:bodyPr/>
          <a:lstStyle/>
          <a:p>
            <a:pPr eaLnBrk="1" hangingPunct="1"/>
            <a:r>
              <a:rPr lang="en-US" sz="3200"/>
              <a:t>Elements of Logistics and Supportability</a:t>
            </a:r>
          </a:p>
        </p:txBody>
      </p:sp>
      <p:pic>
        <p:nvPicPr>
          <p:cNvPr id="65542" name="Picture 3"/>
          <p:cNvPicPr>
            <a:picLocks noChangeAspect="1" noChangeArrowheads="1"/>
          </p:cNvPicPr>
          <p:nvPr/>
        </p:nvPicPr>
        <p:blipFill>
          <a:blip r:embed="rId3" cstate="print"/>
          <a:srcRect/>
          <a:stretch>
            <a:fillRect/>
          </a:stretch>
        </p:blipFill>
        <p:spPr bwMode="auto">
          <a:xfrm>
            <a:off x="1371600" y="1330325"/>
            <a:ext cx="7467600" cy="5146675"/>
          </a:xfrm>
          <a:prstGeom prst="rect">
            <a:avLst/>
          </a:prstGeom>
          <a:noFill/>
          <a:ln w="9525">
            <a:noFill/>
            <a:miter lim="800000"/>
            <a:headEnd/>
            <a:tailEnd/>
          </a:ln>
        </p:spPr>
      </p:pic>
      <p:sp>
        <p:nvSpPr>
          <p:cNvPr id="1768452" name="Text Box 4"/>
          <p:cNvSpPr txBox="1">
            <a:spLocks noChangeArrowheads="1"/>
          </p:cNvSpPr>
          <p:nvPr/>
        </p:nvSpPr>
        <p:spPr bwMode="auto">
          <a:xfrm>
            <a:off x="4724400" y="4225925"/>
            <a:ext cx="844550" cy="457200"/>
          </a:xfrm>
          <a:prstGeom prst="rect">
            <a:avLst/>
          </a:prstGeom>
          <a:solidFill>
            <a:srgbClr val="99CC00"/>
          </a:solidFill>
          <a:ln w="9525">
            <a:noFill/>
            <a:miter lim="800000"/>
            <a:headEnd/>
            <a:tailEnd/>
          </a:ln>
        </p:spPr>
        <p:txBody>
          <a:bodyPr wrap="none">
            <a:spAutoFit/>
          </a:bodyPr>
          <a:lstStyle/>
          <a:p>
            <a:pPr algn="ctr" eaLnBrk="1" hangingPunct="1">
              <a:spcBef>
                <a:spcPct val="20000"/>
              </a:spcBef>
            </a:pPr>
            <a:r>
              <a:rPr lang="en-US">
                <a:latin typeface="Times New Roman" pitchFamily="18" charset="0"/>
              </a:rPr>
              <a:t>Plans</a:t>
            </a:r>
          </a:p>
        </p:txBody>
      </p:sp>
      <p:sp>
        <p:nvSpPr>
          <p:cNvPr id="1768453" name="Text Box 5"/>
          <p:cNvSpPr txBox="1">
            <a:spLocks noChangeArrowheads="1"/>
          </p:cNvSpPr>
          <p:nvPr/>
        </p:nvSpPr>
        <p:spPr bwMode="auto">
          <a:xfrm>
            <a:off x="6681788" y="2722563"/>
            <a:ext cx="738187" cy="336550"/>
          </a:xfrm>
          <a:prstGeom prst="rect">
            <a:avLst/>
          </a:prstGeom>
          <a:solidFill>
            <a:srgbClr val="99CC00"/>
          </a:solidFill>
          <a:ln w="9525">
            <a:noFill/>
            <a:miter lim="800000"/>
            <a:headEnd/>
            <a:tailEnd/>
          </a:ln>
        </p:spPr>
        <p:txBody>
          <a:bodyPr>
            <a:spAutoFit/>
          </a:bodyPr>
          <a:lstStyle/>
          <a:p>
            <a:pPr algn="ctr" eaLnBrk="1" hangingPunct="1">
              <a:spcBef>
                <a:spcPct val="20000"/>
              </a:spcBef>
            </a:pPr>
            <a:r>
              <a:rPr lang="en-US" sz="1600">
                <a:latin typeface="Times New Roman" pitchFamily="18" charset="0"/>
              </a:rPr>
              <a:t>People</a:t>
            </a:r>
          </a:p>
        </p:txBody>
      </p:sp>
      <p:sp>
        <p:nvSpPr>
          <p:cNvPr id="1768454" name="Text Box 6"/>
          <p:cNvSpPr txBox="1">
            <a:spLocks noChangeArrowheads="1"/>
          </p:cNvSpPr>
          <p:nvPr/>
        </p:nvSpPr>
        <p:spPr bwMode="auto">
          <a:xfrm>
            <a:off x="6324600" y="3463925"/>
            <a:ext cx="2743200" cy="336550"/>
          </a:xfrm>
          <a:prstGeom prst="rect">
            <a:avLst/>
          </a:prstGeom>
          <a:solidFill>
            <a:srgbClr val="99CC00"/>
          </a:solidFill>
          <a:ln w="9525">
            <a:noFill/>
            <a:miter lim="800000"/>
            <a:headEnd/>
            <a:tailEnd/>
          </a:ln>
        </p:spPr>
        <p:txBody>
          <a:bodyPr>
            <a:spAutoFit/>
          </a:bodyPr>
          <a:lstStyle/>
          <a:p>
            <a:pPr algn="ctr" eaLnBrk="1" hangingPunct="1">
              <a:spcBef>
                <a:spcPct val="20000"/>
              </a:spcBef>
            </a:pPr>
            <a:r>
              <a:rPr lang="en-US" sz="1600">
                <a:latin typeface="Times New Roman" pitchFamily="18" charset="0"/>
              </a:rPr>
              <a:t>Information Infrastructure</a:t>
            </a:r>
          </a:p>
        </p:txBody>
      </p:sp>
      <p:sp>
        <p:nvSpPr>
          <p:cNvPr id="1768455" name="Text Box 7"/>
          <p:cNvSpPr txBox="1">
            <a:spLocks noChangeArrowheads="1"/>
          </p:cNvSpPr>
          <p:nvPr/>
        </p:nvSpPr>
        <p:spPr bwMode="auto">
          <a:xfrm>
            <a:off x="6172200" y="4225925"/>
            <a:ext cx="2743200" cy="336550"/>
          </a:xfrm>
          <a:prstGeom prst="rect">
            <a:avLst/>
          </a:prstGeom>
          <a:solidFill>
            <a:srgbClr val="99CC00"/>
          </a:solidFill>
          <a:ln w="9525">
            <a:noFill/>
            <a:miter lim="800000"/>
            <a:headEnd/>
            <a:tailEnd/>
          </a:ln>
        </p:spPr>
        <p:txBody>
          <a:bodyPr>
            <a:spAutoFit/>
          </a:bodyPr>
          <a:lstStyle/>
          <a:p>
            <a:pPr algn="ctr" eaLnBrk="1" hangingPunct="1">
              <a:spcBef>
                <a:spcPct val="20000"/>
              </a:spcBef>
            </a:pPr>
            <a:r>
              <a:rPr lang="en-US" sz="1600">
                <a:latin typeface="Times New Roman" pitchFamily="18" charset="0"/>
              </a:rPr>
              <a:t>Physical Infrastructure</a:t>
            </a:r>
          </a:p>
        </p:txBody>
      </p:sp>
      <p:sp>
        <p:nvSpPr>
          <p:cNvPr id="1768456" name="Text Box 8"/>
          <p:cNvSpPr txBox="1">
            <a:spLocks noChangeArrowheads="1"/>
          </p:cNvSpPr>
          <p:nvPr/>
        </p:nvSpPr>
        <p:spPr bwMode="auto">
          <a:xfrm>
            <a:off x="6019800" y="5292725"/>
            <a:ext cx="2743200" cy="336550"/>
          </a:xfrm>
          <a:prstGeom prst="rect">
            <a:avLst/>
          </a:prstGeom>
          <a:solidFill>
            <a:srgbClr val="99CC00"/>
          </a:solidFill>
          <a:ln w="9525">
            <a:noFill/>
            <a:miter lim="800000"/>
            <a:headEnd/>
            <a:tailEnd/>
          </a:ln>
        </p:spPr>
        <p:txBody>
          <a:bodyPr>
            <a:spAutoFit/>
          </a:bodyPr>
          <a:lstStyle/>
          <a:p>
            <a:pPr algn="ctr" eaLnBrk="1" hangingPunct="1">
              <a:spcBef>
                <a:spcPct val="20000"/>
              </a:spcBef>
            </a:pPr>
            <a:r>
              <a:rPr lang="en-US" sz="1600">
                <a:latin typeface="Times New Roman" pitchFamily="18" charset="0"/>
              </a:rPr>
              <a:t>Repair Infrastructure</a:t>
            </a:r>
          </a:p>
        </p:txBody>
      </p:sp>
      <p:sp>
        <p:nvSpPr>
          <p:cNvPr id="1768457" name="Text Box 9"/>
          <p:cNvSpPr txBox="1">
            <a:spLocks noChangeArrowheads="1"/>
          </p:cNvSpPr>
          <p:nvPr/>
        </p:nvSpPr>
        <p:spPr bwMode="auto">
          <a:xfrm>
            <a:off x="3276600" y="5826125"/>
            <a:ext cx="3962400" cy="336550"/>
          </a:xfrm>
          <a:prstGeom prst="rect">
            <a:avLst/>
          </a:prstGeom>
          <a:solidFill>
            <a:srgbClr val="99CC00"/>
          </a:solidFill>
          <a:ln w="9525">
            <a:noFill/>
            <a:miter lim="800000"/>
            <a:headEnd/>
            <a:tailEnd/>
          </a:ln>
        </p:spPr>
        <p:txBody>
          <a:bodyPr>
            <a:spAutoFit/>
          </a:bodyPr>
          <a:lstStyle/>
          <a:p>
            <a:pPr algn="ctr" eaLnBrk="1" hangingPunct="1">
              <a:spcBef>
                <a:spcPct val="20000"/>
              </a:spcBef>
            </a:pPr>
            <a:r>
              <a:rPr lang="en-US" sz="1600">
                <a:latin typeface="Times New Roman" pitchFamily="18" charset="0"/>
              </a:rPr>
              <a:t>Experience Data and Communications</a:t>
            </a:r>
          </a:p>
        </p:txBody>
      </p:sp>
      <p:sp>
        <p:nvSpPr>
          <p:cNvPr id="1768458" name="Text Box 10"/>
          <p:cNvSpPr txBox="1">
            <a:spLocks noChangeArrowheads="1"/>
          </p:cNvSpPr>
          <p:nvPr/>
        </p:nvSpPr>
        <p:spPr bwMode="auto">
          <a:xfrm>
            <a:off x="1600200" y="5337175"/>
            <a:ext cx="2743200" cy="336550"/>
          </a:xfrm>
          <a:prstGeom prst="rect">
            <a:avLst/>
          </a:prstGeom>
          <a:solidFill>
            <a:srgbClr val="99CC00"/>
          </a:solidFill>
          <a:ln w="9525">
            <a:noFill/>
            <a:miter lim="800000"/>
            <a:headEnd/>
            <a:tailEnd/>
          </a:ln>
        </p:spPr>
        <p:txBody>
          <a:bodyPr>
            <a:spAutoFit/>
          </a:bodyPr>
          <a:lstStyle/>
          <a:p>
            <a:pPr algn="ctr" eaLnBrk="1" hangingPunct="1">
              <a:spcBef>
                <a:spcPct val="20000"/>
              </a:spcBef>
            </a:pPr>
            <a:r>
              <a:rPr lang="en-US" sz="1600">
                <a:latin typeface="Times New Roman" pitchFamily="18" charset="0"/>
              </a:rPr>
              <a:t>Transportation and Handling</a:t>
            </a:r>
          </a:p>
        </p:txBody>
      </p:sp>
      <p:sp>
        <p:nvSpPr>
          <p:cNvPr id="1768459" name="Text Box 11"/>
          <p:cNvSpPr txBox="1">
            <a:spLocks noChangeArrowheads="1"/>
          </p:cNvSpPr>
          <p:nvPr/>
        </p:nvSpPr>
        <p:spPr bwMode="auto">
          <a:xfrm>
            <a:off x="1981200" y="4225925"/>
            <a:ext cx="1828800" cy="336550"/>
          </a:xfrm>
          <a:prstGeom prst="rect">
            <a:avLst/>
          </a:prstGeom>
          <a:solidFill>
            <a:srgbClr val="99CC00"/>
          </a:solidFill>
          <a:ln w="9525">
            <a:noFill/>
            <a:miter lim="800000"/>
            <a:headEnd/>
            <a:tailEnd/>
          </a:ln>
        </p:spPr>
        <p:txBody>
          <a:bodyPr>
            <a:spAutoFit/>
          </a:bodyPr>
          <a:lstStyle/>
          <a:p>
            <a:pPr algn="ctr" eaLnBrk="1" hangingPunct="1">
              <a:spcBef>
                <a:spcPct val="20000"/>
              </a:spcBef>
            </a:pPr>
            <a:r>
              <a:rPr lang="en-US" sz="1600">
                <a:latin typeface="Times New Roman" pitchFamily="18" charset="0"/>
              </a:rPr>
              <a:t>Technical Data</a:t>
            </a:r>
          </a:p>
        </p:txBody>
      </p:sp>
      <p:sp>
        <p:nvSpPr>
          <p:cNvPr id="1768460" name="Text Box 12"/>
          <p:cNvSpPr txBox="1">
            <a:spLocks noChangeArrowheads="1"/>
          </p:cNvSpPr>
          <p:nvPr/>
        </p:nvSpPr>
        <p:spPr bwMode="auto">
          <a:xfrm>
            <a:off x="1524000" y="3540125"/>
            <a:ext cx="2438400" cy="336550"/>
          </a:xfrm>
          <a:prstGeom prst="rect">
            <a:avLst/>
          </a:prstGeom>
          <a:solidFill>
            <a:srgbClr val="99CC00"/>
          </a:solidFill>
          <a:ln w="9525">
            <a:noFill/>
            <a:miter lim="800000"/>
            <a:headEnd/>
            <a:tailEnd/>
          </a:ln>
        </p:spPr>
        <p:txBody>
          <a:bodyPr>
            <a:spAutoFit/>
          </a:bodyPr>
          <a:lstStyle/>
          <a:p>
            <a:pPr algn="ctr" eaLnBrk="1" hangingPunct="1">
              <a:spcBef>
                <a:spcPct val="20000"/>
              </a:spcBef>
            </a:pPr>
            <a:r>
              <a:rPr lang="en-US" sz="1600">
                <a:latin typeface="Times New Roman" pitchFamily="18" charset="0"/>
              </a:rPr>
              <a:t>Spares and Consumables</a:t>
            </a:r>
          </a:p>
        </p:txBody>
      </p:sp>
      <p:sp>
        <p:nvSpPr>
          <p:cNvPr id="1768461" name="Text Box 13"/>
          <p:cNvSpPr txBox="1">
            <a:spLocks noChangeArrowheads="1"/>
          </p:cNvSpPr>
          <p:nvPr/>
        </p:nvSpPr>
        <p:spPr bwMode="auto">
          <a:xfrm>
            <a:off x="1828800" y="2701925"/>
            <a:ext cx="2438400" cy="336550"/>
          </a:xfrm>
          <a:prstGeom prst="rect">
            <a:avLst/>
          </a:prstGeom>
          <a:solidFill>
            <a:srgbClr val="99CC00"/>
          </a:solidFill>
          <a:ln w="9525">
            <a:noFill/>
            <a:miter lim="800000"/>
            <a:headEnd/>
            <a:tailEnd/>
          </a:ln>
        </p:spPr>
        <p:txBody>
          <a:bodyPr>
            <a:spAutoFit/>
          </a:bodyPr>
          <a:lstStyle/>
          <a:p>
            <a:pPr algn="ctr" eaLnBrk="1" hangingPunct="1">
              <a:spcBef>
                <a:spcPct val="20000"/>
              </a:spcBef>
            </a:pPr>
            <a:r>
              <a:rPr lang="en-US" sz="1600">
                <a:latin typeface="Times New Roman" pitchFamily="18" charset="0"/>
              </a:rPr>
              <a:t>People</a:t>
            </a:r>
          </a:p>
        </p:txBody>
      </p:sp>
      <p:sp>
        <p:nvSpPr>
          <p:cNvPr id="1768462" name="Text Box 14"/>
          <p:cNvSpPr txBox="1">
            <a:spLocks noChangeArrowheads="1"/>
          </p:cNvSpPr>
          <p:nvPr/>
        </p:nvSpPr>
        <p:spPr bwMode="auto">
          <a:xfrm>
            <a:off x="2209800" y="1863725"/>
            <a:ext cx="5867400" cy="457200"/>
          </a:xfrm>
          <a:prstGeom prst="rect">
            <a:avLst/>
          </a:prstGeom>
          <a:solidFill>
            <a:srgbClr val="99CC00"/>
          </a:solidFill>
          <a:ln w="9525">
            <a:noFill/>
            <a:miter lim="800000"/>
            <a:headEnd/>
            <a:tailEnd/>
          </a:ln>
        </p:spPr>
        <p:txBody>
          <a:bodyPr wrap="none">
            <a:spAutoFit/>
          </a:bodyPr>
          <a:lstStyle/>
          <a:p>
            <a:pPr algn="ctr" eaLnBrk="1" hangingPunct="1">
              <a:spcBef>
                <a:spcPct val="20000"/>
              </a:spcBef>
            </a:pPr>
            <a:r>
              <a:rPr lang="en-US">
                <a:latin typeface="Times New Roman" pitchFamily="18" charset="0"/>
              </a:rPr>
              <a:t>Much more than the “system” being supported</a:t>
            </a:r>
          </a:p>
        </p:txBody>
      </p:sp>
      <p:sp>
        <p:nvSpPr>
          <p:cNvPr id="65554" name="Rectangle 15"/>
          <p:cNvSpPr>
            <a:spLocks noChangeArrowheads="1"/>
          </p:cNvSpPr>
          <p:nvPr/>
        </p:nvSpPr>
        <p:spPr bwMode="auto">
          <a:xfrm>
            <a:off x="0" y="5521325"/>
            <a:ext cx="2133600" cy="822325"/>
          </a:xfrm>
          <a:prstGeom prst="rect">
            <a:avLst/>
          </a:prstGeom>
          <a:noFill/>
          <a:ln w="9525">
            <a:noFill/>
            <a:miter lim="800000"/>
            <a:headEnd/>
            <a:tailEnd/>
          </a:ln>
        </p:spPr>
        <p:txBody>
          <a:bodyPr>
            <a:spAutoFit/>
          </a:bodyPr>
          <a:lstStyle/>
          <a:p>
            <a:pPr eaLnBrk="1" hangingPunct="1"/>
            <a:r>
              <a:rPr lang="en-US" sz="1200" b="1">
                <a:latin typeface="Times"/>
              </a:rPr>
              <a:t>From Blanchard and Fabrycky, “Systems Engineering and Analysis”, Fourth Edition</a:t>
            </a:r>
            <a:r>
              <a:rPr lang="en-US" sz="1200">
                <a:latin typeface="Times"/>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68452"/>
                                        </p:tgtEl>
                                        <p:attrNameLst>
                                          <p:attrName>style.visibility</p:attrName>
                                        </p:attrNameLst>
                                      </p:cBhvr>
                                      <p:to>
                                        <p:strVal val="visible"/>
                                      </p:to>
                                    </p:set>
                                  </p:childTnLst>
                                  <p:subTnLst>
                                    <p:set>
                                      <p:cBhvr override="childStyle">
                                        <p:cTn dur="1" fill="hold" display="0" masterRel="nextClick" afterEffect="1"/>
                                        <p:tgtEl>
                                          <p:spTgt spid="176845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68453"/>
                                        </p:tgtEl>
                                        <p:attrNameLst>
                                          <p:attrName>style.visibility</p:attrName>
                                        </p:attrNameLst>
                                      </p:cBhvr>
                                      <p:to>
                                        <p:strVal val="visible"/>
                                      </p:to>
                                    </p:set>
                                  </p:childTnLst>
                                  <p:subTnLst>
                                    <p:set>
                                      <p:cBhvr override="childStyle">
                                        <p:cTn dur="1" fill="hold" display="0" masterRel="nextClick" afterEffect="1"/>
                                        <p:tgtEl>
                                          <p:spTgt spid="176845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68454"/>
                                        </p:tgtEl>
                                        <p:attrNameLst>
                                          <p:attrName>style.visibility</p:attrName>
                                        </p:attrNameLst>
                                      </p:cBhvr>
                                      <p:to>
                                        <p:strVal val="visible"/>
                                      </p:to>
                                    </p:set>
                                  </p:childTnLst>
                                  <p:subTnLst>
                                    <p:set>
                                      <p:cBhvr override="childStyle">
                                        <p:cTn dur="1" fill="hold" display="0" masterRel="nextClick" afterEffect="1"/>
                                        <p:tgtEl>
                                          <p:spTgt spid="176845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68455"/>
                                        </p:tgtEl>
                                        <p:attrNameLst>
                                          <p:attrName>style.visibility</p:attrName>
                                        </p:attrNameLst>
                                      </p:cBhvr>
                                      <p:to>
                                        <p:strVal val="visible"/>
                                      </p:to>
                                    </p:set>
                                  </p:childTnLst>
                                  <p:subTnLst>
                                    <p:set>
                                      <p:cBhvr override="childStyle">
                                        <p:cTn dur="1" fill="hold" display="0" masterRel="nextClick" afterEffect="1"/>
                                        <p:tgtEl>
                                          <p:spTgt spid="1768455"/>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68456"/>
                                        </p:tgtEl>
                                        <p:attrNameLst>
                                          <p:attrName>style.visibility</p:attrName>
                                        </p:attrNameLst>
                                      </p:cBhvr>
                                      <p:to>
                                        <p:strVal val="visible"/>
                                      </p:to>
                                    </p:set>
                                  </p:childTnLst>
                                  <p:subTnLst>
                                    <p:set>
                                      <p:cBhvr override="childStyle">
                                        <p:cTn dur="1" fill="hold" display="0" masterRel="nextClick" afterEffect="1"/>
                                        <p:tgtEl>
                                          <p:spTgt spid="1768456"/>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768457"/>
                                        </p:tgtEl>
                                        <p:attrNameLst>
                                          <p:attrName>style.visibility</p:attrName>
                                        </p:attrNameLst>
                                      </p:cBhvr>
                                      <p:to>
                                        <p:strVal val="visible"/>
                                      </p:to>
                                    </p:set>
                                  </p:childTnLst>
                                  <p:subTnLst>
                                    <p:set>
                                      <p:cBhvr override="childStyle">
                                        <p:cTn dur="1" fill="hold" display="0" masterRel="nextClick" afterEffect="1"/>
                                        <p:tgtEl>
                                          <p:spTgt spid="1768457"/>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68458"/>
                                        </p:tgtEl>
                                        <p:attrNameLst>
                                          <p:attrName>style.visibility</p:attrName>
                                        </p:attrNameLst>
                                      </p:cBhvr>
                                      <p:to>
                                        <p:strVal val="visible"/>
                                      </p:to>
                                    </p:set>
                                  </p:childTnLst>
                                  <p:subTnLst>
                                    <p:set>
                                      <p:cBhvr override="childStyle">
                                        <p:cTn dur="1" fill="hold" display="0" masterRel="nextClick" afterEffect="1"/>
                                        <p:tgtEl>
                                          <p:spTgt spid="1768458"/>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768459"/>
                                        </p:tgtEl>
                                        <p:attrNameLst>
                                          <p:attrName>style.visibility</p:attrName>
                                        </p:attrNameLst>
                                      </p:cBhvr>
                                      <p:to>
                                        <p:strVal val="visible"/>
                                      </p:to>
                                    </p:set>
                                  </p:childTnLst>
                                  <p:subTnLst>
                                    <p:set>
                                      <p:cBhvr override="childStyle">
                                        <p:cTn dur="1" fill="hold" display="0" masterRel="nextClick" afterEffect="1"/>
                                        <p:tgtEl>
                                          <p:spTgt spid="1768459"/>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768460"/>
                                        </p:tgtEl>
                                        <p:attrNameLst>
                                          <p:attrName>style.visibility</p:attrName>
                                        </p:attrNameLst>
                                      </p:cBhvr>
                                      <p:to>
                                        <p:strVal val="visible"/>
                                      </p:to>
                                    </p:set>
                                  </p:childTnLst>
                                  <p:subTnLst>
                                    <p:set>
                                      <p:cBhvr override="childStyle">
                                        <p:cTn dur="1" fill="hold" display="0" masterRel="nextClick" afterEffect="1"/>
                                        <p:tgtEl>
                                          <p:spTgt spid="1768460"/>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768461"/>
                                        </p:tgtEl>
                                        <p:attrNameLst>
                                          <p:attrName>style.visibility</p:attrName>
                                        </p:attrNameLst>
                                      </p:cBhvr>
                                      <p:to>
                                        <p:strVal val="visible"/>
                                      </p:to>
                                    </p:set>
                                  </p:childTnLst>
                                  <p:subTnLst>
                                    <p:set>
                                      <p:cBhvr override="childStyle">
                                        <p:cTn dur="1" fill="hold" display="0" masterRel="nextClick" afterEffect="1"/>
                                        <p:tgtEl>
                                          <p:spTgt spid="1768461"/>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768462"/>
                                        </p:tgtEl>
                                        <p:attrNameLst>
                                          <p:attrName>style.visibility</p:attrName>
                                        </p:attrNameLst>
                                      </p:cBhvr>
                                      <p:to>
                                        <p:strVal val="visible"/>
                                      </p:to>
                                    </p:set>
                                    <p:anim calcmode="lin" valueType="num">
                                      <p:cBhvr additive="base">
                                        <p:cTn id="47" dur="500" fill="hold"/>
                                        <p:tgtEl>
                                          <p:spTgt spid="1768462"/>
                                        </p:tgtEl>
                                        <p:attrNameLst>
                                          <p:attrName>ppt_x</p:attrName>
                                        </p:attrNameLst>
                                      </p:cBhvr>
                                      <p:tavLst>
                                        <p:tav tm="0">
                                          <p:val>
                                            <p:strVal val="0-#ppt_w/2"/>
                                          </p:val>
                                        </p:tav>
                                        <p:tav tm="100000">
                                          <p:val>
                                            <p:strVal val="#ppt_x"/>
                                          </p:val>
                                        </p:tav>
                                      </p:tavLst>
                                    </p:anim>
                                    <p:anim calcmode="lin" valueType="num">
                                      <p:cBhvr additive="base">
                                        <p:cTn id="48" dur="500" fill="hold"/>
                                        <p:tgtEl>
                                          <p:spTgt spid="17684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8452" grpId="0" animBg="1" autoUpdateAnimBg="0"/>
      <p:bldP spid="1768453" grpId="0" animBg="1" autoUpdateAnimBg="0"/>
      <p:bldP spid="1768454" grpId="0" animBg="1" autoUpdateAnimBg="0"/>
      <p:bldP spid="1768455" grpId="0" animBg="1" autoUpdateAnimBg="0"/>
      <p:bldP spid="1768456" grpId="0" animBg="1" autoUpdateAnimBg="0"/>
      <p:bldP spid="1768457" grpId="0" animBg="1" autoUpdateAnimBg="0"/>
      <p:bldP spid="1768458" grpId="0" animBg="1" autoUpdateAnimBg="0"/>
      <p:bldP spid="1768459" grpId="0" animBg="1" autoUpdateAnimBg="0"/>
      <p:bldP spid="1768460" grpId="0" animBg="1" autoUpdateAnimBg="0"/>
      <p:bldP spid="1768461" grpId="0" animBg="1" autoUpdateAnimBg="0"/>
      <p:bldP spid="1768462"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Date Placeholder 3"/>
          <p:cNvSpPr>
            <a:spLocks noGrp="1"/>
          </p:cNvSpPr>
          <p:nvPr>
            <p:ph type="dt" sz="quarter" idx="10"/>
          </p:nvPr>
        </p:nvSpPr>
        <p:spPr>
          <a:noFill/>
        </p:spPr>
        <p:txBody>
          <a:bodyPr/>
          <a:lstStyle/>
          <a:p>
            <a:r>
              <a:rPr lang="en-US"/>
              <a:t>Week 2</a:t>
            </a:r>
            <a:endParaRPr lang="en-US" dirty="0"/>
          </a:p>
        </p:txBody>
      </p:sp>
      <p:sp>
        <p:nvSpPr>
          <p:cNvPr id="66563" name="Footer Placeholder 4"/>
          <p:cNvSpPr>
            <a:spLocks noGrp="1"/>
          </p:cNvSpPr>
          <p:nvPr>
            <p:ph type="ftr" sz="quarter" idx="11"/>
          </p:nvPr>
        </p:nvSpPr>
        <p:spPr>
          <a:noFill/>
        </p:spPr>
        <p:txBody>
          <a:bodyPr/>
          <a:lstStyle/>
          <a:p>
            <a:r>
              <a:rPr lang="en-US" dirty="0"/>
              <a:t>Dr. Lou Pape SysEng6196</a:t>
            </a:r>
          </a:p>
        </p:txBody>
      </p:sp>
      <p:sp>
        <p:nvSpPr>
          <p:cNvPr id="66564" name="Slide Number Placeholder 5"/>
          <p:cNvSpPr>
            <a:spLocks noGrp="1"/>
          </p:cNvSpPr>
          <p:nvPr>
            <p:ph type="sldNum" sz="quarter" idx="12"/>
          </p:nvPr>
        </p:nvSpPr>
        <p:spPr>
          <a:noFill/>
        </p:spPr>
        <p:txBody>
          <a:bodyPr/>
          <a:lstStyle/>
          <a:p>
            <a:fld id="{22D68CBF-3782-4AB2-8531-FD5C9DA16B5E}" type="slidenum">
              <a:rPr lang="en-US" smtClean="0"/>
              <a:pPr/>
              <a:t>65</a:t>
            </a:fld>
            <a:endParaRPr lang="en-US"/>
          </a:p>
        </p:txBody>
      </p:sp>
      <p:sp>
        <p:nvSpPr>
          <p:cNvPr id="66565" name="Rectangle 2"/>
          <p:cNvSpPr>
            <a:spLocks noGrp="1" noChangeArrowheads="1"/>
          </p:cNvSpPr>
          <p:nvPr>
            <p:ph type="title"/>
          </p:nvPr>
        </p:nvSpPr>
        <p:spPr/>
        <p:txBody>
          <a:bodyPr/>
          <a:lstStyle/>
          <a:p>
            <a:pPr eaLnBrk="1" hangingPunct="1"/>
            <a:r>
              <a:rPr lang="en-US"/>
              <a:t>Quality</a:t>
            </a:r>
          </a:p>
        </p:txBody>
      </p:sp>
      <p:sp>
        <p:nvSpPr>
          <p:cNvPr id="66566" name="Rectangle 3"/>
          <p:cNvSpPr>
            <a:spLocks noGrp="1" noChangeArrowheads="1"/>
          </p:cNvSpPr>
          <p:nvPr>
            <p:ph type="body" idx="1"/>
          </p:nvPr>
        </p:nvSpPr>
        <p:spPr>
          <a:xfrm>
            <a:off x="381000" y="1295400"/>
            <a:ext cx="8305800" cy="5105400"/>
          </a:xfrm>
        </p:spPr>
        <p:txBody>
          <a:bodyPr/>
          <a:lstStyle/>
          <a:p>
            <a:pPr eaLnBrk="1" hangingPunct="1"/>
            <a:r>
              <a:rPr lang="en-US" dirty="0"/>
              <a:t>Old: “Inspect quality in” – Big feedback loops</a:t>
            </a:r>
          </a:p>
          <a:p>
            <a:pPr eaLnBrk="1" hangingPunct="1"/>
            <a:r>
              <a:rPr lang="en-US" dirty="0"/>
              <a:t>Current: “Total Quality Management” and equivalents</a:t>
            </a:r>
          </a:p>
          <a:p>
            <a:pPr lvl="1" eaLnBrk="1" hangingPunct="1"/>
            <a:r>
              <a:rPr lang="en-US" dirty="0"/>
              <a:t>TQM is  a total integrated management approach that addresses system/product quality during all phases of the life cycle and at each level in the overall system hierarchical structure.</a:t>
            </a:r>
          </a:p>
          <a:p>
            <a:pPr eaLnBrk="1" hangingPunct="1"/>
            <a:r>
              <a:rPr lang="en-US" dirty="0"/>
              <a:t>Elements</a:t>
            </a:r>
          </a:p>
          <a:p>
            <a:pPr lvl="1" eaLnBrk="1" hangingPunct="1"/>
            <a:r>
              <a:rPr lang="en-US" dirty="0"/>
              <a:t>User </a:t>
            </a:r>
            <a:r>
              <a:rPr lang="en-US" i="1" dirty="0"/>
              <a:t>satisfaction</a:t>
            </a:r>
            <a:r>
              <a:rPr lang="en-US" dirty="0"/>
              <a:t> (not just meet requirements)</a:t>
            </a:r>
          </a:p>
          <a:p>
            <a:pPr lvl="1" eaLnBrk="1" hangingPunct="1"/>
            <a:r>
              <a:rPr lang="en-US" dirty="0"/>
              <a:t>Continuous improvement</a:t>
            </a:r>
          </a:p>
          <a:p>
            <a:pPr lvl="1" eaLnBrk="1" hangingPunct="1"/>
            <a:r>
              <a:rPr lang="en-US" dirty="0"/>
              <a:t>Minimize variation</a:t>
            </a:r>
          </a:p>
          <a:p>
            <a:pPr lvl="1" eaLnBrk="1" hangingPunct="1"/>
            <a:r>
              <a:rPr lang="en-US" i="1" dirty="0"/>
              <a:t>Enterprise</a:t>
            </a:r>
            <a:r>
              <a:rPr lang="en-US" dirty="0"/>
              <a:t> activity</a:t>
            </a:r>
          </a:p>
          <a:p>
            <a:pPr lvl="1" eaLnBrk="1" hangingPunct="1"/>
            <a:endParaRPr lang="en-US" dirty="0"/>
          </a:p>
          <a:p>
            <a:pPr eaLnBrk="1" hangingPunct="1"/>
            <a:r>
              <a:rPr lang="en-US" dirty="0"/>
              <a:t>Much more in lecture 8 ff…</a:t>
            </a:r>
          </a:p>
        </p:txBody>
      </p:sp>
      <p:sp>
        <p:nvSpPr>
          <p:cNvPr id="66567" name="AutoShape 4"/>
          <p:cNvSpPr>
            <a:spLocks/>
          </p:cNvSpPr>
          <p:nvPr/>
        </p:nvSpPr>
        <p:spPr bwMode="auto">
          <a:xfrm>
            <a:off x="5029200" y="4343400"/>
            <a:ext cx="381000" cy="1371600"/>
          </a:xfrm>
          <a:prstGeom prst="rightBrace">
            <a:avLst>
              <a:gd name="adj1" fmla="val 30000"/>
              <a:gd name="adj2" fmla="val 50000"/>
            </a:avLst>
          </a:prstGeom>
          <a:noFill/>
          <a:ln w="38100">
            <a:solidFill>
              <a:schemeClr val="tx1"/>
            </a:solidFill>
            <a:round/>
            <a:headEnd/>
            <a:tailEnd/>
          </a:ln>
        </p:spPr>
        <p:txBody>
          <a:bodyPr wrap="none" anchor="ctr"/>
          <a:lstStyle/>
          <a:p>
            <a:endParaRPr lang="en-US"/>
          </a:p>
        </p:txBody>
      </p:sp>
      <p:sp>
        <p:nvSpPr>
          <p:cNvPr id="1770501" name="Rectangle 5"/>
          <p:cNvSpPr>
            <a:spLocks noChangeArrowheads="1"/>
          </p:cNvSpPr>
          <p:nvPr/>
        </p:nvSpPr>
        <p:spPr bwMode="auto">
          <a:xfrm>
            <a:off x="5791200" y="4876800"/>
            <a:ext cx="2471738" cy="457200"/>
          </a:xfrm>
          <a:prstGeom prst="rect">
            <a:avLst/>
          </a:prstGeom>
          <a:noFill/>
          <a:ln w="9525">
            <a:noFill/>
            <a:miter lim="800000"/>
            <a:headEnd/>
            <a:tailEnd/>
          </a:ln>
          <a:effectLst/>
        </p:spPr>
        <p:txBody>
          <a:bodyPr wrap="none">
            <a:spAutoFit/>
          </a:bodyPr>
          <a:lstStyle/>
          <a:p>
            <a:pPr>
              <a:defRPr/>
            </a:pPr>
            <a:r>
              <a:rPr lang="en-US">
                <a:effectLst>
                  <a:outerShdw blurRad="38100" dist="38100" dir="2700000" algn="tl">
                    <a:srgbClr val="C0C0C0"/>
                  </a:outerShdw>
                </a:effectLst>
              </a:rPr>
              <a:t>See also “CMMI”</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Date Placeholder 3"/>
          <p:cNvSpPr>
            <a:spLocks noGrp="1"/>
          </p:cNvSpPr>
          <p:nvPr>
            <p:ph type="dt" sz="quarter" idx="10"/>
          </p:nvPr>
        </p:nvSpPr>
        <p:spPr>
          <a:noFill/>
        </p:spPr>
        <p:txBody>
          <a:bodyPr/>
          <a:lstStyle/>
          <a:p>
            <a:r>
              <a:rPr lang="en-US"/>
              <a:t>Week 2</a:t>
            </a:r>
            <a:endParaRPr lang="en-US" dirty="0"/>
          </a:p>
        </p:txBody>
      </p:sp>
      <p:sp>
        <p:nvSpPr>
          <p:cNvPr id="67587" name="Footer Placeholder 4"/>
          <p:cNvSpPr>
            <a:spLocks noGrp="1"/>
          </p:cNvSpPr>
          <p:nvPr>
            <p:ph type="ftr" sz="quarter" idx="11"/>
          </p:nvPr>
        </p:nvSpPr>
        <p:spPr>
          <a:noFill/>
        </p:spPr>
        <p:txBody>
          <a:bodyPr/>
          <a:lstStyle/>
          <a:p>
            <a:r>
              <a:rPr lang="en-US" dirty="0"/>
              <a:t>Dr. Lou Pape SysEng6196</a:t>
            </a:r>
          </a:p>
        </p:txBody>
      </p:sp>
      <p:sp>
        <p:nvSpPr>
          <p:cNvPr id="67588" name="Slide Number Placeholder 5"/>
          <p:cNvSpPr>
            <a:spLocks noGrp="1"/>
          </p:cNvSpPr>
          <p:nvPr>
            <p:ph type="sldNum" sz="quarter" idx="12"/>
          </p:nvPr>
        </p:nvSpPr>
        <p:spPr>
          <a:noFill/>
        </p:spPr>
        <p:txBody>
          <a:bodyPr/>
          <a:lstStyle/>
          <a:p>
            <a:fld id="{44059D70-DE64-459E-90E5-5A10DBE4EC5E}" type="slidenum">
              <a:rPr lang="en-US" smtClean="0"/>
              <a:pPr/>
              <a:t>66</a:t>
            </a:fld>
            <a:endParaRPr lang="en-US"/>
          </a:p>
        </p:txBody>
      </p:sp>
      <p:sp>
        <p:nvSpPr>
          <p:cNvPr id="67589" name="Rectangle 2"/>
          <p:cNvSpPr>
            <a:spLocks noGrp="1" noChangeArrowheads="1"/>
          </p:cNvSpPr>
          <p:nvPr>
            <p:ph type="title"/>
          </p:nvPr>
        </p:nvSpPr>
        <p:spPr>
          <a:xfrm>
            <a:off x="914400" y="685800"/>
            <a:ext cx="8229600" cy="914400"/>
          </a:xfrm>
        </p:spPr>
        <p:txBody>
          <a:bodyPr/>
          <a:lstStyle/>
          <a:p>
            <a:pPr eaLnBrk="1" hangingPunct="1"/>
            <a:r>
              <a:rPr lang="en-US" sz="3200"/>
              <a:t>Environmental Engineering:</a:t>
            </a:r>
            <a:br>
              <a:rPr lang="en-US" sz="3200"/>
            </a:br>
            <a:r>
              <a:rPr lang="en-US" sz="3200"/>
              <a:t>Green Production – Closing the Cycle</a:t>
            </a:r>
          </a:p>
        </p:txBody>
      </p:sp>
      <p:sp>
        <p:nvSpPr>
          <p:cNvPr id="67590" name="Rectangle 3"/>
          <p:cNvSpPr>
            <a:spLocks noGrp="1" noChangeArrowheads="1"/>
          </p:cNvSpPr>
          <p:nvPr>
            <p:ph type="body" idx="1"/>
          </p:nvPr>
        </p:nvSpPr>
        <p:spPr>
          <a:xfrm>
            <a:off x="1066800" y="1524000"/>
            <a:ext cx="7769225" cy="4495800"/>
          </a:xfrm>
        </p:spPr>
        <p:txBody>
          <a:bodyPr/>
          <a:lstStyle/>
          <a:p>
            <a:pPr eaLnBrk="1" hangingPunct="1"/>
            <a:r>
              <a:rPr lang="en-US" sz="2000"/>
              <a:t>Reduce waste by aligning costs and benefits</a:t>
            </a:r>
          </a:p>
        </p:txBody>
      </p:sp>
      <p:sp>
        <p:nvSpPr>
          <p:cNvPr id="67591" name="AutoShape 4"/>
          <p:cNvSpPr>
            <a:spLocks noChangeArrowheads="1"/>
          </p:cNvSpPr>
          <p:nvPr/>
        </p:nvSpPr>
        <p:spPr bwMode="auto">
          <a:xfrm>
            <a:off x="1143000" y="1828800"/>
            <a:ext cx="3352800" cy="21336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1414 h 21600"/>
              <a:gd name="T14" fmla="*/ 16373 w 21600"/>
              <a:gd name="T15" fmla="*/ 10744 h 21600"/>
            </a:gdLst>
            <a:ahLst/>
            <a:cxnLst>
              <a:cxn ang="T8">
                <a:pos x="T0" y="T1"/>
              </a:cxn>
              <a:cxn ang="T9">
                <a:pos x="T2" y="T3"/>
              </a:cxn>
              <a:cxn ang="T10">
                <a:pos x="T4" y="T5"/>
              </a:cxn>
              <a:cxn ang="T11">
                <a:pos x="T6" y="T7"/>
              </a:cxn>
            </a:cxnLst>
            <a:rect l="T12" t="T13" r="T14" b="T15"/>
            <a:pathLst>
              <a:path w="21600" h="21600">
                <a:moveTo>
                  <a:pt x="21600" y="6079"/>
                </a:moveTo>
                <a:lnTo>
                  <a:pt x="14789" y="0"/>
                </a:lnTo>
                <a:lnTo>
                  <a:pt x="14789" y="1414"/>
                </a:lnTo>
                <a:lnTo>
                  <a:pt x="12427" y="1414"/>
                </a:lnTo>
                <a:cubicBezTo>
                  <a:pt x="5564" y="1414"/>
                  <a:pt x="0" y="6224"/>
                  <a:pt x="0" y="12158"/>
                </a:cubicBezTo>
                <a:lnTo>
                  <a:pt x="0" y="21600"/>
                </a:lnTo>
                <a:lnTo>
                  <a:pt x="9536" y="21600"/>
                </a:lnTo>
                <a:lnTo>
                  <a:pt x="9536" y="12158"/>
                </a:lnTo>
                <a:cubicBezTo>
                  <a:pt x="9536" y="11377"/>
                  <a:pt x="10830" y="10744"/>
                  <a:pt x="12427" y="10744"/>
                </a:cubicBezTo>
                <a:lnTo>
                  <a:pt x="14789" y="10744"/>
                </a:lnTo>
                <a:lnTo>
                  <a:pt x="14789" y="12158"/>
                </a:lnTo>
                <a:close/>
              </a:path>
            </a:pathLst>
          </a:custGeom>
          <a:solidFill>
            <a:srgbClr val="99CC00"/>
          </a:solidFill>
          <a:ln w="9525">
            <a:solidFill>
              <a:schemeClr val="tx1"/>
            </a:solidFill>
            <a:miter lim="800000"/>
            <a:headEnd/>
            <a:tailEnd/>
          </a:ln>
        </p:spPr>
        <p:txBody>
          <a:bodyPr wrap="none" anchor="ctr"/>
          <a:lstStyle/>
          <a:p>
            <a:pPr algn="ctr" eaLnBrk="1" hangingPunct="1">
              <a:spcBef>
                <a:spcPct val="20000"/>
              </a:spcBef>
            </a:pPr>
            <a:r>
              <a:rPr lang="en-US" dirty="0">
                <a:latin typeface="Times New Roman" pitchFamily="18" charset="0"/>
              </a:rPr>
              <a:t>Raw</a:t>
            </a:r>
            <a:br>
              <a:rPr lang="en-US" dirty="0">
                <a:latin typeface="Times New Roman" pitchFamily="18" charset="0"/>
              </a:rPr>
            </a:br>
            <a:r>
              <a:rPr lang="en-US" dirty="0">
                <a:latin typeface="Times New Roman" pitchFamily="18" charset="0"/>
              </a:rPr>
              <a:t>Materials – </a:t>
            </a:r>
          </a:p>
          <a:p>
            <a:pPr algn="ctr" eaLnBrk="1" hangingPunct="1">
              <a:spcBef>
                <a:spcPct val="20000"/>
              </a:spcBef>
            </a:pPr>
            <a:r>
              <a:rPr lang="en-US" dirty="0">
                <a:latin typeface="Times New Roman" pitchFamily="18" charset="0"/>
              </a:rPr>
              <a:t>Profit to producer</a:t>
            </a:r>
          </a:p>
        </p:txBody>
      </p:sp>
      <p:sp>
        <p:nvSpPr>
          <p:cNvPr id="67592" name="AutoShape 5"/>
          <p:cNvSpPr>
            <a:spLocks noChangeArrowheads="1"/>
          </p:cNvSpPr>
          <p:nvPr/>
        </p:nvSpPr>
        <p:spPr bwMode="auto">
          <a:xfrm rot="5371578">
            <a:off x="5638800" y="1981200"/>
            <a:ext cx="2133600" cy="21336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1255 h 21600"/>
              <a:gd name="T14" fmla="*/ 14814 w 21600"/>
              <a:gd name="T15" fmla="*/ 10903 h 21600"/>
            </a:gdLst>
            <a:ahLst/>
            <a:cxnLst>
              <a:cxn ang="T8">
                <a:pos x="T0" y="T1"/>
              </a:cxn>
              <a:cxn ang="T9">
                <a:pos x="T2" y="T3"/>
              </a:cxn>
              <a:cxn ang="T10">
                <a:pos x="T4" y="T5"/>
              </a:cxn>
              <a:cxn ang="T11">
                <a:pos x="T6" y="T7"/>
              </a:cxn>
            </a:cxnLst>
            <a:rect l="T12" t="T13" r="T14" b="T15"/>
            <a:pathLst>
              <a:path w="21600" h="21600">
                <a:moveTo>
                  <a:pt x="21600" y="6079"/>
                </a:moveTo>
                <a:lnTo>
                  <a:pt x="13048" y="0"/>
                </a:lnTo>
                <a:lnTo>
                  <a:pt x="13048" y="1255"/>
                </a:lnTo>
                <a:lnTo>
                  <a:pt x="12427" y="1255"/>
                </a:lnTo>
                <a:cubicBezTo>
                  <a:pt x="5564" y="1255"/>
                  <a:pt x="0" y="6136"/>
                  <a:pt x="0" y="12158"/>
                </a:cubicBezTo>
                <a:lnTo>
                  <a:pt x="0" y="21600"/>
                </a:lnTo>
                <a:lnTo>
                  <a:pt x="9861" y="21600"/>
                </a:lnTo>
                <a:lnTo>
                  <a:pt x="9861" y="12158"/>
                </a:lnTo>
                <a:cubicBezTo>
                  <a:pt x="9861" y="11465"/>
                  <a:pt x="11010" y="10903"/>
                  <a:pt x="12427" y="10903"/>
                </a:cubicBezTo>
                <a:lnTo>
                  <a:pt x="13048" y="10903"/>
                </a:lnTo>
                <a:lnTo>
                  <a:pt x="13048" y="12158"/>
                </a:lnTo>
                <a:close/>
              </a:path>
            </a:pathLst>
          </a:custGeom>
          <a:solidFill>
            <a:srgbClr val="99CC00"/>
          </a:solidFill>
          <a:ln w="9525">
            <a:solidFill>
              <a:schemeClr val="tx1"/>
            </a:solidFill>
            <a:miter lim="800000"/>
            <a:headEnd/>
            <a:tailEnd/>
          </a:ln>
        </p:spPr>
        <p:txBody>
          <a:bodyPr rot="10800000" vert="eaVert" wrap="none" anchor="ctr"/>
          <a:lstStyle/>
          <a:p>
            <a:pPr algn="r" eaLnBrk="1" hangingPunct="1">
              <a:spcBef>
                <a:spcPct val="20000"/>
              </a:spcBef>
            </a:pPr>
            <a:r>
              <a:rPr lang="en-US" dirty="0">
                <a:latin typeface="Times New Roman" pitchFamily="18" charset="0"/>
              </a:rPr>
              <a:t>Finished </a:t>
            </a:r>
          </a:p>
          <a:p>
            <a:pPr algn="r" eaLnBrk="1" hangingPunct="1">
              <a:spcBef>
                <a:spcPct val="20000"/>
              </a:spcBef>
            </a:pPr>
            <a:r>
              <a:rPr lang="en-US" dirty="0">
                <a:latin typeface="Times New Roman" pitchFamily="18" charset="0"/>
              </a:rPr>
              <a:t>Product – </a:t>
            </a:r>
          </a:p>
          <a:p>
            <a:pPr algn="r" eaLnBrk="1" hangingPunct="1">
              <a:spcBef>
                <a:spcPct val="20000"/>
              </a:spcBef>
            </a:pPr>
            <a:r>
              <a:rPr lang="en-US" dirty="0">
                <a:latin typeface="Times New Roman" pitchFamily="18" charset="0"/>
              </a:rPr>
              <a:t>Profit to</a:t>
            </a:r>
            <a:br>
              <a:rPr lang="en-US" dirty="0">
                <a:latin typeface="Times New Roman" pitchFamily="18" charset="0"/>
              </a:rPr>
            </a:br>
            <a:r>
              <a:rPr lang="en-US" dirty="0">
                <a:latin typeface="Times New Roman" pitchFamily="18" charset="0"/>
              </a:rPr>
              <a:t>producer</a:t>
            </a:r>
          </a:p>
          <a:p>
            <a:pPr algn="r" eaLnBrk="1" hangingPunct="1">
              <a:spcBef>
                <a:spcPct val="20000"/>
              </a:spcBef>
            </a:pPr>
            <a:endParaRPr lang="en-US" dirty="0">
              <a:latin typeface="Times New Roman" pitchFamily="18" charset="0"/>
            </a:endParaRPr>
          </a:p>
          <a:p>
            <a:pPr algn="r" eaLnBrk="1" hangingPunct="1">
              <a:spcBef>
                <a:spcPct val="20000"/>
              </a:spcBef>
            </a:pPr>
            <a:endParaRPr lang="en-US" dirty="0">
              <a:latin typeface="Times New Roman" pitchFamily="18" charset="0"/>
            </a:endParaRPr>
          </a:p>
        </p:txBody>
      </p:sp>
      <p:sp>
        <p:nvSpPr>
          <p:cNvPr id="67593" name="AutoShape 6"/>
          <p:cNvSpPr>
            <a:spLocks noChangeArrowheads="1"/>
          </p:cNvSpPr>
          <p:nvPr/>
        </p:nvSpPr>
        <p:spPr bwMode="auto">
          <a:xfrm flipH="1" flipV="1">
            <a:off x="4876800" y="4343400"/>
            <a:ext cx="2819400" cy="21336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99CC00"/>
          </a:solidFill>
          <a:ln w="9525">
            <a:solidFill>
              <a:schemeClr val="tx1"/>
            </a:solidFill>
            <a:miter lim="800000"/>
            <a:headEnd/>
            <a:tailEnd/>
          </a:ln>
        </p:spPr>
        <p:txBody>
          <a:bodyPr rot="10800000" wrap="none" anchor="ctr"/>
          <a:lstStyle/>
          <a:p>
            <a:pPr eaLnBrk="1" hangingPunct="1">
              <a:spcBef>
                <a:spcPct val="20000"/>
              </a:spcBef>
            </a:pPr>
            <a:r>
              <a:rPr lang="en-US">
                <a:latin typeface="Times New Roman" pitchFamily="18" charset="0"/>
              </a:rPr>
              <a:t>Operations and </a:t>
            </a:r>
            <a:br>
              <a:rPr lang="en-US">
                <a:latin typeface="Times New Roman" pitchFamily="18" charset="0"/>
              </a:rPr>
            </a:br>
            <a:r>
              <a:rPr lang="en-US">
                <a:latin typeface="Times New Roman" pitchFamily="18" charset="0"/>
              </a:rPr>
              <a:t>Support Materials – </a:t>
            </a:r>
            <a:br>
              <a:rPr lang="en-US">
                <a:latin typeface="Times New Roman" pitchFamily="18" charset="0"/>
              </a:rPr>
            </a:br>
            <a:r>
              <a:rPr lang="en-US">
                <a:latin typeface="Times New Roman" pitchFamily="18" charset="0"/>
              </a:rPr>
              <a:t>Profit to user and suppliers</a:t>
            </a:r>
          </a:p>
        </p:txBody>
      </p:sp>
      <p:sp>
        <p:nvSpPr>
          <p:cNvPr id="67594" name="AutoShape 7"/>
          <p:cNvSpPr>
            <a:spLocks noChangeArrowheads="1"/>
          </p:cNvSpPr>
          <p:nvPr/>
        </p:nvSpPr>
        <p:spPr bwMode="auto">
          <a:xfrm rot="5371578" flipH="1" flipV="1">
            <a:off x="1752600" y="4419600"/>
            <a:ext cx="1981200" cy="21336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821 h 21600"/>
              <a:gd name="T14" fmla="*/ 15863 w 21600"/>
              <a:gd name="T15" fmla="*/ 11337 h 21600"/>
            </a:gdLst>
            <a:ahLst/>
            <a:cxnLst>
              <a:cxn ang="T8">
                <a:pos x="T0" y="T1"/>
              </a:cxn>
              <a:cxn ang="T9">
                <a:pos x="T2" y="T3"/>
              </a:cxn>
              <a:cxn ang="T10">
                <a:pos x="T4" y="T5"/>
              </a:cxn>
              <a:cxn ang="T11">
                <a:pos x="T6" y="T7"/>
              </a:cxn>
            </a:cxnLst>
            <a:rect l="T12" t="T13" r="T14" b="T15"/>
            <a:pathLst>
              <a:path w="21600" h="21600">
                <a:moveTo>
                  <a:pt x="21600" y="6079"/>
                </a:moveTo>
                <a:lnTo>
                  <a:pt x="14967" y="0"/>
                </a:lnTo>
                <a:lnTo>
                  <a:pt x="14967" y="821"/>
                </a:lnTo>
                <a:lnTo>
                  <a:pt x="12427" y="821"/>
                </a:lnTo>
                <a:cubicBezTo>
                  <a:pt x="5564" y="821"/>
                  <a:pt x="0" y="5897"/>
                  <a:pt x="0" y="12158"/>
                </a:cubicBezTo>
                <a:lnTo>
                  <a:pt x="0" y="21600"/>
                </a:lnTo>
                <a:lnTo>
                  <a:pt x="10749" y="21600"/>
                </a:lnTo>
                <a:lnTo>
                  <a:pt x="10749" y="12158"/>
                </a:lnTo>
                <a:cubicBezTo>
                  <a:pt x="10749" y="11705"/>
                  <a:pt x="11500" y="11337"/>
                  <a:pt x="12427" y="11337"/>
                </a:cubicBezTo>
                <a:lnTo>
                  <a:pt x="14967" y="11337"/>
                </a:lnTo>
                <a:lnTo>
                  <a:pt x="14967" y="12158"/>
                </a:lnTo>
                <a:close/>
              </a:path>
            </a:pathLst>
          </a:custGeom>
          <a:solidFill>
            <a:srgbClr val="99CC00"/>
          </a:solidFill>
          <a:ln w="9525">
            <a:solidFill>
              <a:schemeClr val="tx1"/>
            </a:solidFill>
            <a:miter lim="800000"/>
            <a:headEnd/>
            <a:tailEnd/>
          </a:ln>
        </p:spPr>
        <p:txBody>
          <a:bodyPr vert="eaVert" wrap="none" anchor="ctr"/>
          <a:lstStyle/>
          <a:p>
            <a:pPr algn="ctr" eaLnBrk="1" hangingPunct="1">
              <a:spcBef>
                <a:spcPct val="20000"/>
              </a:spcBef>
            </a:pPr>
            <a:endParaRPr lang="en-US">
              <a:latin typeface="Times New Roman" pitchFamily="18" charset="0"/>
            </a:endParaRPr>
          </a:p>
          <a:p>
            <a:pPr algn="ctr" eaLnBrk="1" hangingPunct="1">
              <a:spcBef>
                <a:spcPct val="20000"/>
              </a:spcBef>
            </a:pPr>
            <a:endParaRPr lang="en-US">
              <a:latin typeface="Times New Roman" pitchFamily="18" charset="0"/>
            </a:endParaRPr>
          </a:p>
          <a:p>
            <a:pPr algn="ctr" eaLnBrk="1" hangingPunct="1">
              <a:spcBef>
                <a:spcPct val="20000"/>
              </a:spcBef>
            </a:pPr>
            <a:endParaRPr lang="en-US">
              <a:latin typeface="Times New Roman" pitchFamily="18" charset="0"/>
            </a:endParaRPr>
          </a:p>
          <a:p>
            <a:pPr algn="ctr" eaLnBrk="1" hangingPunct="1">
              <a:spcBef>
                <a:spcPct val="20000"/>
              </a:spcBef>
            </a:pPr>
            <a:r>
              <a:rPr lang="en-US">
                <a:latin typeface="Times New Roman" pitchFamily="18" charset="0"/>
              </a:rPr>
              <a:t>Disposal, </a:t>
            </a:r>
            <a:br>
              <a:rPr lang="en-US">
                <a:latin typeface="Times New Roman" pitchFamily="18" charset="0"/>
              </a:rPr>
            </a:br>
            <a:r>
              <a:rPr lang="en-US">
                <a:latin typeface="Times New Roman" pitchFamily="18" charset="0"/>
              </a:rPr>
              <a:t>Reuse, or</a:t>
            </a:r>
            <a:br>
              <a:rPr lang="en-US">
                <a:latin typeface="Times New Roman" pitchFamily="18" charset="0"/>
              </a:rPr>
            </a:br>
            <a:r>
              <a:rPr lang="en-US">
                <a:latin typeface="Times New Roman" pitchFamily="18" charset="0"/>
              </a:rPr>
              <a:t>Recycle? </a:t>
            </a:r>
            <a:br>
              <a:rPr lang="en-US">
                <a:latin typeface="Times New Roman" pitchFamily="18" charset="0"/>
              </a:rPr>
            </a:br>
            <a:r>
              <a:rPr lang="en-US">
                <a:latin typeface="Times New Roman" pitchFamily="18" charset="0"/>
              </a:rPr>
              <a:t>Profit? Costs?</a:t>
            </a:r>
          </a:p>
        </p:txBody>
      </p:sp>
      <p:sp>
        <p:nvSpPr>
          <p:cNvPr id="1772552" name="AutoShape 8"/>
          <p:cNvSpPr>
            <a:spLocks noChangeArrowheads="1"/>
          </p:cNvSpPr>
          <p:nvPr/>
        </p:nvSpPr>
        <p:spPr bwMode="auto">
          <a:xfrm rot="2859268">
            <a:off x="3924300" y="2247900"/>
            <a:ext cx="1295400" cy="3810000"/>
          </a:xfrm>
          <a:prstGeom prst="downArrow">
            <a:avLst>
              <a:gd name="adj1" fmla="val 50000"/>
              <a:gd name="adj2" fmla="val 73529"/>
            </a:avLst>
          </a:prstGeom>
          <a:solidFill>
            <a:srgbClr val="00FF00"/>
          </a:solidFill>
          <a:ln w="9525">
            <a:solidFill>
              <a:schemeClr val="tx1"/>
            </a:solidFill>
            <a:miter lim="800000"/>
            <a:headEnd/>
            <a:tailEnd/>
          </a:ln>
        </p:spPr>
        <p:txBody>
          <a:bodyPr rot="10800000" vert="eaVert" wrap="none" anchor="ctr"/>
          <a:lstStyle/>
          <a:p>
            <a:pPr algn="ctr" eaLnBrk="1" hangingPunct="1">
              <a:spcBef>
                <a:spcPct val="20000"/>
              </a:spcBef>
            </a:pPr>
            <a:r>
              <a:rPr lang="en-US">
                <a:latin typeface="Times New Roman" pitchFamily="18" charset="0"/>
              </a:rPr>
              <a:t>Manufacturing “waste”</a:t>
            </a:r>
          </a:p>
        </p:txBody>
      </p:sp>
      <p:sp>
        <p:nvSpPr>
          <p:cNvPr id="1772553" name="AutoShape 9"/>
          <p:cNvSpPr>
            <a:spLocks noChangeArrowheads="1"/>
          </p:cNvSpPr>
          <p:nvPr/>
        </p:nvSpPr>
        <p:spPr bwMode="auto">
          <a:xfrm>
            <a:off x="2971800" y="2971800"/>
            <a:ext cx="1143000" cy="2057400"/>
          </a:xfrm>
          <a:prstGeom prst="curvedLeftArrow">
            <a:avLst>
              <a:gd name="adj1" fmla="val 36000"/>
              <a:gd name="adj2" fmla="val 72000"/>
              <a:gd name="adj3" fmla="val 33333"/>
            </a:avLst>
          </a:prstGeom>
          <a:solidFill>
            <a:srgbClr val="00FF00"/>
          </a:solidFill>
          <a:ln w="9525">
            <a:solidFill>
              <a:schemeClr val="tx1"/>
            </a:solidFill>
            <a:miter lim="800000"/>
            <a:headEnd/>
            <a:tailEnd/>
          </a:ln>
        </p:spPr>
        <p:txBody>
          <a:bodyPr wrap="none" anchor="ctr"/>
          <a:lstStyle/>
          <a:p>
            <a:pPr algn="ctr" eaLnBrk="1" hangingPunct="1">
              <a:spcBef>
                <a:spcPct val="20000"/>
              </a:spcBef>
            </a:pPr>
            <a:r>
              <a:rPr lang="en-US">
                <a:latin typeface="Times New Roman" pitchFamily="18" charset="0"/>
              </a:rPr>
              <a:t>Tailings</a:t>
            </a:r>
          </a:p>
        </p:txBody>
      </p:sp>
      <p:sp>
        <p:nvSpPr>
          <p:cNvPr id="1772554" name="AutoShape 10"/>
          <p:cNvSpPr>
            <a:spLocks noChangeArrowheads="1"/>
          </p:cNvSpPr>
          <p:nvPr/>
        </p:nvSpPr>
        <p:spPr bwMode="auto">
          <a:xfrm flipH="1">
            <a:off x="2743200" y="4419600"/>
            <a:ext cx="3200400" cy="914400"/>
          </a:xfrm>
          <a:prstGeom prst="curvedDownArrow">
            <a:avLst>
              <a:gd name="adj1" fmla="val 70000"/>
              <a:gd name="adj2" fmla="val 140000"/>
              <a:gd name="adj3" fmla="val 33333"/>
            </a:avLst>
          </a:prstGeom>
          <a:solidFill>
            <a:srgbClr val="00FF00"/>
          </a:solidFill>
          <a:ln w="9525">
            <a:solidFill>
              <a:schemeClr val="tx1"/>
            </a:solidFill>
            <a:miter lim="800000"/>
            <a:headEnd/>
            <a:tailEnd/>
          </a:ln>
        </p:spPr>
        <p:txBody>
          <a:bodyPr wrap="none" anchor="ctr"/>
          <a:lstStyle/>
          <a:p>
            <a:pPr algn="ctr" eaLnBrk="1" hangingPunct="1">
              <a:spcBef>
                <a:spcPct val="20000"/>
              </a:spcBef>
            </a:pPr>
            <a:r>
              <a:rPr lang="en-US">
                <a:latin typeface="Times New Roman" pitchFamily="18" charset="0"/>
              </a:rPr>
              <a:t>Operations “waste”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72553"/>
                                        </p:tgtEl>
                                        <p:attrNameLst>
                                          <p:attrName>style.visibility</p:attrName>
                                        </p:attrNameLst>
                                      </p:cBhvr>
                                      <p:to>
                                        <p:strVal val="visible"/>
                                      </p:to>
                                    </p:set>
                                  </p:childTnLst>
                                  <p:subTnLst>
                                    <p:set>
                                      <p:cBhvr override="childStyle">
                                        <p:cTn dur="1" fill="hold" display="0" masterRel="nextClick" afterEffect="1"/>
                                        <p:tgtEl>
                                          <p:spTgt spid="177255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72552"/>
                                        </p:tgtEl>
                                        <p:attrNameLst>
                                          <p:attrName>style.visibility</p:attrName>
                                        </p:attrNameLst>
                                      </p:cBhvr>
                                      <p:to>
                                        <p:strVal val="visible"/>
                                      </p:to>
                                    </p:set>
                                  </p:childTnLst>
                                  <p:subTnLst>
                                    <p:set>
                                      <p:cBhvr override="childStyle">
                                        <p:cTn dur="1" fill="hold" display="0" masterRel="nextClick" afterEffect="1"/>
                                        <p:tgtEl>
                                          <p:spTgt spid="1772552"/>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725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2552" grpId="0" animBg="1" autoUpdateAnimBg="0"/>
      <p:bldP spid="1772553" grpId="0" animBg="1" autoUpdateAnimBg="0"/>
      <p:bldP spid="1772554" grpId="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Date Placeholder 3"/>
          <p:cNvSpPr>
            <a:spLocks noGrp="1"/>
          </p:cNvSpPr>
          <p:nvPr>
            <p:ph type="dt" sz="quarter" idx="10"/>
          </p:nvPr>
        </p:nvSpPr>
        <p:spPr>
          <a:noFill/>
        </p:spPr>
        <p:txBody>
          <a:bodyPr/>
          <a:lstStyle/>
          <a:p>
            <a:r>
              <a:rPr lang="en-US"/>
              <a:t>Week 2</a:t>
            </a:r>
            <a:endParaRPr lang="en-US" dirty="0"/>
          </a:p>
        </p:txBody>
      </p:sp>
      <p:sp>
        <p:nvSpPr>
          <p:cNvPr id="68611" name="Footer Placeholder 4"/>
          <p:cNvSpPr>
            <a:spLocks noGrp="1"/>
          </p:cNvSpPr>
          <p:nvPr>
            <p:ph type="ftr" sz="quarter" idx="11"/>
          </p:nvPr>
        </p:nvSpPr>
        <p:spPr>
          <a:noFill/>
        </p:spPr>
        <p:txBody>
          <a:bodyPr/>
          <a:lstStyle/>
          <a:p>
            <a:r>
              <a:rPr lang="en-US" dirty="0"/>
              <a:t>Dr. Lou Pape SysEng6196</a:t>
            </a:r>
          </a:p>
        </p:txBody>
      </p:sp>
      <p:sp>
        <p:nvSpPr>
          <p:cNvPr id="68612" name="Slide Number Placeholder 5"/>
          <p:cNvSpPr>
            <a:spLocks noGrp="1"/>
          </p:cNvSpPr>
          <p:nvPr>
            <p:ph type="sldNum" sz="quarter" idx="12"/>
          </p:nvPr>
        </p:nvSpPr>
        <p:spPr>
          <a:noFill/>
        </p:spPr>
        <p:txBody>
          <a:bodyPr/>
          <a:lstStyle/>
          <a:p>
            <a:fld id="{F0610FAB-1819-4E12-B547-A503289F3117}" type="slidenum">
              <a:rPr lang="en-US" smtClean="0"/>
              <a:pPr/>
              <a:t>67</a:t>
            </a:fld>
            <a:endParaRPr lang="en-US"/>
          </a:p>
        </p:txBody>
      </p:sp>
      <p:sp>
        <p:nvSpPr>
          <p:cNvPr id="68613" name="Rectangle 2"/>
          <p:cNvSpPr>
            <a:spLocks noGrp="1" noChangeArrowheads="1"/>
          </p:cNvSpPr>
          <p:nvPr>
            <p:ph type="title"/>
          </p:nvPr>
        </p:nvSpPr>
        <p:spPr/>
        <p:txBody>
          <a:bodyPr/>
          <a:lstStyle/>
          <a:p>
            <a:pPr eaLnBrk="1" hangingPunct="1"/>
            <a:r>
              <a:rPr lang="en-US" sz="2800"/>
              <a:t>Affordability &amp; Life-Cycle Costing</a:t>
            </a:r>
          </a:p>
        </p:txBody>
      </p:sp>
      <p:sp>
        <p:nvSpPr>
          <p:cNvPr id="68614" name="Rectangle 3"/>
          <p:cNvSpPr>
            <a:spLocks noGrp="1" noChangeArrowheads="1"/>
          </p:cNvSpPr>
          <p:nvPr>
            <p:ph type="body" idx="1"/>
          </p:nvPr>
        </p:nvSpPr>
        <p:spPr>
          <a:xfrm>
            <a:off x="0" y="1295400"/>
            <a:ext cx="3200400" cy="5105400"/>
          </a:xfrm>
        </p:spPr>
        <p:txBody>
          <a:bodyPr/>
          <a:lstStyle/>
          <a:p>
            <a:pPr eaLnBrk="1" hangingPunct="1"/>
            <a:r>
              <a:rPr lang="en-US" sz="2800"/>
              <a:t>Why do we care about life-cycle cost?</a:t>
            </a:r>
          </a:p>
          <a:p>
            <a:pPr lvl="1" eaLnBrk="1" hangingPunct="1"/>
            <a:r>
              <a:rPr lang="en-US" sz="2400"/>
              <a:t>Operations and support vs. acquisition</a:t>
            </a:r>
          </a:p>
          <a:p>
            <a:pPr lvl="1" eaLnBrk="1" hangingPunct="1"/>
            <a:r>
              <a:rPr lang="en-US" sz="2400"/>
              <a:t>Time value of money</a:t>
            </a:r>
          </a:p>
          <a:p>
            <a:pPr lvl="1" eaLnBrk="1" hangingPunct="1"/>
            <a:r>
              <a:rPr lang="en-US" sz="2400"/>
              <a:t>Disposal vs. manufacturing</a:t>
            </a:r>
          </a:p>
          <a:p>
            <a:pPr lvl="1" eaLnBrk="1" hangingPunct="1"/>
            <a:endParaRPr lang="en-US" sz="2400"/>
          </a:p>
        </p:txBody>
      </p:sp>
      <p:pic>
        <p:nvPicPr>
          <p:cNvPr id="68615" name="Picture 4"/>
          <p:cNvPicPr>
            <a:picLocks noChangeAspect="1" noChangeArrowheads="1"/>
          </p:cNvPicPr>
          <p:nvPr/>
        </p:nvPicPr>
        <p:blipFill>
          <a:blip r:embed="rId3" cstate="print"/>
          <a:srcRect/>
          <a:stretch>
            <a:fillRect/>
          </a:stretch>
        </p:blipFill>
        <p:spPr bwMode="auto">
          <a:xfrm>
            <a:off x="3048000" y="1447800"/>
            <a:ext cx="6096000" cy="4941888"/>
          </a:xfrm>
          <a:prstGeom prst="rect">
            <a:avLst/>
          </a:prstGeom>
          <a:noFill/>
          <a:ln w="9525">
            <a:noFill/>
            <a:miter lim="800000"/>
            <a:headEnd/>
            <a:tailEnd/>
          </a:ln>
        </p:spPr>
      </p:pic>
      <p:sp>
        <p:nvSpPr>
          <p:cNvPr id="68616" name="Rectangle 5"/>
          <p:cNvSpPr>
            <a:spLocks noChangeArrowheads="1"/>
          </p:cNvSpPr>
          <p:nvPr/>
        </p:nvSpPr>
        <p:spPr bwMode="auto">
          <a:xfrm>
            <a:off x="1066800" y="5715000"/>
            <a:ext cx="2133600" cy="822325"/>
          </a:xfrm>
          <a:prstGeom prst="rect">
            <a:avLst/>
          </a:prstGeom>
          <a:noFill/>
          <a:ln w="9525">
            <a:noFill/>
            <a:miter lim="800000"/>
            <a:headEnd/>
            <a:tailEnd/>
          </a:ln>
        </p:spPr>
        <p:txBody>
          <a:bodyPr>
            <a:spAutoFit/>
          </a:bodyPr>
          <a:lstStyle/>
          <a:p>
            <a:pPr eaLnBrk="1" hangingPunct="1"/>
            <a:r>
              <a:rPr lang="en-US" sz="1200" b="1">
                <a:latin typeface="Times"/>
              </a:rPr>
              <a:t>From Blanchard and Fabrycky, “Systems Engineering and Analysis”, Fourth Edition</a:t>
            </a:r>
            <a:r>
              <a:rPr lang="en-US" sz="1200">
                <a:latin typeface="Times"/>
              </a:rPr>
              <a:t>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Date Placeholder 3"/>
          <p:cNvSpPr>
            <a:spLocks noGrp="1"/>
          </p:cNvSpPr>
          <p:nvPr>
            <p:ph type="dt" sz="quarter" idx="10"/>
          </p:nvPr>
        </p:nvSpPr>
        <p:spPr>
          <a:noFill/>
        </p:spPr>
        <p:txBody>
          <a:bodyPr/>
          <a:lstStyle/>
          <a:p>
            <a:r>
              <a:rPr lang="en-US"/>
              <a:t>Week 2</a:t>
            </a:r>
            <a:endParaRPr lang="en-US" dirty="0"/>
          </a:p>
        </p:txBody>
      </p:sp>
      <p:sp>
        <p:nvSpPr>
          <p:cNvPr id="69635" name="Footer Placeholder 4"/>
          <p:cNvSpPr>
            <a:spLocks noGrp="1"/>
          </p:cNvSpPr>
          <p:nvPr>
            <p:ph type="ftr" sz="quarter" idx="11"/>
          </p:nvPr>
        </p:nvSpPr>
        <p:spPr>
          <a:noFill/>
        </p:spPr>
        <p:txBody>
          <a:bodyPr/>
          <a:lstStyle/>
          <a:p>
            <a:r>
              <a:rPr lang="en-US" dirty="0"/>
              <a:t>Dr. Lou Pape SysEng6196</a:t>
            </a:r>
          </a:p>
        </p:txBody>
      </p:sp>
      <p:sp>
        <p:nvSpPr>
          <p:cNvPr id="69636" name="Slide Number Placeholder 5"/>
          <p:cNvSpPr>
            <a:spLocks noGrp="1"/>
          </p:cNvSpPr>
          <p:nvPr>
            <p:ph type="sldNum" sz="quarter" idx="12"/>
          </p:nvPr>
        </p:nvSpPr>
        <p:spPr>
          <a:noFill/>
        </p:spPr>
        <p:txBody>
          <a:bodyPr/>
          <a:lstStyle/>
          <a:p>
            <a:fld id="{BE4DA339-1BED-46A3-A200-A016E9174C37}" type="slidenum">
              <a:rPr lang="en-US" smtClean="0"/>
              <a:pPr/>
              <a:t>68</a:t>
            </a:fld>
            <a:endParaRPr lang="en-US"/>
          </a:p>
        </p:txBody>
      </p:sp>
      <p:sp>
        <p:nvSpPr>
          <p:cNvPr id="69637" name="Rectangle 2"/>
          <p:cNvSpPr>
            <a:spLocks noGrp="1" noChangeArrowheads="1"/>
          </p:cNvSpPr>
          <p:nvPr>
            <p:ph type="title"/>
          </p:nvPr>
        </p:nvSpPr>
        <p:spPr/>
        <p:txBody>
          <a:bodyPr/>
          <a:lstStyle/>
          <a:p>
            <a:pPr eaLnBrk="1" hangingPunct="1"/>
            <a:r>
              <a:rPr lang="en-US"/>
              <a:t>Hidden Future Costs</a:t>
            </a:r>
          </a:p>
        </p:txBody>
      </p:sp>
      <p:sp>
        <p:nvSpPr>
          <p:cNvPr id="69638" name="Rectangle 3"/>
          <p:cNvSpPr>
            <a:spLocks noGrp="1" noChangeArrowheads="1"/>
          </p:cNvSpPr>
          <p:nvPr>
            <p:ph type="body" idx="1"/>
          </p:nvPr>
        </p:nvSpPr>
        <p:spPr>
          <a:xfrm>
            <a:off x="304800" y="1524000"/>
            <a:ext cx="3733800" cy="4953000"/>
          </a:xfrm>
        </p:spPr>
        <p:txBody>
          <a:bodyPr/>
          <a:lstStyle/>
          <a:p>
            <a:pPr eaLnBrk="1" hangingPunct="1"/>
            <a:r>
              <a:rPr lang="en-US" dirty="0"/>
              <a:t>Tendency to ignore future </a:t>
            </a:r>
            <a:r>
              <a:rPr lang="en-US" dirty="0" err="1"/>
              <a:t>O&amp;S</a:t>
            </a:r>
            <a:r>
              <a:rPr lang="en-US" dirty="0"/>
              <a:t> costs – Why?</a:t>
            </a:r>
          </a:p>
          <a:p>
            <a:pPr eaLnBrk="1" hangingPunct="1"/>
            <a:r>
              <a:rPr lang="en-US" dirty="0"/>
              <a:t>Out-years are “not my problem”</a:t>
            </a:r>
          </a:p>
          <a:p>
            <a:pPr eaLnBrk="1" hangingPunct="1"/>
            <a:r>
              <a:rPr lang="en-US" dirty="0"/>
              <a:t>Limitations on acquisition funds may force known acceptance of higher </a:t>
            </a:r>
            <a:r>
              <a:rPr lang="en-US" dirty="0" err="1"/>
              <a:t>LCC</a:t>
            </a:r>
            <a:endParaRPr lang="en-US" dirty="0"/>
          </a:p>
        </p:txBody>
      </p:sp>
      <p:pic>
        <p:nvPicPr>
          <p:cNvPr id="69639" name="Picture 4"/>
          <p:cNvPicPr>
            <a:picLocks noChangeAspect="1" noChangeArrowheads="1"/>
          </p:cNvPicPr>
          <p:nvPr/>
        </p:nvPicPr>
        <p:blipFill>
          <a:blip r:embed="rId3" cstate="print"/>
          <a:srcRect/>
          <a:stretch>
            <a:fillRect/>
          </a:stretch>
        </p:blipFill>
        <p:spPr bwMode="auto">
          <a:xfrm>
            <a:off x="4114800" y="1752600"/>
            <a:ext cx="4724400" cy="3895725"/>
          </a:xfrm>
          <a:prstGeom prst="rect">
            <a:avLst/>
          </a:prstGeom>
          <a:noFill/>
          <a:ln w="9525">
            <a:noFill/>
            <a:miter lim="800000"/>
            <a:headEnd/>
            <a:tailEnd/>
          </a:ln>
        </p:spPr>
      </p:pic>
      <p:sp>
        <p:nvSpPr>
          <p:cNvPr id="69640" name="Rectangle 5"/>
          <p:cNvSpPr>
            <a:spLocks noChangeArrowheads="1"/>
          </p:cNvSpPr>
          <p:nvPr/>
        </p:nvSpPr>
        <p:spPr bwMode="auto">
          <a:xfrm>
            <a:off x="6781800" y="5791200"/>
            <a:ext cx="2133600" cy="822325"/>
          </a:xfrm>
          <a:prstGeom prst="rect">
            <a:avLst/>
          </a:prstGeom>
          <a:noFill/>
          <a:ln w="9525">
            <a:noFill/>
            <a:miter lim="800000"/>
            <a:headEnd/>
            <a:tailEnd/>
          </a:ln>
        </p:spPr>
        <p:txBody>
          <a:bodyPr>
            <a:spAutoFit/>
          </a:bodyPr>
          <a:lstStyle/>
          <a:p>
            <a:pPr eaLnBrk="1" hangingPunct="1"/>
            <a:r>
              <a:rPr lang="en-US" sz="1200" b="1">
                <a:latin typeface="Times"/>
              </a:rPr>
              <a:t>From Blanchard and Fabrycky, “Systems Engineering and Analysis”, Fourth Edition</a:t>
            </a:r>
            <a:r>
              <a:rPr lang="en-US" sz="1200">
                <a:latin typeface="Times"/>
              </a:rPr>
              <a:t>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Date Placeholder 3"/>
          <p:cNvSpPr>
            <a:spLocks noGrp="1"/>
          </p:cNvSpPr>
          <p:nvPr>
            <p:ph type="dt" sz="quarter" idx="10"/>
          </p:nvPr>
        </p:nvSpPr>
        <p:spPr>
          <a:noFill/>
        </p:spPr>
        <p:txBody>
          <a:bodyPr/>
          <a:lstStyle/>
          <a:p>
            <a:r>
              <a:rPr lang="en-US"/>
              <a:t>Week 2</a:t>
            </a:r>
            <a:endParaRPr lang="en-US" dirty="0"/>
          </a:p>
        </p:txBody>
      </p:sp>
      <p:sp>
        <p:nvSpPr>
          <p:cNvPr id="70659" name="Footer Placeholder 4"/>
          <p:cNvSpPr>
            <a:spLocks noGrp="1"/>
          </p:cNvSpPr>
          <p:nvPr>
            <p:ph type="ftr" sz="quarter" idx="11"/>
          </p:nvPr>
        </p:nvSpPr>
        <p:spPr>
          <a:noFill/>
        </p:spPr>
        <p:txBody>
          <a:bodyPr/>
          <a:lstStyle/>
          <a:p>
            <a:r>
              <a:rPr lang="en-US" dirty="0"/>
              <a:t>Dr. Lou Pape SysEng6196</a:t>
            </a:r>
          </a:p>
        </p:txBody>
      </p:sp>
      <p:sp>
        <p:nvSpPr>
          <p:cNvPr id="70660" name="Slide Number Placeholder 5"/>
          <p:cNvSpPr>
            <a:spLocks noGrp="1"/>
          </p:cNvSpPr>
          <p:nvPr>
            <p:ph type="sldNum" sz="quarter" idx="12"/>
          </p:nvPr>
        </p:nvSpPr>
        <p:spPr>
          <a:noFill/>
        </p:spPr>
        <p:txBody>
          <a:bodyPr/>
          <a:lstStyle/>
          <a:p>
            <a:fld id="{9CE10ADB-5EA6-4451-B45D-8BC95039381D}" type="slidenum">
              <a:rPr lang="en-US" smtClean="0"/>
              <a:pPr/>
              <a:t>69</a:t>
            </a:fld>
            <a:endParaRPr lang="en-US"/>
          </a:p>
        </p:txBody>
      </p:sp>
      <p:sp>
        <p:nvSpPr>
          <p:cNvPr id="70661" name="Rectangle 2"/>
          <p:cNvSpPr>
            <a:spLocks noGrp="1" noChangeArrowheads="1"/>
          </p:cNvSpPr>
          <p:nvPr>
            <p:ph type="title"/>
          </p:nvPr>
        </p:nvSpPr>
        <p:spPr>
          <a:xfrm>
            <a:off x="914400" y="914400"/>
            <a:ext cx="7772400" cy="685800"/>
          </a:xfrm>
        </p:spPr>
        <p:txBody>
          <a:bodyPr/>
          <a:lstStyle/>
          <a:p>
            <a:pPr eaLnBrk="1" hangingPunct="1"/>
            <a:r>
              <a:rPr lang="en-US"/>
              <a:t>Cost Considerations in the </a:t>
            </a:r>
            <a:br>
              <a:rPr lang="en-US"/>
            </a:br>
            <a:r>
              <a:rPr lang="en-US"/>
              <a:t>System Life Cycle</a:t>
            </a:r>
          </a:p>
        </p:txBody>
      </p:sp>
      <p:sp>
        <p:nvSpPr>
          <p:cNvPr id="70662" name="Rectangle 3"/>
          <p:cNvSpPr>
            <a:spLocks noGrp="1" noChangeArrowheads="1"/>
          </p:cNvSpPr>
          <p:nvPr>
            <p:ph type="body" idx="1"/>
          </p:nvPr>
        </p:nvSpPr>
        <p:spPr>
          <a:xfrm>
            <a:off x="304800" y="1600200"/>
            <a:ext cx="2209800" cy="4876800"/>
          </a:xfrm>
        </p:spPr>
        <p:txBody>
          <a:bodyPr/>
          <a:lstStyle/>
          <a:p>
            <a:pPr eaLnBrk="1" hangingPunct="1"/>
            <a:r>
              <a:rPr lang="en-US" sz="2800"/>
              <a:t>Future LCC fixed early in product develop-ment cycle</a:t>
            </a:r>
          </a:p>
        </p:txBody>
      </p:sp>
      <p:pic>
        <p:nvPicPr>
          <p:cNvPr id="70663" name="Picture 4"/>
          <p:cNvPicPr>
            <a:picLocks noChangeAspect="1" noChangeArrowheads="1"/>
          </p:cNvPicPr>
          <p:nvPr/>
        </p:nvPicPr>
        <p:blipFill>
          <a:blip r:embed="rId3" cstate="print"/>
          <a:srcRect/>
          <a:stretch>
            <a:fillRect/>
          </a:stretch>
        </p:blipFill>
        <p:spPr bwMode="auto">
          <a:xfrm>
            <a:off x="2667000" y="2286000"/>
            <a:ext cx="6172200" cy="4294188"/>
          </a:xfrm>
          <a:prstGeom prst="rect">
            <a:avLst/>
          </a:prstGeom>
          <a:noFill/>
          <a:ln w="9525">
            <a:noFill/>
            <a:miter lim="800000"/>
            <a:headEnd/>
            <a:tailEnd/>
          </a:ln>
        </p:spPr>
      </p:pic>
      <p:sp>
        <p:nvSpPr>
          <p:cNvPr id="70664" name="Rectangle 5"/>
          <p:cNvSpPr>
            <a:spLocks noChangeArrowheads="1"/>
          </p:cNvSpPr>
          <p:nvPr/>
        </p:nvSpPr>
        <p:spPr bwMode="auto">
          <a:xfrm>
            <a:off x="381000" y="5410200"/>
            <a:ext cx="2133600" cy="822325"/>
          </a:xfrm>
          <a:prstGeom prst="rect">
            <a:avLst/>
          </a:prstGeom>
          <a:noFill/>
          <a:ln w="9525">
            <a:noFill/>
            <a:miter lim="800000"/>
            <a:headEnd/>
            <a:tailEnd/>
          </a:ln>
        </p:spPr>
        <p:txBody>
          <a:bodyPr>
            <a:spAutoFit/>
          </a:bodyPr>
          <a:lstStyle/>
          <a:p>
            <a:pPr eaLnBrk="1" hangingPunct="1"/>
            <a:r>
              <a:rPr lang="en-US" sz="1200" b="1">
                <a:latin typeface="Times"/>
              </a:rPr>
              <a:t>From Blanchard and Fabrycky, “Systems Engineering and Analysis”, Fourth Edition</a:t>
            </a:r>
            <a:r>
              <a:rPr lang="en-US" sz="1200">
                <a:latin typeface="Times"/>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p:cNvSpPr>
            <a:spLocks noGrp="1"/>
          </p:cNvSpPr>
          <p:nvPr>
            <p:ph type="dt" sz="quarter" idx="10"/>
          </p:nvPr>
        </p:nvSpPr>
        <p:spPr>
          <a:noFill/>
        </p:spPr>
        <p:txBody>
          <a:bodyPr/>
          <a:lstStyle/>
          <a:p>
            <a:r>
              <a:rPr lang="en-US"/>
              <a:t>Week 2</a:t>
            </a:r>
            <a:endParaRPr lang="en-US" dirty="0"/>
          </a:p>
        </p:txBody>
      </p:sp>
      <p:sp>
        <p:nvSpPr>
          <p:cNvPr id="11267" name="Footer Placeholder 4"/>
          <p:cNvSpPr>
            <a:spLocks noGrp="1"/>
          </p:cNvSpPr>
          <p:nvPr>
            <p:ph type="ftr" sz="quarter" idx="11"/>
          </p:nvPr>
        </p:nvSpPr>
        <p:spPr>
          <a:noFill/>
        </p:spPr>
        <p:txBody>
          <a:bodyPr/>
          <a:lstStyle/>
          <a:p>
            <a:r>
              <a:rPr lang="en-US" dirty="0"/>
              <a:t>Dr. Lou Pape SysEng6196</a:t>
            </a:r>
          </a:p>
        </p:txBody>
      </p:sp>
      <p:sp>
        <p:nvSpPr>
          <p:cNvPr id="11268" name="Slide Number Placeholder 5"/>
          <p:cNvSpPr>
            <a:spLocks noGrp="1"/>
          </p:cNvSpPr>
          <p:nvPr>
            <p:ph type="sldNum" sz="quarter" idx="12"/>
          </p:nvPr>
        </p:nvSpPr>
        <p:spPr>
          <a:noFill/>
        </p:spPr>
        <p:txBody>
          <a:bodyPr/>
          <a:lstStyle/>
          <a:p>
            <a:fld id="{12635DBE-E0AB-438A-A68E-313AEB7FE82E}" type="slidenum">
              <a:rPr lang="en-US" smtClean="0"/>
              <a:pPr/>
              <a:t>7</a:t>
            </a:fld>
            <a:endParaRPr lang="en-US"/>
          </a:p>
        </p:txBody>
      </p:sp>
      <p:sp>
        <p:nvSpPr>
          <p:cNvPr id="11269" name="Rectangle 2"/>
          <p:cNvSpPr>
            <a:spLocks noGrp="1" noChangeArrowheads="1"/>
          </p:cNvSpPr>
          <p:nvPr>
            <p:ph type="title"/>
          </p:nvPr>
        </p:nvSpPr>
        <p:spPr>
          <a:xfrm>
            <a:off x="685800" y="838200"/>
            <a:ext cx="8229600" cy="808038"/>
          </a:xfrm>
        </p:spPr>
        <p:txBody>
          <a:bodyPr/>
          <a:lstStyle/>
          <a:p>
            <a:pPr eaLnBrk="1" hangingPunct="1"/>
            <a:r>
              <a:rPr lang="en-US" sz="3200"/>
              <a:t>Work Breakdown Structure (WBS)</a:t>
            </a:r>
          </a:p>
        </p:txBody>
      </p:sp>
      <p:sp>
        <p:nvSpPr>
          <p:cNvPr id="11270" name="Rectangle 3"/>
          <p:cNvSpPr>
            <a:spLocks noGrp="1" noChangeArrowheads="1"/>
          </p:cNvSpPr>
          <p:nvPr>
            <p:ph type="body" idx="1"/>
          </p:nvPr>
        </p:nvSpPr>
        <p:spPr>
          <a:xfrm>
            <a:off x="533400" y="1828800"/>
            <a:ext cx="8229600" cy="4343400"/>
          </a:xfrm>
        </p:spPr>
        <p:txBody>
          <a:bodyPr/>
          <a:lstStyle/>
          <a:p>
            <a:pPr eaLnBrk="1" hangingPunct="1"/>
            <a:r>
              <a:rPr lang="en-US" dirty="0"/>
              <a:t>The WBS is a </a:t>
            </a:r>
            <a:r>
              <a:rPr lang="en-US" u="sng" dirty="0"/>
              <a:t>product</a:t>
            </a:r>
            <a:r>
              <a:rPr lang="en-US" dirty="0"/>
              <a:t>- or </a:t>
            </a:r>
            <a:r>
              <a:rPr lang="en-US" u="sng" dirty="0"/>
              <a:t>task-oriented</a:t>
            </a:r>
            <a:r>
              <a:rPr lang="en-US" dirty="0"/>
              <a:t> tree that leads to the identification of the activities, tasks, subtasks, and work packages that must be performed for the completion of a given program</a:t>
            </a:r>
          </a:p>
          <a:p>
            <a:pPr lvl="1" eaLnBrk="1" hangingPunct="1"/>
            <a:r>
              <a:rPr lang="en-US" dirty="0"/>
              <a:t>Product-oriented: deliverable is </a:t>
            </a:r>
            <a:r>
              <a:rPr lang="en-US" i="1" dirty="0"/>
              <a:t>product</a:t>
            </a:r>
            <a:r>
              <a:rPr lang="en-US" dirty="0"/>
              <a:t> per specification or drawing</a:t>
            </a:r>
          </a:p>
          <a:p>
            <a:pPr lvl="1" eaLnBrk="1" hangingPunct="1"/>
            <a:r>
              <a:rPr lang="en-US" dirty="0"/>
              <a:t>Task-oriented: deliverables are typically </a:t>
            </a:r>
            <a:r>
              <a:rPr lang="en-US" i="1" dirty="0"/>
              <a:t>reports</a:t>
            </a:r>
            <a:r>
              <a:rPr lang="en-US" dirty="0"/>
              <a:t> (information)</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Date Placeholder 3"/>
          <p:cNvSpPr>
            <a:spLocks noGrp="1"/>
          </p:cNvSpPr>
          <p:nvPr>
            <p:ph type="dt" sz="quarter" idx="10"/>
          </p:nvPr>
        </p:nvSpPr>
        <p:spPr>
          <a:noFill/>
        </p:spPr>
        <p:txBody>
          <a:bodyPr/>
          <a:lstStyle/>
          <a:p>
            <a:r>
              <a:rPr lang="en-US"/>
              <a:t>Week 2</a:t>
            </a:r>
            <a:endParaRPr lang="en-US" dirty="0"/>
          </a:p>
        </p:txBody>
      </p:sp>
      <p:sp>
        <p:nvSpPr>
          <p:cNvPr id="71683" name="Footer Placeholder 4"/>
          <p:cNvSpPr>
            <a:spLocks noGrp="1"/>
          </p:cNvSpPr>
          <p:nvPr>
            <p:ph type="ftr" sz="quarter" idx="11"/>
          </p:nvPr>
        </p:nvSpPr>
        <p:spPr>
          <a:noFill/>
        </p:spPr>
        <p:txBody>
          <a:bodyPr/>
          <a:lstStyle/>
          <a:p>
            <a:r>
              <a:rPr lang="en-US" dirty="0"/>
              <a:t>Dr. Lou Pape SysEng6196</a:t>
            </a:r>
          </a:p>
        </p:txBody>
      </p:sp>
      <p:sp>
        <p:nvSpPr>
          <p:cNvPr id="71684" name="Slide Number Placeholder 5"/>
          <p:cNvSpPr>
            <a:spLocks noGrp="1"/>
          </p:cNvSpPr>
          <p:nvPr>
            <p:ph type="sldNum" sz="quarter" idx="12"/>
          </p:nvPr>
        </p:nvSpPr>
        <p:spPr>
          <a:noFill/>
        </p:spPr>
        <p:txBody>
          <a:bodyPr/>
          <a:lstStyle/>
          <a:p>
            <a:fld id="{715FB3CF-E713-43C9-A5D5-BC09A23A1CFC}" type="slidenum">
              <a:rPr lang="en-US" smtClean="0"/>
              <a:pPr/>
              <a:t>70</a:t>
            </a:fld>
            <a:endParaRPr lang="en-US"/>
          </a:p>
        </p:txBody>
      </p:sp>
      <p:sp>
        <p:nvSpPr>
          <p:cNvPr id="71685" name="Rectangle 2"/>
          <p:cNvSpPr>
            <a:spLocks noGrp="1" noChangeArrowheads="1"/>
          </p:cNvSpPr>
          <p:nvPr>
            <p:ph type="title"/>
          </p:nvPr>
        </p:nvSpPr>
        <p:spPr>
          <a:xfrm>
            <a:off x="685800" y="609600"/>
            <a:ext cx="7772400" cy="685800"/>
          </a:xfrm>
        </p:spPr>
        <p:txBody>
          <a:bodyPr/>
          <a:lstStyle/>
          <a:p>
            <a:pPr eaLnBrk="1" hangingPunct="1"/>
            <a:r>
              <a:rPr lang="en-US"/>
              <a:t>Demanufacturing &amp; Disposal</a:t>
            </a:r>
          </a:p>
        </p:txBody>
      </p:sp>
      <p:sp>
        <p:nvSpPr>
          <p:cNvPr id="71686" name="Rectangle 3"/>
          <p:cNvSpPr>
            <a:spLocks noGrp="1" noChangeArrowheads="1"/>
          </p:cNvSpPr>
          <p:nvPr>
            <p:ph type="body" idx="1"/>
          </p:nvPr>
        </p:nvSpPr>
        <p:spPr>
          <a:xfrm>
            <a:off x="609600" y="1219200"/>
            <a:ext cx="8221663" cy="4876800"/>
          </a:xfrm>
        </p:spPr>
        <p:txBody>
          <a:bodyPr/>
          <a:lstStyle/>
          <a:p>
            <a:pPr eaLnBrk="1" hangingPunct="1"/>
            <a:r>
              <a:rPr lang="en-US"/>
              <a:t>Enable “disassembly” and</a:t>
            </a:r>
          </a:p>
          <a:p>
            <a:pPr lvl="1" eaLnBrk="1" hangingPunct="1"/>
            <a:r>
              <a:rPr lang="en-US"/>
              <a:t>Reuse</a:t>
            </a:r>
          </a:p>
          <a:p>
            <a:pPr lvl="1" eaLnBrk="1" hangingPunct="1"/>
            <a:r>
              <a:rPr lang="en-US"/>
              <a:t>Recycle / remanufacturing</a:t>
            </a:r>
          </a:p>
          <a:p>
            <a:pPr lvl="1" eaLnBrk="1" hangingPunct="1"/>
            <a:r>
              <a:rPr lang="en-US"/>
              <a:t>Recovery of materials and components</a:t>
            </a:r>
          </a:p>
          <a:p>
            <a:pPr lvl="2" eaLnBrk="1" hangingPunct="1"/>
            <a:r>
              <a:rPr lang="en-US"/>
              <a:t>Example: Grinding vs. burning stumps</a:t>
            </a:r>
          </a:p>
          <a:p>
            <a:pPr eaLnBrk="1" hangingPunct="1"/>
            <a:r>
              <a:rPr lang="en-US"/>
              <a:t>Disposal is a last resort</a:t>
            </a:r>
          </a:p>
        </p:txBody>
      </p:sp>
      <p:pic>
        <p:nvPicPr>
          <p:cNvPr id="71687" name="Picture 4"/>
          <p:cNvPicPr>
            <a:picLocks noChangeAspect="1" noChangeArrowheads="1"/>
          </p:cNvPicPr>
          <p:nvPr/>
        </p:nvPicPr>
        <p:blipFill>
          <a:blip r:embed="rId3" cstate="print"/>
          <a:srcRect/>
          <a:stretch>
            <a:fillRect/>
          </a:stretch>
        </p:blipFill>
        <p:spPr bwMode="auto">
          <a:xfrm>
            <a:off x="304800" y="3581400"/>
            <a:ext cx="7239000" cy="2968625"/>
          </a:xfrm>
          <a:prstGeom prst="rect">
            <a:avLst/>
          </a:prstGeom>
          <a:noFill/>
          <a:ln w="9525">
            <a:noFill/>
            <a:miter lim="800000"/>
            <a:headEnd/>
            <a:tailEnd/>
          </a:ln>
        </p:spPr>
      </p:pic>
      <p:sp>
        <p:nvSpPr>
          <p:cNvPr id="71688" name="Rectangle 5"/>
          <p:cNvSpPr>
            <a:spLocks noChangeArrowheads="1"/>
          </p:cNvSpPr>
          <p:nvPr/>
        </p:nvSpPr>
        <p:spPr bwMode="auto">
          <a:xfrm>
            <a:off x="7010400" y="5486400"/>
            <a:ext cx="2133600" cy="822325"/>
          </a:xfrm>
          <a:prstGeom prst="rect">
            <a:avLst/>
          </a:prstGeom>
          <a:noFill/>
          <a:ln w="9525">
            <a:noFill/>
            <a:miter lim="800000"/>
            <a:headEnd/>
            <a:tailEnd/>
          </a:ln>
        </p:spPr>
        <p:txBody>
          <a:bodyPr>
            <a:spAutoFit/>
          </a:bodyPr>
          <a:lstStyle/>
          <a:p>
            <a:pPr eaLnBrk="1" hangingPunct="1"/>
            <a:r>
              <a:rPr lang="en-US" sz="1200" b="1">
                <a:latin typeface="Times"/>
              </a:rPr>
              <a:t>From Blanchard and Fabrycky, “Systems Engineering and Analysis”, Fourth Edition</a:t>
            </a:r>
            <a:r>
              <a:rPr lang="en-US" sz="1200">
                <a:latin typeface="Times"/>
              </a:rPr>
              <a:t>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Date Placeholder 3"/>
          <p:cNvSpPr>
            <a:spLocks noGrp="1"/>
          </p:cNvSpPr>
          <p:nvPr>
            <p:ph type="dt" sz="quarter" idx="10"/>
          </p:nvPr>
        </p:nvSpPr>
        <p:spPr>
          <a:noFill/>
        </p:spPr>
        <p:txBody>
          <a:bodyPr/>
          <a:lstStyle/>
          <a:p>
            <a:r>
              <a:rPr lang="en-US"/>
              <a:t>Week 2</a:t>
            </a:r>
            <a:endParaRPr lang="en-US" dirty="0"/>
          </a:p>
        </p:txBody>
      </p:sp>
      <p:sp>
        <p:nvSpPr>
          <p:cNvPr id="72707" name="Footer Placeholder 4"/>
          <p:cNvSpPr>
            <a:spLocks noGrp="1"/>
          </p:cNvSpPr>
          <p:nvPr>
            <p:ph type="ftr" sz="quarter" idx="11"/>
          </p:nvPr>
        </p:nvSpPr>
        <p:spPr>
          <a:noFill/>
        </p:spPr>
        <p:txBody>
          <a:bodyPr/>
          <a:lstStyle/>
          <a:p>
            <a:r>
              <a:rPr lang="en-US" dirty="0"/>
              <a:t>Dr. Lou Pape SysEng6196</a:t>
            </a:r>
          </a:p>
        </p:txBody>
      </p:sp>
      <p:sp>
        <p:nvSpPr>
          <p:cNvPr id="72708" name="Slide Number Placeholder 5"/>
          <p:cNvSpPr>
            <a:spLocks noGrp="1"/>
          </p:cNvSpPr>
          <p:nvPr>
            <p:ph type="sldNum" sz="quarter" idx="12"/>
          </p:nvPr>
        </p:nvSpPr>
        <p:spPr>
          <a:noFill/>
        </p:spPr>
        <p:txBody>
          <a:bodyPr/>
          <a:lstStyle/>
          <a:p>
            <a:fld id="{F040B6B3-4631-4880-BDC3-E402A9F7ADD3}" type="slidenum">
              <a:rPr lang="en-US" smtClean="0"/>
              <a:pPr/>
              <a:t>71</a:t>
            </a:fld>
            <a:endParaRPr lang="en-US"/>
          </a:p>
        </p:txBody>
      </p:sp>
      <p:sp>
        <p:nvSpPr>
          <p:cNvPr id="72709" name="Rectangle 2"/>
          <p:cNvSpPr>
            <a:spLocks noGrp="1" noChangeArrowheads="1"/>
          </p:cNvSpPr>
          <p:nvPr>
            <p:ph type="title"/>
          </p:nvPr>
        </p:nvSpPr>
        <p:spPr>
          <a:xfrm>
            <a:off x="2438400" y="762000"/>
            <a:ext cx="6705600" cy="685800"/>
          </a:xfrm>
        </p:spPr>
        <p:txBody>
          <a:bodyPr/>
          <a:lstStyle/>
          <a:p>
            <a:pPr eaLnBrk="1" hangingPunct="1"/>
            <a:r>
              <a:rPr lang="en-US"/>
              <a:t>Interoperability</a:t>
            </a:r>
          </a:p>
        </p:txBody>
      </p:sp>
      <p:sp>
        <p:nvSpPr>
          <p:cNvPr id="72710" name="Rectangle 3"/>
          <p:cNvSpPr>
            <a:spLocks noGrp="1" noChangeArrowheads="1"/>
          </p:cNvSpPr>
          <p:nvPr>
            <p:ph type="body" idx="1"/>
          </p:nvPr>
        </p:nvSpPr>
        <p:spPr>
          <a:xfrm>
            <a:off x="152400" y="1066800"/>
            <a:ext cx="3276600" cy="5410200"/>
          </a:xfrm>
        </p:spPr>
        <p:txBody>
          <a:bodyPr/>
          <a:lstStyle/>
          <a:p>
            <a:pPr eaLnBrk="1" hangingPunct="1">
              <a:lnSpc>
                <a:spcPct val="90000"/>
              </a:lnSpc>
            </a:pPr>
            <a:r>
              <a:rPr lang="en-US"/>
              <a:t>System element life-cycles have different time-lines</a:t>
            </a:r>
          </a:p>
          <a:p>
            <a:pPr lvl="1" eaLnBrk="1" hangingPunct="1">
              <a:lnSpc>
                <a:spcPct val="90000"/>
              </a:lnSpc>
            </a:pPr>
            <a:r>
              <a:rPr lang="en-US"/>
              <a:t>Technology upgrades</a:t>
            </a:r>
          </a:p>
          <a:p>
            <a:pPr lvl="1" eaLnBrk="1" hangingPunct="1">
              <a:lnSpc>
                <a:spcPct val="90000"/>
              </a:lnSpc>
            </a:pPr>
            <a:r>
              <a:rPr lang="en-US"/>
              <a:t>Support infrastructure</a:t>
            </a:r>
          </a:p>
          <a:p>
            <a:pPr lvl="1" eaLnBrk="1" hangingPunct="1">
              <a:lnSpc>
                <a:spcPct val="90000"/>
              </a:lnSpc>
            </a:pPr>
            <a:r>
              <a:rPr lang="en-US"/>
              <a:t>Associated systems</a:t>
            </a:r>
          </a:p>
          <a:p>
            <a:pPr eaLnBrk="1" hangingPunct="1">
              <a:lnSpc>
                <a:spcPct val="90000"/>
              </a:lnSpc>
            </a:pPr>
            <a:r>
              <a:rPr lang="en-US"/>
              <a:t>Need to “expose” and control internal interfaces to enable “system-of-system” behavior and interoperability</a:t>
            </a:r>
          </a:p>
        </p:txBody>
      </p:sp>
      <p:sp>
        <p:nvSpPr>
          <p:cNvPr id="72711" name="Rectangle 4"/>
          <p:cNvSpPr>
            <a:spLocks noChangeArrowheads="1"/>
          </p:cNvSpPr>
          <p:nvPr/>
        </p:nvSpPr>
        <p:spPr bwMode="auto">
          <a:xfrm>
            <a:off x="5486400" y="6172200"/>
            <a:ext cx="3505200" cy="457200"/>
          </a:xfrm>
          <a:prstGeom prst="rect">
            <a:avLst/>
          </a:prstGeom>
          <a:noFill/>
          <a:ln w="9525">
            <a:noFill/>
            <a:miter lim="800000"/>
            <a:headEnd/>
            <a:tailEnd/>
          </a:ln>
        </p:spPr>
        <p:txBody>
          <a:bodyPr anchor="ctr">
            <a:spAutoFit/>
          </a:bodyPr>
          <a:lstStyle/>
          <a:p>
            <a:pPr eaLnBrk="1" hangingPunct="1"/>
            <a:r>
              <a:rPr lang="en-US" sz="1200" b="1">
                <a:latin typeface="Times New Roman" pitchFamily="18" charset="0"/>
              </a:rPr>
              <a:t>From Blanchard, “System Engineering Management”, 4</a:t>
            </a:r>
            <a:r>
              <a:rPr lang="en-US" sz="1200" b="1" baseline="30000">
                <a:latin typeface="Times New Roman" pitchFamily="18" charset="0"/>
              </a:rPr>
              <a:t>th</a:t>
            </a:r>
            <a:r>
              <a:rPr lang="en-US" sz="1200" b="1">
                <a:latin typeface="Times New Roman" pitchFamily="18" charset="0"/>
              </a:rPr>
              <a:t> Edition </a:t>
            </a:r>
          </a:p>
        </p:txBody>
      </p:sp>
      <p:pic>
        <p:nvPicPr>
          <p:cNvPr id="72712" name="Picture 5"/>
          <p:cNvPicPr>
            <a:picLocks noChangeAspect="1" noChangeArrowheads="1"/>
          </p:cNvPicPr>
          <p:nvPr/>
        </p:nvPicPr>
        <p:blipFill>
          <a:blip r:embed="rId3" cstate="print"/>
          <a:srcRect/>
          <a:stretch>
            <a:fillRect/>
          </a:stretch>
        </p:blipFill>
        <p:spPr bwMode="auto">
          <a:xfrm>
            <a:off x="3352800" y="1779588"/>
            <a:ext cx="5791200" cy="4395787"/>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Date Placeholder 3"/>
          <p:cNvSpPr>
            <a:spLocks noGrp="1"/>
          </p:cNvSpPr>
          <p:nvPr>
            <p:ph type="dt" sz="quarter" idx="10"/>
          </p:nvPr>
        </p:nvSpPr>
        <p:spPr>
          <a:noFill/>
        </p:spPr>
        <p:txBody>
          <a:bodyPr/>
          <a:lstStyle/>
          <a:p>
            <a:r>
              <a:rPr lang="en-US"/>
              <a:t>Week 2</a:t>
            </a:r>
            <a:endParaRPr lang="en-US" dirty="0"/>
          </a:p>
        </p:txBody>
      </p:sp>
      <p:sp>
        <p:nvSpPr>
          <p:cNvPr id="73731" name="Footer Placeholder 4"/>
          <p:cNvSpPr>
            <a:spLocks noGrp="1"/>
          </p:cNvSpPr>
          <p:nvPr>
            <p:ph type="ftr" sz="quarter" idx="11"/>
          </p:nvPr>
        </p:nvSpPr>
        <p:spPr>
          <a:noFill/>
        </p:spPr>
        <p:txBody>
          <a:bodyPr/>
          <a:lstStyle/>
          <a:p>
            <a:r>
              <a:rPr lang="en-US" dirty="0"/>
              <a:t>Dr. Lou Pape SysEng6196</a:t>
            </a:r>
          </a:p>
        </p:txBody>
      </p:sp>
      <p:sp>
        <p:nvSpPr>
          <p:cNvPr id="73732" name="Slide Number Placeholder 5"/>
          <p:cNvSpPr>
            <a:spLocks noGrp="1"/>
          </p:cNvSpPr>
          <p:nvPr>
            <p:ph type="sldNum" sz="quarter" idx="12"/>
          </p:nvPr>
        </p:nvSpPr>
        <p:spPr>
          <a:noFill/>
        </p:spPr>
        <p:txBody>
          <a:bodyPr/>
          <a:lstStyle/>
          <a:p>
            <a:fld id="{3C1086B1-3F8C-4CD9-AA73-0C31A51D0AAA}" type="slidenum">
              <a:rPr lang="en-US" smtClean="0"/>
              <a:pPr/>
              <a:t>72</a:t>
            </a:fld>
            <a:endParaRPr lang="en-US"/>
          </a:p>
        </p:txBody>
      </p:sp>
      <p:sp>
        <p:nvSpPr>
          <p:cNvPr id="73733" name="Rectangle 2"/>
          <p:cNvSpPr>
            <a:spLocks noGrp="1" noChangeArrowheads="1"/>
          </p:cNvSpPr>
          <p:nvPr>
            <p:ph type="title"/>
          </p:nvPr>
        </p:nvSpPr>
        <p:spPr/>
        <p:txBody>
          <a:bodyPr/>
          <a:lstStyle/>
          <a:p>
            <a:pPr eaLnBrk="1" hangingPunct="1"/>
            <a:r>
              <a:rPr lang="en-US" dirty="0"/>
              <a:t>Electromagnetics (E</a:t>
            </a:r>
            <a:r>
              <a:rPr lang="en-US" baseline="30000" dirty="0"/>
              <a:t>3</a:t>
            </a:r>
            <a:r>
              <a:rPr lang="en-US" dirty="0"/>
              <a:t>)</a:t>
            </a:r>
          </a:p>
        </p:txBody>
      </p:sp>
      <p:sp>
        <p:nvSpPr>
          <p:cNvPr id="73734" name="Rectangle 3"/>
          <p:cNvSpPr>
            <a:spLocks noGrp="1" noChangeArrowheads="1"/>
          </p:cNvSpPr>
          <p:nvPr>
            <p:ph type="body" idx="1"/>
          </p:nvPr>
        </p:nvSpPr>
        <p:spPr>
          <a:xfrm>
            <a:off x="304800" y="1524000"/>
            <a:ext cx="8610600" cy="4876800"/>
          </a:xfrm>
        </p:spPr>
        <p:txBody>
          <a:bodyPr/>
          <a:lstStyle/>
          <a:p>
            <a:pPr eaLnBrk="1" hangingPunct="1">
              <a:lnSpc>
                <a:spcPct val="90000"/>
              </a:lnSpc>
            </a:pPr>
            <a:r>
              <a:rPr lang="en-US" sz="2000" dirty="0"/>
              <a:t>Electromagnetic effects are based on the combination of radiated and conducted electrical signals</a:t>
            </a:r>
          </a:p>
          <a:p>
            <a:pPr eaLnBrk="1" hangingPunct="1">
              <a:lnSpc>
                <a:spcPct val="90000"/>
              </a:lnSpc>
            </a:pPr>
            <a:r>
              <a:rPr lang="en-US" sz="2000" dirty="0"/>
              <a:t>Operations of most electronic devices both affect and are affected by the local electromagnetic fields</a:t>
            </a:r>
          </a:p>
          <a:p>
            <a:pPr eaLnBrk="1" hangingPunct="1">
              <a:lnSpc>
                <a:spcPct val="90000"/>
              </a:lnSpc>
            </a:pPr>
            <a:r>
              <a:rPr lang="en-US" sz="2000" dirty="0"/>
              <a:t>Standards affect consumer products</a:t>
            </a:r>
          </a:p>
          <a:p>
            <a:pPr eaLnBrk="1" hangingPunct="1">
              <a:lnSpc>
                <a:spcPct val="90000"/>
              </a:lnSpc>
            </a:pPr>
            <a:r>
              <a:rPr lang="en-US" sz="2000" dirty="0"/>
              <a:t>Systems composed of hundreds and thousands of electronic components and wiring must ensure </a:t>
            </a:r>
          </a:p>
          <a:p>
            <a:pPr lvl="1" eaLnBrk="1" hangingPunct="1">
              <a:lnSpc>
                <a:spcPct val="90000"/>
              </a:lnSpc>
            </a:pPr>
            <a:r>
              <a:rPr lang="en-US" sz="1800" dirty="0"/>
              <a:t>EM compatibility (no self-jamming)</a:t>
            </a:r>
          </a:p>
          <a:p>
            <a:pPr lvl="1" eaLnBrk="1" hangingPunct="1">
              <a:lnSpc>
                <a:spcPct val="90000"/>
              </a:lnSpc>
            </a:pPr>
            <a:r>
              <a:rPr lang="en-US" sz="1800" dirty="0"/>
              <a:t>Acceptable EM susceptibility – ability to operate in local environment</a:t>
            </a:r>
          </a:p>
          <a:p>
            <a:pPr lvl="1" eaLnBrk="1" hangingPunct="1">
              <a:lnSpc>
                <a:spcPct val="90000"/>
              </a:lnSpc>
            </a:pPr>
            <a:r>
              <a:rPr lang="en-US" sz="1800" dirty="0"/>
              <a:t>Acceptable EM emissions – limits on what is produced</a:t>
            </a:r>
          </a:p>
          <a:p>
            <a:pPr eaLnBrk="1" hangingPunct="1">
              <a:lnSpc>
                <a:spcPct val="90000"/>
              </a:lnSpc>
            </a:pPr>
            <a:r>
              <a:rPr lang="en-US" sz="2000" dirty="0"/>
              <a:t>Affects physical placement of electronics and wiring</a:t>
            </a:r>
          </a:p>
          <a:p>
            <a:pPr eaLnBrk="1" hangingPunct="1">
              <a:lnSpc>
                <a:spcPct val="90000"/>
              </a:lnSpc>
            </a:pPr>
            <a:r>
              <a:rPr lang="en-US" sz="2000" dirty="0"/>
              <a:t>Some group must keep track of all of this; verify &amp; provide guidance</a:t>
            </a:r>
          </a:p>
          <a:p>
            <a:pPr eaLnBrk="1" hangingPunct="1">
              <a:lnSpc>
                <a:spcPct val="90000"/>
              </a:lnSpc>
            </a:pPr>
            <a:endParaRPr lang="en-US" sz="2000" dirty="0"/>
          </a:p>
          <a:p>
            <a:pPr eaLnBrk="1" hangingPunct="1">
              <a:lnSpc>
                <a:spcPct val="90000"/>
              </a:lnSpc>
            </a:pPr>
            <a:r>
              <a:rPr lang="en-US" sz="2000" dirty="0"/>
              <a:t>Might be important for Urban Challenge, including E-stop</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Date Placeholder 3"/>
          <p:cNvSpPr>
            <a:spLocks noGrp="1"/>
          </p:cNvSpPr>
          <p:nvPr>
            <p:ph type="dt" sz="quarter" idx="10"/>
          </p:nvPr>
        </p:nvSpPr>
        <p:spPr>
          <a:noFill/>
        </p:spPr>
        <p:txBody>
          <a:bodyPr/>
          <a:lstStyle/>
          <a:p>
            <a:r>
              <a:rPr lang="en-US"/>
              <a:t>Week 2</a:t>
            </a:r>
            <a:endParaRPr lang="en-US" dirty="0"/>
          </a:p>
        </p:txBody>
      </p:sp>
      <p:sp>
        <p:nvSpPr>
          <p:cNvPr id="74755" name="Footer Placeholder 4"/>
          <p:cNvSpPr>
            <a:spLocks noGrp="1"/>
          </p:cNvSpPr>
          <p:nvPr>
            <p:ph type="ftr" sz="quarter" idx="11"/>
          </p:nvPr>
        </p:nvSpPr>
        <p:spPr>
          <a:noFill/>
        </p:spPr>
        <p:txBody>
          <a:bodyPr/>
          <a:lstStyle/>
          <a:p>
            <a:r>
              <a:rPr lang="en-US" dirty="0"/>
              <a:t>Dr. Lou Pape SysEng6196</a:t>
            </a:r>
          </a:p>
        </p:txBody>
      </p:sp>
      <p:sp>
        <p:nvSpPr>
          <p:cNvPr id="74756" name="Slide Number Placeholder 5"/>
          <p:cNvSpPr>
            <a:spLocks noGrp="1"/>
          </p:cNvSpPr>
          <p:nvPr>
            <p:ph type="sldNum" sz="quarter" idx="12"/>
          </p:nvPr>
        </p:nvSpPr>
        <p:spPr>
          <a:noFill/>
        </p:spPr>
        <p:txBody>
          <a:bodyPr/>
          <a:lstStyle/>
          <a:p>
            <a:fld id="{9FB37342-B710-4947-AA8B-0CC35D06F3E0}" type="slidenum">
              <a:rPr lang="en-US" smtClean="0"/>
              <a:pPr/>
              <a:t>73</a:t>
            </a:fld>
            <a:endParaRPr lang="en-US"/>
          </a:p>
        </p:txBody>
      </p:sp>
      <p:sp>
        <p:nvSpPr>
          <p:cNvPr id="74757" name="Rectangle 2"/>
          <p:cNvSpPr>
            <a:spLocks noGrp="1" noChangeArrowheads="1"/>
          </p:cNvSpPr>
          <p:nvPr>
            <p:ph type="title"/>
          </p:nvPr>
        </p:nvSpPr>
        <p:spPr/>
        <p:txBody>
          <a:bodyPr/>
          <a:lstStyle/>
          <a:p>
            <a:pPr eaLnBrk="1" hangingPunct="1"/>
            <a:r>
              <a:rPr lang="en-US"/>
              <a:t>Mass Properties</a:t>
            </a:r>
          </a:p>
        </p:txBody>
      </p:sp>
      <p:sp>
        <p:nvSpPr>
          <p:cNvPr id="74758" name="Rectangle 3"/>
          <p:cNvSpPr>
            <a:spLocks noGrp="1" noChangeArrowheads="1"/>
          </p:cNvSpPr>
          <p:nvPr>
            <p:ph type="body" idx="1"/>
          </p:nvPr>
        </p:nvSpPr>
        <p:spPr>
          <a:xfrm>
            <a:off x="304800" y="1524000"/>
            <a:ext cx="4038600" cy="4876800"/>
          </a:xfrm>
        </p:spPr>
        <p:txBody>
          <a:bodyPr/>
          <a:lstStyle/>
          <a:p>
            <a:pPr eaLnBrk="1" hangingPunct="1">
              <a:lnSpc>
                <a:spcPct val="90000"/>
              </a:lnSpc>
            </a:pPr>
            <a:r>
              <a:rPr lang="en-US"/>
              <a:t>System level needs to account for total weight and distribution of weight</a:t>
            </a:r>
          </a:p>
          <a:p>
            <a:pPr eaLnBrk="1" hangingPunct="1">
              <a:lnSpc>
                <a:spcPct val="90000"/>
              </a:lnSpc>
            </a:pPr>
            <a:r>
              <a:rPr lang="en-US"/>
              <a:t>Each element will be allocated weight as part of requirements</a:t>
            </a:r>
          </a:p>
          <a:p>
            <a:pPr eaLnBrk="1" hangingPunct="1">
              <a:lnSpc>
                <a:spcPct val="90000"/>
              </a:lnSpc>
            </a:pPr>
            <a:r>
              <a:rPr lang="en-US"/>
              <a:t>Location of element (determined by system design) determines distribution of weight</a:t>
            </a:r>
          </a:p>
          <a:p>
            <a:pPr eaLnBrk="1" hangingPunct="1">
              <a:lnSpc>
                <a:spcPct val="90000"/>
              </a:lnSpc>
            </a:pPr>
            <a:r>
              <a:rPr lang="en-US"/>
              <a:t>Some group must keep track of all of this</a:t>
            </a:r>
          </a:p>
        </p:txBody>
      </p:sp>
      <p:sp>
        <p:nvSpPr>
          <p:cNvPr id="74759" name="Line 4"/>
          <p:cNvSpPr>
            <a:spLocks noChangeShapeType="1"/>
          </p:cNvSpPr>
          <p:nvPr/>
        </p:nvSpPr>
        <p:spPr bwMode="auto">
          <a:xfrm>
            <a:off x="5715000" y="2514600"/>
            <a:ext cx="3048000" cy="0"/>
          </a:xfrm>
          <a:prstGeom prst="line">
            <a:avLst/>
          </a:prstGeom>
          <a:noFill/>
          <a:ln w="9525">
            <a:solidFill>
              <a:schemeClr val="tx1"/>
            </a:solidFill>
            <a:round/>
            <a:headEnd/>
            <a:tailEnd/>
          </a:ln>
        </p:spPr>
        <p:txBody>
          <a:bodyPr/>
          <a:lstStyle/>
          <a:p>
            <a:endParaRPr lang="en-US"/>
          </a:p>
        </p:txBody>
      </p:sp>
      <p:sp>
        <p:nvSpPr>
          <p:cNvPr id="74760" name="Rectangle 5"/>
          <p:cNvSpPr>
            <a:spLocks noChangeArrowheads="1"/>
          </p:cNvSpPr>
          <p:nvPr/>
        </p:nvSpPr>
        <p:spPr bwMode="auto">
          <a:xfrm>
            <a:off x="5791200" y="2286000"/>
            <a:ext cx="838200" cy="228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74761" name="Rectangle 6"/>
          <p:cNvSpPr>
            <a:spLocks noChangeArrowheads="1"/>
          </p:cNvSpPr>
          <p:nvPr/>
        </p:nvSpPr>
        <p:spPr bwMode="auto">
          <a:xfrm>
            <a:off x="7010400" y="2362200"/>
            <a:ext cx="5334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74762" name="Rectangle 7"/>
          <p:cNvSpPr>
            <a:spLocks noChangeArrowheads="1"/>
          </p:cNvSpPr>
          <p:nvPr/>
        </p:nvSpPr>
        <p:spPr bwMode="auto">
          <a:xfrm>
            <a:off x="8077200" y="2057400"/>
            <a:ext cx="6858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74763" name="Line 8"/>
          <p:cNvSpPr>
            <a:spLocks noChangeShapeType="1"/>
          </p:cNvSpPr>
          <p:nvPr/>
        </p:nvSpPr>
        <p:spPr bwMode="auto">
          <a:xfrm>
            <a:off x="7467600" y="2667000"/>
            <a:ext cx="1295400" cy="0"/>
          </a:xfrm>
          <a:prstGeom prst="line">
            <a:avLst/>
          </a:prstGeom>
          <a:noFill/>
          <a:ln w="9525">
            <a:solidFill>
              <a:schemeClr val="tx1"/>
            </a:solidFill>
            <a:round/>
            <a:headEnd/>
            <a:tailEnd type="triangle" w="med" len="med"/>
          </a:ln>
        </p:spPr>
        <p:txBody>
          <a:bodyPr/>
          <a:lstStyle/>
          <a:p>
            <a:endParaRPr lang="en-US"/>
          </a:p>
        </p:txBody>
      </p:sp>
      <p:sp>
        <p:nvSpPr>
          <p:cNvPr id="74764" name="Rectangle 10"/>
          <p:cNvSpPr>
            <a:spLocks noChangeArrowheads="1"/>
          </p:cNvSpPr>
          <p:nvPr/>
        </p:nvSpPr>
        <p:spPr bwMode="auto">
          <a:xfrm>
            <a:off x="4622800" y="3200400"/>
            <a:ext cx="3943350" cy="1465263"/>
          </a:xfrm>
          <a:prstGeom prst="rect">
            <a:avLst/>
          </a:prstGeom>
          <a:noFill/>
          <a:ln w="9525">
            <a:noFill/>
            <a:miter lim="800000"/>
            <a:headEnd/>
            <a:tailEnd/>
          </a:ln>
        </p:spPr>
        <p:txBody>
          <a:bodyPr wrap="none">
            <a:spAutoFit/>
          </a:bodyPr>
          <a:lstStyle/>
          <a:p>
            <a:r>
              <a:rPr lang="en-US" sz="1800" b="1"/>
              <a:t>Total weight = sum(weights)</a:t>
            </a:r>
          </a:p>
          <a:p>
            <a:endParaRPr lang="en-US" sz="1800" b="1"/>
          </a:p>
          <a:p>
            <a:r>
              <a:rPr lang="en-US" sz="1800" b="1"/>
              <a:t>Center-of-mass=</a:t>
            </a:r>
            <a:br>
              <a:rPr lang="en-US" sz="1800" b="1"/>
            </a:br>
            <a:r>
              <a:rPr lang="en-US" sz="1800" b="1"/>
              <a:t>	     </a:t>
            </a:r>
            <a:r>
              <a:rPr lang="en-US" sz="1800" b="1" u="sng"/>
              <a:t>sum(weight x distance)</a:t>
            </a:r>
          </a:p>
          <a:p>
            <a:r>
              <a:rPr lang="en-US" sz="1800" b="1"/>
              <a:t>		sum(weight)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Date Placeholder 4"/>
          <p:cNvSpPr>
            <a:spLocks noGrp="1"/>
          </p:cNvSpPr>
          <p:nvPr>
            <p:ph type="dt" sz="quarter" idx="10"/>
          </p:nvPr>
        </p:nvSpPr>
        <p:spPr>
          <a:noFill/>
        </p:spPr>
        <p:txBody>
          <a:bodyPr/>
          <a:lstStyle/>
          <a:p>
            <a:r>
              <a:rPr lang="en-US"/>
              <a:t>Week 2</a:t>
            </a:r>
            <a:endParaRPr lang="en-US" dirty="0"/>
          </a:p>
        </p:txBody>
      </p:sp>
      <p:sp>
        <p:nvSpPr>
          <p:cNvPr id="4100" name="Footer Placeholder 5"/>
          <p:cNvSpPr>
            <a:spLocks noGrp="1"/>
          </p:cNvSpPr>
          <p:nvPr>
            <p:ph type="ftr" sz="quarter" idx="11"/>
          </p:nvPr>
        </p:nvSpPr>
        <p:spPr>
          <a:noFill/>
        </p:spPr>
        <p:txBody>
          <a:bodyPr/>
          <a:lstStyle/>
          <a:p>
            <a:r>
              <a:rPr lang="en-US" dirty="0"/>
              <a:t>Dr. Lou Pape SysEng6196</a:t>
            </a:r>
          </a:p>
        </p:txBody>
      </p:sp>
      <p:sp>
        <p:nvSpPr>
          <p:cNvPr id="4101" name="Slide Number Placeholder 6"/>
          <p:cNvSpPr>
            <a:spLocks noGrp="1"/>
          </p:cNvSpPr>
          <p:nvPr>
            <p:ph type="sldNum" sz="quarter" idx="12"/>
          </p:nvPr>
        </p:nvSpPr>
        <p:spPr>
          <a:noFill/>
        </p:spPr>
        <p:txBody>
          <a:bodyPr/>
          <a:lstStyle/>
          <a:p>
            <a:fld id="{72764919-092F-441A-928D-90D98509095A}" type="slidenum">
              <a:rPr lang="en-US" smtClean="0"/>
              <a:pPr/>
              <a:t>74</a:t>
            </a:fld>
            <a:endParaRPr lang="en-US"/>
          </a:p>
        </p:txBody>
      </p:sp>
      <p:graphicFrame>
        <p:nvGraphicFramePr>
          <p:cNvPr id="4098" name="Object 4"/>
          <p:cNvGraphicFramePr>
            <a:graphicFrameLocks noGrp="1" noChangeAspect="1"/>
          </p:cNvGraphicFramePr>
          <p:nvPr>
            <p:ph sz="half" idx="2"/>
          </p:nvPr>
        </p:nvGraphicFramePr>
        <p:xfrm>
          <a:off x="609600" y="3581400"/>
          <a:ext cx="7848600" cy="2554288"/>
        </p:xfrm>
        <a:graphic>
          <a:graphicData uri="http://schemas.openxmlformats.org/presentationml/2006/ole">
            <mc:AlternateContent xmlns:mc="http://schemas.openxmlformats.org/markup-compatibility/2006">
              <mc:Choice xmlns:v="urn:schemas-microsoft-com:vml" Requires="v">
                <p:oleObj spid="_x0000_s4145" name="MS Org Chart" r:id="rId4" imgW="3651120" imgH="1187280" progId="OrgPlusWOPX.4">
                  <p:embed followColorScheme="full"/>
                </p:oleObj>
              </mc:Choice>
              <mc:Fallback>
                <p:oleObj name="MS Org Chart" r:id="rId4" imgW="3651120" imgH="1187280" progId="OrgPlusWOPX.4">
                  <p:embed followColorScheme="full"/>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3581400"/>
                        <a:ext cx="7848600" cy="2554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86889" name="Rectangle 9"/>
          <p:cNvSpPr>
            <a:spLocks noChangeArrowheads="1"/>
          </p:cNvSpPr>
          <p:nvPr/>
        </p:nvSpPr>
        <p:spPr bwMode="auto">
          <a:xfrm>
            <a:off x="762000" y="5486400"/>
            <a:ext cx="2209800" cy="457200"/>
          </a:xfrm>
          <a:prstGeom prst="rect">
            <a:avLst/>
          </a:prstGeom>
          <a:solidFill>
            <a:schemeClr val="bg1"/>
          </a:solidFill>
          <a:ln w="9525">
            <a:noFill/>
            <a:miter lim="800000"/>
            <a:headEnd/>
            <a:tailEnd/>
          </a:ln>
        </p:spPr>
        <p:txBody>
          <a:bodyPr wrap="none" anchor="ctr"/>
          <a:lstStyle/>
          <a:p>
            <a:endParaRPr lang="en-US"/>
          </a:p>
        </p:txBody>
      </p:sp>
      <p:sp>
        <p:nvSpPr>
          <p:cNvPr id="1786887" name="Rectangle 7"/>
          <p:cNvSpPr>
            <a:spLocks noChangeArrowheads="1"/>
          </p:cNvSpPr>
          <p:nvPr/>
        </p:nvSpPr>
        <p:spPr bwMode="auto">
          <a:xfrm>
            <a:off x="3352800" y="5562600"/>
            <a:ext cx="2286000" cy="381000"/>
          </a:xfrm>
          <a:prstGeom prst="rect">
            <a:avLst/>
          </a:prstGeom>
          <a:solidFill>
            <a:schemeClr val="bg1"/>
          </a:solidFill>
          <a:ln w="9525">
            <a:noFill/>
            <a:miter lim="800000"/>
            <a:headEnd/>
            <a:tailEnd/>
          </a:ln>
        </p:spPr>
        <p:txBody>
          <a:bodyPr wrap="none" anchor="ctr"/>
          <a:lstStyle/>
          <a:p>
            <a:endParaRPr lang="en-US"/>
          </a:p>
        </p:txBody>
      </p:sp>
      <p:sp>
        <p:nvSpPr>
          <p:cNvPr id="1786886" name="AutoShape 6"/>
          <p:cNvSpPr>
            <a:spLocks noChangeArrowheads="1"/>
          </p:cNvSpPr>
          <p:nvPr/>
        </p:nvSpPr>
        <p:spPr bwMode="auto">
          <a:xfrm>
            <a:off x="2895600" y="5486400"/>
            <a:ext cx="533400" cy="457200"/>
          </a:xfrm>
          <a:prstGeom prst="rightArrow">
            <a:avLst>
              <a:gd name="adj1" fmla="val 50000"/>
              <a:gd name="adj2" fmla="val 29167"/>
            </a:avLst>
          </a:prstGeom>
          <a:solidFill>
            <a:schemeClr val="accent1"/>
          </a:solidFill>
          <a:ln w="9525">
            <a:solidFill>
              <a:schemeClr val="tx1"/>
            </a:solidFill>
            <a:miter lim="800000"/>
            <a:headEnd/>
            <a:tailEnd/>
          </a:ln>
        </p:spPr>
        <p:txBody>
          <a:bodyPr wrap="none" anchor="ctr"/>
          <a:lstStyle/>
          <a:p>
            <a:endParaRPr lang="en-US"/>
          </a:p>
        </p:txBody>
      </p:sp>
      <p:sp>
        <p:nvSpPr>
          <p:cNvPr id="4105" name="Rectangle 2"/>
          <p:cNvSpPr>
            <a:spLocks noGrp="1" noChangeArrowheads="1"/>
          </p:cNvSpPr>
          <p:nvPr>
            <p:ph type="title"/>
          </p:nvPr>
        </p:nvSpPr>
        <p:spPr/>
        <p:txBody>
          <a:bodyPr/>
          <a:lstStyle/>
          <a:p>
            <a:pPr eaLnBrk="1" hangingPunct="1"/>
            <a:r>
              <a:rPr lang="en-US"/>
              <a:t>3.4.2.3 Integrating Specialties</a:t>
            </a:r>
          </a:p>
        </p:txBody>
      </p:sp>
      <p:sp>
        <p:nvSpPr>
          <p:cNvPr id="4106" name="Rectangle 3"/>
          <p:cNvSpPr>
            <a:spLocks noGrp="1" noChangeArrowheads="1"/>
          </p:cNvSpPr>
          <p:nvPr>
            <p:ph type="body" sz="half" idx="1"/>
          </p:nvPr>
        </p:nvSpPr>
        <p:spPr>
          <a:xfrm>
            <a:off x="685800" y="1524000"/>
            <a:ext cx="7924800" cy="4876800"/>
          </a:xfrm>
        </p:spPr>
        <p:txBody>
          <a:bodyPr/>
          <a:lstStyle/>
          <a:p>
            <a:pPr eaLnBrk="1" hangingPunct="1"/>
            <a:r>
              <a:rPr lang="en-US" sz="2000" dirty="0"/>
              <a:t>Describe how the specialists are organized and deployed, their specific roles, responsibilities, authority, accountability, and how they are integrated across the organization (vertically – a single specialty throughout the whole organization, or horizontally – all the specialties at a given level)</a:t>
            </a:r>
          </a:p>
        </p:txBody>
      </p:sp>
      <p:sp>
        <p:nvSpPr>
          <p:cNvPr id="1786888" name="Rectangle 8"/>
          <p:cNvSpPr>
            <a:spLocks noChangeArrowheads="1"/>
          </p:cNvSpPr>
          <p:nvPr/>
        </p:nvSpPr>
        <p:spPr bwMode="auto">
          <a:xfrm>
            <a:off x="6096000" y="5562600"/>
            <a:ext cx="2286000" cy="381000"/>
          </a:xfrm>
          <a:prstGeom prst="rect">
            <a:avLst/>
          </a:prstGeom>
          <a:solidFill>
            <a:schemeClr val="bg1"/>
          </a:solidFill>
          <a:ln w="9525">
            <a:noFill/>
            <a:miter lim="800000"/>
            <a:headEnd/>
            <a:tailEnd/>
          </a:ln>
        </p:spPr>
        <p:txBody>
          <a:bodyPr wrap="none" anchor="ctr"/>
          <a:lstStyle/>
          <a:p>
            <a:endParaRPr lang="en-US"/>
          </a:p>
        </p:txBody>
      </p:sp>
      <p:sp>
        <p:nvSpPr>
          <p:cNvPr id="1786890" name="AutoShape 10"/>
          <p:cNvSpPr>
            <a:spLocks noChangeArrowheads="1"/>
          </p:cNvSpPr>
          <p:nvPr/>
        </p:nvSpPr>
        <p:spPr bwMode="auto">
          <a:xfrm rot="5400000">
            <a:off x="5105400" y="5715000"/>
            <a:ext cx="762000" cy="4572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endParaRPr lang="en-US"/>
          </a:p>
        </p:txBody>
      </p:sp>
      <p:sp>
        <p:nvSpPr>
          <p:cNvPr id="1786892" name="AutoShape 12"/>
          <p:cNvSpPr>
            <a:spLocks noChangeArrowheads="1"/>
          </p:cNvSpPr>
          <p:nvPr/>
        </p:nvSpPr>
        <p:spPr bwMode="auto">
          <a:xfrm rot="5400000">
            <a:off x="7772400" y="5715000"/>
            <a:ext cx="762000" cy="4572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86889"/>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786886"/>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786887"/>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78688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8689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868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6889" grpId="0" animBg="1"/>
      <p:bldP spid="1786887" grpId="0" animBg="1"/>
      <p:bldP spid="1786886" grpId="0" animBg="1"/>
      <p:bldP spid="1786888" grpId="0" animBg="1"/>
      <p:bldP spid="1786890" grpId="0" animBg="1"/>
      <p:bldP spid="1786892"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SEMP – </a:t>
            </a:r>
            <a:r>
              <a:rPr lang="en-US" dirty="0" err="1"/>
              <a:t>GLAST</a:t>
            </a:r>
            <a:r>
              <a:rPr lang="en-US" dirty="0"/>
              <a:t> / LAT</a:t>
            </a:r>
          </a:p>
        </p:txBody>
      </p:sp>
      <p:sp>
        <p:nvSpPr>
          <p:cNvPr id="3" name="Content Placeholder 2"/>
          <p:cNvSpPr>
            <a:spLocks noGrp="1"/>
          </p:cNvSpPr>
          <p:nvPr>
            <p:ph idx="1"/>
          </p:nvPr>
        </p:nvSpPr>
        <p:spPr/>
        <p:txBody>
          <a:bodyPr/>
          <a:lstStyle/>
          <a:p>
            <a:r>
              <a:rPr lang="en-US" dirty="0"/>
              <a:t>Gamma-ray Large Area Space Telescope / </a:t>
            </a:r>
            <a:br>
              <a:rPr lang="en-US" dirty="0"/>
            </a:br>
            <a:r>
              <a:rPr lang="en-US" dirty="0"/>
              <a:t>Large-Area Telescope</a:t>
            </a:r>
          </a:p>
          <a:p>
            <a:pPr lvl="1"/>
            <a:r>
              <a:rPr lang="en-US" dirty="0"/>
              <a:t>Review / discuss TOC, 4.1, 4.2, 4.2.3, 4.2.6, 5.1 regarding “Organization”</a:t>
            </a:r>
          </a:p>
          <a:p>
            <a:pPr lvl="1"/>
            <a:r>
              <a:rPr lang="en-US" dirty="0"/>
              <a:t>What is provided? </a:t>
            </a:r>
          </a:p>
          <a:p>
            <a:pPr lvl="1"/>
            <a:r>
              <a:rPr lang="en-US" dirty="0"/>
              <a:t>What appears to be missing? What risks are generated?</a:t>
            </a:r>
          </a:p>
          <a:p>
            <a:pPr lvl="2"/>
            <a:r>
              <a:rPr lang="en-US" dirty="0"/>
              <a:t>Note roles of </a:t>
            </a:r>
            <a:r>
              <a:rPr lang="en-US" dirty="0" err="1"/>
              <a:t>ISE</a:t>
            </a:r>
            <a:r>
              <a:rPr lang="en-US" dirty="0"/>
              <a:t> and other teams</a:t>
            </a:r>
          </a:p>
        </p:txBody>
      </p:sp>
      <p:sp>
        <p:nvSpPr>
          <p:cNvPr id="4" name="Date Placeholder 3"/>
          <p:cNvSpPr>
            <a:spLocks noGrp="1"/>
          </p:cNvSpPr>
          <p:nvPr>
            <p:ph type="dt" sz="half" idx="10"/>
          </p:nvPr>
        </p:nvSpPr>
        <p:spPr/>
        <p:txBody>
          <a:bodyPr/>
          <a:lstStyle/>
          <a:p>
            <a:pPr>
              <a:defRPr/>
            </a:pPr>
            <a:r>
              <a:rPr lang="en-US">
                <a:solidFill>
                  <a:srgbClr val="000000"/>
                </a:solidFill>
              </a:rPr>
              <a:t>Week 2</a:t>
            </a:r>
            <a:endParaRPr 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dirty="0">
                <a:solidFill>
                  <a:srgbClr val="000000"/>
                </a:solidFill>
              </a:rPr>
              <a:t>Dr. Lou Pape SysEng6196</a:t>
            </a:r>
          </a:p>
        </p:txBody>
      </p:sp>
      <p:sp>
        <p:nvSpPr>
          <p:cNvPr id="6" name="Slide Number Placeholder 5"/>
          <p:cNvSpPr>
            <a:spLocks noGrp="1"/>
          </p:cNvSpPr>
          <p:nvPr>
            <p:ph type="sldNum" sz="quarter" idx="12"/>
          </p:nvPr>
        </p:nvSpPr>
        <p:spPr/>
        <p:txBody>
          <a:bodyPr/>
          <a:lstStyle/>
          <a:p>
            <a:pPr>
              <a:defRPr/>
            </a:pPr>
            <a:fld id="{0EAF4530-488B-464C-B8C2-852E13FDC551}" type="slidenum">
              <a:rPr lang="en-US" smtClean="0">
                <a:solidFill>
                  <a:srgbClr val="000000"/>
                </a:solidFill>
              </a:rPr>
              <a:pPr>
                <a:defRPr/>
              </a:pPr>
              <a:t>75</a:t>
            </a:fld>
            <a:endParaRPr lang="en-US">
              <a:solidFill>
                <a:srgbClr val="000000"/>
              </a:solidFill>
            </a:endParaRPr>
          </a:p>
        </p:txBody>
      </p:sp>
    </p:spTree>
    <p:extLst>
      <p:ext uri="{BB962C8B-B14F-4D97-AF65-F5344CB8AC3E}">
        <p14:creationId xmlns:p14="http://schemas.microsoft.com/office/powerpoint/2010/main" val="33760012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Date Placeholder 3"/>
          <p:cNvSpPr>
            <a:spLocks noGrp="1"/>
          </p:cNvSpPr>
          <p:nvPr>
            <p:ph type="dt" sz="quarter" idx="10"/>
          </p:nvPr>
        </p:nvSpPr>
        <p:spPr>
          <a:noFill/>
        </p:spPr>
        <p:txBody>
          <a:bodyPr/>
          <a:lstStyle/>
          <a:p>
            <a:r>
              <a:rPr lang="en-US"/>
              <a:t>Week 2</a:t>
            </a:r>
            <a:endParaRPr lang="en-US" dirty="0"/>
          </a:p>
        </p:txBody>
      </p:sp>
      <p:sp>
        <p:nvSpPr>
          <p:cNvPr id="75779" name="Footer Placeholder 4"/>
          <p:cNvSpPr>
            <a:spLocks noGrp="1"/>
          </p:cNvSpPr>
          <p:nvPr>
            <p:ph type="ftr" sz="quarter" idx="11"/>
          </p:nvPr>
        </p:nvSpPr>
        <p:spPr>
          <a:noFill/>
        </p:spPr>
        <p:txBody>
          <a:bodyPr/>
          <a:lstStyle/>
          <a:p>
            <a:r>
              <a:rPr lang="en-US" dirty="0"/>
              <a:t>Dr. Lou Pape SysEng6196</a:t>
            </a:r>
          </a:p>
        </p:txBody>
      </p:sp>
      <p:sp>
        <p:nvSpPr>
          <p:cNvPr id="75780" name="Slide Number Placeholder 5"/>
          <p:cNvSpPr>
            <a:spLocks noGrp="1"/>
          </p:cNvSpPr>
          <p:nvPr>
            <p:ph type="sldNum" sz="quarter" idx="12"/>
          </p:nvPr>
        </p:nvSpPr>
        <p:spPr>
          <a:noFill/>
        </p:spPr>
        <p:txBody>
          <a:bodyPr/>
          <a:lstStyle/>
          <a:p>
            <a:fld id="{9572D853-137B-4DAA-ACE8-FD7E2C2DC5DF}" type="slidenum">
              <a:rPr lang="en-US" smtClean="0"/>
              <a:pPr/>
              <a:t>76</a:t>
            </a:fld>
            <a:endParaRPr lang="en-US"/>
          </a:p>
        </p:txBody>
      </p:sp>
      <p:sp>
        <p:nvSpPr>
          <p:cNvPr id="75781" name="Rectangle 2"/>
          <p:cNvSpPr>
            <a:spLocks noGrp="1" noChangeArrowheads="1"/>
          </p:cNvSpPr>
          <p:nvPr>
            <p:ph type="title"/>
          </p:nvPr>
        </p:nvSpPr>
        <p:spPr/>
        <p:txBody>
          <a:bodyPr/>
          <a:lstStyle/>
          <a:p>
            <a:pPr eaLnBrk="1" hangingPunct="1"/>
            <a:r>
              <a:rPr lang="en-US"/>
              <a:t>Questions for Tonight?</a:t>
            </a:r>
          </a:p>
        </p:txBody>
      </p:sp>
      <p:sp>
        <p:nvSpPr>
          <p:cNvPr id="1614851" name="Rectangle 3"/>
          <p:cNvSpPr>
            <a:spLocks noGrp="1" noChangeArrowheads="1"/>
          </p:cNvSpPr>
          <p:nvPr>
            <p:ph type="body" idx="1"/>
          </p:nvPr>
        </p:nvSpPr>
        <p:spPr/>
        <p:txBody>
          <a:bodyPr/>
          <a:lstStyle/>
          <a:p>
            <a:pPr eaLnBrk="1" hangingPunct="1"/>
            <a:r>
              <a:rPr lang="en-US" sz="2800" dirty="0"/>
              <a:t>Next week </a:t>
            </a:r>
          </a:p>
          <a:p>
            <a:pPr lvl="1" eaLnBrk="1" hangingPunct="1"/>
            <a:r>
              <a:rPr lang="en-US" sz="2400" dirty="0"/>
              <a:t>Reading as Assigned in Syllabus – </a:t>
            </a:r>
            <a:r>
              <a:rPr lang="en-US" sz="2400" dirty="0" err="1"/>
              <a:t>ISEH</a:t>
            </a:r>
            <a:r>
              <a:rPr lang="en-US" sz="2400" dirty="0"/>
              <a:t> 4</a:t>
            </a:r>
          </a:p>
          <a:p>
            <a:pPr lvl="1" eaLnBrk="1" hangingPunct="1"/>
            <a:r>
              <a:rPr lang="en-US" sz="2400" dirty="0"/>
              <a:t>Homework 3 - SEMP Section 3</a:t>
            </a:r>
          </a:p>
          <a:p>
            <a:pPr lvl="1" eaLnBrk="1" hangingPunct="1"/>
            <a:r>
              <a:rPr lang="en-US" sz="2400" dirty="0"/>
              <a:t>Read Lecture 3: Technical Processes</a:t>
            </a:r>
          </a:p>
          <a:p>
            <a:pPr eaLnBrk="1" hangingPunct="1"/>
            <a:r>
              <a:rPr lang="en-US" sz="2800" dirty="0"/>
              <a:t>Following week: Lecture 4 Technical Planning and Assessment</a:t>
            </a:r>
          </a:p>
          <a:p>
            <a:pPr lvl="1" eaLnBrk="1" hangingPunct="1"/>
            <a:r>
              <a:rPr lang="en-US" sz="2400" dirty="0"/>
              <a:t>Reading: </a:t>
            </a:r>
            <a:r>
              <a:rPr lang="en-US" sz="2400" dirty="0" err="1"/>
              <a:t>ISEH</a:t>
            </a:r>
            <a:r>
              <a:rPr lang="en-US" sz="2400" dirty="0"/>
              <a:t> 5.1, 5.2, 5.7</a:t>
            </a:r>
          </a:p>
          <a:p>
            <a:pPr lvl="1" eaLnBrk="1" hangingPunct="1"/>
            <a:r>
              <a:rPr lang="en-US" sz="2400" dirty="0"/>
              <a:t>Homework 4  - SEMP Section 4</a:t>
            </a:r>
          </a:p>
          <a:p>
            <a:pPr eaLnBrk="1" hangingPunct="1"/>
            <a:r>
              <a:rPr lang="en-US" dirty="0"/>
              <a:t>End – Good night!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14851">
                                            <p:txEl>
                                              <p:pRg st="0" end="0"/>
                                            </p:txEl>
                                          </p:spTgt>
                                        </p:tgtEl>
                                        <p:attrNameLst>
                                          <p:attrName>style.visibility</p:attrName>
                                        </p:attrNameLst>
                                      </p:cBhvr>
                                      <p:to>
                                        <p:strVal val="visible"/>
                                      </p:to>
                                    </p:set>
                                    <p:anim calcmode="lin" valueType="num">
                                      <p:cBhvr additive="base">
                                        <p:cTn id="7" dur="500" fill="hold"/>
                                        <p:tgtEl>
                                          <p:spTgt spid="16148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1485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14851">
                                            <p:txEl>
                                              <p:pRg st="1" end="1"/>
                                            </p:txEl>
                                          </p:spTgt>
                                        </p:tgtEl>
                                        <p:attrNameLst>
                                          <p:attrName>style.visibility</p:attrName>
                                        </p:attrNameLst>
                                      </p:cBhvr>
                                      <p:to>
                                        <p:strVal val="visible"/>
                                      </p:to>
                                    </p:set>
                                    <p:anim calcmode="lin" valueType="num">
                                      <p:cBhvr additive="base">
                                        <p:cTn id="11" dur="500" fill="hold"/>
                                        <p:tgtEl>
                                          <p:spTgt spid="161485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61485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14851">
                                            <p:txEl>
                                              <p:pRg st="2" end="2"/>
                                            </p:txEl>
                                          </p:spTgt>
                                        </p:tgtEl>
                                        <p:attrNameLst>
                                          <p:attrName>style.visibility</p:attrName>
                                        </p:attrNameLst>
                                      </p:cBhvr>
                                      <p:to>
                                        <p:strVal val="visible"/>
                                      </p:to>
                                    </p:set>
                                    <p:anim calcmode="lin" valueType="num">
                                      <p:cBhvr additive="base">
                                        <p:cTn id="15" dur="500" fill="hold"/>
                                        <p:tgtEl>
                                          <p:spTgt spid="161485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61485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614851">
                                            <p:txEl>
                                              <p:pRg st="3" end="3"/>
                                            </p:txEl>
                                          </p:spTgt>
                                        </p:tgtEl>
                                        <p:attrNameLst>
                                          <p:attrName>style.visibility</p:attrName>
                                        </p:attrNameLst>
                                      </p:cBhvr>
                                      <p:to>
                                        <p:strVal val="visible"/>
                                      </p:to>
                                    </p:set>
                                    <p:anim calcmode="lin" valueType="num">
                                      <p:cBhvr additive="base">
                                        <p:cTn id="19" dur="500" fill="hold"/>
                                        <p:tgtEl>
                                          <p:spTgt spid="161485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1485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14851">
                                            <p:txEl>
                                              <p:pRg st="4" end="4"/>
                                            </p:txEl>
                                          </p:spTgt>
                                        </p:tgtEl>
                                        <p:attrNameLst>
                                          <p:attrName>style.visibility</p:attrName>
                                        </p:attrNameLst>
                                      </p:cBhvr>
                                      <p:to>
                                        <p:strVal val="visible"/>
                                      </p:to>
                                    </p:set>
                                    <p:anim calcmode="lin" valueType="num">
                                      <p:cBhvr additive="base">
                                        <p:cTn id="25" dur="500" fill="hold"/>
                                        <p:tgtEl>
                                          <p:spTgt spid="161485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14851">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614851">
                                            <p:txEl>
                                              <p:pRg st="5" end="5"/>
                                            </p:txEl>
                                          </p:spTgt>
                                        </p:tgtEl>
                                        <p:attrNameLst>
                                          <p:attrName>style.visibility</p:attrName>
                                        </p:attrNameLst>
                                      </p:cBhvr>
                                      <p:to>
                                        <p:strVal val="visible"/>
                                      </p:to>
                                    </p:set>
                                    <p:anim calcmode="lin" valueType="num">
                                      <p:cBhvr additive="base">
                                        <p:cTn id="29" dur="500" fill="hold"/>
                                        <p:tgtEl>
                                          <p:spTgt spid="1614851">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614851">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614851">
                                            <p:txEl>
                                              <p:pRg st="6" end="6"/>
                                            </p:txEl>
                                          </p:spTgt>
                                        </p:tgtEl>
                                        <p:attrNameLst>
                                          <p:attrName>style.visibility</p:attrName>
                                        </p:attrNameLst>
                                      </p:cBhvr>
                                      <p:to>
                                        <p:strVal val="visible"/>
                                      </p:to>
                                    </p:set>
                                    <p:anim calcmode="lin" valueType="num">
                                      <p:cBhvr additive="base">
                                        <p:cTn id="33" dur="500" fill="hold"/>
                                        <p:tgtEl>
                                          <p:spTgt spid="1614851">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61485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614851">
                                            <p:txEl>
                                              <p:pRg st="7" end="7"/>
                                            </p:txEl>
                                          </p:spTgt>
                                        </p:tgtEl>
                                        <p:attrNameLst>
                                          <p:attrName>style.visibility</p:attrName>
                                        </p:attrNameLst>
                                      </p:cBhvr>
                                      <p:to>
                                        <p:strVal val="visible"/>
                                      </p:to>
                                    </p:set>
                                    <p:anim calcmode="lin" valueType="num">
                                      <p:cBhvr additive="base">
                                        <p:cTn id="39" dur="500" fill="hold"/>
                                        <p:tgtEl>
                                          <p:spTgt spid="1614851">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61485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4851"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Date Placeholder 3"/>
          <p:cNvSpPr>
            <a:spLocks noGrp="1"/>
          </p:cNvSpPr>
          <p:nvPr>
            <p:ph type="dt" sz="quarter" idx="10"/>
          </p:nvPr>
        </p:nvSpPr>
        <p:spPr>
          <a:noFill/>
        </p:spPr>
        <p:txBody>
          <a:bodyPr/>
          <a:lstStyle/>
          <a:p>
            <a:r>
              <a:rPr lang="en-US"/>
              <a:t>Week 2</a:t>
            </a:r>
            <a:endParaRPr lang="en-US" dirty="0"/>
          </a:p>
        </p:txBody>
      </p:sp>
      <p:sp>
        <p:nvSpPr>
          <p:cNvPr id="76803" name="Footer Placeholder 4"/>
          <p:cNvSpPr>
            <a:spLocks noGrp="1"/>
          </p:cNvSpPr>
          <p:nvPr>
            <p:ph type="ftr" sz="quarter" idx="11"/>
          </p:nvPr>
        </p:nvSpPr>
        <p:spPr>
          <a:noFill/>
        </p:spPr>
        <p:txBody>
          <a:bodyPr/>
          <a:lstStyle/>
          <a:p>
            <a:r>
              <a:rPr lang="en-US" dirty="0"/>
              <a:t>Dr. Lou Pape SysEng6196</a:t>
            </a:r>
          </a:p>
        </p:txBody>
      </p:sp>
      <p:sp>
        <p:nvSpPr>
          <p:cNvPr id="76804" name="Slide Number Placeholder 5"/>
          <p:cNvSpPr>
            <a:spLocks noGrp="1"/>
          </p:cNvSpPr>
          <p:nvPr>
            <p:ph type="sldNum" sz="quarter" idx="12"/>
          </p:nvPr>
        </p:nvSpPr>
        <p:spPr>
          <a:noFill/>
        </p:spPr>
        <p:txBody>
          <a:bodyPr/>
          <a:lstStyle/>
          <a:p>
            <a:fld id="{8CC7F491-BF4D-4A8B-82C7-9CFB779486CA}" type="slidenum">
              <a:rPr lang="en-US" smtClean="0"/>
              <a:pPr/>
              <a:t>77</a:t>
            </a:fld>
            <a:endParaRPr lang="en-US"/>
          </a:p>
        </p:txBody>
      </p:sp>
      <p:sp>
        <p:nvSpPr>
          <p:cNvPr id="76805" name="Rectangle 2"/>
          <p:cNvSpPr>
            <a:spLocks noGrp="1" noChangeArrowheads="1"/>
          </p:cNvSpPr>
          <p:nvPr>
            <p:ph type="ctrTitle"/>
          </p:nvPr>
        </p:nvSpPr>
        <p:spPr/>
        <p:txBody>
          <a:bodyPr/>
          <a:lstStyle/>
          <a:p>
            <a:pPr eaLnBrk="1" hangingPunct="1"/>
            <a:r>
              <a:rPr lang="en-US" i="1"/>
              <a:t>Program Completed</a:t>
            </a:r>
            <a:endParaRPr lang="en-US"/>
          </a:p>
        </p:txBody>
      </p:sp>
      <p:sp>
        <p:nvSpPr>
          <p:cNvPr id="76806" name="Rectangle 3"/>
          <p:cNvSpPr>
            <a:spLocks noGrp="1" noChangeArrowheads="1"/>
          </p:cNvSpPr>
          <p:nvPr>
            <p:ph type="subTitle" idx="1"/>
          </p:nvPr>
        </p:nvSpPr>
        <p:spPr>
          <a:xfrm>
            <a:off x="990600" y="3886200"/>
            <a:ext cx="7162800" cy="1752600"/>
          </a:xfrm>
        </p:spPr>
        <p:txBody>
          <a:bodyPr/>
          <a:lstStyle/>
          <a:p>
            <a:pPr eaLnBrk="1" hangingPunct="1"/>
            <a:r>
              <a:rPr lang="en-US"/>
              <a:t>Missouri University of Science and Technology</a:t>
            </a:r>
          </a:p>
        </p:txBody>
      </p:sp>
      <p:sp>
        <p:nvSpPr>
          <p:cNvPr id="76807" name="Text Box 4"/>
          <p:cNvSpPr txBox="1">
            <a:spLocks noChangeArrowheads="1"/>
          </p:cNvSpPr>
          <p:nvPr/>
        </p:nvSpPr>
        <p:spPr bwMode="auto">
          <a:xfrm>
            <a:off x="1981200" y="5257800"/>
            <a:ext cx="5715000" cy="366713"/>
          </a:xfrm>
          <a:prstGeom prst="rect">
            <a:avLst/>
          </a:prstGeom>
          <a:noFill/>
          <a:ln w="9525">
            <a:noFill/>
            <a:miter lim="800000"/>
            <a:headEnd/>
            <a:tailEnd/>
          </a:ln>
        </p:spPr>
        <p:txBody>
          <a:bodyPr lIns="91431" tIns="45716" rIns="91431" bIns="45716">
            <a:spAutoFit/>
          </a:bodyPr>
          <a:lstStyle/>
          <a:p>
            <a:pPr algn="ctr" eaLnBrk="1" hangingPunct="1"/>
            <a:r>
              <a:rPr lang="en-US" sz="1800" b="1" dirty="0">
                <a:solidFill>
                  <a:srgbClr val="000000"/>
                </a:solidFill>
              </a:rPr>
              <a:t>© 2011-2020 Curators of University of Missouri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p:spPr>
        <p:txBody>
          <a:bodyPr/>
          <a:lstStyle/>
          <a:p>
            <a:r>
              <a:rPr lang="en-US"/>
              <a:t>Week 2</a:t>
            </a:r>
            <a:endParaRPr lang="en-US" dirty="0"/>
          </a:p>
        </p:txBody>
      </p:sp>
      <p:sp>
        <p:nvSpPr>
          <p:cNvPr id="12291" name="Footer Placeholder 4"/>
          <p:cNvSpPr>
            <a:spLocks noGrp="1"/>
          </p:cNvSpPr>
          <p:nvPr>
            <p:ph type="ftr" sz="quarter" idx="11"/>
          </p:nvPr>
        </p:nvSpPr>
        <p:spPr>
          <a:noFill/>
        </p:spPr>
        <p:txBody>
          <a:bodyPr/>
          <a:lstStyle/>
          <a:p>
            <a:r>
              <a:rPr lang="en-US" dirty="0"/>
              <a:t>Dr. Lou Pape SysEng6196</a:t>
            </a:r>
          </a:p>
        </p:txBody>
      </p:sp>
      <p:sp>
        <p:nvSpPr>
          <p:cNvPr id="12292" name="Slide Number Placeholder 5"/>
          <p:cNvSpPr>
            <a:spLocks noGrp="1"/>
          </p:cNvSpPr>
          <p:nvPr>
            <p:ph type="sldNum" sz="quarter" idx="12"/>
          </p:nvPr>
        </p:nvSpPr>
        <p:spPr>
          <a:noFill/>
        </p:spPr>
        <p:txBody>
          <a:bodyPr/>
          <a:lstStyle/>
          <a:p>
            <a:fld id="{E6A7545A-2219-4577-BE9E-9AEA7D7ED6C6}" type="slidenum">
              <a:rPr lang="en-US" smtClean="0"/>
              <a:pPr/>
              <a:t>8</a:t>
            </a:fld>
            <a:endParaRPr lang="en-US"/>
          </a:p>
        </p:txBody>
      </p:sp>
      <p:sp>
        <p:nvSpPr>
          <p:cNvPr id="12293" name="Rectangle 2"/>
          <p:cNvSpPr>
            <a:spLocks noGrp="1" noChangeArrowheads="1"/>
          </p:cNvSpPr>
          <p:nvPr>
            <p:ph type="title"/>
          </p:nvPr>
        </p:nvSpPr>
        <p:spPr/>
        <p:txBody>
          <a:bodyPr/>
          <a:lstStyle/>
          <a:p>
            <a:pPr eaLnBrk="1" hangingPunct="1"/>
            <a:r>
              <a:rPr lang="en-US"/>
              <a:t>WBS</a:t>
            </a:r>
          </a:p>
        </p:txBody>
      </p:sp>
      <p:sp>
        <p:nvSpPr>
          <p:cNvPr id="12294" name="Rectangle 3"/>
          <p:cNvSpPr>
            <a:spLocks noGrp="1" noChangeArrowheads="1"/>
          </p:cNvSpPr>
          <p:nvPr>
            <p:ph type="body" idx="1"/>
          </p:nvPr>
        </p:nvSpPr>
        <p:spPr>
          <a:xfrm>
            <a:off x="914400" y="1447800"/>
            <a:ext cx="8229600" cy="4683125"/>
          </a:xfrm>
        </p:spPr>
        <p:txBody>
          <a:bodyPr/>
          <a:lstStyle/>
          <a:p>
            <a:pPr eaLnBrk="1" hangingPunct="1">
              <a:lnSpc>
                <a:spcPct val="90000"/>
              </a:lnSpc>
            </a:pPr>
            <a:r>
              <a:rPr lang="en-US" dirty="0"/>
              <a:t>WBS must include at least three levels of activity:</a:t>
            </a:r>
          </a:p>
          <a:p>
            <a:pPr lvl="1" eaLnBrk="1" hangingPunct="1">
              <a:lnSpc>
                <a:spcPct val="90000"/>
              </a:lnSpc>
            </a:pPr>
            <a:r>
              <a:rPr lang="en-US" dirty="0"/>
              <a:t>Level 1: Identifies the total program scope of work, and the system to be developed and delivered to the acquirer</a:t>
            </a:r>
          </a:p>
          <a:p>
            <a:pPr lvl="1" eaLnBrk="1" hangingPunct="1">
              <a:lnSpc>
                <a:spcPct val="90000"/>
              </a:lnSpc>
            </a:pPr>
            <a:r>
              <a:rPr lang="en-US" dirty="0"/>
              <a:t>Level 2: Identifies the various sub-projects and activities that must be completed in response to program requirements</a:t>
            </a:r>
          </a:p>
          <a:p>
            <a:pPr lvl="1" eaLnBrk="1" hangingPunct="1">
              <a:lnSpc>
                <a:spcPct val="90000"/>
              </a:lnSpc>
            </a:pPr>
            <a:r>
              <a:rPr lang="en-US" dirty="0"/>
              <a:t>Level 3 and lower: Identifies the activities and tasks that are directly subordinate to the next-higher-level items</a:t>
            </a:r>
          </a:p>
          <a:p>
            <a:pPr eaLnBrk="1" hangingPunct="1">
              <a:lnSpc>
                <a:spcPct val="90000"/>
              </a:lnSpc>
            </a:pPr>
            <a:r>
              <a:rPr lang="en-US" dirty="0"/>
              <a:t>Task decomposition is similar to functional decomposition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noFill/>
        </p:spPr>
        <p:txBody>
          <a:bodyPr/>
          <a:lstStyle/>
          <a:p>
            <a:r>
              <a:rPr lang="en-US"/>
              <a:t>Week 2</a:t>
            </a:r>
            <a:endParaRPr lang="en-US" dirty="0"/>
          </a:p>
        </p:txBody>
      </p:sp>
      <p:sp>
        <p:nvSpPr>
          <p:cNvPr id="13315" name="Footer Placeholder 4"/>
          <p:cNvSpPr>
            <a:spLocks noGrp="1"/>
          </p:cNvSpPr>
          <p:nvPr>
            <p:ph type="ftr" sz="quarter" idx="11"/>
          </p:nvPr>
        </p:nvSpPr>
        <p:spPr>
          <a:noFill/>
        </p:spPr>
        <p:txBody>
          <a:bodyPr/>
          <a:lstStyle/>
          <a:p>
            <a:r>
              <a:rPr lang="en-US" dirty="0"/>
              <a:t>Dr. Lou Pape SysEng6196</a:t>
            </a:r>
          </a:p>
        </p:txBody>
      </p:sp>
      <p:sp>
        <p:nvSpPr>
          <p:cNvPr id="13316" name="Slide Number Placeholder 5"/>
          <p:cNvSpPr>
            <a:spLocks noGrp="1"/>
          </p:cNvSpPr>
          <p:nvPr>
            <p:ph type="sldNum" sz="quarter" idx="12"/>
          </p:nvPr>
        </p:nvSpPr>
        <p:spPr>
          <a:noFill/>
        </p:spPr>
        <p:txBody>
          <a:bodyPr/>
          <a:lstStyle/>
          <a:p>
            <a:fld id="{2B9E6F1B-DB4B-4D26-A257-05B3A50E20B4}" type="slidenum">
              <a:rPr lang="en-US" smtClean="0"/>
              <a:pPr/>
              <a:t>9</a:t>
            </a:fld>
            <a:endParaRPr lang="en-US"/>
          </a:p>
        </p:txBody>
      </p:sp>
      <p:sp>
        <p:nvSpPr>
          <p:cNvPr id="13317" name="Rectangle 2"/>
          <p:cNvSpPr>
            <a:spLocks noGrp="1" noChangeArrowheads="1"/>
          </p:cNvSpPr>
          <p:nvPr>
            <p:ph type="title"/>
          </p:nvPr>
        </p:nvSpPr>
        <p:spPr/>
        <p:txBody>
          <a:bodyPr/>
          <a:lstStyle/>
          <a:p>
            <a:pPr eaLnBrk="1" hangingPunct="1"/>
            <a:r>
              <a:rPr lang="en-US"/>
              <a:t>Example WBS to Level 3</a:t>
            </a:r>
          </a:p>
        </p:txBody>
      </p:sp>
      <p:pic>
        <p:nvPicPr>
          <p:cNvPr id="13318" name="Picture 5" descr="File:Work Breakdown Structure of Aircraft System.jpg">
            <a:hlinkClick r:id="rId3"/>
          </p:cNvPr>
          <p:cNvPicPr>
            <a:picLocks noChangeAspect="1" noChangeArrowheads="1"/>
          </p:cNvPicPr>
          <p:nvPr/>
        </p:nvPicPr>
        <p:blipFill>
          <a:blip r:embed="rId4" cstate="print"/>
          <a:srcRect/>
          <a:stretch>
            <a:fillRect/>
          </a:stretch>
        </p:blipFill>
        <p:spPr bwMode="auto">
          <a:xfrm>
            <a:off x="228600" y="1295400"/>
            <a:ext cx="7848600" cy="5232400"/>
          </a:xfrm>
          <a:prstGeom prst="rect">
            <a:avLst/>
          </a:prstGeom>
          <a:noFill/>
          <a:ln w="9525">
            <a:noFill/>
            <a:miter lim="800000"/>
            <a:headEnd/>
            <a:tailEnd/>
          </a:ln>
        </p:spPr>
      </p:pic>
      <p:sp>
        <p:nvSpPr>
          <p:cNvPr id="13319" name="Rectangle 3"/>
          <p:cNvSpPr>
            <a:spLocks noGrp="1" noChangeArrowheads="1"/>
          </p:cNvSpPr>
          <p:nvPr>
            <p:ph type="body" idx="1"/>
          </p:nvPr>
        </p:nvSpPr>
        <p:spPr>
          <a:xfrm>
            <a:off x="2438400" y="5181600"/>
            <a:ext cx="6248400" cy="1219200"/>
          </a:xfrm>
          <a:solidFill>
            <a:srgbClr val="CCFFCC"/>
          </a:solidFill>
        </p:spPr>
        <p:txBody>
          <a:bodyPr/>
          <a:lstStyle/>
          <a:p>
            <a:pPr eaLnBrk="1" hangingPunct="1">
              <a:lnSpc>
                <a:spcPct val="90000"/>
              </a:lnSpc>
            </a:pPr>
            <a:r>
              <a:rPr lang="en-US" b="0" dirty="0"/>
              <a:t>Appropriate for SEMP §3 – but needs  task completion criteria in the text</a:t>
            </a:r>
          </a:p>
          <a:p>
            <a:pPr eaLnBrk="1" hangingPunct="1">
              <a:lnSpc>
                <a:spcPct val="90000"/>
              </a:lnSpc>
            </a:pPr>
            <a:r>
              <a:rPr lang="en-US" b="0" dirty="0"/>
              <a:t>More detail is required in SEMP §5.1</a:t>
            </a:r>
          </a:p>
        </p:txBody>
      </p:sp>
      <p:sp>
        <p:nvSpPr>
          <p:cNvPr id="13320" name="Rectangle 6"/>
          <p:cNvSpPr>
            <a:spLocks noChangeArrowheads="1"/>
          </p:cNvSpPr>
          <p:nvPr/>
        </p:nvSpPr>
        <p:spPr bwMode="auto">
          <a:xfrm>
            <a:off x="2362200" y="4572000"/>
            <a:ext cx="784225" cy="304800"/>
          </a:xfrm>
          <a:prstGeom prst="rect">
            <a:avLst/>
          </a:prstGeom>
          <a:noFill/>
          <a:ln w="9525">
            <a:noFill/>
            <a:miter lim="800000"/>
            <a:headEnd/>
            <a:tailEnd/>
          </a:ln>
        </p:spPr>
        <p:txBody>
          <a:bodyPr wrap="none">
            <a:spAutoFit/>
          </a:bodyPr>
          <a:lstStyle/>
          <a:p>
            <a:r>
              <a:rPr lang="en-US" sz="1400" b="1"/>
              <a:t>Level 3</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Blank Presentation">
  <a:themeElements>
    <a:clrScheme name="Blank Presentatio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0000FF"/>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0000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Layers</Template>
  <TotalTime>4797</TotalTime>
  <Words>5101</Words>
  <Application>Microsoft Office PowerPoint</Application>
  <PresentationFormat>On-screen Show (4:3)</PresentationFormat>
  <Paragraphs>954</Paragraphs>
  <Slides>77</Slides>
  <Notes>75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77</vt:i4>
      </vt:variant>
    </vt:vector>
  </HeadingPairs>
  <TitlesOfParts>
    <vt:vector size="86" baseType="lpstr">
      <vt:lpstr>ＭＳ Ｐゴシック</vt:lpstr>
      <vt:lpstr>宋体</vt:lpstr>
      <vt:lpstr>Arial</vt:lpstr>
      <vt:lpstr>Symbol</vt:lpstr>
      <vt:lpstr>Times</vt:lpstr>
      <vt:lpstr>Times New Roman</vt:lpstr>
      <vt:lpstr>Wingdings</vt:lpstr>
      <vt:lpstr>Blank Presentation</vt:lpstr>
      <vt:lpstr>MS Org Chart</vt:lpstr>
      <vt:lpstr>SysEng6196 Systems Engineering Capstone</vt:lpstr>
      <vt:lpstr>Organizing for the Work</vt:lpstr>
      <vt:lpstr>Allocating the Work</vt:lpstr>
      <vt:lpstr>SOW, WBS, Organization</vt:lpstr>
      <vt:lpstr>3.0 Program Organization</vt:lpstr>
      <vt:lpstr>WBS and Organization</vt:lpstr>
      <vt:lpstr>Work Breakdown Structure (WBS)</vt:lpstr>
      <vt:lpstr>WBS</vt:lpstr>
      <vt:lpstr>Example WBS to Level 3</vt:lpstr>
      <vt:lpstr>WBS Development</vt:lpstr>
      <vt:lpstr>SEMP §3</vt:lpstr>
      <vt:lpstr>Organization</vt:lpstr>
      <vt:lpstr>Organization for SE</vt:lpstr>
      <vt:lpstr>Anarchy vs. Organization</vt:lpstr>
      <vt:lpstr>3.2 Organization Overview</vt:lpstr>
      <vt:lpstr>Review of Alternative Organizational Structures</vt:lpstr>
      <vt:lpstr>Functional Organization Structure </vt:lpstr>
      <vt:lpstr>Functional – In Parallel with a “Project” Organization</vt:lpstr>
      <vt:lpstr>Functional Organization Structure -Pros and Cons</vt:lpstr>
      <vt:lpstr>Project Organization</vt:lpstr>
      <vt:lpstr>Product-Line/Project Organization Structure –Pros and Cons</vt:lpstr>
      <vt:lpstr>Matrix</vt:lpstr>
      <vt:lpstr>Matrix Organization Structure </vt:lpstr>
      <vt:lpstr>Matrix Organization Structure Pros &amp; Cons</vt:lpstr>
      <vt:lpstr>PowerPoint Presentation</vt:lpstr>
      <vt:lpstr>Integrated Product and Process Development (IPPD)</vt:lpstr>
      <vt:lpstr>Key Characteristics</vt:lpstr>
      <vt:lpstr>Functional Organization with IPTs</vt:lpstr>
      <vt:lpstr>IPT Charter</vt:lpstr>
      <vt:lpstr>IPT Planning</vt:lpstr>
      <vt:lpstr>IPTs and Functions – Example 1</vt:lpstr>
      <vt:lpstr>IPTs and Functions – Example 2</vt:lpstr>
      <vt:lpstr>System Engineering Organization </vt:lpstr>
      <vt:lpstr>Alternate SE Deployment</vt:lpstr>
      <vt:lpstr>Responsibility Assignment Matrix (RAM)</vt:lpstr>
      <vt:lpstr>Example RAM</vt:lpstr>
      <vt:lpstr>Systems Engineering a RAM</vt:lpstr>
      <vt:lpstr>Roles, Responsibility, Accountability and Authority</vt:lpstr>
      <vt:lpstr>SEMP Section 3.3</vt:lpstr>
      <vt:lpstr>Responsibilities and Authority</vt:lpstr>
      <vt:lpstr>Roles</vt:lpstr>
      <vt:lpstr>Acquirer, Supplier, and Other Supplier Relationships </vt:lpstr>
      <vt:lpstr>Supplier Organization and Functions</vt:lpstr>
      <vt:lpstr>Acquirer Organization and Functions </vt:lpstr>
      <vt:lpstr>Organization RRAA</vt:lpstr>
      <vt:lpstr>3.4 Organizational Integration</vt:lpstr>
      <vt:lpstr>Organizational Integration</vt:lpstr>
      <vt:lpstr>3.4.1 Working Groups and Boards</vt:lpstr>
      <vt:lpstr>3.4.2 Technical Specialty Integration</vt:lpstr>
      <vt:lpstr>Why “Specialties”?</vt:lpstr>
      <vt:lpstr>Common Tasks for Specialties</vt:lpstr>
      <vt:lpstr>Software</vt:lpstr>
      <vt:lpstr>SW Engineering</vt:lpstr>
      <vt:lpstr>Reliability</vt:lpstr>
      <vt:lpstr>Failure Rate Over Time</vt:lpstr>
      <vt:lpstr>Reliability Summary</vt:lpstr>
      <vt:lpstr>Maintenance Restores Functionality after failure</vt:lpstr>
      <vt:lpstr>Maintenance Cycle Times</vt:lpstr>
      <vt:lpstr>Availability</vt:lpstr>
      <vt:lpstr>Human Factors</vt:lpstr>
      <vt:lpstr>Safety and Hazard Analysis</vt:lpstr>
      <vt:lpstr>Security</vt:lpstr>
      <vt:lpstr>Producibility / Manufacturability</vt:lpstr>
      <vt:lpstr>Elements of Logistics and Supportability</vt:lpstr>
      <vt:lpstr>Quality</vt:lpstr>
      <vt:lpstr>Environmental Engineering: Green Production – Closing the Cycle</vt:lpstr>
      <vt:lpstr>Affordability &amp; Life-Cycle Costing</vt:lpstr>
      <vt:lpstr>Hidden Future Costs</vt:lpstr>
      <vt:lpstr>Cost Considerations in the  System Life Cycle</vt:lpstr>
      <vt:lpstr>Demanufacturing &amp; Disposal</vt:lpstr>
      <vt:lpstr>Interoperability</vt:lpstr>
      <vt:lpstr>Electromagnetics (E3)</vt:lpstr>
      <vt:lpstr>Mass Properties</vt:lpstr>
      <vt:lpstr>3.4.2.3 Integrating Specialties</vt:lpstr>
      <vt:lpstr>Example SEMP – GLAST / LAT</vt:lpstr>
      <vt:lpstr>Questions for Tonight?</vt:lpstr>
      <vt:lpstr>Program Completed</vt:lpstr>
    </vt:vector>
  </TitlesOfParts>
  <Company>Missouri University of  Science and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SysE411</dc:title>
  <dc:subject>Systems Engineering Management</dc:subject>
  <dc:creator>Dr. Ron Carson</dc:creator>
  <cp:lastModifiedBy>Patton, Ryan</cp:lastModifiedBy>
  <cp:revision>318</cp:revision>
  <dcterms:created xsi:type="dcterms:W3CDTF">2003-03-27T20:00:59Z</dcterms:created>
  <dcterms:modified xsi:type="dcterms:W3CDTF">2020-01-27T00:45:48Z</dcterms:modified>
</cp:coreProperties>
</file>