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71" r:id="rId1"/>
  </p:sldMasterIdLst>
  <p:notesMasterIdLst>
    <p:notesMasterId r:id="rId27"/>
  </p:notesMasterIdLst>
  <p:sldIdLst>
    <p:sldId id="256" r:id="rId2"/>
    <p:sldId id="368" r:id="rId3"/>
    <p:sldId id="319" r:id="rId4"/>
    <p:sldId id="366" r:id="rId5"/>
    <p:sldId id="359" r:id="rId6"/>
    <p:sldId id="344" r:id="rId7"/>
    <p:sldId id="348" r:id="rId8"/>
    <p:sldId id="346" r:id="rId9"/>
    <p:sldId id="362" r:id="rId10"/>
    <p:sldId id="363" r:id="rId11"/>
    <p:sldId id="367" r:id="rId12"/>
    <p:sldId id="345" r:id="rId13"/>
    <p:sldId id="347" r:id="rId14"/>
    <p:sldId id="338" r:id="rId15"/>
    <p:sldId id="360" r:id="rId16"/>
    <p:sldId id="361" r:id="rId17"/>
    <p:sldId id="370" r:id="rId18"/>
    <p:sldId id="371" r:id="rId19"/>
    <p:sldId id="372" r:id="rId20"/>
    <p:sldId id="373" r:id="rId21"/>
    <p:sldId id="374" r:id="rId22"/>
    <p:sldId id="375" r:id="rId23"/>
    <p:sldId id="369" r:id="rId24"/>
    <p:sldId id="343" r:id="rId25"/>
    <p:sldId id="337" r:id="rId26"/>
  </p:sldIdLst>
  <p:sldSz cx="9144000" cy="6858000" type="screen4x3"/>
  <p:notesSz cx="6858000" cy="9144000"/>
  <p:embeddedFontLst>
    <p:embeddedFont>
      <p:font typeface="Times" panose="02020603050405020304" pitchFamily="18" charset="0"/>
      <p:regular r:id="rId28"/>
      <p:bold r:id="rId29"/>
      <p:italic r:id="rId30"/>
      <p:boldItalic r:id="rId31"/>
    </p:embeddedFont>
    <p:embeddedFont>
      <p:font typeface="MS PGothic" panose="020B0600070205080204" pitchFamily="34" charset="-128"/>
      <p:regular r:id="rId3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FF00"/>
    <a:srgbClr val="7272D0"/>
    <a:srgbClr val="FF9933"/>
    <a:srgbClr val="E9E7A3"/>
    <a:srgbClr val="D5D93F"/>
    <a:srgbClr val="59BE0E"/>
    <a:srgbClr val="68DE10"/>
    <a:srgbClr val="FFFFF7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1193" autoAdjust="0"/>
  </p:normalViewPr>
  <p:slideViewPr>
    <p:cSldViewPr>
      <p:cViewPr varScale="1">
        <p:scale>
          <a:sx n="108" d="100"/>
          <a:sy n="108" d="100"/>
        </p:scale>
        <p:origin x="17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34"/>
    </p:cViewPr>
  </p:sorterViewPr>
  <p:notesViewPr>
    <p:cSldViewPr>
      <p:cViewPr varScale="1">
        <p:scale>
          <a:sx n="49" d="100"/>
          <a:sy n="49" d="100"/>
        </p:scale>
        <p:origin x="-16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fld id="{A00A4768-99A6-45FB-8740-813093FE46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04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72708-A023-48BE-8BC1-B4284AB572AD}" type="slidenum">
              <a:rPr lang="en-US" smtClean="0">
                <a:latin typeface="Times" pitchFamily="18" charset="0"/>
                <a:ea typeface="ＭＳ Ｐゴシック"/>
                <a:cs typeface="ＭＳ Ｐゴシック"/>
              </a:rPr>
              <a:pPr/>
              <a:t>1</a:t>
            </a:fld>
            <a:endParaRPr lang="en-US" dirty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3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F6875-B6DC-40CD-ADD2-D1D3DBA89DE1}" type="slidenum">
              <a:rPr lang="en-US" smtClean="0">
                <a:latin typeface="Times" pitchFamily="18" charset="0"/>
                <a:ea typeface="ＭＳ Ｐゴシック"/>
                <a:cs typeface="ＭＳ Ｐゴシック"/>
              </a:rPr>
              <a:pPr/>
              <a:t>2</a:t>
            </a:fld>
            <a:endParaRPr lang="en-US" dirty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3639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F6875-B6DC-40CD-ADD2-D1D3DBA89DE1}" type="slidenum">
              <a:rPr lang="en-US" smtClean="0">
                <a:latin typeface="Times" pitchFamily="18" charset="0"/>
                <a:ea typeface="ＭＳ Ｐゴシック"/>
                <a:cs typeface="ＭＳ Ｐゴシック"/>
              </a:rPr>
              <a:pPr/>
              <a:t>3</a:t>
            </a:fld>
            <a:endParaRPr lang="en-US" dirty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6561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F6875-B6DC-40CD-ADD2-D1D3DBA89DE1}" type="slidenum">
              <a:rPr lang="en-US" smtClean="0">
                <a:latin typeface="Times" pitchFamily="18" charset="0"/>
                <a:ea typeface="ＭＳ Ｐゴシック"/>
                <a:cs typeface="ＭＳ Ｐゴシック"/>
              </a:rPr>
              <a:pPr/>
              <a:t>4</a:t>
            </a:fld>
            <a:endParaRPr lang="en-US" dirty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514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F6875-B6DC-40CD-ADD2-D1D3DBA89DE1}" type="slidenum">
              <a:rPr lang="en-US" smtClean="0">
                <a:latin typeface="Times" pitchFamily="18" charset="0"/>
                <a:ea typeface="ＭＳ Ｐゴシック"/>
                <a:cs typeface="ＭＳ Ｐゴシック"/>
              </a:rPr>
              <a:pPr/>
              <a:t>5</a:t>
            </a:fld>
            <a:endParaRPr lang="en-US" dirty="0">
              <a:latin typeface="Times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651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553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EFD11-03D6-425F-B92A-A2824DC5C2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4D2E-33BE-4BAB-81E2-159F75A2F7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49768-D5B1-4281-90D9-D62ED0D262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858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0386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38600"/>
            <a:ext cx="381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02944-AAC3-4F63-A7AF-BDCDE6AC53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B7229-5116-4B4A-8972-6B2313545C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EF182-9AC6-49A8-A247-1F80E323FA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EB8E1-0434-4CE6-8646-C960C5F36A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13534-81B4-42DF-AD8C-2032BC91D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8F6A-4627-412D-A1F9-5CA33520DF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96DB8-77BB-4E39-B040-1DFAB2A3E1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D0927-28C2-4D7E-94C1-4D7EDBEF3F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0272-A76C-4D7B-9C65-20D5B30F88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C2262-01C7-4E3F-96F9-EE16D1F925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5" name="Rectangle 7"/>
          <p:cNvSpPr>
            <a:spLocks noChangeArrowheads="1"/>
          </p:cNvSpPr>
          <p:nvPr userDrawn="1"/>
        </p:nvSpPr>
        <p:spPr bwMode="auto">
          <a:xfrm>
            <a:off x="0" y="762000"/>
            <a:ext cx="9144000" cy="6096000"/>
          </a:xfrm>
          <a:prstGeom prst="rect">
            <a:avLst/>
          </a:prstGeom>
          <a:solidFill>
            <a:srgbClr val="EAD7A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6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Week 1</a:t>
            </a:r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Dr. Lou Pape SysEng6196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fld id="{193ED066-8C9D-438E-994D-F09B4E444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  <p:sldLayoutId id="2147483675" r:id="rId11"/>
    <p:sldLayoutId id="2147483674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pitchFamily="1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" y="731520"/>
            <a:ext cx="9136913" cy="6126480"/>
          </a:xfrm>
          <a:prstGeom prst="rect">
            <a:avLst/>
          </a:prstGeom>
        </p:spPr>
      </p:pic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304800" cy="228600"/>
          </a:xfrm>
          <a:noFill/>
          <a:ln w="28575">
            <a:solidFill>
              <a:srgbClr val="00FF00"/>
            </a:solidFill>
          </a:ln>
        </p:spPr>
        <p:txBody>
          <a:bodyPr/>
          <a:lstStyle/>
          <a:p>
            <a:fld id="{FFEAB04F-7DB0-48C2-8F74-4155754E69AF}" type="slidenum">
              <a:rPr lang="en-US" smtClean="0">
                <a:ea typeface="ＭＳ Ｐゴシック"/>
                <a:cs typeface="ＭＳ Ｐゴシック"/>
              </a:rPr>
              <a:pPr/>
              <a:t>1</a:t>
            </a:fld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399" y="3693153"/>
            <a:ext cx="4739463" cy="1975108"/>
          </a:xfrm>
          <a:ln w="28575">
            <a:solidFill>
              <a:srgbClr val="00FF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Final Presentation – Waymo’s Autonomous Driving Datasets – CNN Object Detection and Labeling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1531" y="5744461"/>
            <a:ext cx="1981200" cy="415556"/>
          </a:xfrm>
          <a:ln w="28575">
            <a:solidFill>
              <a:srgbClr val="00FF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Ryan Patton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4331" y="6324600"/>
            <a:ext cx="2895600" cy="457200"/>
          </a:xfrm>
          <a:ln w="28575">
            <a:solidFill>
              <a:srgbClr val="00FF00"/>
            </a:solidFill>
          </a:ln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6" y="947188"/>
            <a:ext cx="7772400" cy="609600"/>
          </a:xfrm>
        </p:spPr>
        <p:txBody>
          <a:bodyPr/>
          <a:lstStyle/>
          <a:p>
            <a:r>
              <a:rPr lang="en-US" dirty="0" smtClean="0"/>
              <a:t>CNN and Vehicle Pose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81400"/>
            <a:ext cx="3924300" cy="1889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56788"/>
            <a:ext cx="6431280" cy="18516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05400" y="3581400"/>
            <a:ext cx="3657600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Shows how different conditions are affecting the images and the pose of the vehicle, and how pose affects object detection in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6" y="947188"/>
            <a:ext cx="7772400" cy="609600"/>
          </a:xfrm>
        </p:spPr>
        <p:txBody>
          <a:bodyPr/>
          <a:lstStyle/>
          <a:p>
            <a:r>
              <a:rPr lang="en-US" dirty="0" smtClean="0"/>
              <a:t>Paramaters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86" y="1676400"/>
            <a:ext cx="827443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Convolutional </a:t>
            </a:r>
            <a:r>
              <a:rPr lang="en-US" sz="1400" dirty="0" smtClean="0"/>
              <a:t>2D – R-CNN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Input: (66, 200, 3) – Lambda Layer</a:t>
            </a:r>
          </a:p>
          <a:p>
            <a:pPr marL="0" indent="0">
              <a:buNone/>
            </a:pPr>
            <a:r>
              <a:rPr lang="en-US" sz="1400" dirty="0" smtClean="0"/>
              <a:t>Cropped image size</a:t>
            </a:r>
          </a:p>
          <a:p>
            <a:pPr marL="0" indent="0">
              <a:buNone/>
            </a:pPr>
            <a:r>
              <a:rPr lang="en-US" sz="1400" dirty="0" smtClean="0"/>
              <a:t>Max pooling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Filters</a:t>
            </a:r>
            <a:r>
              <a:rPr lang="en-US" sz="1400" dirty="0" smtClean="0"/>
              <a:t>: 24, 36, 48, 64</a:t>
            </a:r>
          </a:p>
          <a:p>
            <a:pPr marL="0" indent="0">
              <a:buNone/>
            </a:pPr>
            <a:r>
              <a:rPr lang="en-US" sz="1400" dirty="0" smtClean="0"/>
              <a:t>Strides: (5,5), (3,3)</a:t>
            </a:r>
          </a:p>
          <a:p>
            <a:pPr marL="0" indent="0">
              <a:buNone/>
            </a:pPr>
            <a:r>
              <a:rPr lang="en-US" sz="1400" dirty="0" smtClean="0"/>
              <a:t>Loss: Mean Squared Error</a:t>
            </a:r>
          </a:p>
          <a:p>
            <a:pPr marL="0" indent="0">
              <a:buNone/>
            </a:pPr>
            <a:r>
              <a:rPr lang="en-US" sz="1400" dirty="0" smtClean="0"/>
              <a:t>Epochs</a:t>
            </a:r>
            <a:r>
              <a:rPr lang="en-US" sz="1400" dirty="0" smtClean="0"/>
              <a:t>: </a:t>
            </a:r>
            <a:r>
              <a:rPr lang="en-US" sz="1400" dirty="0"/>
              <a:t>8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Batch size = 20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Regularization: dropout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Activation Functions: </a:t>
            </a:r>
            <a:r>
              <a:rPr lang="en-US" sz="1400" dirty="0" err="1" smtClean="0"/>
              <a:t>ReLu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Loss Values: (Best was ~0.11 with Elu), Relu and Sigmoid between ~0.15, 0.20)</a:t>
            </a:r>
          </a:p>
          <a:p>
            <a:pPr marL="0" indent="0">
              <a:buNone/>
            </a:pPr>
            <a:r>
              <a:rPr lang="en-US" sz="1400" dirty="0" smtClean="0"/>
              <a:t>Optimizers: </a:t>
            </a:r>
            <a:r>
              <a:rPr lang="en-US" sz="1400" dirty="0" smtClean="0"/>
              <a:t>Adam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Data Augmentation used (avoids overfitting)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685800"/>
          </a:xfrm>
        </p:spPr>
        <p:txBody>
          <a:bodyPr/>
          <a:lstStyle/>
          <a:p>
            <a:r>
              <a:rPr lang="en-US" dirty="0" smtClean="0"/>
              <a:t>LiDAR Label 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r>
              <a:rPr lang="en-US" sz="1600" dirty="0" smtClean="0"/>
              <a:t>Key</a:t>
            </a:r>
            <a:endParaRPr lang="en-US" sz="1200" dirty="0" smtClean="0"/>
          </a:p>
          <a:p>
            <a:pPr lvl="1">
              <a:buFont typeface="+mj-lt"/>
              <a:buAutoNum type="arabicPeriod"/>
            </a:pPr>
            <a:r>
              <a:rPr lang="en-US" sz="1200" dirty="0" smtClean="0"/>
              <a:t>Yellow = Vehicle</a:t>
            </a:r>
          </a:p>
          <a:p>
            <a:pPr lvl="1">
              <a:buFont typeface="+mj-lt"/>
              <a:buAutoNum type="arabicPeriod"/>
            </a:pPr>
            <a:r>
              <a:rPr lang="en-US" sz="1200" dirty="0" smtClean="0"/>
              <a:t>Red = Pedestrian</a:t>
            </a:r>
          </a:p>
          <a:p>
            <a:pPr lvl="1">
              <a:buFont typeface="+mj-lt"/>
              <a:buAutoNum type="arabicPeriod"/>
            </a:pPr>
            <a:r>
              <a:rPr lang="en-US" sz="1200" dirty="0" smtClean="0"/>
              <a:t>Blue = Sign</a:t>
            </a:r>
          </a:p>
          <a:p>
            <a:pPr lvl="1">
              <a:buFont typeface="+mj-lt"/>
              <a:buAutoNum type="arabicPeriod"/>
            </a:pPr>
            <a:r>
              <a:rPr lang="en-US" sz="1200" dirty="0" smtClean="0"/>
              <a:t>Pink = Cyclist</a:t>
            </a:r>
            <a:endParaRPr lang="en-US" sz="12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3098711"/>
            <a:ext cx="6324600" cy="21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85800"/>
          </a:xfrm>
        </p:spPr>
        <p:txBody>
          <a:bodyPr/>
          <a:lstStyle/>
          <a:p>
            <a:r>
              <a:rPr lang="en-US" dirty="0" smtClean="0"/>
              <a:t>Coordinate System &amp; Ground Truth Labels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Coordinate Systems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Global frame</a:t>
            </a:r>
            <a:r>
              <a:rPr lang="en-US" sz="1100" dirty="0" smtClean="0"/>
              <a:t>: set prior to vehicle motion, East-North-Up coordinate system – Up (z) for gravity, East (x) for latitude, and North (y) for north pole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Vehicle frame</a:t>
            </a:r>
            <a:r>
              <a:rPr lang="en-US" sz="1100" dirty="0" smtClean="0"/>
              <a:t>: moves with vehicle, x-axis is + forwards, y-axis is + left, z-axis is + upwards. Pose is 4x4 transform matrix from vehicle to global frame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Sensor frame</a:t>
            </a:r>
            <a:r>
              <a:rPr lang="en-US" sz="1100" dirty="0" smtClean="0"/>
              <a:t>: defined for each sensor, a 4x4 transformation matrix that maps data from sensor to vehicle frame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Image frame</a:t>
            </a:r>
            <a:r>
              <a:rPr lang="en-US" sz="1100" dirty="0" smtClean="0"/>
              <a:t>: 2D coordinate system defined for each camera images, +x is along image width and +y is along image height, origin is top left corner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LiDAR spherical coordinate system</a:t>
            </a:r>
            <a:r>
              <a:rPr lang="en-US" sz="1100" dirty="0" smtClean="0"/>
              <a:t>: Cartesian coordinate system </a:t>
            </a:r>
            <a:r>
              <a:rPr lang="en-US" sz="1100" dirty="0" smtClean="0">
                <a:sym typeface="Wingdings" panose="05000000000000000000" pitchFamily="2" charset="2"/>
              </a:rPr>
              <a:t></a:t>
            </a:r>
            <a:endParaRPr lang="en-US" sz="11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Ground Truth Labels</a:t>
            </a:r>
            <a:endParaRPr lang="en-US" sz="1400" dirty="0"/>
          </a:p>
          <a:p>
            <a:r>
              <a:rPr lang="en-US" sz="1100" dirty="0" smtClean="0"/>
              <a:t>Vehicles, pedestrians, cyclists are annotated in all camera images with a 4-DOF image axis-aligned 2D bounding box complementary to the 3D boxes and 2D projections (c_x, c_y, l, w)</a:t>
            </a:r>
          </a:p>
          <a:p>
            <a:r>
              <a:rPr lang="en-US" sz="1100" dirty="0" smtClean="0"/>
              <a:t>Image labeling has been verified through repeated previous testing</a:t>
            </a: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02734"/>
            <a:ext cx="2438400" cy="10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43429"/>
            <a:ext cx="7772400" cy="609600"/>
          </a:xfrm>
        </p:spPr>
        <p:txBody>
          <a:bodyPr/>
          <a:lstStyle/>
          <a:p>
            <a:r>
              <a:rPr lang="en-US" dirty="0" smtClean="0"/>
              <a:t>Sensor Data – Camera LiDAR Synchronization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953000"/>
            <a:ext cx="5715000" cy="1219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Synchronization accuracy: </a:t>
            </a:r>
          </a:p>
          <a:p>
            <a:pPr marL="0" indent="0">
              <a:buNone/>
            </a:pPr>
            <a:r>
              <a:rPr lang="en-US" sz="1100" dirty="0" smtClean="0"/>
              <a:t>cameracentertime − framestarttime − cameracenteroffset/360</a:t>
            </a:r>
            <a:r>
              <a:rPr lang="en-US" sz="1100" dirty="0"/>
              <a:t>◦∗</a:t>
            </a:r>
            <a:r>
              <a:rPr lang="en-US" sz="1100" dirty="0" smtClean="0"/>
              <a:t>0.1s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12256"/>
            <a:ext cx="5638800" cy="29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4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772400" cy="609600"/>
          </a:xfrm>
        </p:spPr>
        <p:txBody>
          <a:bodyPr/>
          <a:lstStyle/>
          <a:p>
            <a:r>
              <a:rPr lang="en-US" dirty="0" smtClean="0"/>
              <a:t>Sensor Data – Range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820" y="4495800"/>
            <a:ext cx="5775960" cy="1828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Range</a:t>
            </a:r>
            <a:r>
              <a:rPr lang="en-US" sz="1200" dirty="0" smtClean="0"/>
              <a:t>: distance between LiDAR point and the origin LiDAR sensor frame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Intensity</a:t>
            </a:r>
            <a:r>
              <a:rPr lang="en-US" sz="1200" dirty="0" smtClean="0"/>
              <a:t>: measurement indicating the return strength of the laser pulse that generated the LiDAR point, based on reflectivity of the object struck by the laser pulse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No label zone</a:t>
            </a:r>
            <a:r>
              <a:rPr lang="en-US" sz="1200" dirty="0" smtClean="0"/>
              <a:t>: field indicates where LiDAR point falls into a no-label zone (ignored for labeling)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Vehicle pose</a:t>
            </a:r>
            <a:r>
              <a:rPr lang="en-US" sz="1200" dirty="0" smtClean="0"/>
              <a:t>: pose at the time LiDAR point is captured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Camera projection</a:t>
            </a:r>
            <a:r>
              <a:rPr lang="en-US" sz="1200" dirty="0" smtClean="0"/>
              <a:t>: LiDAR point to camera image projections with rolling shutter effect compensated for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20" y="1447800"/>
            <a:ext cx="5775960" cy="289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6" y="947188"/>
            <a:ext cx="7772400" cy="609600"/>
          </a:xfrm>
        </p:spPr>
        <p:txBody>
          <a:bodyPr/>
          <a:lstStyle/>
          <a:p>
            <a:r>
              <a:rPr lang="en-US" dirty="0" smtClean="0"/>
              <a:t>Sensor Data – LiDAR Point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586" y="4800601"/>
            <a:ext cx="5447414" cy="381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Example: projection algorithm output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905000"/>
            <a:ext cx="5410200" cy="28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3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6" y="947188"/>
            <a:ext cx="7772400" cy="609600"/>
          </a:xfrm>
        </p:spPr>
        <p:txBody>
          <a:bodyPr/>
          <a:lstStyle/>
          <a:p>
            <a:r>
              <a:rPr lang="en-US" dirty="0" smtClean="0"/>
              <a:t>Sensor Data – LiDAR Point Projections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2548890"/>
            <a:ext cx="7345680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6" y="947188"/>
            <a:ext cx="7772400" cy="6096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86" y="1676400"/>
            <a:ext cx="8274434" cy="4724400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24" y="1556788"/>
            <a:ext cx="3855720" cy="2563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556788"/>
            <a:ext cx="38108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R-CNN </a:t>
            </a:r>
            <a:r>
              <a:rPr lang="en-US" dirty="0" err="1" smtClean="0"/>
              <a:t>Params</a:t>
            </a:r>
            <a:endParaRPr lang="en-US" dirty="0" smtClean="0"/>
          </a:p>
          <a:p>
            <a:endParaRPr lang="en-US" dirty="0" smtClean="0"/>
          </a:p>
          <a:p>
            <a:r>
              <a:rPr lang="en-US" sz="1400" dirty="0" smtClean="0"/>
              <a:t>Velocities in </a:t>
            </a:r>
            <a:r>
              <a:rPr lang="en-US" sz="1400" dirty="0" err="1" smtClean="0"/>
              <a:t>x,y,z</a:t>
            </a:r>
            <a:r>
              <a:rPr lang="en-US" sz="1400" dirty="0" smtClean="0"/>
              <a:t> directions</a:t>
            </a:r>
          </a:p>
          <a:p>
            <a:r>
              <a:rPr lang="en-US" sz="1400" b="1" dirty="0" smtClean="0">
                <a:solidFill>
                  <a:srgbClr val="33CC33"/>
                </a:solidFill>
              </a:rPr>
              <a:t>Distance to front of car</a:t>
            </a:r>
          </a:p>
          <a:p>
            <a:r>
              <a:rPr lang="en-US" sz="1400" dirty="0" smtClean="0"/>
              <a:t>Velocity of front car</a:t>
            </a:r>
          </a:p>
          <a:p>
            <a:r>
              <a:rPr lang="en-US" sz="1400" dirty="0" smtClean="0"/>
              <a:t>Acceleration</a:t>
            </a:r>
          </a:p>
          <a:p>
            <a:r>
              <a:rPr lang="en-US" sz="1400" dirty="0" smtClean="0"/>
              <a:t>Number of front vehicles (complexity)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5424" y="4191000"/>
            <a:ext cx="3855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Shown above is training vs. validation for R-CNN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8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6" y="947188"/>
            <a:ext cx="7772400" cy="6096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86" y="1676400"/>
            <a:ext cx="8274434" cy="4724400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4" y="1868054"/>
            <a:ext cx="5306444" cy="22631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05000" y="43434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Scenario: following a car from behind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6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124C6F-5BE9-4A80-92FC-50A87301F106}" type="slidenum">
              <a:rPr lang="en-US" smtClean="0">
                <a:ea typeface="ＭＳ Ｐゴシック"/>
                <a:cs typeface="ＭＳ Ｐゴシック"/>
              </a:rPr>
              <a:pPr/>
              <a:t>2</a:t>
            </a:fld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6" y="947188"/>
            <a:ext cx="7772400" cy="6096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86" y="1676400"/>
            <a:ext cx="8274434" cy="4724400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61" y="2286000"/>
            <a:ext cx="4972050" cy="2316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7400" y="4800600"/>
            <a:ext cx="4925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Scenario: car in front of you is turning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6" y="947188"/>
            <a:ext cx="7772400" cy="6096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86" y="1676400"/>
            <a:ext cx="8274434" cy="4724400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46" y="2286000"/>
            <a:ext cx="4754880" cy="2270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9246" y="4724400"/>
            <a:ext cx="4967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Scenario: applying brakes at a stop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6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6" y="947188"/>
            <a:ext cx="7772400" cy="6096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86" y="1676400"/>
            <a:ext cx="8274434" cy="4724400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486" y="2362200"/>
            <a:ext cx="4724400" cy="2270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4486" y="4804003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Synchronized frames between camera 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6" y="947188"/>
            <a:ext cx="7772400" cy="6096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86" y="2106582"/>
            <a:ext cx="3656714" cy="2405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06582"/>
            <a:ext cx="3897358" cy="24056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0486" y="4648200"/>
            <a:ext cx="8011272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Exploring more data with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6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0386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/>
              <a:t>[1]   Yukyung </a:t>
            </a:r>
            <a:r>
              <a:rPr lang="en-US" sz="1200" dirty="0"/>
              <a:t>Choi, Namil Kim, Soonmin Hwang, Kibaek Park,Jae Shin Yoon, Kyounghwan An, and In So Kweon. Kaistmulti-spectral day/night data set for autonomous and assisteddriving.IEEE Transactions on Intelligent TransportationSystems, 19(3</a:t>
            </a:r>
            <a:r>
              <a:rPr lang="en-US" sz="1200" dirty="0" smtClean="0"/>
              <a:t>).</a:t>
            </a:r>
          </a:p>
          <a:p>
            <a:pPr marL="0" indent="0">
              <a:buNone/>
            </a:pPr>
            <a:r>
              <a:rPr lang="en-US" sz="1200" dirty="0" smtClean="0"/>
              <a:t>[2]   Ming-Fang </a:t>
            </a:r>
            <a:r>
              <a:rPr lang="en-US" sz="1200" dirty="0"/>
              <a:t>Chang, John Lambert, Patsorn Sangkloy, JagjeetSingh, Slawomir Bak, Andrew Hartnett, De Wang, Peter Carr,Simon Lucey, Deva Ramanan, and James Hays. Argoverse:3d tracking and forecasting with rich maps. InThe IEEE Con-ference on Computer Vision and Pattern Recognition (CVPR),June 2019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[3]   Abhishek </a:t>
            </a:r>
            <a:r>
              <a:rPr lang="en-US" sz="1200" dirty="0"/>
              <a:t>Patil, Srikanth Malla, Haiming Gang, and Yi-TingChen. The h3d dataset for full-surround 3d multi-object de-tection and tracking in crowded urban scenes. InProceedingsof IEEE Conference on Robotics and Automation (ICRA</a:t>
            </a:r>
            <a:r>
              <a:rPr lang="en-US" sz="1200" dirty="0" smtClean="0"/>
              <a:t>).</a:t>
            </a:r>
          </a:p>
          <a:p>
            <a:pPr marL="0" indent="0">
              <a:buNone/>
            </a:pPr>
            <a:r>
              <a:rPr lang="en-US" sz="1200" dirty="0" smtClean="0"/>
              <a:t>[4]   Charles </a:t>
            </a:r>
            <a:r>
              <a:rPr lang="en-US" sz="1200" dirty="0"/>
              <a:t>Ruizhongtai Qi, Hao Su, Kaichun Mo, and Leonidas J.Guibas. Pointnet: Deep learning on point sets for 3d classifica-tion and segmentation.2017 IEEE Conference on ComputerVision and Pattern Recognition (CVPR), </a:t>
            </a:r>
            <a:r>
              <a:rPr lang="en-US" sz="1200" dirty="0" smtClean="0"/>
              <a:t>2017.</a:t>
            </a:r>
          </a:p>
          <a:p>
            <a:pPr marL="0" indent="0">
              <a:buNone/>
            </a:pPr>
            <a:r>
              <a:rPr lang="en-US" sz="1200" dirty="0" smtClean="0"/>
              <a:t>[5]   Shaoqing </a:t>
            </a:r>
            <a:r>
              <a:rPr lang="en-US" sz="1200" dirty="0"/>
              <a:t>Ren, Kaiming He, Ross Girshick, and Jian Sun.Faster r-cnn: Towards real-time object detection with regionproposal networks. InAdvances in neural information pro-cessing systems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[6]   Andreas </a:t>
            </a:r>
            <a:r>
              <a:rPr lang="en-US" sz="1200" dirty="0"/>
              <a:t>Geiger, Philip Lenz, Christoph Stiller, and RaquelUrtasun. Vision meets robotics: The kitti dataset.Interna-tional Journal of Robotics Research (IJRR), </a:t>
            </a:r>
            <a:r>
              <a:rPr lang="en-US" sz="1200" dirty="0" smtClean="0"/>
              <a:t>2013.</a:t>
            </a:r>
          </a:p>
          <a:p>
            <a:pPr marL="0" indent="0">
              <a:buNone/>
            </a:pPr>
            <a:r>
              <a:rPr lang="en-US" sz="1200" dirty="0" smtClean="0"/>
              <a:t>[7]   Xinyu </a:t>
            </a:r>
            <a:r>
              <a:rPr lang="en-US" sz="1200" dirty="0"/>
              <a:t>Huang, Xinjing Cheng, Qichuan Geng, Binbin Cao,Dingfu Zhou, Peng Wang, Yuanqing Lin, and Ruigang Yang.The apolloscape dataset for autonomous driving. InProceed-ings of the IEEE Conference on Computer Vision and PatternRecognition </a:t>
            </a:r>
            <a:r>
              <a:rPr lang="en-US" sz="1200" dirty="0" smtClean="0"/>
              <a:t>Workshops.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Questions?</a:t>
            </a:r>
            <a:endParaRPr lang="en-US" sz="8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124C6F-5BE9-4A80-92FC-50A87301F106}" type="slidenum">
              <a:rPr lang="en-US" smtClean="0">
                <a:ea typeface="ＭＳ Ｐゴシック"/>
                <a:cs typeface="ＭＳ Ｐゴシック"/>
              </a:rPr>
              <a:pPr/>
              <a:t>3</a:t>
            </a:fld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606108" cy="5176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124C6F-5BE9-4A80-92FC-50A87301F106}" type="slidenum">
              <a:rPr lang="en-US" smtClean="0">
                <a:ea typeface="ＭＳ Ｐゴシック"/>
                <a:cs typeface="ＭＳ Ｐゴシック"/>
              </a:rPr>
              <a:pPr/>
              <a:t>4</a:t>
            </a:fld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517106" cy="313944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52646"/>
            <a:ext cx="7772400" cy="6111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cs typeface="Times New Roman" pitchFamily="18" charset="0"/>
              </a:rPr>
              <a:t>Object Detection</a:t>
            </a:r>
            <a:endParaRPr lang="en-US" sz="3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124C6F-5BE9-4A80-92FC-50A87301F106}" type="slidenum">
              <a:rPr lang="en-US" smtClean="0">
                <a:ea typeface="ＭＳ Ｐゴシック"/>
                <a:cs typeface="ＭＳ Ｐゴシック"/>
              </a:rPr>
              <a:pPr/>
              <a:t>5</a:t>
            </a:fld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611188"/>
          </a:xfrm>
        </p:spPr>
        <p:txBody>
          <a:bodyPr/>
          <a:lstStyle/>
          <a:p>
            <a:pPr eaLnBrk="1" hangingPunct="1"/>
            <a:r>
              <a:rPr lang="en-US" sz="3200" dirty="0" smtClean="0">
                <a:cs typeface="Times New Roman" pitchFamily="18" charset="0"/>
              </a:rPr>
              <a:t>Datasets Introduction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600" dirty="0" smtClean="0">
                <a:cs typeface="Times New Roman" pitchFamily="18" charset="0"/>
              </a:rPr>
              <a:t>Five Challenges: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1600" dirty="0" smtClean="0">
                <a:cs typeface="Times New Roman" pitchFamily="18" charset="0"/>
              </a:rPr>
              <a:t>3D Detection: given one or more lidar range images and the associated camera images, produce a set of 3D upright boxes for the objects in the scene.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1600" dirty="0" smtClean="0">
                <a:cs typeface="Times New Roman" pitchFamily="18" charset="0"/>
              </a:rPr>
              <a:t>2D Detection: given a set of camera images, produce a set of 2D boxes for the objects in the scene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1600" dirty="0" smtClean="0">
                <a:cs typeface="Times New Roman" pitchFamily="18" charset="0"/>
              </a:rPr>
              <a:t>3D Tracking: given a temporal sequence of lidar and camera data, produce a set of 3D upright boxes and the correspondence between boxes across frames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1600" dirty="0" smtClean="0">
                <a:cs typeface="Times New Roman" pitchFamily="18" charset="0"/>
              </a:rPr>
              <a:t>2D Tracking: given a temporal sequence of camera images, produce a set of 2D boxes and the correspondence boxes across frames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1600" dirty="0" smtClean="0">
                <a:cs typeface="Times New Roman" pitchFamily="18" charset="0"/>
              </a:rPr>
              <a:t>Domain Adaptation: similar to 3D Detection Challenge (1.), but additional segments are provided from a new location and only a subset have labels.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endParaRPr lang="en-US" sz="1600" dirty="0"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600" dirty="0" smtClean="0">
                <a:cs typeface="Times New Roman" pitchFamily="18" charset="0"/>
              </a:rPr>
              <a:t>Waymo’s Open Datasets are comprised of high resolution sensor data collected by Waymo’s own self-driving cars in a wide variety of conditions and locations.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600" dirty="0" smtClean="0">
                <a:cs typeface="Times New Roman" pitchFamily="18" charset="0"/>
              </a:rPr>
              <a:t>1950 segments of 20s each, collected at 10 Hz (200,000 frames). Largest and most diverse multimodal autonomous driving dataset to date.</a:t>
            </a:r>
            <a:endParaRPr lang="en-US" sz="1400" dirty="0">
              <a:cs typeface="Times New Roman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0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52377"/>
            <a:ext cx="7772400" cy="685800"/>
          </a:xfrm>
        </p:spPr>
        <p:txBody>
          <a:bodyPr/>
          <a:lstStyle/>
          <a:p>
            <a:r>
              <a:rPr lang="en-US" dirty="0" smtClean="0"/>
              <a:t>Datasets Introduction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8177"/>
            <a:ext cx="7772400" cy="4405423"/>
          </a:xfrm>
        </p:spPr>
        <p:txBody>
          <a:bodyPr/>
          <a:lstStyle/>
          <a:p>
            <a:r>
              <a:rPr lang="en-US" sz="1400" dirty="0" smtClean="0"/>
              <a:t>Sensor Data</a:t>
            </a:r>
            <a:endParaRPr lang="en-US" sz="600" dirty="0"/>
          </a:p>
          <a:p>
            <a:pPr lvl="1"/>
            <a:r>
              <a:rPr lang="en-US" sz="1000" dirty="0" smtClean="0"/>
              <a:t>1 mid-range LiDAR</a:t>
            </a:r>
          </a:p>
          <a:p>
            <a:pPr lvl="1"/>
            <a:r>
              <a:rPr lang="en-US" sz="1000" dirty="0" smtClean="0"/>
              <a:t>4 short-range LiDARs</a:t>
            </a:r>
          </a:p>
          <a:p>
            <a:pPr lvl="1"/>
            <a:r>
              <a:rPr lang="en-US" sz="1000" dirty="0" smtClean="0"/>
              <a:t>5 cameras (front and sides)</a:t>
            </a:r>
          </a:p>
          <a:p>
            <a:pPr lvl="1"/>
            <a:r>
              <a:rPr lang="en-US" sz="1000" dirty="0" smtClean="0"/>
              <a:t>Synchronized liDAR and camera data</a:t>
            </a:r>
          </a:p>
          <a:p>
            <a:pPr lvl="1"/>
            <a:r>
              <a:rPr lang="en-US" sz="1000" dirty="0" smtClean="0"/>
              <a:t>LiDAR to camera projections</a:t>
            </a:r>
          </a:p>
          <a:p>
            <a:pPr lvl="1"/>
            <a:r>
              <a:rPr lang="en-US" sz="1000" dirty="0" smtClean="0"/>
              <a:t>Sensor calibrations and vehicle poses</a:t>
            </a:r>
            <a:endParaRPr lang="en-US" sz="1000" dirty="0"/>
          </a:p>
          <a:p>
            <a:r>
              <a:rPr lang="en-US" sz="1400" dirty="0" smtClean="0"/>
              <a:t>Labeled Data</a:t>
            </a:r>
            <a:endParaRPr lang="en-US" sz="600" dirty="0"/>
          </a:p>
          <a:p>
            <a:pPr lvl="1"/>
            <a:r>
              <a:rPr lang="en-US" sz="1000" dirty="0" smtClean="0"/>
              <a:t>Labels for 4 object classes – vehicles, pedestrians, cyclists, signs</a:t>
            </a:r>
          </a:p>
          <a:p>
            <a:pPr lvl="1"/>
            <a:r>
              <a:rPr lang="en-US" sz="1000" dirty="0" smtClean="0"/>
              <a:t>High-quality labels for LiDAR data in 1,200 segments</a:t>
            </a:r>
          </a:p>
          <a:p>
            <a:pPr lvl="1"/>
            <a:r>
              <a:rPr lang="en-US" sz="1000" dirty="0" smtClean="0"/>
              <a:t>12.6 3D bounding box labels with tracking IDs on LiDAR data</a:t>
            </a:r>
          </a:p>
          <a:p>
            <a:pPr lvl="1"/>
            <a:r>
              <a:rPr lang="en-US" sz="1000" dirty="0" smtClean="0"/>
              <a:t>High-quality labels for camera data in 1,000 segments</a:t>
            </a:r>
          </a:p>
          <a:p>
            <a:pPr lvl="1"/>
            <a:r>
              <a:rPr lang="en-US" sz="1000" dirty="0" smtClean="0"/>
              <a:t>11.8 2D bounding box labels with tracking IDs on camera data</a:t>
            </a:r>
          </a:p>
          <a:p>
            <a:r>
              <a:rPr lang="en-US" sz="1400" dirty="0" smtClean="0"/>
              <a:t>Code</a:t>
            </a:r>
            <a:endParaRPr lang="en-US" sz="600" dirty="0"/>
          </a:p>
          <a:p>
            <a:pPr lvl="1"/>
            <a:r>
              <a:rPr lang="en-US" sz="1000" dirty="0" smtClean="0"/>
              <a:t>Open-source GitHub repositories are available</a:t>
            </a:r>
          </a:p>
          <a:p>
            <a:pPr lvl="1"/>
            <a:endParaRPr lang="en-US" sz="1000" dirty="0"/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1000" dirty="0" smtClean="0"/>
              <a:t>1,000 scenes for training and validation, 150 scenes for testing with each scene spanning 20 seconds.</a:t>
            </a:r>
            <a:endParaRPr lang="en-US" sz="1000" dirty="0"/>
          </a:p>
          <a:p>
            <a:pPr marL="457200" lvl="1" indent="0">
              <a:buNone/>
            </a:pP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9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685800"/>
          </a:xfrm>
        </p:spPr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05" y="1838660"/>
            <a:ext cx="6549390" cy="405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r>
              <a:rPr lang="en-US" dirty="0" smtClean="0"/>
              <a:t>Background Autonomous Driving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sz="1600" dirty="0" smtClean="0"/>
              <a:t>Most past AD systems fuse sensor readings from multiple sensors (cameras, LiDAR, radar, GPS, wheel odometry, and IMUs. Within the last decade, new datasets have been introduced that include:</a:t>
            </a:r>
          </a:p>
          <a:p>
            <a:pPr lvl="1"/>
            <a:r>
              <a:rPr lang="en-US" sz="1200" dirty="0"/>
              <a:t>S</a:t>
            </a:r>
            <a:r>
              <a:rPr lang="en-US" sz="1200" dirty="0" smtClean="0"/>
              <a:t>ynchronized stereo camera, LiDAR sensor data in multiple sequences that enable 3D object detection and tracking, visual odometry, and scene flow estimation</a:t>
            </a:r>
          </a:p>
          <a:p>
            <a:pPr lvl="1"/>
            <a:r>
              <a:rPr lang="en-US" sz="1200" dirty="0" smtClean="0"/>
              <a:t>Per-pixel semantic annotations and pose information with respect to static background point clouds</a:t>
            </a:r>
          </a:p>
          <a:p>
            <a:pPr lvl="1"/>
            <a:r>
              <a:rPr lang="en-US" sz="1200" dirty="0"/>
              <a:t>G</a:t>
            </a:r>
            <a:r>
              <a:rPr lang="en-US" sz="1200" dirty="0" smtClean="0"/>
              <a:t>roup scenes recorded with thermal imaging cameras</a:t>
            </a:r>
            <a:endParaRPr lang="en-US" sz="1200" dirty="0"/>
          </a:p>
          <a:p>
            <a:pPr lvl="1"/>
            <a:r>
              <a:rPr lang="en-US" sz="1200" dirty="0" smtClean="0"/>
              <a:t>3D LiDAR sensor readings in dense urban areas</a:t>
            </a:r>
            <a:r>
              <a:rPr lang="en-US" sz="1200" dirty="0"/>
              <a:t> </a:t>
            </a:r>
            <a:r>
              <a:rPr lang="en-US" sz="1200" dirty="0" smtClean="0"/>
              <a:t>specifically</a:t>
            </a:r>
          </a:p>
          <a:p>
            <a:pPr lvl="1"/>
            <a:r>
              <a:rPr lang="en-US" sz="1200" dirty="0" smtClean="0"/>
              <a:t>Environment map information</a:t>
            </a:r>
          </a:p>
          <a:p>
            <a:pPr lvl="1"/>
            <a:r>
              <a:rPr lang="en-US" sz="1200" dirty="0" smtClean="0"/>
              <a:t>Geometric and semantic maps with ground height and vector representation of road lanes and their connectivity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8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6" y="947188"/>
            <a:ext cx="7772400" cy="609600"/>
          </a:xfrm>
        </p:spPr>
        <p:txBody>
          <a:bodyPr/>
          <a:lstStyle/>
          <a:p>
            <a:r>
              <a:rPr lang="en-US" dirty="0" smtClean="0"/>
              <a:t>Ego Poses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8" y="1988824"/>
            <a:ext cx="1884099" cy="231417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F182-9AC6-49A8-A247-1F80E323FA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SysEng 6213 Deep Learning and Advanced Neural Networks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996" y="1986516"/>
            <a:ext cx="1897380" cy="2316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46" y="1986516"/>
            <a:ext cx="2148840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0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Blank Presentation">
  <a:themeElements>
    <a:clrScheme name="Blank Presentatio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6738</TotalTime>
  <Words>1447</Words>
  <Application>Microsoft Office PowerPoint</Application>
  <PresentationFormat>On-screen Show (4:3)</PresentationFormat>
  <Paragraphs>198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Times New Roman</vt:lpstr>
      <vt:lpstr>Times</vt:lpstr>
      <vt:lpstr>Arial</vt:lpstr>
      <vt:lpstr>Wingdings</vt:lpstr>
      <vt:lpstr>MS PGothic</vt:lpstr>
      <vt:lpstr>Blank Presentation</vt:lpstr>
      <vt:lpstr> Final Presentation – Waymo’s Autonomous Driving Datasets – CNN Object Detection and Labeling</vt:lpstr>
      <vt:lpstr>PowerPoint Presentation</vt:lpstr>
      <vt:lpstr>PowerPoint Presentation</vt:lpstr>
      <vt:lpstr>Object Detection</vt:lpstr>
      <vt:lpstr>Datasets Introduction</vt:lpstr>
      <vt:lpstr>Datasets Introduction Continued</vt:lpstr>
      <vt:lpstr>Collecting Data</vt:lpstr>
      <vt:lpstr>Background Autonomous Driving Datasets</vt:lpstr>
      <vt:lpstr>Ego Poses</vt:lpstr>
      <vt:lpstr>CNN and Vehicle Pose</vt:lpstr>
      <vt:lpstr>Paramaters</vt:lpstr>
      <vt:lpstr>LiDAR Label Example</vt:lpstr>
      <vt:lpstr>Coordinate System &amp; Ground Truth Labels</vt:lpstr>
      <vt:lpstr>Sensor Data – Camera LiDAR Synchronization Accuracy</vt:lpstr>
      <vt:lpstr>Sensor Data – Range Input</vt:lpstr>
      <vt:lpstr>Sensor Data – LiDAR Point Projections</vt:lpstr>
      <vt:lpstr>Sensor Data – LiDAR Point Projections</vt:lpstr>
      <vt:lpstr>Results</vt:lpstr>
      <vt:lpstr>Results</vt:lpstr>
      <vt:lpstr>Results</vt:lpstr>
      <vt:lpstr>Results</vt:lpstr>
      <vt:lpstr>Results</vt:lpstr>
      <vt:lpstr>Future Work</vt:lpstr>
      <vt:lpstr>References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SysEng196</dc:title>
  <dc:subject>Systems Engineering Capstone</dc:subject>
  <dc:creator>Dr. Ron Carson</dc:creator>
  <cp:lastModifiedBy>Patton, Ryan</cp:lastModifiedBy>
  <cp:revision>360</cp:revision>
  <dcterms:created xsi:type="dcterms:W3CDTF">2003-03-27T20:00:59Z</dcterms:created>
  <dcterms:modified xsi:type="dcterms:W3CDTF">2020-12-16T23:17:52Z</dcterms:modified>
</cp:coreProperties>
</file>