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98" r:id="rId3"/>
  </p:sldMasterIdLst>
  <p:notesMasterIdLst>
    <p:notesMasterId r:id="rId56"/>
  </p:notesMasterIdLst>
  <p:sldIdLst>
    <p:sldId id="368" r:id="rId4"/>
    <p:sldId id="369" r:id="rId5"/>
    <p:sldId id="370" r:id="rId6"/>
    <p:sldId id="371" r:id="rId7"/>
    <p:sldId id="372" r:id="rId8"/>
    <p:sldId id="423" r:id="rId9"/>
    <p:sldId id="373" r:id="rId10"/>
    <p:sldId id="375" r:id="rId11"/>
    <p:sldId id="376" r:id="rId12"/>
    <p:sldId id="378" r:id="rId13"/>
    <p:sldId id="379" r:id="rId14"/>
    <p:sldId id="380" r:id="rId15"/>
    <p:sldId id="381" r:id="rId16"/>
    <p:sldId id="382" r:id="rId17"/>
    <p:sldId id="383" r:id="rId18"/>
    <p:sldId id="384" r:id="rId19"/>
    <p:sldId id="388" r:id="rId20"/>
    <p:sldId id="389" r:id="rId21"/>
    <p:sldId id="390" r:id="rId22"/>
    <p:sldId id="391" r:id="rId23"/>
    <p:sldId id="392" r:id="rId24"/>
    <p:sldId id="393" r:id="rId25"/>
    <p:sldId id="394" r:id="rId26"/>
    <p:sldId id="395" r:id="rId27"/>
    <p:sldId id="396" r:id="rId28"/>
    <p:sldId id="425" r:id="rId29"/>
    <p:sldId id="424" r:id="rId30"/>
    <p:sldId id="426" r:id="rId31"/>
    <p:sldId id="427" r:id="rId32"/>
    <p:sldId id="428" r:id="rId33"/>
    <p:sldId id="42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1"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99CCFF"/>
    <a:srgbClr val="CCEC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27" autoAdjust="0"/>
    <p:restoredTop sz="93609" autoAdjust="0"/>
  </p:normalViewPr>
  <p:slideViewPr>
    <p:cSldViewPr>
      <p:cViewPr varScale="1">
        <p:scale>
          <a:sx n="83" d="100"/>
          <a:sy n="83" d="100"/>
        </p:scale>
        <p:origin x="1613"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69"/>
    </p:cViewPr>
  </p:sorterViewPr>
  <p:notesViewPr>
    <p:cSldViewPr>
      <p:cViewPr>
        <p:scale>
          <a:sx n="100" d="100"/>
          <a:sy n="100" d="100"/>
        </p:scale>
        <p:origin x="-2832" y="7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FBEF525-B159-466F-AEA5-3E6FF29A72B4}" type="datetimeFigureOut">
              <a:rPr lang="en-US"/>
              <a:pPr>
                <a:defRPr/>
              </a:pPr>
              <a:t>3/4/2020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D3EB9C88-24FF-4134-8E9E-3174758873FD}" type="slidenum">
              <a:rPr lang="en-US"/>
              <a:pPr>
                <a:defRPr/>
              </a:pPr>
              <a:t>‹#›</a:t>
            </a:fld>
            <a:endParaRPr lang="en-US"/>
          </a:p>
        </p:txBody>
      </p:sp>
    </p:spTree>
    <p:extLst>
      <p:ext uri="{BB962C8B-B14F-4D97-AF65-F5344CB8AC3E}">
        <p14:creationId xmlns:p14="http://schemas.microsoft.com/office/powerpoint/2010/main" val="9194532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dodbuzz.com/category/polic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dodbuzz.com/category/polic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cs.army.mi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google.com/hostednews/ap/article/ALeqM5jfAo2eItf80ltmrSow8FjROOMxNAD988TC080" TargetMode="External"/><Relationship Id="rId5" Type="http://schemas.openxmlformats.org/officeDocument/2006/relationships/hyperlink" Target="http://www.defensedaily.com/" TargetMode="External"/><Relationship Id="rId4" Type="http://schemas.openxmlformats.org/officeDocument/2006/relationships/hyperlink" Target="http://armed-services.senate.gov/Webcasts/2009/May/05-19-09Webcast.ht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9EB742-44A5-47DB-9C9A-7BFBE32E204B}"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382281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dirty="0" smtClean="0"/>
              <a:t>Step 1 </a:t>
            </a:r>
            <a:r>
              <a:rPr lang="en-US" dirty="0" smtClean="0"/>
              <a:t>-- This review should include all requirements that the system described in the CDD/CPD is projected to meet, including those related to other systems in an </a:t>
            </a:r>
            <a:r>
              <a:rPr lang="en-US" dirty="0" err="1" smtClean="0"/>
              <a:t>FoS</a:t>
            </a:r>
            <a:r>
              <a:rPr lang="en-US" dirty="0" smtClean="0"/>
              <a:t> or </a:t>
            </a:r>
            <a:r>
              <a:rPr lang="en-US" dirty="0" err="1" smtClean="0"/>
              <a:t>SoS</a:t>
            </a:r>
            <a:r>
              <a:rPr lang="en-US" dirty="0" smtClean="0"/>
              <a:t> context. It shall also include all relevant performance metrics identified in ICDs for which the CDD/CPD is providing a capability. </a:t>
            </a:r>
          </a:p>
          <a:p>
            <a:pPr eaLnBrk="1" hangingPunct="1">
              <a:spcBef>
                <a:spcPct val="0"/>
              </a:spcBef>
            </a:pPr>
            <a:endParaRPr lang="en-US" dirty="0" smtClean="0"/>
          </a:p>
          <a:p>
            <a:pPr eaLnBrk="1" hangingPunct="1">
              <a:spcBef>
                <a:spcPct val="0"/>
              </a:spcBef>
            </a:pPr>
            <a:r>
              <a:rPr lang="en-US" u="sng" dirty="0" smtClean="0"/>
              <a:t>Step 2 </a:t>
            </a:r>
            <a:r>
              <a:rPr lang="en-US" dirty="0" smtClean="0"/>
              <a:t>-- Compile a list of potential attributes as a starting point and include any other performance attributes that are essential to the delivery of the capability.</a:t>
            </a: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C190AB-C5AA-4D03-83FB-A35980B4D780}" type="slidenum">
              <a:rPr lang="en-US"/>
              <a:pPr fontAlgn="base">
                <a:spcBef>
                  <a:spcPct val="0"/>
                </a:spcBef>
                <a:spcAft>
                  <a:spcPct val="0"/>
                </a:spcAft>
                <a:defRPr/>
              </a:pPr>
              <a:t>10</a:t>
            </a:fld>
            <a:endParaRPr lang="en-US"/>
          </a:p>
        </p:txBody>
      </p:sp>
    </p:spTree>
    <p:extLst>
      <p:ext uri="{BB962C8B-B14F-4D97-AF65-F5344CB8AC3E}">
        <p14:creationId xmlns:p14="http://schemas.microsoft.com/office/powerpoint/2010/main" val="36386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dirty="0" smtClean="0"/>
              <a:t>Step 4 </a:t>
            </a:r>
            <a:r>
              <a:rPr lang="en-US" dirty="0" smtClean="0"/>
              <a:t>-- A KPP need not be created for all missions and functions for the system(s). In contrast, certain missions and functions may require two or more KPPs. </a:t>
            </a:r>
          </a:p>
          <a:p>
            <a:pPr eaLnBrk="1" hangingPunct="1">
              <a:spcBef>
                <a:spcPct val="0"/>
              </a:spcBef>
            </a:pPr>
            <a:endParaRPr lang="en-US" dirty="0"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0A9A4-4063-4B3A-8C37-496D201D4B98}" type="slidenum">
              <a:rPr lang="en-US"/>
              <a:pPr fontAlgn="base">
                <a:spcBef>
                  <a:spcPct val="0"/>
                </a:spcBef>
                <a:spcAft>
                  <a:spcPct val="0"/>
                </a:spcAft>
                <a:defRPr/>
              </a:pPr>
              <a:t>11</a:t>
            </a:fld>
            <a:endParaRPr lang="en-US"/>
          </a:p>
        </p:txBody>
      </p:sp>
    </p:spTree>
    <p:extLst>
      <p:ext uri="{BB962C8B-B14F-4D97-AF65-F5344CB8AC3E}">
        <p14:creationId xmlns:p14="http://schemas.microsoft.com/office/powerpoint/2010/main" val="1221123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455E1-B841-44C2-A2FB-A1CCCAD7F993}" type="slidenum">
              <a:rPr lang="en-US"/>
              <a:pPr fontAlgn="base">
                <a:spcBef>
                  <a:spcPct val="0"/>
                </a:spcBef>
                <a:spcAft>
                  <a:spcPct val="0"/>
                </a:spcAft>
                <a:defRPr/>
              </a:pPr>
              <a:t>12</a:t>
            </a:fld>
            <a:endParaRPr lang="en-US"/>
          </a:p>
        </p:txBody>
      </p:sp>
    </p:spTree>
    <p:extLst>
      <p:ext uri="{BB962C8B-B14F-4D97-AF65-F5344CB8AC3E}">
        <p14:creationId xmlns:p14="http://schemas.microsoft.com/office/powerpoint/2010/main" val="270824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23BF6B-5090-4422-A760-67DADDD66EC8}" type="slidenum">
              <a:rPr lang="en-US"/>
              <a:pPr fontAlgn="base">
                <a:spcBef>
                  <a:spcPct val="0"/>
                </a:spcBef>
                <a:spcAft>
                  <a:spcPct val="0"/>
                </a:spcAft>
                <a:defRPr/>
              </a:pPr>
              <a:t>13</a:t>
            </a:fld>
            <a:endParaRPr lang="en-US"/>
          </a:p>
        </p:txBody>
      </p:sp>
    </p:spTree>
    <p:extLst>
      <p:ext uri="{BB962C8B-B14F-4D97-AF65-F5344CB8AC3E}">
        <p14:creationId xmlns:p14="http://schemas.microsoft.com/office/powerpoint/2010/main" val="403493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E90B06-5129-4BB8-9750-3E833F43C640}" type="slidenum">
              <a:rPr lang="en-US"/>
              <a:pPr fontAlgn="base">
                <a:spcBef>
                  <a:spcPct val="0"/>
                </a:spcBef>
                <a:spcAft>
                  <a:spcPct val="0"/>
                </a:spcAft>
                <a:defRPr/>
              </a:pPr>
              <a:t>14</a:t>
            </a:fld>
            <a:endParaRPr lang="en-US"/>
          </a:p>
        </p:txBody>
      </p:sp>
    </p:spTree>
    <p:extLst>
      <p:ext uri="{BB962C8B-B14F-4D97-AF65-F5344CB8AC3E}">
        <p14:creationId xmlns:p14="http://schemas.microsoft.com/office/powerpoint/2010/main" val="38820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E20D56-D6CA-437D-958C-BA12BFCD7585}" type="slidenum">
              <a:rPr lang="en-US"/>
              <a:pPr fontAlgn="base">
                <a:spcBef>
                  <a:spcPct val="0"/>
                </a:spcBef>
                <a:spcAft>
                  <a:spcPct val="0"/>
                </a:spcAft>
                <a:defRPr/>
              </a:pPr>
              <a:t>15</a:t>
            </a:fld>
            <a:endParaRPr lang="en-US"/>
          </a:p>
        </p:txBody>
      </p:sp>
    </p:spTree>
    <p:extLst>
      <p:ext uri="{BB962C8B-B14F-4D97-AF65-F5344CB8AC3E}">
        <p14:creationId xmlns:p14="http://schemas.microsoft.com/office/powerpoint/2010/main" val="72771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0000" lnSpcReduction="20000"/>
          </a:bodyPr>
          <a:lstStyle/>
          <a:p>
            <a:pPr eaLnBrk="1" fontAlgn="auto" hangingPunct="1">
              <a:spcBef>
                <a:spcPts val="0"/>
              </a:spcBef>
              <a:spcAft>
                <a:spcPts val="0"/>
              </a:spcAft>
              <a:defRPr/>
            </a:pPr>
            <a:r>
              <a:rPr lang="en-US" b="1" dirty="0" smtClean="0"/>
              <a:t>Fix Requirements, You Fix Costs</a:t>
            </a:r>
            <a:endParaRPr lang="en-US" dirty="0" smtClean="0"/>
          </a:p>
          <a:p>
            <a:pPr eaLnBrk="1" fontAlgn="auto" hangingPunct="1">
              <a:spcBef>
                <a:spcPts val="0"/>
              </a:spcBef>
              <a:spcAft>
                <a:spcPts val="0"/>
              </a:spcAft>
              <a:defRPr/>
            </a:pPr>
            <a:r>
              <a:rPr lang="en-US" i="1" dirty="0" smtClean="0"/>
              <a:t>DOD BUZZ</a:t>
            </a:r>
            <a:endParaRPr lang="en-US" dirty="0" smtClean="0"/>
          </a:p>
          <a:p>
            <a:pPr eaLnBrk="1" fontAlgn="auto" hangingPunct="1">
              <a:spcBef>
                <a:spcPts val="0"/>
              </a:spcBef>
              <a:spcAft>
                <a:spcPts val="0"/>
              </a:spcAft>
              <a:defRPr/>
            </a:pPr>
            <a:r>
              <a:rPr lang="en-US" dirty="0" smtClean="0"/>
              <a:t>By Colin Clark Thursday, April 30th, 2009 1:26 pm</a:t>
            </a:r>
            <a:br>
              <a:rPr lang="en-US" dirty="0" smtClean="0"/>
            </a:br>
            <a:r>
              <a:rPr lang="en-US" dirty="0" smtClean="0"/>
              <a:t>Posted in </a:t>
            </a:r>
            <a:r>
              <a:rPr lang="en-US" dirty="0" smtClean="0">
                <a:hlinkClick r:id="rId3" tooltip="View all posts in Policy"/>
              </a:rPr>
              <a:t>Policy</a:t>
            </a:r>
            <a:r>
              <a:rPr lang="en-US" dirty="0" smtClean="0"/>
              <a:t> </a:t>
            </a:r>
          </a:p>
          <a:p>
            <a:pPr eaLnBrk="1" fontAlgn="auto" hangingPunct="1">
              <a:spcBef>
                <a:spcPts val="0"/>
              </a:spcBef>
              <a:spcAft>
                <a:spcPts val="0"/>
              </a:spcAft>
              <a:defRPr/>
            </a:pPr>
            <a:r>
              <a:rPr lang="en-US" dirty="0" smtClean="0"/>
              <a:t>A panel of experienced acquisition experts told the House Armed Service Committee today that the key to fixing what many lawmakers have said is a broken acquisition system lies with the requirements process. </a:t>
            </a:r>
          </a:p>
          <a:p>
            <a:pPr eaLnBrk="1" fontAlgn="auto" hangingPunct="1">
              <a:spcBef>
                <a:spcPts val="0"/>
              </a:spcBef>
              <a:spcAft>
                <a:spcPts val="0"/>
              </a:spcAft>
              <a:defRPr/>
            </a:pPr>
            <a:r>
              <a:rPr lang="en-US" dirty="0" smtClean="0"/>
              <a:t>Anyone who has dealt with military acquisition knows that requirements become almost holy writ during a program. But the panelists noted that there are requirements — Key Performance Parameters — and then there are requirements.</a:t>
            </a:r>
          </a:p>
          <a:p>
            <a:pPr eaLnBrk="1" fontAlgn="auto" hangingPunct="1">
              <a:spcBef>
                <a:spcPts val="0"/>
              </a:spcBef>
              <a:spcAft>
                <a:spcPts val="0"/>
              </a:spcAft>
              <a:defRPr/>
            </a:pPr>
            <a:r>
              <a:rPr lang="en-US" dirty="0" smtClean="0"/>
              <a:t>The focus on requirements arose from a question put to the four witnesses by Rep. Roscoe Bartlett, the committee’s Nr. 2 Republican, about how they would weigh the causes of program cost overruns. Score “requirements creep, intentional under-bidding and overly optimistic or incompetent cost estimating,” Bartlett asked them.</a:t>
            </a:r>
          </a:p>
          <a:p>
            <a:pPr eaLnBrk="1" fontAlgn="auto" hangingPunct="1">
              <a:spcBef>
                <a:spcPts val="0"/>
              </a:spcBef>
              <a:spcAft>
                <a:spcPts val="0"/>
              </a:spcAft>
              <a:defRPr/>
            </a:pPr>
            <a:r>
              <a:rPr lang="en-US" dirty="0" smtClean="0"/>
              <a:t>Here’s how they scored. Rudy de Leon, former deputy secretary of defense, said 50 percent arose from requirements creep, underbidding 25 percent and overly optimistic estimates 25 percent. David Chu, former head of the PA and E shop, </a:t>
            </a:r>
          </a:p>
          <a:p>
            <a:pPr eaLnBrk="1" fontAlgn="auto" hangingPunct="1">
              <a:spcBef>
                <a:spcPts val="0"/>
              </a:spcBef>
              <a:spcAft>
                <a:spcPts val="0"/>
              </a:spcAft>
              <a:defRPr/>
            </a:pPr>
            <a:r>
              <a:rPr lang="en-US" dirty="0" smtClean="0"/>
              <a:t>Chu said optimistic cost estimates were responsible for “more than half the problem.” Requirements issues made up a substantial portion and underbidding made up an estimated 20 percent or less of the problem.</a:t>
            </a:r>
          </a:p>
          <a:p>
            <a:pPr eaLnBrk="1" fontAlgn="auto" hangingPunct="1">
              <a:spcBef>
                <a:spcPts val="0"/>
              </a:spcBef>
              <a:spcAft>
                <a:spcPts val="0"/>
              </a:spcAft>
              <a:defRPr/>
            </a:pPr>
            <a:r>
              <a:rPr lang="en-US" dirty="0" smtClean="0"/>
              <a:t>David </a:t>
            </a:r>
            <a:r>
              <a:rPr lang="en-US" dirty="0" err="1" smtClean="0"/>
              <a:t>Berteau</a:t>
            </a:r>
            <a:r>
              <a:rPr lang="en-US" dirty="0" smtClean="0"/>
              <a:t>, an acquisition expert at the Center for Strategic and International Studies who has served on Defense Science Board acquisition studies, declined to offer a quick estimate but noted that he “would have to add disruption of the budget” to the mix, a clear reminder that congressional actions can have a major impact on program performance.</a:t>
            </a:r>
          </a:p>
          <a:p>
            <a:pPr eaLnBrk="1" fontAlgn="auto" hangingPunct="1">
              <a:spcBef>
                <a:spcPts val="0"/>
              </a:spcBef>
              <a:spcAft>
                <a:spcPts val="0"/>
              </a:spcAft>
              <a:defRPr/>
            </a:pPr>
            <a:r>
              <a:rPr lang="en-US" dirty="0" smtClean="0"/>
              <a:t>The GAO’s acquisition reform expert, Paul Francis, said requirements creep was responsible for “most” of the growth in cost.</a:t>
            </a:r>
          </a:p>
          <a:p>
            <a:pPr eaLnBrk="1" fontAlgn="auto" hangingPunct="1">
              <a:spcBef>
                <a:spcPts val="0"/>
              </a:spcBef>
              <a:spcAft>
                <a:spcPts val="0"/>
              </a:spcAft>
              <a:defRPr/>
            </a:pPr>
            <a:r>
              <a:rPr lang="en-US" dirty="0" smtClean="0"/>
              <a:t>Frustration with the requirements process was obvious. Chu said that he wanted to stop using the word “requirements” to clarify that these are goals or objectives.</a:t>
            </a:r>
          </a:p>
          <a:p>
            <a:pPr eaLnBrk="1" fontAlgn="auto" hangingPunct="1">
              <a:spcBef>
                <a:spcPts val="0"/>
              </a:spcBef>
              <a:spcAft>
                <a:spcPts val="0"/>
              </a:spcAft>
              <a:defRPr/>
            </a:pPr>
            <a:r>
              <a:rPr lang="en-US" dirty="0" smtClean="0"/>
              <a:t>“The system should think about backing away from using the term requirement, except when it really is a requirement,” he said. “Much of what we pursue is actually technological objectives, not requirements.”</a:t>
            </a:r>
          </a:p>
          <a:p>
            <a:pPr eaLnBrk="1" fontAlgn="auto" hangingPunct="1">
              <a:spcBef>
                <a:spcPts val="0"/>
              </a:spcBef>
              <a:spcAft>
                <a:spcPts val="0"/>
              </a:spcAft>
              <a:defRPr/>
            </a:pPr>
            <a:r>
              <a:rPr lang="en-US" dirty="0" err="1" smtClean="0"/>
              <a:t>Berteau</a:t>
            </a:r>
            <a:r>
              <a:rPr lang="en-US" dirty="0" smtClean="0"/>
              <a:t> said he preferred the term “real requirements.” As an example of what we could call the range of what gets called a requirement, </a:t>
            </a:r>
            <a:r>
              <a:rPr lang="en-US" dirty="0" err="1" smtClean="0"/>
              <a:t>Berteau</a:t>
            </a:r>
            <a:r>
              <a:rPr lang="en-US" dirty="0" smtClean="0"/>
              <a:t> pointed to the Air Force tanker competition. It had 35 non-negotiable requirements and 800 “negotiable requirements I would respectfully submit sir, that when you have 800 of anything they aren’t requirements.”</a:t>
            </a:r>
          </a:p>
          <a:p>
            <a:pPr eaLnBrk="1" fontAlgn="auto" hangingPunct="1">
              <a:spcBef>
                <a:spcPts val="0"/>
              </a:spcBef>
              <a:spcAft>
                <a:spcPts val="0"/>
              </a:spcAft>
              <a:defRPr/>
            </a:pPr>
            <a:r>
              <a:rPr lang="en-US" dirty="0" smtClean="0"/>
              <a:t>Francis and </a:t>
            </a:r>
            <a:r>
              <a:rPr lang="en-US" dirty="0" err="1" smtClean="0"/>
              <a:t>Berteau</a:t>
            </a:r>
            <a:r>
              <a:rPr lang="en-US" dirty="0" smtClean="0"/>
              <a:t> both thought the deputy defense secretary should possess the ultimate say on requirements, as opposed to the current set up which vests that power in the vice chairman of the Joint Chief, who runs the Joint Requirements Oversight Council.</a:t>
            </a:r>
          </a:p>
          <a:p>
            <a:pPr eaLnBrk="1" fontAlgn="auto" hangingPunct="1">
              <a:spcBef>
                <a:spcPts val="0"/>
              </a:spcBef>
              <a:spcAft>
                <a:spcPts val="0"/>
              </a:spcAft>
              <a:defRPr/>
            </a:pPr>
            <a:r>
              <a:rPr lang="en-US" dirty="0" smtClean="0"/>
              <a:t>But all this talk of reform may be irrelevant without discipline and accountability, as John Young made clear in his valedictory interview with reporters earlier this week, a factor that Rep. John McHugh, the committee’s top Republican, addressed.</a:t>
            </a:r>
          </a:p>
          <a:p>
            <a:pPr eaLnBrk="1" fontAlgn="auto" hangingPunct="1">
              <a:spcBef>
                <a:spcPts val="0"/>
              </a:spcBef>
              <a:spcAft>
                <a:spcPts val="0"/>
              </a:spcAft>
              <a:defRPr/>
            </a:pPr>
            <a:r>
              <a:rPr lang="en-US" dirty="0" smtClean="0"/>
              <a:t>“John Young recently told reporters, ‘I just do not think you can mandate a process that will ensure successful defense acquisition… The bottom line is people run programs, not documents [or] processes.’ Sec. Young went on to compare acquisition reform legislation to mandating there will be no crime. While I find that particular analogy somewhat alarming, I agree with him that, in the end, implementation of sound acquisition policies and maintaining a skilled workforce is more important than passing new reforms. Nevertheless, we continue to see poor outcomes that could have been avoided if there had been a stronger independent voice, earlier in the program and the </a:t>
            </a:r>
            <a:r>
              <a:rPr lang="en-US" dirty="0" err="1" smtClean="0"/>
              <a:t>warfighters</a:t>
            </a:r>
            <a:r>
              <a:rPr lang="en-US" dirty="0" smtClean="0"/>
              <a:t> had a clear role in establishing the requirements up front,” McHugh said.</a:t>
            </a:r>
            <a:endParaRPr lang="en-US" dirty="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2BC525-7EDB-43B8-9BCB-82F9487C4623}" type="slidenum">
              <a:rPr lang="en-US"/>
              <a:pPr fontAlgn="base">
                <a:spcBef>
                  <a:spcPct val="0"/>
                </a:spcBef>
                <a:spcAft>
                  <a:spcPct val="0"/>
                </a:spcAft>
                <a:defRPr/>
              </a:pPr>
              <a:t>16</a:t>
            </a:fld>
            <a:endParaRPr lang="en-US"/>
          </a:p>
        </p:txBody>
      </p:sp>
    </p:spTree>
    <p:extLst>
      <p:ext uri="{BB962C8B-B14F-4D97-AF65-F5344CB8AC3E}">
        <p14:creationId xmlns:p14="http://schemas.microsoft.com/office/powerpoint/2010/main" val="81028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eaLnBrk="1" fontAlgn="auto" hangingPunct="1">
              <a:spcBef>
                <a:spcPts val="0"/>
              </a:spcBef>
              <a:spcAft>
                <a:spcPts val="0"/>
              </a:spcAft>
              <a:defRPr/>
            </a:pPr>
            <a:r>
              <a:rPr lang="en-US" b="1" dirty="0"/>
              <a:t>Fix Requirements, You Fix Costs</a:t>
            </a:r>
            <a:endParaRPr lang="en-US" dirty="0"/>
          </a:p>
          <a:p>
            <a:pPr eaLnBrk="1" fontAlgn="auto" hangingPunct="1">
              <a:spcBef>
                <a:spcPts val="0"/>
              </a:spcBef>
              <a:spcAft>
                <a:spcPts val="0"/>
              </a:spcAft>
              <a:defRPr/>
            </a:pPr>
            <a:r>
              <a:rPr lang="en-US" i="1" dirty="0"/>
              <a:t>DOD BUZZ</a:t>
            </a:r>
            <a:endParaRPr lang="en-US" dirty="0"/>
          </a:p>
          <a:p>
            <a:pPr eaLnBrk="1" fontAlgn="auto" hangingPunct="1">
              <a:spcBef>
                <a:spcPts val="0"/>
              </a:spcBef>
              <a:spcAft>
                <a:spcPts val="0"/>
              </a:spcAft>
              <a:defRPr/>
            </a:pPr>
            <a:r>
              <a:rPr lang="en-US" dirty="0"/>
              <a:t>By Colin Clark Thursday, April 30th, 2009 1:26 pm</a:t>
            </a:r>
            <a:br>
              <a:rPr lang="en-US" dirty="0"/>
            </a:br>
            <a:r>
              <a:rPr lang="en-US" dirty="0"/>
              <a:t>Posted in </a:t>
            </a:r>
            <a:r>
              <a:rPr lang="en-US" dirty="0">
                <a:hlinkClick r:id="rId3" tooltip="View all posts in Policy"/>
              </a:rPr>
              <a:t>Policy</a:t>
            </a:r>
            <a:r>
              <a:rPr lang="en-US" dirty="0"/>
              <a:t> </a:t>
            </a:r>
          </a:p>
          <a:p>
            <a:pPr eaLnBrk="1" fontAlgn="auto" hangingPunct="1">
              <a:spcBef>
                <a:spcPts val="0"/>
              </a:spcBef>
              <a:spcAft>
                <a:spcPts val="0"/>
              </a:spcAft>
              <a:defRPr/>
            </a:pPr>
            <a:r>
              <a:rPr lang="en-US" dirty="0"/>
              <a:t>A panel of experienced acquisition experts told the House Armed Service Committee today that the key to fixing what many lawmakers have said is a broken acquisition system lies with the requirements process. </a:t>
            </a:r>
          </a:p>
          <a:p>
            <a:pPr eaLnBrk="1" fontAlgn="auto" hangingPunct="1">
              <a:spcBef>
                <a:spcPts val="0"/>
              </a:spcBef>
              <a:spcAft>
                <a:spcPts val="0"/>
              </a:spcAft>
              <a:defRPr/>
            </a:pPr>
            <a:r>
              <a:rPr lang="en-US" dirty="0"/>
              <a:t>Anyone who has dealt with military acquisition knows that requirements become almost holy writ during a program. But the panelists noted that there are requirements — Key Performance Parameters — and then there are requirements.</a:t>
            </a:r>
          </a:p>
          <a:p>
            <a:pPr eaLnBrk="1" fontAlgn="auto" hangingPunct="1">
              <a:spcBef>
                <a:spcPts val="0"/>
              </a:spcBef>
              <a:spcAft>
                <a:spcPts val="0"/>
              </a:spcAft>
              <a:defRPr/>
            </a:pPr>
            <a:r>
              <a:rPr lang="en-US" dirty="0"/>
              <a:t>The focus on requirements arose from a question put to the four witnesses by Rep. Roscoe Bartlett, the committee’s Nr. 2 Republican, about how they would weigh the causes of program cost overruns. Score “requirements creep, intentional under-bidding and overly optimistic or incompetent cost estimating,” Bartlett asked them.</a:t>
            </a:r>
          </a:p>
          <a:p>
            <a:pPr eaLnBrk="1" fontAlgn="auto" hangingPunct="1">
              <a:spcBef>
                <a:spcPts val="0"/>
              </a:spcBef>
              <a:spcAft>
                <a:spcPts val="0"/>
              </a:spcAft>
              <a:defRPr/>
            </a:pPr>
            <a:r>
              <a:rPr lang="en-US" dirty="0"/>
              <a:t>Here’s how they scored. Rudy de Leon, former deputy secretary of defense, said 50 percent arose from requirements creep, underbidding 25 percent and overly optimistic estimates 25 percent. David Chu, former head of the PA and E shop, </a:t>
            </a:r>
          </a:p>
          <a:p>
            <a:pPr eaLnBrk="1" fontAlgn="auto" hangingPunct="1">
              <a:spcBef>
                <a:spcPts val="0"/>
              </a:spcBef>
              <a:spcAft>
                <a:spcPts val="0"/>
              </a:spcAft>
              <a:defRPr/>
            </a:pPr>
            <a:r>
              <a:rPr lang="en-US" dirty="0"/>
              <a:t>Chu said optimistic cost estimates were responsible for “more than half the problem.” Requirements issues made up a substantial portion and underbidding made up an estimated 20 percent or less of the problem.</a:t>
            </a:r>
          </a:p>
          <a:p>
            <a:pPr eaLnBrk="1" fontAlgn="auto" hangingPunct="1">
              <a:spcBef>
                <a:spcPts val="0"/>
              </a:spcBef>
              <a:spcAft>
                <a:spcPts val="0"/>
              </a:spcAft>
              <a:defRPr/>
            </a:pPr>
            <a:r>
              <a:rPr lang="en-US" dirty="0"/>
              <a:t>David </a:t>
            </a:r>
            <a:r>
              <a:rPr lang="en-US" dirty="0" err="1"/>
              <a:t>Berteau</a:t>
            </a:r>
            <a:r>
              <a:rPr lang="en-US" dirty="0"/>
              <a:t>, an acquisition expert at the Center for Strategic and International Studies who has served on Defense Science Board acquisition studies, declined to offer a quick estimate but noted that he “would have to add disruption of the budget” to the mix, a clear reminder that congressional actions can have a major impact on program performance.</a:t>
            </a:r>
          </a:p>
          <a:p>
            <a:pPr eaLnBrk="1" fontAlgn="auto" hangingPunct="1">
              <a:spcBef>
                <a:spcPts val="0"/>
              </a:spcBef>
              <a:spcAft>
                <a:spcPts val="0"/>
              </a:spcAft>
              <a:defRPr/>
            </a:pPr>
            <a:r>
              <a:rPr lang="en-US" dirty="0"/>
              <a:t>The GAO’s acquisition reform expert, Paul Francis, said requirements creep was responsible for “most” of the growth in cost.</a:t>
            </a:r>
          </a:p>
          <a:p>
            <a:pPr eaLnBrk="1" fontAlgn="auto" hangingPunct="1">
              <a:spcBef>
                <a:spcPts val="0"/>
              </a:spcBef>
              <a:spcAft>
                <a:spcPts val="0"/>
              </a:spcAft>
              <a:defRPr/>
            </a:pPr>
            <a:r>
              <a:rPr lang="en-US" dirty="0"/>
              <a:t>Frustration with the requirements process was obvious. Chu said that he wanted to stop using the word “requirements” to clarify that these are goals or objectives.</a:t>
            </a:r>
          </a:p>
          <a:p>
            <a:pPr eaLnBrk="1" fontAlgn="auto" hangingPunct="1">
              <a:spcBef>
                <a:spcPts val="0"/>
              </a:spcBef>
              <a:spcAft>
                <a:spcPts val="0"/>
              </a:spcAft>
              <a:defRPr/>
            </a:pPr>
            <a:r>
              <a:rPr lang="en-US" dirty="0"/>
              <a:t>“The system should think about backing away from using the term requirement, except when it really is a requirement,” he said. “Much of what we pursue is actually technological objectives, not requirements.”</a:t>
            </a:r>
          </a:p>
          <a:p>
            <a:pPr eaLnBrk="1" fontAlgn="auto" hangingPunct="1">
              <a:spcBef>
                <a:spcPts val="0"/>
              </a:spcBef>
              <a:spcAft>
                <a:spcPts val="0"/>
              </a:spcAft>
              <a:defRPr/>
            </a:pPr>
            <a:r>
              <a:rPr lang="en-US" dirty="0" err="1"/>
              <a:t>Berteau</a:t>
            </a:r>
            <a:r>
              <a:rPr lang="en-US" dirty="0"/>
              <a:t> said he preferred the term “real requirements.” As an example of what we could call the range of what gets called a requirement, </a:t>
            </a:r>
            <a:r>
              <a:rPr lang="en-US" dirty="0" err="1"/>
              <a:t>Berteau</a:t>
            </a:r>
            <a:r>
              <a:rPr lang="en-US" dirty="0"/>
              <a:t> pointed to the Air Force tanker competition. It had 35 non-negotiable requirements and 800 “negotiable requirements I would respectfully submit sir, that when you have 800 of anything they aren’t requirements.”</a:t>
            </a:r>
          </a:p>
          <a:p>
            <a:pPr eaLnBrk="1" fontAlgn="auto" hangingPunct="1">
              <a:spcBef>
                <a:spcPts val="0"/>
              </a:spcBef>
              <a:spcAft>
                <a:spcPts val="0"/>
              </a:spcAft>
              <a:defRPr/>
            </a:pPr>
            <a:r>
              <a:rPr lang="en-US" dirty="0"/>
              <a:t>Francis and </a:t>
            </a:r>
            <a:r>
              <a:rPr lang="en-US" dirty="0" err="1"/>
              <a:t>Berteau</a:t>
            </a:r>
            <a:r>
              <a:rPr lang="en-US" dirty="0"/>
              <a:t> both thought the deputy defense secretary should possess the ultimate say on requirements, as opposed to the current set up which vests that power in the vice chairman of the Joint Chief, who runs the Joint Requirements Oversight Council.</a:t>
            </a:r>
          </a:p>
          <a:p>
            <a:pPr eaLnBrk="1" fontAlgn="auto" hangingPunct="1">
              <a:spcBef>
                <a:spcPts val="0"/>
              </a:spcBef>
              <a:spcAft>
                <a:spcPts val="0"/>
              </a:spcAft>
              <a:defRPr/>
            </a:pPr>
            <a:r>
              <a:rPr lang="en-US" dirty="0"/>
              <a:t>But all this talk of reform may be irrelevant without discipline and accountability, as John Young made clear in his valedictory interview with reporters earlier this week, a factor that Rep. John McHugh, the committee’s top Republican, addressed.</a:t>
            </a:r>
          </a:p>
          <a:p>
            <a:pPr eaLnBrk="1" fontAlgn="auto" hangingPunct="1">
              <a:spcBef>
                <a:spcPts val="0"/>
              </a:spcBef>
              <a:spcAft>
                <a:spcPts val="0"/>
              </a:spcAft>
              <a:defRPr/>
            </a:pPr>
            <a:r>
              <a:rPr lang="en-US" dirty="0"/>
              <a:t>“John Young recently told reporters, ‘I just do not think you can mandate a process that will ensure successful defense acquisition… The bottom line is people run programs, not documents [or] processes.’ Sec. Young went on to compare acquisition reform legislation to mandating there will be no crime. While I find that particular analogy somewhat alarming, I agree with him that, in the end, implementation of sound acquisition policies and maintaining a skilled workforce is more important than passing new reforms. Nevertheless, we continue to see poor outcomes that could have been avoided if there had been a stronger independent voice, earlier in the program and the warfighters had a clear role in establishing the requirements up front,” McHugh said.</a:t>
            </a:r>
          </a:p>
          <a:p>
            <a:pPr eaLnBrk="1" hangingPunct="1">
              <a:spcBef>
                <a:spcPct val="0"/>
              </a:spcBef>
            </a:pPr>
            <a:endParaRPr lang="en-US" dirty="0"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0D8077-122E-4112-AC13-DAF799AC267F}" type="slidenum">
              <a:rPr lang="en-US"/>
              <a:pPr fontAlgn="base">
                <a:spcBef>
                  <a:spcPct val="0"/>
                </a:spcBef>
                <a:spcAft>
                  <a:spcPct val="0"/>
                </a:spcAft>
                <a:defRPr/>
              </a:pPr>
              <a:t>17</a:t>
            </a:fld>
            <a:endParaRPr lang="en-US"/>
          </a:p>
        </p:txBody>
      </p:sp>
    </p:spTree>
    <p:extLst>
      <p:ext uri="{BB962C8B-B14F-4D97-AF65-F5344CB8AC3E}">
        <p14:creationId xmlns:p14="http://schemas.microsoft.com/office/powerpoint/2010/main" val="341204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b="1" dirty="0" smtClean="0"/>
              <a:t>Army Promises: Our New Future Won’t ‘Creep’</a:t>
            </a:r>
            <a:endParaRPr lang="en-US" dirty="0" smtClean="0"/>
          </a:p>
          <a:p>
            <a:pPr eaLnBrk="1" fontAlgn="auto" hangingPunct="1">
              <a:spcBef>
                <a:spcPts val="0"/>
              </a:spcBef>
              <a:spcAft>
                <a:spcPts val="0"/>
              </a:spcAft>
              <a:defRPr/>
            </a:pPr>
            <a:r>
              <a:rPr lang="en-US" b="1" i="1" dirty="0" smtClean="0"/>
              <a:t>WIRED</a:t>
            </a:r>
            <a:endParaRPr lang="en-US" dirty="0" smtClean="0"/>
          </a:p>
          <a:p>
            <a:pPr eaLnBrk="1" fontAlgn="auto" hangingPunct="1">
              <a:spcBef>
                <a:spcPts val="0"/>
              </a:spcBef>
              <a:spcAft>
                <a:spcPts val="0"/>
              </a:spcAft>
              <a:defRPr/>
            </a:pPr>
            <a:r>
              <a:rPr lang="en-US" dirty="0" smtClean="0"/>
              <a:t>By Nathan Hodge ; May 20, 2009  |  </a:t>
            </a:r>
          </a:p>
          <a:p>
            <a:pPr eaLnBrk="1" fontAlgn="auto" hangingPunct="1">
              <a:spcBef>
                <a:spcPts val="0"/>
              </a:spcBef>
              <a:spcAft>
                <a:spcPts val="0"/>
              </a:spcAft>
              <a:defRPr/>
            </a:pPr>
            <a:r>
              <a:rPr lang="en-US" dirty="0" smtClean="0"/>
              <a:t>The phrase “requirements creep” is one of my favorite examples of </a:t>
            </a:r>
            <a:r>
              <a:rPr lang="en-US" dirty="0" err="1" smtClean="0"/>
              <a:t>Pentagonspeak</a:t>
            </a:r>
            <a:r>
              <a:rPr lang="en-US" dirty="0" smtClean="0"/>
              <a:t>. It neatly describes the tendency of the military bureaucracy to take a design task — say, developing a new armored vehicle — and keep slapping on more and more additions. What starts as a straightforward design with limited parameters often ends up being complex, expensive and impossible to build on time.</a:t>
            </a:r>
          </a:p>
          <a:p>
            <a:pPr eaLnBrk="1" fontAlgn="auto" hangingPunct="1">
              <a:spcBef>
                <a:spcPts val="0"/>
              </a:spcBef>
              <a:spcAft>
                <a:spcPts val="0"/>
              </a:spcAft>
              <a:defRPr/>
            </a:pPr>
            <a:r>
              <a:rPr lang="en-US" dirty="0" smtClean="0"/>
              <a:t>Case in point: The Army’s </a:t>
            </a:r>
            <a:r>
              <a:rPr lang="en-US" dirty="0" smtClean="0">
                <a:hlinkClick r:id="rId3"/>
              </a:rPr>
              <a:t>Future Combat Systems</a:t>
            </a:r>
            <a:r>
              <a:rPr lang="en-US" dirty="0" smtClean="0"/>
              <a:t>. In </a:t>
            </a:r>
            <a:r>
              <a:rPr lang="en-US" dirty="0" smtClean="0">
                <a:hlinkClick r:id="rId4"/>
              </a:rPr>
              <a:t>testimony yesterday before the Senate Armed Services Committee</a:t>
            </a:r>
            <a:r>
              <a:rPr lang="en-US" dirty="0" smtClean="0"/>
              <a:t>, Army Chief of Staff Gen. George Casey blamed requirements creep for making the service’s vision of a networked future force unaffordable. Asked by Sen. John McCain why FCS costs rose so spectacularly (”It was a 45 percent cost overrun before we got the first piece of equipment,” he said), Casey replied: “the (FCS) cost overruns that you speak about were largely generated by us increasing the requirements.”</a:t>
            </a:r>
          </a:p>
          <a:p>
            <a:pPr eaLnBrk="1" fontAlgn="auto" hangingPunct="1">
              <a:spcBef>
                <a:spcPts val="0"/>
              </a:spcBef>
              <a:spcAft>
                <a:spcPts val="0"/>
              </a:spcAft>
              <a:defRPr/>
            </a:pPr>
            <a:r>
              <a:rPr lang="en-US" dirty="0" smtClean="0"/>
              <a:t>As Casey told reporters after the hearing, the service is promising to come to grips with the problem — and wants a do-over on the next-gen ground vehicle. </a:t>
            </a:r>
            <a:r>
              <a:rPr lang="en-US" dirty="0" err="1" smtClean="0"/>
              <a:t>Emelie</a:t>
            </a:r>
            <a:r>
              <a:rPr lang="en-US" dirty="0" smtClean="0"/>
              <a:t> Rutherford of </a:t>
            </a:r>
            <a:r>
              <a:rPr lang="en-US" i="1" dirty="0" smtClean="0">
                <a:hlinkClick r:id="rId5"/>
              </a:rPr>
              <a:t>Defense Daily</a:t>
            </a:r>
            <a:r>
              <a:rPr lang="en-US" dirty="0" smtClean="0"/>
              <a:t> quotes him as saying, “We’ve got to control our appetites … We’re the ones that expanded the (FCS) program, contracted the program, took money out of the program. And every time we did that the cost of the vehicles went up. So it wasn’t necessarily mismanagement, it was just… us changing the requirements. And so we’re going to discipline ourselves to get this thing going.”</a:t>
            </a:r>
          </a:p>
          <a:p>
            <a:pPr eaLnBrk="1" fontAlgn="auto" hangingPunct="1">
              <a:spcBef>
                <a:spcPts val="0"/>
              </a:spcBef>
              <a:spcAft>
                <a:spcPts val="0"/>
              </a:spcAft>
              <a:defRPr/>
            </a:pPr>
            <a:r>
              <a:rPr lang="en-US" dirty="0" smtClean="0"/>
              <a:t>It’s unclear at this point how, exactly, the program will be restructured or broken apart. Officials are now </a:t>
            </a:r>
            <a:r>
              <a:rPr lang="en-US" dirty="0" smtClean="0">
                <a:hlinkClick r:id="rId6"/>
              </a:rPr>
              <a:t>describing a plan</a:t>
            </a:r>
            <a:r>
              <a:rPr lang="en-US" dirty="0" smtClean="0"/>
              <a:t> to gradually introduce the surviving pieces of FCS — robots, unmanned aircraft, sensors and network tools — to all of the Army’s brigades, instead of the 15 FCS-centric brigades originally planned. And as Casey indicated, the service is looking to kick-start a new vehicle modernization program, despite Gates’ decision to axe the FCS manned ground vehicles. To paraphrase what he told reporters: No requirements creep this time, we promise</a:t>
            </a:r>
          </a:p>
          <a:p>
            <a:pPr eaLnBrk="1" fontAlgn="auto" hangingPunct="1">
              <a:spcBef>
                <a:spcPts val="0"/>
              </a:spcBef>
              <a:spcAft>
                <a:spcPts val="0"/>
              </a:spcAft>
              <a:defRPr/>
            </a:pPr>
            <a:endParaRPr lang="en-US"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8E57EA-78DC-4DEE-86B4-9CC7038A5975}" type="slidenum">
              <a:rPr lang="en-US"/>
              <a:pPr fontAlgn="base">
                <a:spcBef>
                  <a:spcPct val="0"/>
                </a:spcBef>
                <a:spcAft>
                  <a:spcPct val="0"/>
                </a:spcAft>
                <a:defRPr/>
              </a:pPr>
              <a:t>18</a:t>
            </a:fld>
            <a:endParaRPr lang="en-US"/>
          </a:p>
        </p:txBody>
      </p:sp>
    </p:spTree>
    <p:extLst>
      <p:ext uri="{BB962C8B-B14F-4D97-AF65-F5344CB8AC3E}">
        <p14:creationId xmlns:p14="http://schemas.microsoft.com/office/powerpoint/2010/main" val="426620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en-US" dirty="0" err="1" smtClean="0"/>
              <a:t>DefenseAlert</a:t>
            </a:r>
            <a:r>
              <a:rPr lang="en-US" dirty="0" smtClean="0"/>
              <a:t> - Daily News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Carter: Failure to Meet </a:t>
            </a:r>
            <a:r>
              <a:rPr lang="en-US" dirty="0" err="1" smtClean="0"/>
              <a:t>Warfighter</a:t>
            </a:r>
            <a:r>
              <a:rPr lang="en-US" dirty="0" smtClean="0"/>
              <a:t> Needs, Resource Limits Behind FCS Kill</a:t>
            </a:r>
          </a:p>
          <a:p>
            <a:pPr eaLnBrk="1" fontAlgn="auto" hangingPunct="1">
              <a:spcBef>
                <a:spcPts val="0"/>
              </a:spcBef>
              <a:spcAft>
                <a:spcPts val="0"/>
              </a:spcAft>
              <a:defRPr/>
            </a:pPr>
            <a:r>
              <a:rPr lang="en-US" dirty="0" smtClean="0"/>
              <a:t>	Sept. 23, 2009 -- Though many of the capabilities developed under</a:t>
            </a:r>
          </a:p>
          <a:p>
            <a:pPr eaLnBrk="1" fontAlgn="auto" hangingPunct="1">
              <a:spcBef>
                <a:spcPts val="0"/>
              </a:spcBef>
              <a:spcAft>
                <a:spcPts val="0"/>
              </a:spcAft>
              <a:defRPr/>
            </a:pPr>
            <a:r>
              <a:rPr lang="en-US" dirty="0" smtClean="0"/>
              <a:t>the Army's Future Combat Systems program are needed, the program was</a:t>
            </a:r>
          </a:p>
          <a:p>
            <a:pPr eaLnBrk="1" fontAlgn="auto" hangingPunct="1">
              <a:spcBef>
                <a:spcPts val="0"/>
              </a:spcBef>
              <a:spcAft>
                <a:spcPts val="0"/>
              </a:spcAft>
              <a:defRPr/>
            </a:pPr>
            <a:r>
              <a:rPr lang="en-US" dirty="0" smtClean="0"/>
              <a:t>cancelled earlier this year because it could not best meet </a:t>
            </a:r>
            <a:r>
              <a:rPr lang="en-US" dirty="0" err="1" smtClean="0"/>
              <a:t>warfighter</a:t>
            </a:r>
            <a:r>
              <a:rPr lang="en-US" dirty="0" smtClean="0"/>
              <a:t> needs,</a:t>
            </a:r>
          </a:p>
          <a:p>
            <a:pPr eaLnBrk="1" fontAlgn="auto" hangingPunct="1">
              <a:spcBef>
                <a:spcPts val="0"/>
              </a:spcBef>
              <a:spcAft>
                <a:spcPts val="0"/>
              </a:spcAft>
              <a:defRPr/>
            </a:pPr>
            <a:r>
              <a:rPr lang="en-US" dirty="0" smtClean="0"/>
              <a:t>the top Pentagon acquisition officer told lawmakers earlier this month. </a:t>
            </a:r>
          </a:p>
          <a:p>
            <a:pPr eaLnBrk="1" fontAlgn="auto" hangingPunct="1">
              <a:spcBef>
                <a:spcPts val="0"/>
              </a:spcBef>
              <a:spcAft>
                <a:spcPts val="0"/>
              </a:spcAft>
              <a:defRPr/>
            </a:pPr>
            <a:r>
              <a:rPr lang="en-US" dirty="0" smtClean="0"/>
              <a:t>	The assertion comes as the Army and Pentagon prepare for an</a:t>
            </a:r>
          </a:p>
          <a:p>
            <a:pPr eaLnBrk="1" fontAlgn="auto" hangingPunct="1">
              <a:spcBef>
                <a:spcPts val="0"/>
              </a:spcBef>
              <a:spcAft>
                <a:spcPts val="0"/>
              </a:spcAft>
              <a:defRPr/>
            </a:pPr>
            <a:r>
              <a:rPr lang="en-US" dirty="0" smtClean="0"/>
              <a:t>overarching integrated product team review of the program tomorrow. </a:t>
            </a:r>
          </a:p>
          <a:p>
            <a:pPr eaLnBrk="1" fontAlgn="auto" hangingPunct="1">
              <a:spcBef>
                <a:spcPts val="0"/>
              </a:spcBef>
              <a:spcAft>
                <a:spcPts val="0"/>
              </a:spcAft>
              <a:defRPr/>
            </a:pPr>
            <a:r>
              <a:rPr lang="en-US" dirty="0" smtClean="0"/>
              <a:t>	In a Sept. 11 letter to House Armed Services Committee Chairman Ike</a:t>
            </a:r>
          </a:p>
          <a:p>
            <a:pPr eaLnBrk="1" fontAlgn="auto" hangingPunct="1">
              <a:spcBef>
                <a:spcPts val="0"/>
              </a:spcBef>
              <a:spcAft>
                <a:spcPts val="0"/>
              </a:spcAft>
              <a:defRPr/>
            </a:pPr>
            <a:r>
              <a:rPr lang="en-US" dirty="0" smtClean="0"/>
              <a:t>Skelton (D-MO), obtained by InsideDefense.com, Ashton Carter says the</a:t>
            </a:r>
          </a:p>
          <a:p>
            <a:pPr eaLnBrk="1" fontAlgn="auto" hangingPunct="1">
              <a:spcBef>
                <a:spcPts val="0"/>
              </a:spcBef>
              <a:spcAft>
                <a:spcPts val="0"/>
              </a:spcAft>
              <a:defRPr/>
            </a:pPr>
            <a:r>
              <a:rPr lang="en-US" dirty="0" smtClean="0"/>
              <a:t>Defense Department plans to "capitalize on FCS investment in unmanned air</a:t>
            </a:r>
          </a:p>
          <a:p>
            <a:pPr eaLnBrk="1" fontAlgn="auto" hangingPunct="1">
              <a:spcBef>
                <a:spcPts val="0"/>
              </a:spcBef>
              <a:spcAft>
                <a:spcPts val="0"/>
              </a:spcAft>
              <a:defRPr/>
            </a:pPr>
            <a:r>
              <a:rPr lang="en-US" dirty="0" smtClean="0"/>
              <a:t>and ground systems, sensors, integrated ground technical network, and manned</a:t>
            </a:r>
          </a:p>
          <a:p>
            <a:pPr eaLnBrk="1" fontAlgn="auto" hangingPunct="1">
              <a:spcBef>
                <a:spcPts val="0"/>
              </a:spcBef>
              <a:spcAft>
                <a:spcPts val="0"/>
              </a:spcAft>
              <a:defRPr/>
            </a:pPr>
            <a:r>
              <a:rPr lang="en-US" dirty="0" smtClean="0"/>
              <a:t>ground vehicle capabilities to rapidly address short-term and longer-term</a:t>
            </a:r>
          </a:p>
          <a:p>
            <a:pPr eaLnBrk="1" fontAlgn="auto" hangingPunct="1">
              <a:spcBef>
                <a:spcPts val="0"/>
              </a:spcBef>
              <a:spcAft>
                <a:spcPts val="0"/>
              </a:spcAft>
              <a:defRPr/>
            </a:pPr>
            <a:r>
              <a:rPr lang="en-US" dirty="0" smtClean="0"/>
              <a:t>needs of our current force." </a:t>
            </a:r>
          </a:p>
          <a:p>
            <a:pPr eaLnBrk="1" fontAlgn="auto" hangingPunct="1">
              <a:spcBef>
                <a:spcPts val="0"/>
              </a:spcBef>
              <a:spcAft>
                <a:spcPts val="0"/>
              </a:spcAft>
              <a:defRPr/>
            </a:pPr>
            <a:r>
              <a:rPr lang="en-US" dirty="0" smtClean="0"/>
              <a:t>	The document serves as the department's response to language in the</a:t>
            </a:r>
          </a:p>
          <a:p>
            <a:pPr eaLnBrk="1" fontAlgn="auto" hangingPunct="1">
              <a:spcBef>
                <a:spcPts val="0"/>
              </a:spcBef>
              <a:spcAft>
                <a:spcPts val="0"/>
              </a:spcAft>
              <a:defRPr/>
            </a:pPr>
            <a:r>
              <a:rPr lang="en-US" dirty="0" smtClean="0"/>
              <a:t>fiscal year 2007 Defense Authorization Act calling for a report on the</a:t>
            </a:r>
          </a:p>
          <a:p>
            <a:pPr eaLnBrk="1" fontAlgn="auto" hangingPunct="1">
              <a:spcBef>
                <a:spcPts val="0"/>
              </a:spcBef>
              <a:spcAft>
                <a:spcPts val="0"/>
              </a:spcAft>
              <a:defRPr/>
            </a:pPr>
            <a:r>
              <a:rPr lang="en-US" dirty="0" smtClean="0"/>
              <a:t>"findings and conclusions" of an FCS review, including an assessment of</a:t>
            </a:r>
          </a:p>
          <a:p>
            <a:pPr eaLnBrk="1" fontAlgn="auto" hangingPunct="1">
              <a:spcBef>
                <a:spcPts val="0"/>
              </a:spcBef>
              <a:spcAft>
                <a:spcPts val="0"/>
              </a:spcAft>
              <a:defRPr/>
            </a:pPr>
            <a:r>
              <a:rPr lang="en-US" dirty="0" smtClean="0"/>
              <a:t>whether the program should continue, be restructured or be terminated. </a:t>
            </a:r>
          </a:p>
          <a:p>
            <a:pPr eaLnBrk="1" fontAlgn="auto" hangingPunct="1">
              <a:spcBef>
                <a:spcPts val="0"/>
              </a:spcBef>
              <a:spcAft>
                <a:spcPts val="0"/>
              </a:spcAft>
              <a:defRPr/>
            </a:pPr>
            <a:r>
              <a:rPr lang="en-US" dirty="0" smtClean="0"/>
              <a:t>	In his memo, Carter notes that DOD has already canceled the program.</a:t>
            </a:r>
          </a:p>
          <a:p>
            <a:pPr eaLnBrk="1" fontAlgn="auto" hangingPunct="1">
              <a:spcBef>
                <a:spcPts val="0"/>
              </a:spcBef>
              <a:spcAft>
                <a:spcPts val="0"/>
              </a:spcAft>
              <a:defRPr/>
            </a:pPr>
            <a:r>
              <a:rPr lang="en-US" dirty="0" smtClean="0"/>
              <a:t>Defense Secretary Robert Gates in April announced the manned ground vehicle</a:t>
            </a:r>
          </a:p>
          <a:p>
            <a:pPr eaLnBrk="1" fontAlgn="auto" hangingPunct="1">
              <a:spcBef>
                <a:spcPts val="0"/>
              </a:spcBef>
              <a:spcAft>
                <a:spcPts val="0"/>
              </a:spcAft>
              <a:defRPr/>
            </a:pPr>
            <a:r>
              <a:rPr lang="en-US" dirty="0" smtClean="0"/>
              <a:t>component of FCS would be terminated, spurring the cancellation and</a:t>
            </a:r>
          </a:p>
          <a:p>
            <a:pPr eaLnBrk="1" fontAlgn="auto" hangingPunct="1">
              <a:spcBef>
                <a:spcPts val="0"/>
              </a:spcBef>
              <a:spcAft>
                <a:spcPts val="0"/>
              </a:spcAft>
              <a:defRPr/>
            </a:pPr>
            <a:r>
              <a:rPr lang="en-US" dirty="0" smtClean="0"/>
              <a:t>restructure of the total program. </a:t>
            </a:r>
          </a:p>
          <a:p>
            <a:pPr eaLnBrk="1" fontAlgn="auto" hangingPunct="1">
              <a:spcBef>
                <a:spcPts val="0"/>
              </a:spcBef>
              <a:spcAft>
                <a:spcPts val="0"/>
              </a:spcAft>
              <a:defRPr/>
            </a:pPr>
            <a:r>
              <a:rPr lang="en-US" dirty="0" smtClean="0"/>
              <a:t>	"This decision was based on a combination of the currency of</a:t>
            </a:r>
          </a:p>
          <a:p>
            <a:pPr eaLnBrk="1" fontAlgn="auto" hangingPunct="1">
              <a:spcBef>
                <a:spcPts val="0"/>
              </a:spcBef>
              <a:spcAft>
                <a:spcPts val="0"/>
              </a:spcAft>
              <a:defRPr/>
            </a:pPr>
            <a:r>
              <a:rPr lang="en-US" dirty="0" smtClean="0"/>
              <a:t>requirements given ongoing operations, the maturity of the development</a:t>
            </a:r>
          </a:p>
          <a:p>
            <a:pPr eaLnBrk="1" fontAlgn="auto" hangingPunct="1">
              <a:spcBef>
                <a:spcPts val="0"/>
              </a:spcBef>
              <a:spcAft>
                <a:spcPts val="0"/>
              </a:spcAft>
              <a:defRPr/>
            </a:pPr>
            <a:r>
              <a:rPr lang="en-US" dirty="0" smtClean="0"/>
              <a:t>efforts within the FCS acquisition program, and the affordability of the</a:t>
            </a:r>
          </a:p>
          <a:p>
            <a:pPr eaLnBrk="1" fontAlgn="auto" hangingPunct="1">
              <a:spcBef>
                <a:spcPts val="0"/>
              </a:spcBef>
              <a:spcAft>
                <a:spcPts val="0"/>
              </a:spcAft>
              <a:defRPr/>
            </a:pPr>
            <a:r>
              <a:rPr lang="en-US" dirty="0" smtClean="0"/>
              <a:t>modernization priorities," Carter writes.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Consequently, "the FCS investment to deliver 15 FCS [brigade combat</a:t>
            </a:r>
          </a:p>
          <a:p>
            <a:pPr eaLnBrk="1" fontAlgn="auto" hangingPunct="1">
              <a:spcBef>
                <a:spcPts val="0"/>
              </a:spcBef>
              <a:spcAft>
                <a:spcPts val="0"/>
              </a:spcAft>
              <a:defRPr/>
            </a:pPr>
            <a:r>
              <a:rPr lang="en-US" dirty="0" smtClean="0"/>
              <a:t>teams] will transition in 2010 to a series of modernization programs to</a:t>
            </a:r>
          </a:p>
          <a:p>
            <a:pPr eaLnBrk="1" fontAlgn="auto" hangingPunct="1">
              <a:spcBef>
                <a:spcPts val="0"/>
              </a:spcBef>
              <a:spcAft>
                <a:spcPts val="0"/>
              </a:spcAft>
              <a:defRPr/>
            </a:pPr>
            <a:r>
              <a:rPr lang="en-US" dirty="0" smtClean="0"/>
              <a:t>deliver increments of militarily useful capability developed in the FCS to all the infantry and heavy brigades in our current force," he states.</a:t>
            </a:r>
          </a:p>
          <a:p>
            <a:pPr eaLnBrk="1" fontAlgn="auto" hangingPunct="1">
              <a:spcBef>
                <a:spcPts val="0"/>
              </a:spcBef>
              <a:spcAft>
                <a:spcPts val="0"/>
              </a:spcAft>
              <a:defRPr/>
            </a:pPr>
            <a:r>
              <a:rPr lang="en-US" dirty="0" smtClean="0"/>
              <a:t>program  </a:t>
            </a:r>
          </a:p>
          <a:p>
            <a:pPr eaLnBrk="1" fontAlgn="auto" hangingPunct="1">
              <a:spcBef>
                <a:spcPts val="0"/>
              </a:spcBef>
              <a:spcAft>
                <a:spcPts val="0"/>
              </a:spcAft>
              <a:defRPr/>
            </a:pPr>
            <a:endParaRPr lang="en-US" dirty="0"/>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B71CBA-4C3E-49E4-BA37-594D554C2329}" type="slidenum">
              <a:rPr lang="en-US"/>
              <a:pPr fontAlgn="base">
                <a:spcBef>
                  <a:spcPct val="0"/>
                </a:spcBef>
                <a:spcAft>
                  <a:spcPct val="0"/>
                </a:spcAft>
                <a:defRPr/>
              </a:pPr>
              <a:t>19</a:t>
            </a:fld>
            <a:endParaRPr lang="en-US"/>
          </a:p>
        </p:txBody>
      </p:sp>
    </p:spTree>
    <p:extLst>
      <p:ext uri="{BB962C8B-B14F-4D97-AF65-F5344CB8AC3E}">
        <p14:creationId xmlns:p14="http://schemas.microsoft.com/office/powerpoint/2010/main" val="96060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354DA5-399E-4F2C-B23B-A136F1329E98}" type="slidenum">
              <a:rPr lang="en-US"/>
              <a:pPr fontAlgn="base">
                <a:spcBef>
                  <a:spcPct val="0"/>
                </a:spcBef>
                <a:spcAft>
                  <a:spcPct val="0"/>
                </a:spcAft>
                <a:defRPr/>
              </a:pPr>
              <a:t>2</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700" smtClean="0"/>
          </a:p>
        </p:txBody>
      </p:sp>
    </p:spTree>
    <p:extLst>
      <p:ext uri="{BB962C8B-B14F-4D97-AF65-F5344CB8AC3E}">
        <p14:creationId xmlns:p14="http://schemas.microsoft.com/office/powerpoint/2010/main" val="316380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eaLnBrk="1" fontAlgn="auto" hangingPunct="1">
              <a:spcBef>
                <a:spcPts val="0"/>
              </a:spcBef>
              <a:spcAft>
                <a:spcPts val="0"/>
              </a:spcAft>
              <a:defRPr/>
            </a:pPr>
            <a:r>
              <a:rPr lang="en-US" dirty="0" smtClean="0"/>
              <a:t>	Carter adds that the "</a:t>
            </a:r>
            <a:r>
              <a:rPr lang="en-US" dirty="0" err="1" smtClean="0"/>
              <a:t>Warfighter's</a:t>
            </a:r>
            <a:r>
              <a:rPr lang="en-US" dirty="0" smtClean="0"/>
              <a:t> needs, while valid, cannot be</a:t>
            </a:r>
          </a:p>
          <a:p>
            <a:pPr eaLnBrk="1" fontAlgn="auto" hangingPunct="1">
              <a:spcBef>
                <a:spcPts val="0"/>
              </a:spcBef>
              <a:spcAft>
                <a:spcPts val="0"/>
              </a:spcAft>
              <a:defRPr/>
            </a:pPr>
            <a:r>
              <a:rPr lang="en-US" dirty="0" smtClean="0"/>
              <a:t>best met with the concept of the FCS program," though many of the</a:t>
            </a:r>
          </a:p>
          <a:p>
            <a:pPr eaLnBrk="1" fontAlgn="auto" hangingPunct="1">
              <a:spcBef>
                <a:spcPts val="0"/>
              </a:spcBef>
              <a:spcAft>
                <a:spcPts val="0"/>
              </a:spcAft>
              <a:defRPr/>
            </a:pPr>
            <a:r>
              <a:rPr lang="en-US" dirty="0" smtClean="0"/>
              <a:t>capabilities are needed in Army combat brigades. Additionally, the document</a:t>
            </a:r>
          </a:p>
          <a:p>
            <a:pPr eaLnBrk="1" fontAlgn="auto" hangingPunct="1">
              <a:spcBef>
                <a:spcPts val="0"/>
              </a:spcBef>
              <a:spcAft>
                <a:spcPts val="0"/>
              </a:spcAft>
              <a:defRPr/>
            </a:pPr>
            <a:r>
              <a:rPr lang="en-US" dirty="0" smtClean="0"/>
              <a:t>says, the "FCS acquisition could not be developed and produced within</a:t>
            </a:r>
          </a:p>
          <a:p>
            <a:pPr eaLnBrk="1" fontAlgn="auto" hangingPunct="1">
              <a:spcBef>
                <a:spcPts val="0"/>
              </a:spcBef>
              <a:spcAft>
                <a:spcPts val="0"/>
              </a:spcAft>
              <a:defRPr/>
            </a:pPr>
            <a:r>
              <a:rPr lang="en-US" dirty="0" smtClean="0"/>
              <a:t>existing resources." </a:t>
            </a:r>
          </a:p>
          <a:p>
            <a:pPr eaLnBrk="1" fontAlgn="auto" hangingPunct="1">
              <a:spcBef>
                <a:spcPts val="0"/>
              </a:spcBef>
              <a:spcAft>
                <a:spcPts val="0"/>
              </a:spcAft>
              <a:defRPr/>
            </a:pPr>
            <a:r>
              <a:rPr lang="en-US" dirty="0" smtClean="0"/>
              <a:t>	However, he stresses the Pentagon's plans in FY-10 to "leverage the</a:t>
            </a:r>
          </a:p>
          <a:p>
            <a:pPr eaLnBrk="1" fontAlgn="auto" hangingPunct="1">
              <a:spcBef>
                <a:spcPts val="0"/>
              </a:spcBef>
              <a:spcAft>
                <a:spcPts val="0"/>
              </a:spcAft>
              <a:defRPr/>
            </a:pPr>
            <a:r>
              <a:rPr lang="en-US" dirty="0" smtClean="0"/>
              <a:t>FCS investment and determine the content and priorities for future brigade</a:t>
            </a:r>
          </a:p>
          <a:p>
            <a:pPr eaLnBrk="1" fontAlgn="auto" hangingPunct="1">
              <a:spcBef>
                <a:spcPts val="0"/>
              </a:spcBef>
              <a:spcAft>
                <a:spcPts val="0"/>
              </a:spcAft>
              <a:defRPr/>
            </a:pPr>
            <a:r>
              <a:rPr lang="en-US" dirty="0" smtClean="0"/>
              <a:t>modernization acquisitions." </a:t>
            </a:r>
          </a:p>
          <a:p>
            <a:pPr eaLnBrk="1" fontAlgn="auto" hangingPunct="1">
              <a:spcBef>
                <a:spcPts val="0"/>
              </a:spcBef>
              <a:spcAft>
                <a:spcPts val="0"/>
              </a:spcAft>
              <a:defRPr/>
            </a:pPr>
            <a:r>
              <a:rPr lang="en-US" dirty="0" smtClean="0"/>
              <a:t>	Carter cites as an example the Pentagon's ongoing analysis of</a:t>
            </a:r>
          </a:p>
          <a:p>
            <a:pPr eaLnBrk="1" fontAlgn="auto" hangingPunct="1">
              <a:spcBef>
                <a:spcPts val="0"/>
              </a:spcBef>
              <a:spcAft>
                <a:spcPts val="0"/>
              </a:spcAft>
              <a:defRPr/>
            </a:pPr>
            <a:r>
              <a:rPr lang="en-US" dirty="0" smtClean="0"/>
              <a:t>capability gaps for manned ground combat vehicles and its continued</a:t>
            </a:r>
          </a:p>
          <a:p>
            <a:pPr eaLnBrk="1" fontAlgn="auto" hangingPunct="1">
              <a:spcBef>
                <a:spcPts val="0"/>
              </a:spcBef>
              <a:spcAft>
                <a:spcPts val="0"/>
              </a:spcAft>
              <a:defRPr/>
            </a:pPr>
            <a:r>
              <a:rPr lang="en-US" dirty="0" smtClean="0"/>
              <a:t>development of the tactical ground network "with an emphasis on incremental</a:t>
            </a:r>
          </a:p>
          <a:p>
            <a:pPr eaLnBrk="1" fontAlgn="auto" hangingPunct="1">
              <a:spcBef>
                <a:spcPts val="0"/>
              </a:spcBef>
              <a:spcAft>
                <a:spcPts val="0"/>
              </a:spcAft>
              <a:defRPr/>
            </a:pPr>
            <a:r>
              <a:rPr lang="en-US" dirty="0" smtClean="0"/>
              <a:t>delivery of improved networking capability." </a:t>
            </a:r>
          </a:p>
          <a:p>
            <a:pPr eaLnBrk="1" fontAlgn="auto" hangingPunct="1">
              <a:spcBef>
                <a:spcPts val="0"/>
              </a:spcBef>
              <a:spcAft>
                <a:spcPts val="0"/>
              </a:spcAft>
              <a:defRPr/>
            </a:pPr>
            <a:r>
              <a:rPr lang="en-US" dirty="0" smtClean="0"/>
              <a:t>	Meanwhile, an Office of the Secretary of Defense-level OIPT review</a:t>
            </a:r>
          </a:p>
          <a:p>
            <a:pPr eaLnBrk="1" fontAlgn="auto" hangingPunct="1">
              <a:spcBef>
                <a:spcPts val="0"/>
              </a:spcBef>
              <a:spcAft>
                <a:spcPts val="0"/>
              </a:spcAft>
              <a:defRPr/>
            </a:pPr>
            <a:r>
              <a:rPr lang="en-US" dirty="0" smtClean="0"/>
              <a:t>of the four major programs that replaced FCS is slated for tomorrow, Army</a:t>
            </a:r>
          </a:p>
          <a:p>
            <a:pPr eaLnBrk="1" fontAlgn="auto" hangingPunct="1">
              <a:spcBef>
                <a:spcPts val="0"/>
              </a:spcBef>
              <a:spcAft>
                <a:spcPts val="0"/>
              </a:spcAft>
              <a:defRPr/>
            </a:pPr>
            <a:r>
              <a:rPr lang="en-US" dirty="0" smtClean="0"/>
              <a:t>spokesman Paul </a:t>
            </a:r>
            <a:r>
              <a:rPr lang="en-US" dirty="0" err="1" smtClean="0"/>
              <a:t>Mehney</a:t>
            </a:r>
            <a:r>
              <a:rPr lang="en-US" dirty="0" smtClean="0"/>
              <a:t> told InsideDefense.com today. </a:t>
            </a:r>
          </a:p>
          <a:p>
            <a:pPr eaLnBrk="1" fontAlgn="auto" hangingPunct="1">
              <a:spcBef>
                <a:spcPts val="0"/>
              </a:spcBef>
              <a:spcAft>
                <a:spcPts val="0"/>
              </a:spcAft>
              <a:defRPr/>
            </a:pPr>
            <a:r>
              <a:rPr lang="en-US" dirty="0" smtClean="0"/>
              <a:t>	The meeting will serve as preparation for a Defense Acquisition</a:t>
            </a:r>
          </a:p>
          <a:p>
            <a:pPr eaLnBrk="1" fontAlgn="auto" hangingPunct="1">
              <a:spcBef>
                <a:spcPts val="0"/>
              </a:spcBef>
              <a:spcAft>
                <a:spcPts val="0"/>
              </a:spcAft>
              <a:defRPr/>
            </a:pPr>
            <a:r>
              <a:rPr lang="en-US" dirty="0" smtClean="0"/>
              <a:t>Board review slated for Oct. 7, according to </a:t>
            </a:r>
            <a:r>
              <a:rPr lang="en-US" dirty="0" err="1" smtClean="0"/>
              <a:t>Mehney</a:t>
            </a:r>
            <a:r>
              <a:rPr lang="en-US" dirty="0" smtClean="0"/>
              <a:t>. That review will assess</a:t>
            </a:r>
          </a:p>
          <a:p>
            <a:pPr eaLnBrk="1" fontAlgn="auto" hangingPunct="1">
              <a:spcBef>
                <a:spcPts val="0"/>
              </a:spcBef>
              <a:spcAft>
                <a:spcPts val="0"/>
              </a:spcAft>
              <a:defRPr/>
            </a:pPr>
            <a:r>
              <a:rPr lang="en-US" dirty="0" smtClean="0"/>
              <a:t>the status and proposed paths ahead for the requirements definition as well</a:t>
            </a:r>
          </a:p>
          <a:p>
            <a:pPr eaLnBrk="1" fontAlgn="auto" hangingPunct="1">
              <a:spcBef>
                <a:spcPts val="0"/>
              </a:spcBef>
              <a:spcAft>
                <a:spcPts val="0"/>
              </a:spcAft>
              <a:defRPr/>
            </a:pPr>
            <a:r>
              <a:rPr lang="en-US" dirty="0" smtClean="0"/>
              <a:t>as the acquisition of both the ground combat vehicle and network</a:t>
            </a:r>
          </a:p>
          <a:p>
            <a:pPr eaLnBrk="1" fontAlgn="auto" hangingPunct="1">
              <a:spcBef>
                <a:spcPts val="0"/>
              </a:spcBef>
              <a:spcAft>
                <a:spcPts val="0"/>
              </a:spcAft>
              <a:defRPr/>
            </a:pPr>
            <a:r>
              <a:rPr lang="en-US" dirty="0" smtClean="0"/>
              <a:t>integration, he said today. </a:t>
            </a:r>
          </a:p>
          <a:p>
            <a:pPr eaLnBrk="1" fontAlgn="auto" hangingPunct="1">
              <a:spcBef>
                <a:spcPts val="0"/>
              </a:spcBef>
              <a:spcAft>
                <a:spcPts val="0"/>
              </a:spcAft>
              <a:defRPr/>
            </a:pPr>
            <a:r>
              <a:rPr lang="en-US" dirty="0" smtClean="0"/>
              <a:t>	Additionally, </a:t>
            </a:r>
            <a:r>
              <a:rPr lang="en-US" dirty="0" err="1" smtClean="0"/>
              <a:t>Mehney</a:t>
            </a:r>
            <a:r>
              <a:rPr lang="en-US" dirty="0" smtClean="0"/>
              <a:t> told InsideDefense.com, the review will</a:t>
            </a:r>
          </a:p>
          <a:p>
            <a:pPr eaLnBrk="1" fontAlgn="auto" hangingPunct="1">
              <a:spcBef>
                <a:spcPts val="0"/>
              </a:spcBef>
              <a:spcAft>
                <a:spcPts val="0"/>
              </a:spcAft>
              <a:defRPr/>
            </a:pPr>
            <a:r>
              <a:rPr lang="en-US" dirty="0" smtClean="0"/>
              <a:t>consider the proposed path ahead for follow-on capability packages and</a:t>
            </a:r>
          </a:p>
          <a:p>
            <a:pPr eaLnBrk="1" fontAlgn="auto" hangingPunct="1">
              <a:spcBef>
                <a:spcPts val="0"/>
              </a:spcBef>
              <a:spcAft>
                <a:spcPts val="0"/>
              </a:spcAft>
              <a:defRPr/>
            </a:pPr>
            <a:r>
              <a:rPr lang="en-US" dirty="0" smtClean="0"/>
              <a:t>provide a status update on the FCS Spin-Out Early Infantry Brigade Combat</a:t>
            </a:r>
          </a:p>
          <a:p>
            <a:pPr eaLnBrk="1" fontAlgn="auto" hangingPunct="1">
              <a:spcBef>
                <a:spcPts val="0"/>
              </a:spcBef>
              <a:spcAft>
                <a:spcPts val="0"/>
              </a:spcAft>
              <a:defRPr/>
            </a:pPr>
            <a:r>
              <a:rPr lang="en-US" dirty="0" smtClean="0"/>
              <a:t>Team equipment. -- Marjorie Censer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a:t>
            </a:r>
            <a:endParaRPr lang="en-US" dirty="0"/>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4942F9-A021-4F1F-9752-7AF0DE7DB909}" type="slidenum">
              <a:rPr lang="en-US"/>
              <a:pPr fontAlgn="base">
                <a:spcBef>
                  <a:spcPct val="0"/>
                </a:spcBef>
                <a:spcAft>
                  <a:spcPct val="0"/>
                </a:spcAft>
                <a:defRPr/>
              </a:pPr>
              <a:t>20</a:t>
            </a:fld>
            <a:endParaRPr lang="en-US"/>
          </a:p>
        </p:txBody>
      </p:sp>
    </p:spTree>
    <p:extLst>
      <p:ext uri="{BB962C8B-B14F-4D97-AF65-F5344CB8AC3E}">
        <p14:creationId xmlns:p14="http://schemas.microsoft.com/office/powerpoint/2010/main" val="317941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57ED4A-E56E-4E93-8792-E5399B0E715F}" type="slidenum">
              <a:rPr lang="en-US"/>
              <a:pPr fontAlgn="base">
                <a:spcBef>
                  <a:spcPct val="0"/>
                </a:spcBef>
                <a:spcAft>
                  <a:spcPct val="0"/>
                </a:spcAft>
                <a:defRPr/>
              </a:pPr>
              <a:t>21</a:t>
            </a:fld>
            <a:endParaRPr lang="en-US"/>
          </a:p>
        </p:txBody>
      </p:sp>
    </p:spTree>
    <p:extLst>
      <p:ext uri="{BB962C8B-B14F-4D97-AF65-F5344CB8AC3E}">
        <p14:creationId xmlns:p14="http://schemas.microsoft.com/office/powerpoint/2010/main" val="3472732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61F6CF-BC43-4FCB-A8A6-1AF43BB18B55}" type="slidenum">
              <a:rPr lang="en-US"/>
              <a:pPr fontAlgn="base">
                <a:spcBef>
                  <a:spcPct val="0"/>
                </a:spcBef>
                <a:spcAft>
                  <a:spcPct val="0"/>
                </a:spcAft>
                <a:defRPr/>
              </a:pPr>
              <a:t>22</a:t>
            </a:fld>
            <a:endParaRPr lang="en-US"/>
          </a:p>
        </p:txBody>
      </p:sp>
    </p:spTree>
    <p:extLst>
      <p:ext uri="{BB962C8B-B14F-4D97-AF65-F5344CB8AC3E}">
        <p14:creationId xmlns:p14="http://schemas.microsoft.com/office/powerpoint/2010/main" val="1650241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7D0030-E215-47FF-A1F4-586028B7305B}" type="slidenum">
              <a:rPr lang="en-US"/>
              <a:pPr fontAlgn="base">
                <a:spcBef>
                  <a:spcPct val="0"/>
                </a:spcBef>
                <a:spcAft>
                  <a:spcPct val="0"/>
                </a:spcAft>
                <a:defRPr/>
              </a:pPr>
              <a:t>23</a:t>
            </a:fld>
            <a:endParaRPr lang="en-US"/>
          </a:p>
        </p:txBody>
      </p:sp>
    </p:spTree>
    <p:extLst>
      <p:ext uri="{BB962C8B-B14F-4D97-AF65-F5344CB8AC3E}">
        <p14:creationId xmlns:p14="http://schemas.microsoft.com/office/powerpoint/2010/main" val="37071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CA4A04-05E8-4293-B783-7AA12A234C19}" type="slidenum">
              <a:rPr lang="en-US"/>
              <a:pPr fontAlgn="base">
                <a:spcBef>
                  <a:spcPct val="0"/>
                </a:spcBef>
                <a:spcAft>
                  <a:spcPct val="0"/>
                </a:spcAft>
                <a:defRPr/>
              </a:pPr>
              <a:t>24</a:t>
            </a:fld>
            <a:endParaRPr lang="en-US"/>
          </a:p>
        </p:txBody>
      </p:sp>
    </p:spTree>
    <p:extLst>
      <p:ext uri="{BB962C8B-B14F-4D97-AF65-F5344CB8AC3E}">
        <p14:creationId xmlns:p14="http://schemas.microsoft.com/office/powerpoint/2010/main" val="242434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Pop-up text for mandatory </a:t>
            </a:r>
            <a:r>
              <a:rPr lang="en-US" dirty="0"/>
              <a:t>performance attributes:  </a:t>
            </a:r>
            <a:r>
              <a:rPr lang="en-US" dirty="0" smtClean="0"/>
              <a:t>“JCIDS document Sponsors must consider adding “</a:t>
            </a:r>
            <a:r>
              <a:rPr lang="en-US" dirty="0"/>
              <a:t>mandatory” KPPs </a:t>
            </a:r>
            <a:r>
              <a:rPr lang="en-US" dirty="0" smtClean="0"/>
              <a:t>identified in the JCIDS Manual to all CDDs </a:t>
            </a:r>
            <a:r>
              <a:rPr lang="en-US" dirty="0"/>
              <a:t>and CPDs. In cases where a </a:t>
            </a:r>
            <a:r>
              <a:rPr lang="en-US" dirty="0" smtClean="0"/>
              <a:t>mandatory KPP </a:t>
            </a:r>
            <a:r>
              <a:rPr lang="en-US" dirty="0"/>
              <a:t>is not appropriate, the Sponsor </a:t>
            </a:r>
            <a:r>
              <a:rPr lang="en-US" dirty="0" smtClean="0"/>
              <a:t>must justify </a:t>
            </a:r>
            <a:r>
              <a:rPr lang="en-US" dirty="0"/>
              <a:t>why the KPP is not appropriate</a:t>
            </a:r>
            <a:r>
              <a:rPr lang="en-US" dirty="0" smtClean="0"/>
              <a:t>. During staffing of the CDD and CPD, assessing </a:t>
            </a:r>
            <a:r>
              <a:rPr lang="en-US" dirty="0"/>
              <a:t>organizations </a:t>
            </a:r>
            <a:r>
              <a:rPr lang="en-US" dirty="0" smtClean="0"/>
              <a:t>provide </a:t>
            </a:r>
            <a:r>
              <a:rPr lang="en-US" dirty="0"/>
              <a:t>the lead FCB with an </a:t>
            </a:r>
            <a:r>
              <a:rPr lang="en-US" dirty="0" smtClean="0"/>
              <a:t>endorsement of </a:t>
            </a:r>
            <a:r>
              <a:rPr lang="en-US" dirty="0"/>
              <a:t>the KPP, concurrence that the KPP is not required, or changes the </a:t>
            </a:r>
            <a:r>
              <a:rPr lang="en-US" dirty="0" smtClean="0"/>
              <a:t>Sponsor must </a:t>
            </a:r>
            <a:r>
              <a:rPr lang="en-US" dirty="0"/>
              <a:t>make in order to receive the endorsement</a:t>
            </a:r>
            <a:r>
              <a:rPr lang="en-US" dirty="0" smtClean="0"/>
              <a:t>.”</a:t>
            </a:r>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83F95F-6A7D-46D0-B7F9-57BAB3812B8E}" type="slidenum">
              <a:rPr lang="en-US"/>
              <a:pPr fontAlgn="base">
                <a:spcBef>
                  <a:spcPct val="0"/>
                </a:spcBef>
                <a:spcAft>
                  <a:spcPct val="0"/>
                </a:spcAft>
                <a:defRPr/>
              </a:pPr>
              <a:t>25</a:t>
            </a:fld>
            <a:endParaRPr lang="en-US"/>
          </a:p>
        </p:txBody>
      </p:sp>
    </p:spTree>
    <p:extLst>
      <p:ext uri="{BB962C8B-B14F-4D97-AF65-F5344CB8AC3E}">
        <p14:creationId xmlns:p14="http://schemas.microsoft.com/office/powerpoint/2010/main" val="140742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26</a:t>
            </a:fld>
            <a:endParaRPr lang="en-US">
              <a:solidFill>
                <a:prstClr val="black"/>
              </a:solidFill>
            </a:endParaRPr>
          </a:p>
        </p:txBody>
      </p:sp>
    </p:spTree>
    <p:extLst>
      <p:ext uri="{BB962C8B-B14F-4D97-AF65-F5344CB8AC3E}">
        <p14:creationId xmlns:p14="http://schemas.microsoft.com/office/powerpoint/2010/main" val="839490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Pop-up text for highlighted text in bullet 2:  “Force protection attributes are those that contribute to the protection of personnel by preventing or mitigating hostile actions against friendly personnel, military and civilians. This may include the same attributes as those that contribute to Survivability, but the emphasis is on protecting the system operator or other personnel rather than protecting the system itself.”</a:t>
            </a:r>
            <a:endParaRPr lang="en-US" dirty="0"/>
          </a:p>
        </p:txBody>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27</a:t>
            </a:fld>
            <a:endParaRPr lang="en-US">
              <a:solidFill>
                <a:prstClr val="black"/>
              </a:solidFill>
            </a:endParaRPr>
          </a:p>
        </p:txBody>
      </p:sp>
    </p:spTree>
    <p:extLst>
      <p:ext uri="{BB962C8B-B14F-4D97-AF65-F5344CB8AC3E}">
        <p14:creationId xmlns:p14="http://schemas.microsoft.com/office/powerpoint/2010/main" val="832681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Pop-up text for highlighted terms in bullet 3:</a:t>
            </a:r>
          </a:p>
          <a:p>
            <a:r>
              <a:rPr lang="en-US" u="sng" dirty="0" smtClean="0"/>
              <a:t>Materiel Availability </a:t>
            </a:r>
            <a:r>
              <a:rPr lang="en-US" dirty="0" smtClean="0"/>
              <a:t>is the measure of the percentage of the total inventory of a system  operationally capable, based on materiel condition, of performing an assigned mission. This can be expressed mathematically as the number of operationally available end items/total population.</a:t>
            </a:r>
          </a:p>
          <a:p>
            <a:r>
              <a:rPr lang="en-US" u="sng" dirty="0" smtClean="0"/>
              <a:t>Operational Availability </a:t>
            </a:r>
            <a:r>
              <a:rPr lang="en-US" dirty="0" smtClean="0"/>
              <a:t>is the measure of the percentage of time that a system or group of systems within a unit are operationally capable of performing an assigned mission and can be expressed as (uptime/(uptime + downtime)).</a:t>
            </a:r>
          </a:p>
          <a:p>
            <a:r>
              <a:rPr lang="en-US" u="sng" dirty="0" smtClean="0"/>
              <a:t>Reliability KSA.</a:t>
            </a:r>
            <a:r>
              <a:rPr lang="en-US" dirty="0" smtClean="0"/>
              <a:t> Reliability is a measure of the probability that the system will perform without failure over a specific interval, under specified conditions.</a:t>
            </a:r>
          </a:p>
          <a:p>
            <a:r>
              <a:rPr lang="en-US" u="sng" dirty="0" smtClean="0"/>
              <a:t>O&amp;S Cost KSA</a:t>
            </a:r>
            <a:r>
              <a:rPr lang="en-US" dirty="0" smtClean="0"/>
              <a:t>. O&amp;S Cost metrics provide balance to the sustainment solution by ensuring that the O&amp;S costs associated with availability and reliability are considered in making decisions. All Director, Cost Assessment and Program Evaluation (CAPE) O&amp;S cost elements are used in support of this KSA (See JCIDS Manual).  This includes the fully burdened cost of energy.</a:t>
            </a:r>
            <a:endParaRPr lang="en-US" dirty="0"/>
          </a:p>
        </p:txBody>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38755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Pop-up text for highlighted term in bullet 2:  “Metrics for training KPPs may include: </a:t>
            </a:r>
          </a:p>
          <a:p>
            <a:pPr marL="628650" lvl="1" indent="-171450">
              <a:spcBef>
                <a:spcPts val="0"/>
              </a:spcBef>
              <a:buFont typeface="Arial" pitchFamily="34" charset="0"/>
              <a:buChar char="•"/>
            </a:pPr>
            <a:r>
              <a:rPr lang="en-US" dirty="0" smtClean="0"/>
              <a:t>Time/Schedule metrics for training performance. </a:t>
            </a:r>
          </a:p>
          <a:p>
            <a:pPr marL="628650" lvl="1" indent="-171450">
              <a:spcBef>
                <a:spcPts val="0"/>
              </a:spcBef>
              <a:buFont typeface="Arial" pitchFamily="34" charset="0"/>
              <a:buChar char="•"/>
            </a:pPr>
            <a:r>
              <a:rPr lang="en-US" dirty="0" smtClean="0"/>
              <a:t>Time required achieving initial capability on a system task (to standard)</a:t>
            </a:r>
          </a:p>
          <a:p>
            <a:pPr marL="628650" lvl="1" indent="-171450">
              <a:spcBef>
                <a:spcPts val="0"/>
              </a:spcBef>
              <a:buFont typeface="Arial" pitchFamily="34" charset="0"/>
              <a:buChar char="•"/>
            </a:pPr>
            <a:r>
              <a:rPr lang="en-US" dirty="0" smtClean="0"/>
              <a:t>Time required to sustain proficiency on a system task (to standard) </a:t>
            </a:r>
          </a:p>
          <a:p>
            <a:pPr marL="628650" lvl="1" indent="-171450">
              <a:spcBef>
                <a:spcPts val="0"/>
              </a:spcBef>
              <a:buFont typeface="Arial" pitchFamily="34" charset="0"/>
              <a:buChar char="•"/>
            </a:pPr>
            <a:r>
              <a:rPr lang="en-US" dirty="0" smtClean="0"/>
              <a:t>Relative time required to achieve/sustain task proficiency in terms of hours, days, or weeks.</a:t>
            </a:r>
          </a:p>
          <a:p>
            <a:pPr marL="628650" lvl="1" indent="-171450">
              <a:spcBef>
                <a:spcPts val="0"/>
              </a:spcBef>
              <a:buFont typeface="Arial" pitchFamily="34" charset="0"/>
              <a:buChar char="•"/>
            </a:pPr>
            <a:r>
              <a:rPr lang="en-US" dirty="0" smtClean="0"/>
              <a:t>Ability to deliver training capabilities on schedule </a:t>
            </a:r>
          </a:p>
          <a:p>
            <a:pPr marL="628650" lvl="1" indent="-171450">
              <a:spcBef>
                <a:spcPts val="0"/>
              </a:spcBef>
              <a:buFont typeface="Arial" pitchFamily="34" charset="0"/>
              <a:buChar char="•"/>
            </a:pPr>
            <a:r>
              <a:rPr lang="en-US" dirty="0" smtClean="0"/>
              <a:t>Resources/Cost metrics for training performance </a:t>
            </a:r>
          </a:p>
          <a:p>
            <a:pPr marL="628650" lvl="1" indent="-171450">
              <a:spcBef>
                <a:spcPts val="0"/>
              </a:spcBef>
              <a:buFont typeface="Arial" pitchFamily="34" charset="0"/>
              <a:buChar char="•"/>
            </a:pPr>
            <a:r>
              <a:rPr lang="en-US" dirty="0" smtClean="0"/>
              <a:t>Performance metrics for training performance</a:t>
            </a:r>
          </a:p>
          <a:p>
            <a:pPr marL="628650" lvl="1" indent="-171450">
              <a:spcBef>
                <a:spcPts val="0"/>
              </a:spcBef>
              <a:buFont typeface="Arial" pitchFamily="34" charset="0"/>
              <a:buChar char="•"/>
            </a:pPr>
            <a:r>
              <a:rPr lang="en-US" dirty="0" smtClean="0"/>
              <a:t>And others (see JCIDS Manual)”</a:t>
            </a:r>
          </a:p>
          <a:p>
            <a:endParaRPr lang="en-US" dirty="0"/>
          </a:p>
        </p:txBody>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277593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1499BC-43DB-42C7-A29A-090EA211918B}" type="slidenum">
              <a:rPr lang="en-US"/>
              <a:pPr fontAlgn="base">
                <a:spcBef>
                  <a:spcPct val="0"/>
                </a:spcBef>
                <a:spcAft>
                  <a:spcPct val="0"/>
                </a:spcAft>
                <a:defRPr/>
              </a:pPr>
              <a:t>3</a:t>
            </a:fld>
            <a:endParaRPr lang="en-US"/>
          </a:p>
        </p:txBody>
      </p:sp>
    </p:spTree>
    <p:extLst>
      <p:ext uri="{BB962C8B-B14F-4D97-AF65-F5344CB8AC3E}">
        <p14:creationId xmlns:p14="http://schemas.microsoft.com/office/powerpoint/2010/main" val="1057176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Pop-up text for highlighted text in bullet 2:  “The Energy KPP differs from the Sustainment KPP in several ways. First, fuel delivery logistics have a uniquely large presence in the total force structure (tanker aircraft, oilers and fuel trucks) and in the battlespace. Second, fuel, in the large volumes US forces demand it, and, in the timeframe when new systems will come into the force, may become less readily available in the marketplace near where it is required for operations. Third, the Energy KPP does not address energy-related costs, but rather, the interaction of combat and support assets required to deliver military capability.”</a:t>
            </a:r>
            <a:endParaRPr lang="en-US" dirty="0"/>
          </a:p>
        </p:txBody>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30</a:t>
            </a:fld>
            <a:endParaRPr lang="en-US" dirty="0">
              <a:solidFill>
                <a:prstClr val="black"/>
              </a:solidFill>
            </a:endParaRPr>
          </a:p>
        </p:txBody>
      </p:sp>
    </p:spTree>
    <p:extLst>
      <p:ext uri="{BB962C8B-B14F-4D97-AF65-F5344CB8AC3E}">
        <p14:creationId xmlns:p14="http://schemas.microsoft.com/office/powerpoint/2010/main" val="1467469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DE3CDE8-48D1-4961-BE1A-F668ABA231AA}" type="slidenum">
              <a:rPr lang="en-US" smtClean="0">
                <a:solidFill>
                  <a:prstClr val="black"/>
                </a:solidFill>
              </a:rPr>
              <a:pPr>
                <a:defRPr/>
              </a:pPr>
              <a:t>31</a:t>
            </a:fld>
            <a:endParaRPr lang="en-US" dirty="0">
              <a:solidFill>
                <a:prstClr val="black"/>
              </a:solidFill>
            </a:endParaRPr>
          </a:p>
        </p:txBody>
      </p:sp>
      <p:sp>
        <p:nvSpPr>
          <p:cNvPr id="6" name="Notes Placeholder 2"/>
          <p:cNvSpPr>
            <a:spLocks noGrp="1"/>
          </p:cNvSpPr>
          <p:nvPr>
            <p:ph type="body" sz="quarter" idx="11"/>
          </p:nvPr>
        </p:nvSpPr>
        <p:spPr/>
        <p:txBody>
          <a:bodyPr>
            <a:normAutofit fontScale="92500" lnSpcReduction="10000"/>
          </a:bodyPr>
          <a:lstStyle/>
          <a:p>
            <a:r>
              <a:rPr lang="en-US" dirty="0" smtClean="0"/>
              <a:t>Pop-up text for terms highlighted in bullet 1:</a:t>
            </a:r>
          </a:p>
          <a:p>
            <a:r>
              <a:rPr lang="en-US" dirty="0"/>
              <a:t>“Net-Ready KPP: The NR KPP documents sponsor identified and JROC validated verifiable performance measures and metrics for interoperability engineering, design, and testing. To meet NR KPP attributes, IT must be able to support military operations, to be entered and managed on the network, and to effectively exchange information</a:t>
            </a:r>
            <a:r>
              <a:rPr lang="en-US" dirty="0" smtClean="0"/>
              <a:t>.”</a:t>
            </a:r>
            <a:endParaRPr lang="en-US" dirty="0"/>
          </a:p>
          <a:p>
            <a:r>
              <a:rPr lang="en-US" dirty="0" smtClean="0"/>
              <a:t>“Information Systems</a:t>
            </a:r>
            <a:r>
              <a:rPr lang="en-US" dirty="0"/>
              <a:t>:  Any equipment, or interconnected system or subsystem of equipment, that is used in the automatic acquisition, storage, manipulation, management, movement, control, display, switching, interchange, transmission or reception of data or information, and includes computers and </a:t>
            </a:r>
            <a:r>
              <a:rPr lang="en-US" dirty="0" smtClean="0"/>
              <a:t>computer networks</a:t>
            </a:r>
            <a:r>
              <a:rPr lang="en-US" dirty="0"/>
              <a:t>, ancillary equipment, software, firmware and similar procedures, services (including support services) and related resources</a:t>
            </a:r>
            <a:r>
              <a:rPr lang="en-US" dirty="0" smtClean="0"/>
              <a:t>.”</a:t>
            </a:r>
          </a:p>
          <a:p>
            <a:r>
              <a:rPr lang="en-US" dirty="0" smtClean="0"/>
              <a:t>“National </a:t>
            </a:r>
            <a:r>
              <a:rPr lang="en-US" dirty="0"/>
              <a:t>Security Systems (NSS). Information system (including any telecommunications system) used or operated by an agency or by a contractor of an agency, or other organization on behalf of an agency, the function, operation, or use of which (1) involves intelligence activities; (2) involves cryptologic activities related to national security; (3) involves the command and control of military forces; (4) involves equipment that is an integral part of a weapon or weapons systems; or (5) is critical to the direct fulfillment of military or intelligence missions. Subsection (5) in the preceding sentence does not include procurement of automatic data processing equipment or services to be used for routine administrative and business applications (including payroll, finance, logistics and personnel management applications</a:t>
            </a:r>
            <a:r>
              <a:rPr lang="en-US" dirty="0" smtClean="0"/>
              <a:t>).”</a:t>
            </a:r>
          </a:p>
          <a:p>
            <a:r>
              <a:rPr lang="en-US" dirty="0" smtClean="0"/>
              <a:t>Pop-up text for term highlighted in bullet 4:  “Interoperability:  The </a:t>
            </a:r>
            <a:r>
              <a:rPr lang="en-US" dirty="0"/>
              <a:t>ability to operate in synergy in the execution of assigned tasks. The condition achieved among communications-electronics systems or items of communications-electronics equipment when information or services can be exchanged directly and satisfactorily between them and/ or their users</a:t>
            </a:r>
            <a:r>
              <a:rPr lang="en-US" dirty="0" smtClean="0"/>
              <a:t>.”</a:t>
            </a:r>
            <a:endParaRPr lang="en-US" dirty="0"/>
          </a:p>
        </p:txBody>
      </p:sp>
    </p:spTree>
    <p:extLst>
      <p:ext uri="{BB962C8B-B14F-4D97-AF65-F5344CB8AC3E}">
        <p14:creationId xmlns:p14="http://schemas.microsoft.com/office/powerpoint/2010/main" val="3171940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A11FEF-09DB-41E8-A10F-ADE7EC811512}" type="slidenum">
              <a:rPr lang="en-US"/>
              <a:pPr fontAlgn="base">
                <a:spcBef>
                  <a:spcPct val="0"/>
                </a:spcBef>
                <a:spcAft>
                  <a:spcPct val="0"/>
                </a:spcAft>
                <a:defRPr/>
              </a:pPr>
              <a:t>32</a:t>
            </a:fld>
            <a:endParaRPr lang="en-US"/>
          </a:p>
        </p:txBody>
      </p:sp>
    </p:spTree>
    <p:extLst>
      <p:ext uri="{BB962C8B-B14F-4D97-AF65-F5344CB8AC3E}">
        <p14:creationId xmlns:p14="http://schemas.microsoft.com/office/powerpoint/2010/main" val="2471772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99640A-A431-42A7-8A6C-1985C01E2501}" type="slidenum">
              <a:rPr lang="en-US"/>
              <a:pPr fontAlgn="base">
                <a:spcBef>
                  <a:spcPct val="0"/>
                </a:spcBef>
                <a:spcAft>
                  <a:spcPct val="0"/>
                </a:spcAft>
                <a:defRPr/>
              </a:pPr>
              <a:t>33</a:t>
            </a:fld>
            <a:endParaRPr lang="en-US"/>
          </a:p>
        </p:txBody>
      </p:sp>
    </p:spTree>
    <p:extLst>
      <p:ext uri="{BB962C8B-B14F-4D97-AF65-F5344CB8AC3E}">
        <p14:creationId xmlns:p14="http://schemas.microsoft.com/office/powerpoint/2010/main" val="2310785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DD8EEF-EEAD-470F-BBA3-71BB2CCD9734}" type="slidenum">
              <a:rPr lang="en-US"/>
              <a:pPr fontAlgn="base">
                <a:spcBef>
                  <a:spcPct val="0"/>
                </a:spcBef>
                <a:spcAft>
                  <a:spcPct val="0"/>
                </a:spcAft>
                <a:defRPr/>
              </a:pPr>
              <a:t>34</a:t>
            </a:fld>
            <a:endParaRPr lang="en-US"/>
          </a:p>
        </p:txBody>
      </p:sp>
    </p:spTree>
    <p:extLst>
      <p:ext uri="{BB962C8B-B14F-4D97-AF65-F5344CB8AC3E}">
        <p14:creationId xmlns:p14="http://schemas.microsoft.com/office/powerpoint/2010/main" val="225203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5F3E45-5F51-429E-8E0A-C0696F5EAF64}" type="slidenum">
              <a:rPr lang="en-US"/>
              <a:pPr fontAlgn="base">
                <a:spcBef>
                  <a:spcPct val="0"/>
                </a:spcBef>
                <a:spcAft>
                  <a:spcPct val="0"/>
                </a:spcAft>
                <a:defRPr/>
              </a:pPr>
              <a:t>35</a:t>
            </a:fld>
            <a:endParaRPr lang="en-US"/>
          </a:p>
        </p:txBody>
      </p:sp>
    </p:spTree>
    <p:extLst>
      <p:ext uri="{BB962C8B-B14F-4D97-AF65-F5344CB8AC3E}">
        <p14:creationId xmlns:p14="http://schemas.microsoft.com/office/powerpoint/2010/main" val="1002669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smtClean="0"/>
          </a:p>
          <a:p>
            <a:pPr eaLnBrk="1" hangingPunct="1">
              <a:spcBef>
                <a:spcPct val="0"/>
              </a:spcBef>
            </a:pPr>
            <a:endParaRPr lang="en-US" b="1" smtClean="0"/>
          </a:p>
          <a:p>
            <a:pPr eaLnBrk="1" hangingPunct="1">
              <a:spcBef>
                <a:spcPct val="0"/>
              </a:spcBef>
            </a:pPr>
            <a:endParaRPr lang="en-US" smtClean="0"/>
          </a:p>
        </p:txBody>
      </p:sp>
      <p:sp>
        <p:nvSpPr>
          <p:cNvPr id="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D9B8A7-09E3-4C1A-A86C-EC4EA6989D4A}" type="slidenum">
              <a:rPr lang="en-US"/>
              <a:pPr fontAlgn="base">
                <a:spcBef>
                  <a:spcPct val="0"/>
                </a:spcBef>
                <a:spcAft>
                  <a:spcPct val="0"/>
                </a:spcAft>
                <a:defRPr/>
              </a:pPr>
              <a:t>36</a:t>
            </a:fld>
            <a:endParaRPr lang="en-US"/>
          </a:p>
        </p:txBody>
      </p:sp>
    </p:spTree>
    <p:extLst>
      <p:ext uri="{BB962C8B-B14F-4D97-AF65-F5344CB8AC3E}">
        <p14:creationId xmlns:p14="http://schemas.microsoft.com/office/powerpoint/2010/main" val="442193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3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42C4A7-49F6-4BE6-B0D2-AE644D3B8AB4}" type="slidenum">
              <a:rPr lang="en-US"/>
              <a:pPr fontAlgn="base">
                <a:spcBef>
                  <a:spcPct val="0"/>
                </a:spcBef>
                <a:spcAft>
                  <a:spcPct val="0"/>
                </a:spcAft>
                <a:defRPr/>
              </a:pPr>
              <a:t>37</a:t>
            </a:fld>
            <a:endParaRPr lang="en-US"/>
          </a:p>
        </p:txBody>
      </p:sp>
    </p:spTree>
    <p:extLst>
      <p:ext uri="{BB962C8B-B14F-4D97-AF65-F5344CB8AC3E}">
        <p14:creationId xmlns:p14="http://schemas.microsoft.com/office/powerpoint/2010/main" val="3063723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Can you measure compliance in either of the requirements below?</a:t>
            </a:r>
          </a:p>
          <a:p>
            <a:pPr eaLnBrk="1" hangingPunct="1">
              <a:spcBef>
                <a:spcPct val="0"/>
              </a:spcBef>
            </a:pPr>
            <a:endParaRPr lang="en-US" smtClean="0"/>
          </a:p>
          <a:p>
            <a:pPr eaLnBrk="1" hangingPunct="1">
              <a:spcBef>
                <a:spcPct val="0"/>
              </a:spcBef>
            </a:pPr>
            <a:r>
              <a:rPr lang="en-US" smtClean="0"/>
              <a:t>The third, specific to the Medium Armored Vehicle (MAV) and Engineer Support Vehicle configurations, was to be able to carry an infantry squad. </a:t>
            </a:r>
          </a:p>
          <a:p>
            <a:pPr eaLnBrk="1" hangingPunct="1">
              <a:spcBef>
                <a:spcPct val="0"/>
              </a:spcBef>
              <a:buFontTx/>
              <a:buChar char="•"/>
            </a:pPr>
            <a:endParaRPr lang="en-US" smtClean="0"/>
          </a:p>
          <a:p>
            <a:pPr eaLnBrk="1" hangingPunct="1">
              <a:spcBef>
                <a:spcPct val="0"/>
              </a:spcBef>
            </a:pPr>
            <a:r>
              <a:rPr lang="en-US" smtClean="0"/>
              <a:t>The fourth, for the Medium Gun System variant, was to be able to destroy a standard infantry bunker (defined in the ORD) and produce an opening through which infantry can pass.</a:t>
            </a:r>
          </a:p>
          <a:p>
            <a:pPr eaLnBrk="1" hangingPunct="1">
              <a:spcBef>
                <a:spcPct val="0"/>
              </a:spcBef>
            </a:pPr>
            <a:endParaRPr lang="en-US" smtClean="0"/>
          </a:p>
          <a:p>
            <a:pPr eaLnBrk="1" hangingPunct="1">
              <a:spcBef>
                <a:spcPct val="0"/>
              </a:spcBef>
            </a:pPr>
            <a:r>
              <a:rPr lang="en-US" smtClean="0"/>
              <a:t>For example, for the MAV, one has to determine what a standard infantry bunker is, the size of a infantry squad (number of people and soldier “size” limits, if any) and what it carries, and whether the vehicle has to fit in a C-130 without any modification or preparation</a:t>
            </a:r>
          </a:p>
          <a:p>
            <a:pPr eaLnBrk="1" hangingPunct="1">
              <a:spcBef>
                <a:spcPct val="0"/>
              </a:spcBef>
            </a:pPr>
            <a:endParaRPr lang="en-US"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76A24F-BC1B-430D-ACBC-C4E5788C2920}" type="slidenum">
              <a:rPr lang="en-US"/>
              <a:pPr fontAlgn="base">
                <a:spcBef>
                  <a:spcPct val="0"/>
                </a:spcBef>
                <a:spcAft>
                  <a:spcPct val="0"/>
                </a:spcAft>
                <a:defRPr/>
              </a:pPr>
              <a:t>38</a:t>
            </a:fld>
            <a:endParaRPr lang="en-US"/>
          </a:p>
        </p:txBody>
      </p:sp>
    </p:spTree>
    <p:extLst>
      <p:ext uri="{BB962C8B-B14F-4D97-AF65-F5344CB8AC3E}">
        <p14:creationId xmlns:p14="http://schemas.microsoft.com/office/powerpoint/2010/main" val="4081627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75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5F3D53-EE2A-41B8-BDB4-727E04B9860F}" type="slidenum">
              <a:rPr lang="en-US"/>
              <a:pPr fontAlgn="base">
                <a:spcBef>
                  <a:spcPct val="0"/>
                </a:spcBef>
                <a:spcAft>
                  <a:spcPct val="0"/>
                </a:spcAft>
                <a:defRPr/>
              </a:pPr>
              <a:t>39</a:t>
            </a:fld>
            <a:endParaRPr lang="en-US"/>
          </a:p>
        </p:txBody>
      </p:sp>
    </p:spTree>
    <p:extLst>
      <p:ext uri="{BB962C8B-B14F-4D97-AF65-F5344CB8AC3E}">
        <p14:creationId xmlns:p14="http://schemas.microsoft.com/office/powerpoint/2010/main" val="253551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4F65A-8006-47EA-B23F-722B383A2812}" type="slidenum">
              <a:rPr lang="en-US"/>
              <a:pPr fontAlgn="base">
                <a:spcBef>
                  <a:spcPct val="0"/>
                </a:spcBef>
                <a:spcAft>
                  <a:spcPct val="0"/>
                </a:spcAft>
                <a:defRPr/>
              </a:pPr>
              <a:t>4</a:t>
            </a:fld>
            <a:endParaRPr lang="en-US"/>
          </a:p>
        </p:txBody>
      </p:sp>
    </p:spTree>
    <p:extLst>
      <p:ext uri="{BB962C8B-B14F-4D97-AF65-F5344CB8AC3E}">
        <p14:creationId xmlns:p14="http://schemas.microsoft.com/office/powerpoint/2010/main" val="2217265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1095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EEFDED-CB88-42A4-BD64-2EF6C0D27055}" type="slidenum">
              <a:rPr lang="en-US"/>
              <a:pPr fontAlgn="base">
                <a:spcBef>
                  <a:spcPct val="0"/>
                </a:spcBef>
                <a:spcAft>
                  <a:spcPct val="0"/>
                </a:spcAft>
                <a:defRPr/>
              </a:pPr>
              <a:t>40</a:t>
            </a:fld>
            <a:endParaRPr lang="en-US"/>
          </a:p>
        </p:txBody>
      </p:sp>
    </p:spTree>
    <p:extLst>
      <p:ext uri="{BB962C8B-B14F-4D97-AF65-F5344CB8AC3E}">
        <p14:creationId xmlns:p14="http://schemas.microsoft.com/office/powerpoint/2010/main" val="2958992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xfrm>
            <a:off x="304800" y="4343400"/>
            <a:ext cx="6324600" cy="4267200"/>
          </a:xfrm>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
            </a:r>
            <a:br>
              <a:rPr lang="en-US" smtClean="0"/>
            </a:br>
            <a:endParaRPr lang="en-US" smtClean="0"/>
          </a:p>
          <a:p>
            <a:pPr eaLnBrk="1" hangingPunct="1">
              <a:spcBef>
                <a:spcPct val="0"/>
              </a:spcBef>
            </a:pPr>
            <a:endParaRPr lang="en-US" smtClean="0"/>
          </a:p>
        </p:txBody>
      </p:sp>
      <p:sp>
        <p:nvSpPr>
          <p:cNvPr id="1239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EAE6D9-6EE7-4AD1-9639-1526F0B7D8D3}" type="slidenum">
              <a:rPr lang="en-US"/>
              <a:pPr fontAlgn="base">
                <a:spcBef>
                  <a:spcPct val="0"/>
                </a:spcBef>
                <a:spcAft>
                  <a:spcPct val="0"/>
                </a:spcAft>
                <a:defRPr/>
              </a:pPr>
              <a:t>41</a:t>
            </a:fld>
            <a:endParaRPr lang="en-US"/>
          </a:p>
        </p:txBody>
      </p:sp>
    </p:spTree>
    <p:extLst>
      <p:ext uri="{BB962C8B-B14F-4D97-AF65-F5344CB8AC3E}">
        <p14:creationId xmlns:p14="http://schemas.microsoft.com/office/powerpoint/2010/main" val="1498625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xfrm>
            <a:off x="228600" y="4343400"/>
            <a:ext cx="6324600" cy="4267200"/>
          </a:xfr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E2BA00-AE6E-4193-AAAC-C020EB8A6EB0}" type="slidenum">
              <a:rPr lang="en-US"/>
              <a:pPr fontAlgn="base">
                <a:spcBef>
                  <a:spcPct val="0"/>
                </a:spcBef>
                <a:spcAft>
                  <a:spcPct val="0"/>
                </a:spcAft>
                <a:defRPr/>
              </a:pPr>
              <a:t>42</a:t>
            </a:fld>
            <a:endParaRPr lang="en-US"/>
          </a:p>
        </p:txBody>
      </p:sp>
    </p:spTree>
    <p:extLst>
      <p:ext uri="{BB962C8B-B14F-4D97-AF65-F5344CB8AC3E}">
        <p14:creationId xmlns:p14="http://schemas.microsoft.com/office/powerpoint/2010/main" val="3572846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xfrm>
            <a:off x="381000" y="4343400"/>
            <a:ext cx="6172200" cy="4419600"/>
          </a:xfr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BF8F0A-1477-4A8B-9261-68E67AB1DD53}" type="slidenum">
              <a:rPr lang="en-US"/>
              <a:pPr fontAlgn="base">
                <a:spcBef>
                  <a:spcPct val="0"/>
                </a:spcBef>
                <a:spcAft>
                  <a:spcPct val="0"/>
                </a:spcAft>
                <a:defRPr/>
              </a:pPr>
              <a:t>43</a:t>
            </a:fld>
            <a:endParaRPr lang="en-US"/>
          </a:p>
        </p:txBody>
      </p:sp>
    </p:spTree>
    <p:extLst>
      <p:ext uri="{BB962C8B-B14F-4D97-AF65-F5344CB8AC3E}">
        <p14:creationId xmlns:p14="http://schemas.microsoft.com/office/powerpoint/2010/main" val="3089094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xfrm>
            <a:off x="381000" y="4343400"/>
            <a:ext cx="6096000" cy="4343400"/>
          </a:xfr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E1E45-05F7-4DCA-BDDE-E1F287E073AC}" type="slidenum">
              <a:rPr lang="en-US"/>
              <a:pPr fontAlgn="base">
                <a:spcBef>
                  <a:spcPct val="0"/>
                </a:spcBef>
                <a:spcAft>
                  <a:spcPct val="0"/>
                </a:spcAft>
                <a:defRPr/>
              </a:pPr>
              <a:t>44</a:t>
            </a:fld>
            <a:endParaRPr lang="en-US"/>
          </a:p>
        </p:txBody>
      </p:sp>
    </p:spTree>
    <p:extLst>
      <p:ext uri="{BB962C8B-B14F-4D97-AF65-F5344CB8AC3E}">
        <p14:creationId xmlns:p14="http://schemas.microsoft.com/office/powerpoint/2010/main" val="2362930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05F03B-3A2B-4528-903C-92DCA33458DA}" type="slidenum">
              <a:rPr lang="en-US"/>
              <a:pPr fontAlgn="base">
                <a:spcBef>
                  <a:spcPct val="0"/>
                </a:spcBef>
                <a:spcAft>
                  <a:spcPct val="0"/>
                </a:spcAft>
                <a:defRPr/>
              </a:pPr>
              <a:t>45</a:t>
            </a:fld>
            <a:endParaRPr lang="en-US"/>
          </a:p>
        </p:txBody>
      </p:sp>
    </p:spTree>
    <p:extLst>
      <p:ext uri="{BB962C8B-B14F-4D97-AF65-F5344CB8AC3E}">
        <p14:creationId xmlns:p14="http://schemas.microsoft.com/office/powerpoint/2010/main" val="4045259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xfrm>
            <a:off x="228600" y="4343400"/>
            <a:ext cx="6477000" cy="4267200"/>
          </a:xfr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590DDA-21A6-4435-8BD8-4C61CB8E8B52}" type="slidenum">
              <a:rPr lang="en-US"/>
              <a:pPr fontAlgn="base">
                <a:spcBef>
                  <a:spcPct val="0"/>
                </a:spcBef>
                <a:spcAft>
                  <a:spcPct val="0"/>
                </a:spcAft>
                <a:defRPr/>
              </a:pPr>
              <a:t>46</a:t>
            </a:fld>
            <a:endParaRPr lang="en-US"/>
          </a:p>
        </p:txBody>
      </p:sp>
    </p:spTree>
    <p:extLst>
      <p:ext uri="{BB962C8B-B14F-4D97-AF65-F5344CB8AC3E}">
        <p14:creationId xmlns:p14="http://schemas.microsoft.com/office/powerpoint/2010/main" val="1673159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xfrm>
            <a:off x="228600" y="4343400"/>
            <a:ext cx="6477000" cy="4267200"/>
          </a:xfr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DBCBC5-8C92-408E-9466-9FDB5A82A0D2}" type="slidenum">
              <a:rPr lang="en-US"/>
              <a:pPr fontAlgn="base">
                <a:spcBef>
                  <a:spcPct val="0"/>
                </a:spcBef>
                <a:spcAft>
                  <a:spcPct val="0"/>
                </a:spcAft>
                <a:defRPr/>
              </a:pPr>
              <a:t>47</a:t>
            </a:fld>
            <a:endParaRPr lang="en-US"/>
          </a:p>
        </p:txBody>
      </p:sp>
    </p:spTree>
    <p:extLst>
      <p:ext uri="{BB962C8B-B14F-4D97-AF65-F5344CB8AC3E}">
        <p14:creationId xmlns:p14="http://schemas.microsoft.com/office/powerpoint/2010/main" val="19709602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E3910A-D945-443B-BAD8-8D73D88A45B3}" type="slidenum">
              <a:rPr lang="en-US"/>
              <a:pPr fontAlgn="base">
                <a:spcBef>
                  <a:spcPct val="0"/>
                </a:spcBef>
                <a:spcAft>
                  <a:spcPct val="0"/>
                </a:spcAft>
                <a:defRPr/>
              </a:pPr>
              <a:t>48</a:t>
            </a:fld>
            <a:endParaRPr lang="en-US"/>
          </a:p>
        </p:txBody>
      </p:sp>
    </p:spTree>
    <p:extLst>
      <p:ext uri="{BB962C8B-B14F-4D97-AF65-F5344CB8AC3E}">
        <p14:creationId xmlns:p14="http://schemas.microsoft.com/office/powerpoint/2010/main" val="2454550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F5EDFA-3152-4FE2-832D-5BE5AC2C7244}" type="slidenum">
              <a:rPr lang="en-US"/>
              <a:pPr fontAlgn="base">
                <a:spcBef>
                  <a:spcPct val="0"/>
                </a:spcBef>
                <a:spcAft>
                  <a:spcPct val="0"/>
                </a:spcAft>
                <a:defRPr/>
              </a:pPr>
              <a:t>49</a:t>
            </a:fld>
            <a:endParaRPr lang="en-US"/>
          </a:p>
        </p:txBody>
      </p:sp>
    </p:spTree>
    <p:extLst>
      <p:ext uri="{BB962C8B-B14F-4D97-AF65-F5344CB8AC3E}">
        <p14:creationId xmlns:p14="http://schemas.microsoft.com/office/powerpoint/2010/main" val="393913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B49798-0C5D-4819-B899-28D47C548D09}" type="slidenum">
              <a:rPr lang="en-US"/>
              <a:pPr fontAlgn="base">
                <a:spcBef>
                  <a:spcPct val="0"/>
                </a:spcBef>
                <a:spcAft>
                  <a:spcPct val="0"/>
                </a:spcAft>
                <a:defRPr/>
              </a:pPr>
              <a:t>5</a:t>
            </a:fld>
            <a:endParaRPr lang="en-US"/>
          </a:p>
        </p:txBody>
      </p:sp>
    </p:spTree>
    <p:extLst>
      <p:ext uri="{BB962C8B-B14F-4D97-AF65-F5344CB8AC3E}">
        <p14:creationId xmlns:p14="http://schemas.microsoft.com/office/powerpoint/2010/main" val="674584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E67289-3E9A-475A-8E14-E4295B44D7A5}" type="slidenum">
              <a:rPr lang="en-US"/>
              <a:pPr fontAlgn="base">
                <a:spcBef>
                  <a:spcPct val="0"/>
                </a:spcBef>
                <a:spcAft>
                  <a:spcPct val="0"/>
                </a:spcAft>
                <a:defRPr/>
              </a:pPr>
              <a:t>50</a:t>
            </a:fld>
            <a:endParaRPr lang="en-US"/>
          </a:p>
        </p:txBody>
      </p:sp>
    </p:spTree>
    <p:extLst>
      <p:ext uri="{BB962C8B-B14F-4D97-AF65-F5344CB8AC3E}">
        <p14:creationId xmlns:p14="http://schemas.microsoft.com/office/powerpoint/2010/main" val="27500854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1AD826-3295-4514-99F3-24B4996B3AA5}" type="slidenum">
              <a:rPr lang="en-US"/>
              <a:pPr fontAlgn="base">
                <a:spcBef>
                  <a:spcPct val="0"/>
                </a:spcBef>
                <a:spcAft>
                  <a:spcPct val="0"/>
                </a:spcAft>
                <a:defRPr/>
              </a:pPr>
              <a:t>51</a:t>
            </a:fld>
            <a:endParaRPr lang="en-US"/>
          </a:p>
        </p:txBody>
      </p:sp>
    </p:spTree>
    <p:extLst>
      <p:ext uri="{BB962C8B-B14F-4D97-AF65-F5344CB8AC3E}">
        <p14:creationId xmlns:p14="http://schemas.microsoft.com/office/powerpoint/2010/main" val="4222974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2E8F9E-0C9E-4B4B-88B2-8537FDA3BEBC}" type="slidenum">
              <a:rPr lang="en-US"/>
              <a:pPr fontAlgn="base">
                <a:spcBef>
                  <a:spcPct val="0"/>
                </a:spcBef>
                <a:spcAft>
                  <a:spcPct val="0"/>
                </a:spcAft>
                <a:defRPr/>
              </a:pPr>
              <a:t>52</a:t>
            </a:fld>
            <a:endParaRPr lang="en-US"/>
          </a:p>
        </p:txBody>
      </p:sp>
    </p:spTree>
    <p:extLst>
      <p:ext uri="{BB962C8B-B14F-4D97-AF65-F5344CB8AC3E}">
        <p14:creationId xmlns:p14="http://schemas.microsoft.com/office/powerpoint/2010/main" val="152840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 below the </a:t>
            </a:r>
            <a:r>
              <a:rPr lang="en-US" b="1" dirty="0" smtClean="0"/>
              <a:t>threshold</a:t>
            </a:r>
            <a:r>
              <a:rPr lang="en-US" dirty="0" smtClean="0"/>
              <a:t> value is not operationally effective or suitable or may not provide an improvement over current capabilities.</a:t>
            </a:r>
          </a:p>
          <a:p>
            <a:endParaRPr lang="en-US" dirty="0" smtClean="0"/>
          </a:p>
          <a:p>
            <a:r>
              <a:rPr lang="en-US" dirty="0" smtClean="0"/>
              <a:t>If applicable, the </a:t>
            </a:r>
            <a:r>
              <a:rPr lang="en-US" b="1" dirty="0" smtClean="0"/>
              <a:t>objective</a:t>
            </a:r>
            <a:r>
              <a:rPr lang="en-US" dirty="0" smtClean="0"/>
              <a:t> value is the desired operational goal achievable but at higher risk in cost, schedule, and technology. Performance above the objective does not justify additional expense.</a:t>
            </a:r>
          </a:p>
          <a:p>
            <a:endParaRPr lang="en-US" dirty="0"/>
          </a:p>
        </p:txBody>
      </p:sp>
      <p:sp>
        <p:nvSpPr>
          <p:cNvPr id="4" name="Slide Number Placeholder 3"/>
          <p:cNvSpPr>
            <a:spLocks noGrp="1"/>
          </p:cNvSpPr>
          <p:nvPr>
            <p:ph type="sldNum" sz="quarter" idx="10"/>
          </p:nvPr>
        </p:nvSpPr>
        <p:spPr/>
        <p:txBody>
          <a:bodyPr/>
          <a:lstStyle/>
          <a:p>
            <a:pPr>
              <a:defRPr/>
            </a:pPr>
            <a:fld id="{D3EB9C88-24FF-4134-8E9E-3174758873FD}" type="slidenum">
              <a:rPr lang="en-US" smtClean="0"/>
              <a:pPr>
                <a:defRPr/>
              </a:pPr>
              <a:t>6</a:t>
            </a:fld>
            <a:endParaRPr lang="en-US"/>
          </a:p>
        </p:txBody>
      </p:sp>
    </p:spTree>
    <p:extLst>
      <p:ext uri="{BB962C8B-B14F-4D97-AF65-F5344CB8AC3E}">
        <p14:creationId xmlns:p14="http://schemas.microsoft.com/office/powerpoint/2010/main" val="2835426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7BDBC2-5F52-4328-8218-C960FB0DF375}" type="slidenum">
              <a:rPr lang="en-US"/>
              <a:pPr fontAlgn="base">
                <a:spcBef>
                  <a:spcPct val="0"/>
                </a:spcBef>
                <a:spcAft>
                  <a:spcPct val="0"/>
                </a:spcAft>
                <a:defRPr/>
              </a:pPr>
              <a:t>7</a:t>
            </a:fld>
            <a:endParaRPr lang="en-US"/>
          </a:p>
        </p:txBody>
      </p:sp>
    </p:spTree>
    <p:extLst>
      <p:ext uri="{BB962C8B-B14F-4D97-AF65-F5344CB8AC3E}">
        <p14:creationId xmlns:p14="http://schemas.microsoft.com/office/powerpoint/2010/main" val="74238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EF67C9-262C-4F62-8F41-4272A0C8FA17}" type="slidenum">
              <a:rPr lang="en-US"/>
              <a:pPr fontAlgn="base">
                <a:spcBef>
                  <a:spcPct val="0"/>
                </a:spcBef>
                <a:spcAft>
                  <a:spcPct val="0"/>
                </a:spcAft>
                <a:defRPr/>
              </a:pPr>
              <a:t>8</a:t>
            </a:fld>
            <a:endParaRPr lang="en-US"/>
          </a:p>
        </p:txBody>
      </p:sp>
    </p:spTree>
    <p:extLst>
      <p:ext uri="{BB962C8B-B14F-4D97-AF65-F5344CB8AC3E}">
        <p14:creationId xmlns:p14="http://schemas.microsoft.com/office/powerpoint/2010/main" val="414606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8431F0-8D3B-4C63-82B1-F17061CA9673}" type="slidenum">
              <a:rPr lang="en-US"/>
              <a:pPr fontAlgn="base">
                <a:spcBef>
                  <a:spcPct val="0"/>
                </a:spcBef>
                <a:spcAft>
                  <a:spcPct val="0"/>
                </a:spcAft>
                <a:defRPr/>
              </a:pPr>
              <a:t>9</a:t>
            </a:fld>
            <a:endParaRPr lang="en-US"/>
          </a:p>
        </p:txBody>
      </p:sp>
    </p:spTree>
    <p:extLst>
      <p:ext uri="{BB962C8B-B14F-4D97-AF65-F5344CB8AC3E}">
        <p14:creationId xmlns:p14="http://schemas.microsoft.com/office/powerpoint/2010/main" val="2329896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4" descr="logo_legend_swoosh_intro"/>
          <p:cNvPicPr>
            <a:picLocks noChangeAspect="1" noChangeArrowheads="1"/>
          </p:cNvPicPr>
          <p:nvPr/>
        </p:nvPicPr>
        <p:blipFill>
          <a:blip r:embed="rId2"/>
          <a:srcRect/>
          <a:stretch>
            <a:fillRect/>
          </a:stretch>
        </p:blipFill>
        <p:spPr bwMode="auto">
          <a:xfrm>
            <a:off x="0" y="0"/>
            <a:ext cx="10179050" cy="2693988"/>
          </a:xfrm>
          <a:prstGeom prst="rect">
            <a:avLst/>
          </a:prstGeom>
          <a:noFill/>
          <a:ln w="9525">
            <a:noFill/>
            <a:miter lim="800000"/>
            <a:headEnd/>
            <a:tailEnd/>
          </a:ln>
        </p:spPr>
      </p:pic>
      <p:sp>
        <p:nvSpPr>
          <p:cNvPr id="5" name="Freeform 50"/>
          <p:cNvSpPr>
            <a:spLocks/>
          </p:cNvSpPr>
          <p:nvPr/>
        </p:nvSpPr>
        <p:spPr bwMode="auto">
          <a:xfrm>
            <a:off x="2224088" y="2417763"/>
            <a:ext cx="26987" cy="0"/>
          </a:xfrm>
          <a:custGeom>
            <a:avLst/>
            <a:gdLst/>
            <a:ahLst/>
            <a:cxnLst>
              <a:cxn ang="0">
                <a:pos x="22" y="0"/>
              </a:cxn>
              <a:cxn ang="0">
                <a:pos x="0" y="0"/>
              </a:cxn>
              <a:cxn ang="0">
                <a:pos x="10" y="0"/>
              </a:cxn>
              <a:cxn ang="0">
                <a:pos x="22" y="0"/>
              </a:cxn>
            </a:cxnLst>
            <a:rect l="0" t="0" r="r" b="b"/>
            <a:pathLst>
              <a:path w="22">
                <a:moveTo>
                  <a:pt x="22" y="0"/>
                </a:moveTo>
                <a:cubicBezTo>
                  <a:pt x="0" y="0"/>
                  <a:pt x="0" y="0"/>
                  <a:pt x="0" y="0"/>
                </a:cubicBezTo>
                <a:cubicBezTo>
                  <a:pt x="3" y="0"/>
                  <a:pt x="7" y="0"/>
                  <a:pt x="10" y="0"/>
                </a:cubicBezTo>
                <a:cubicBezTo>
                  <a:pt x="14" y="0"/>
                  <a:pt x="18" y="0"/>
                  <a:pt x="22" y="0"/>
                </a:cubicBezTo>
              </a:path>
            </a:pathLst>
          </a:custGeom>
          <a:solidFill>
            <a:srgbClr val="FFFFFF"/>
          </a:solidFill>
          <a:ln w="9525">
            <a:noFill/>
            <a:round/>
            <a:headEnd/>
            <a:tailEnd/>
          </a:ln>
        </p:spPr>
        <p:txBody>
          <a:bodyPr/>
          <a:lstStyle/>
          <a:p>
            <a:pPr fontAlgn="auto">
              <a:spcBef>
                <a:spcPts val="0"/>
              </a:spcBef>
              <a:spcAft>
                <a:spcPts val="0"/>
              </a:spcAft>
              <a:defRPr/>
            </a:pPr>
            <a:endParaRPr lang="en-US">
              <a:latin typeface="+mn-lt"/>
            </a:endParaRPr>
          </a:p>
        </p:txBody>
      </p:sp>
      <p:sp>
        <p:nvSpPr>
          <p:cNvPr id="8195" name="Rectangle 3"/>
          <p:cNvSpPr>
            <a:spLocks noGrp="1" noChangeArrowheads="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pPr>
              <a:defRPr/>
            </a:pPr>
            <a:fld id="{FB61A784-618E-410D-860D-A93CB22DD1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pPr>
              <a:defRPr/>
            </a:pPr>
            <a:fld id="{8D7B331A-9BF4-49F5-A6BF-B9CDD1C3BF7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8"/>
          <p:cNvSpPr>
            <a:spLocks noGrp="1" noChangeArrowheads="1"/>
          </p:cNvSpPr>
          <p:nvPr>
            <p:ph type="sldNum" sz="quarter" idx="10"/>
          </p:nvPr>
        </p:nvSpPr>
        <p:spPr>
          <a:ln/>
        </p:spPr>
        <p:txBody>
          <a:bodyPr/>
          <a:lstStyle>
            <a:lvl1pPr>
              <a:defRPr/>
            </a:lvl1pPr>
          </a:lstStyle>
          <a:p>
            <a:pPr>
              <a:defRPr/>
            </a:pPr>
            <a:fld id="{39AEAF63-B9A2-4598-83FC-8E4A82561AF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nvPr>
        </p:nvSpPr>
        <p:spPr>
          <a:ln/>
        </p:spPr>
        <p:txBody>
          <a:bodyPr/>
          <a:lstStyle>
            <a:lvl1pPr>
              <a:defRPr/>
            </a:lvl1pPr>
          </a:lstStyle>
          <a:p>
            <a:pPr>
              <a:defRPr/>
            </a:pPr>
            <a:fld id="{9EEDA6EB-DBC3-438B-87EE-81B32F0C26E8}"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8"/>
          <p:cNvSpPr>
            <a:spLocks noGrp="1" noChangeArrowheads="1"/>
          </p:cNvSpPr>
          <p:nvPr>
            <p:ph type="sldNum" sz="quarter" idx="10"/>
          </p:nvPr>
        </p:nvSpPr>
        <p:spPr>
          <a:ln/>
        </p:spPr>
        <p:txBody>
          <a:bodyPr/>
          <a:lstStyle>
            <a:lvl1pPr>
              <a:defRPr/>
            </a:lvl1pPr>
          </a:lstStyle>
          <a:p>
            <a:pPr>
              <a:defRPr/>
            </a:pPr>
            <a:fld id="{695E4D96-A7DA-47BE-9213-C63454D86C7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sldNum" sz="quarter" idx="10"/>
          </p:nvPr>
        </p:nvSpPr>
        <p:spPr>
          <a:ln/>
        </p:spPr>
        <p:txBody>
          <a:bodyPr/>
          <a:lstStyle>
            <a:lvl1pPr>
              <a:defRPr/>
            </a:lvl1pPr>
          </a:lstStyle>
          <a:p>
            <a:pPr>
              <a:defRPr/>
            </a:pPr>
            <a:fld id="{AD78EBE7-8B8C-45FA-9566-8E37A40E83C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8"/>
          <p:cNvSpPr>
            <a:spLocks noGrp="1" noChangeArrowheads="1"/>
          </p:cNvSpPr>
          <p:nvPr>
            <p:ph type="sldNum" sz="quarter" idx="10"/>
          </p:nvPr>
        </p:nvSpPr>
        <p:spPr>
          <a:ln/>
        </p:spPr>
        <p:txBody>
          <a:bodyPr/>
          <a:lstStyle>
            <a:lvl1pPr>
              <a:defRPr/>
            </a:lvl1pPr>
          </a:lstStyle>
          <a:p>
            <a:pPr>
              <a:defRPr/>
            </a:pPr>
            <a:fld id="{1DF001B2-D214-4302-96F0-5295B193A084}"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8"/>
          <p:cNvSpPr>
            <a:spLocks noGrp="1" noChangeArrowheads="1"/>
          </p:cNvSpPr>
          <p:nvPr>
            <p:ph type="sldNum" sz="quarter" idx="10"/>
          </p:nvPr>
        </p:nvSpPr>
        <p:spPr>
          <a:ln/>
        </p:spPr>
        <p:txBody>
          <a:bodyPr/>
          <a:lstStyle>
            <a:lvl1pPr>
              <a:defRPr/>
            </a:lvl1pPr>
          </a:lstStyle>
          <a:p>
            <a:pPr>
              <a:defRPr/>
            </a:pPr>
            <a:fld id="{68BF1CD7-2ED2-4A7E-84B2-87ECB0E25CA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12525D61-5BC6-4BDC-BBC0-159EE61EF55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sldNum" sz="quarter" idx="10"/>
          </p:nvPr>
        </p:nvSpPr>
        <p:spPr>
          <a:ln/>
        </p:spPr>
        <p:txBody>
          <a:bodyPr/>
          <a:lstStyle>
            <a:lvl1pPr>
              <a:defRPr/>
            </a:lvl1pPr>
          </a:lstStyle>
          <a:p>
            <a:pPr>
              <a:defRPr/>
            </a:pPr>
            <a:fld id="{67DF316E-B1F3-4D03-BF94-8D04628190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Tx/>
              <a:buBlip>
                <a:blip r:embed="rId2"/>
              </a:buBlip>
              <a:defRPr b="0">
                <a:latin typeface="Arial" pitchFamily="34" charset="0"/>
                <a:cs typeface="Arial" pitchFamily="34" charset="0"/>
              </a:defRPr>
            </a:lvl1pPr>
            <a:lvl2pPr>
              <a:defRPr b="0">
                <a:latin typeface="Arial" pitchFamily="34" charset="0"/>
                <a:cs typeface="Arial" pitchFamily="34" charset="0"/>
              </a:defRPr>
            </a:lvl2pPr>
            <a:lvl3pPr>
              <a:defRPr b="0">
                <a:latin typeface="Arial" pitchFamily="34" charset="0"/>
                <a:cs typeface="Arial" pitchFamily="34" charset="0"/>
              </a:defRPr>
            </a:lvl3pPr>
            <a:lvl4pPr>
              <a:defRPr b="0">
                <a:latin typeface="Arial" pitchFamily="34" charset="0"/>
                <a:cs typeface="Arial" pitchFamily="34" charset="0"/>
              </a:defRPr>
            </a:lvl4pPr>
            <a:lvl5pPr>
              <a:defRPr b="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7"/>
          <p:cNvSpPr>
            <a:spLocks noGrp="1" noChangeArrowheads="1"/>
          </p:cNvSpPr>
          <p:nvPr>
            <p:ph type="sldNum" sz="quarter" idx="10"/>
          </p:nvPr>
        </p:nvSpPr>
        <p:spPr>
          <a:ln/>
        </p:spPr>
        <p:txBody>
          <a:bodyPr/>
          <a:lstStyle>
            <a:lvl1pPr>
              <a:defRPr/>
            </a:lvl1pPr>
          </a:lstStyle>
          <a:p>
            <a:pPr>
              <a:defRPr/>
            </a:pPr>
            <a:fld id="{FB45AEBD-6038-4A8E-8324-C955F1CD9C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sldNum" sz="quarter" idx="10"/>
          </p:nvPr>
        </p:nvSpPr>
        <p:spPr>
          <a:ln/>
        </p:spPr>
        <p:txBody>
          <a:bodyPr/>
          <a:lstStyle>
            <a:lvl1pPr>
              <a:defRPr/>
            </a:lvl1pPr>
          </a:lstStyle>
          <a:p>
            <a:pPr>
              <a:defRPr/>
            </a:pPr>
            <a:fld id="{B689A375-C861-428F-BBE0-42BDA85A782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nvPr>
        </p:nvSpPr>
        <p:spPr>
          <a:ln/>
        </p:spPr>
        <p:txBody>
          <a:bodyPr/>
          <a:lstStyle>
            <a:lvl1pPr>
              <a:defRPr/>
            </a:lvl1pPr>
          </a:lstStyle>
          <a:p>
            <a:pPr>
              <a:defRPr/>
            </a:pPr>
            <a:fld id="{06D18920-2751-4044-AA2E-080F4582D7D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nvPr>
        </p:nvSpPr>
        <p:spPr>
          <a:ln/>
        </p:spPr>
        <p:txBody>
          <a:bodyPr/>
          <a:lstStyle>
            <a:lvl1pPr>
              <a:defRPr/>
            </a:lvl1pPr>
          </a:lstStyle>
          <a:p>
            <a:pPr>
              <a:defRPr/>
            </a:pPr>
            <a:fld id="{9FE4D52E-33B5-4377-97BC-5508E450D43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1" descr="Tan-Title-page"/>
          <p:cNvPicPr>
            <a:picLocks noChangeAspect="1" noChangeArrowheads="1"/>
          </p:cNvPicPr>
          <p:nvPr/>
        </p:nvPicPr>
        <p:blipFill>
          <a:blip r:embed="rId2" cstate="print"/>
          <a:srcRect b="2986"/>
          <a:stretch>
            <a:fillRect/>
          </a:stretch>
        </p:blipFill>
        <p:spPr bwMode="auto">
          <a:xfrm>
            <a:off x="0" y="0"/>
            <a:ext cx="9144000" cy="6858000"/>
          </a:xfrm>
          <a:prstGeom prst="rect">
            <a:avLst/>
          </a:prstGeom>
          <a:noFill/>
          <a:ln w="9525">
            <a:noFill/>
            <a:miter lim="800000"/>
            <a:headEnd/>
            <a:tailEnd/>
          </a:ln>
        </p:spPr>
      </p:pic>
      <p:sp>
        <p:nvSpPr>
          <p:cNvPr id="4102" name="Rectangle 6"/>
          <p:cNvSpPr>
            <a:spLocks noGrp="1" noChangeArrowheads="1"/>
          </p:cNvSpPr>
          <p:nvPr>
            <p:ph type="ctrTitle"/>
          </p:nvPr>
        </p:nvSpPr>
        <p:spPr>
          <a:xfrm>
            <a:off x="685800" y="2667000"/>
            <a:ext cx="7772400" cy="1470025"/>
          </a:xfrm>
        </p:spPr>
        <p:txBody>
          <a:bodyPr/>
          <a:lstStyle>
            <a:lvl1pPr algn="ctr">
              <a:defRPr sz="4000"/>
            </a:lvl1pPr>
          </a:lstStyle>
          <a:p>
            <a:r>
              <a:rPr lang="en-US" smtClean="0"/>
              <a:t>Click to edit Master title style</a:t>
            </a:r>
            <a:endParaRPr lang="en-US" dirty="0"/>
          </a:p>
        </p:txBody>
      </p:sp>
      <p:sp>
        <p:nvSpPr>
          <p:cNvPr id="4103" name="Rectangle 7"/>
          <p:cNvSpPr>
            <a:spLocks noGrp="1" noChangeArrowheads="1"/>
          </p:cNvSpPr>
          <p:nvPr>
            <p:ph type="subTitle" idx="1"/>
          </p:nvPr>
        </p:nvSpPr>
        <p:spPr>
          <a:xfrm>
            <a:off x="4572000" y="5105400"/>
            <a:ext cx="4572000" cy="1752600"/>
          </a:xfrm>
        </p:spPr>
        <p:txBody>
          <a:bodyPr/>
          <a:lstStyle>
            <a:lvl1pPr marL="0" indent="0" algn="ctr">
              <a:buFontTx/>
              <a:buNone/>
              <a:defRPr sz="2400"/>
            </a:lvl1pPr>
          </a:lstStyle>
          <a:p>
            <a:r>
              <a:rPr lang="en-US"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Arial" pitchFamily="34" charset="0"/>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p:txBody>
          <a:bodyPr/>
          <a:lstStyle>
            <a:lvl1pPr>
              <a:defRPr b="0" smtClean="0">
                <a:latin typeface="Arial" pitchFamily="34" charset="0"/>
                <a:cs typeface="Arial" pitchFamily="34" charset="0"/>
              </a:defRPr>
            </a:lvl1pPr>
          </a:lstStyle>
          <a:p>
            <a:pPr>
              <a:defRPr/>
            </a:pPr>
            <a:fld id="{FB45AEBD-6038-4A8E-8324-C955F1CD9C82}"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1E40837-111A-4F60-B724-3F53EB732F62}"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06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4906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945A9BFD-0105-4BE9-84D7-E90BC5A4364F}"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pPr>
              <a:defRPr/>
            </a:pPr>
            <a:fld id="{0F17DA11-E36C-470C-B5AB-998B2B30C177}"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11696A0F-8B8F-4833-BD96-52E5C06F0490}" type="slidenum">
              <a:rPr 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04AD41C-B73B-4FDA-BE02-E8BC775D16A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51E40837-111A-4F60-B724-3F53EB732F62}"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7620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75050" y="1219200"/>
            <a:ext cx="5111750" cy="4906963"/>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981200"/>
            <a:ext cx="3008313" cy="411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68C074E-8E6D-46EA-BC7E-E65EAFC38172}"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142999"/>
            <a:ext cx="54864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E4AC258-3E9E-4FC6-8B9C-B68ED82033FA}" type="slidenum">
              <a:rPr lang="en-US" smtClean="0"/>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FB61A784-618E-410D-860D-A93CB22DD1E1}"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219200"/>
            <a:ext cx="2076450" cy="4906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19200"/>
            <a:ext cx="6076950"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D7B331A-9BF4-49F5-A6BF-B9CDD1C3BF7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sldNum" sz="quarter" idx="10"/>
          </p:nvPr>
        </p:nvSpPr>
        <p:spPr>
          <a:ln/>
        </p:spPr>
        <p:txBody>
          <a:bodyPr/>
          <a:lstStyle>
            <a:lvl1pPr>
              <a:defRPr/>
            </a:lvl1pPr>
          </a:lstStyle>
          <a:p>
            <a:pPr>
              <a:defRPr/>
            </a:pPr>
            <a:fld id="{945A9BFD-0105-4BE9-84D7-E90BC5A436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sldNum" sz="quarter" idx="10"/>
          </p:nvPr>
        </p:nvSpPr>
        <p:spPr>
          <a:ln/>
        </p:spPr>
        <p:txBody>
          <a:bodyPr/>
          <a:lstStyle>
            <a:lvl1pPr>
              <a:defRPr/>
            </a:lvl1pPr>
          </a:lstStyle>
          <a:p>
            <a:pPr>
              <a:defRPr/>
            </a:pPr>
            <a:fld id="{0F17DA11-E36C-470C-B5AB-998B2B30C1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sldNum" sz="quarter" idx="10"/>
          </p:nvPr>
        </p:nvSpPr>
        <p:spPr>
          <a:ln/>
        </p:spPr>
        <p:txBody>
          <a:bodyPr/>
          <a:lstStyle>
            <a:lvl1pPr>
              <a:defRPr/>
            </a:lvl1pPr>
          </a:lstStyle>
          <a:p>
            <a:pPr>
              <a:defRPr/>
            </a:pPr>
            <a:fld id="{11696A0F-8B8F-4833-BD96-52E5C06F049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404AD41C-B73B-4FDA-BE02-E8BC775D16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E68C074E-8E6D-46EA-BC7E-E65EAFC381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BE4AC258-3E9E-4FC6-8B9C-B68ED82033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315A"/>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38400" y="304800"/>
            <a:ext cx="6248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1" name="Rectangle 17"/>
          <p:cNvSpPr>
            <a:spLocks noGrp="1" noChangeArrowheads="1"/>
          </p:cNvSpPr>
          <p:nvPr>
            <p:ph type="sldNum" sz="quarter" idx="4"/>
          </p:nvPr>
        </p:nvSpPr>
        <p:spPr bwMode="auto">
          <a:xfrm>
            <a:off x="6553200" y="6229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b="1" smtClean="0">
                <a:latin typeface="+mn-lt"/>
              </a:defRPr>
            </a:lvl1pPr>
          </a:lstStyle>
          <a:p>
            <a:pPr>
              <a:defRPr/>
            </a:pPr>
            <a:fld id="{1271FA1D-00A2-405F-A8D9-EF45F4E81B89}" type="slidenum">
              <a:rPr lang="en-US"/>
              <a:pPr>
                <a:defRPr/>
              </a:pPr>
              <a:t>‹#›</a:t>
            </a:fld>
            <a:endParaRPr lang="en-US"/>
          </a:p>
        </p:txBody>
      </p:sp>
      <p:pic>
        <p:nvPicPr>
          <p:cNvPr id="1029" name="Picture 19" descr="logo_legend_swoosh"/>
          <p:cNvPicPr>
            <a:picLocks noChangeAspect="1" noChangeArrowheads="1"/>
          </p:cNvPicPr>
          <p:nvPr/>
        </p:nvPicPr>
        <p:blipFill>
          <a:blip r:embed="rId13"/>
          <a:srcRect/>
          <a:stretch>
            <a:fillRect/>
          </a:stretch>
        </p:blipFill>
        <p:spPr bwMode="auto">
          <a:xfrm>
            <a:off x="0" y="0"/>
            <a:ext cx="3162300" cy="942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r" rtl="0" fontAlgn="base">
        <a:spcBef>
          <a:spcPct val="0"/>
        </a:spcBef>
        <a:spcAft>
          <a:spcPct val="0"/>
        </a:spcAft>
        <a:defRPr sz="2800" b="1">
          <a:solidFill>
            <a:schemeClr val="bg1"/>
          </a:solidFill>
          <a:latin typeface="Arial" pitchFamily="34" charset="0"/>
          <a:ea typeface="+mj-ea"/>
          <a:cs typeface="Arial" pitchFamily="34" charset="0"/>
        </a:defRPr>
      </a:lvl1pPr>
      <a:lvl2pPr algn="r" rtl="0" fontAlgn="base">
        <a:spcBef>
          <a:spcPct val="0"/>
        </a:spcBef>
        <a:spcAft>
          <a:spcPct val="0"/>
        </a:spcAft>
        <a:defRPr sz="2800" b="1">
          <a:solidFill>
            <a:schemeClr val="bg1"/>
          </a:solidFill>
          <a:latin typeface="Arial" charset="0"/>
          <a:cs typeface="Arial" charset="0"/>
        </a:defRPr>
      </a:lvl2pPr>
      <a:lvl3pPr algn="r" rtl="0" fontAlgn="base">
        <a:spcBef>
          <a:spcPct val="0"/>
        </a:spcBef>
        <a:spcAft>
          <a:spcPct val="0"/>
        </a:spcAft>
        <a:defRPr sz="2800" b="1">
          <a:solidFill>
            <a:schemeClr val="bg1"/>
          </a:solidFill>
          <a:latin typeface="Arial" charset="0"/>
          <a:cs typeface="Arial" charset="0"/>
        </a:defRPr>
      </a:lvl3pPr>
      <a:lvl4pPr algn="r" rtl="0" fontAlgn="base">
        <a:spcBef>
          <a:spcPct val="0"/>
        </a:spcBef>
        <a:spcAft>
          <a:spcPct val="0"/>
        </a:spcAft>
        <a:defRPr sz="2800" b="1">
          <a:solidFill>
            <a:schemeClr val="bg1"/>
          </a:solidFill>
          <a:latin typeface="Arial" charset="0"/>
          <a:cs typeface="Arial" charset="0"/>
        </a:defRPr>
      </a:lvl4pPr>
      <a:lvl5pPr algn="r" rtl="0" fontAlgn="base">
        <a:spcBef>
          <a:spcPct val="0"/>
        </a:spcBef>
        <a:spcAft>
          <a:spcPct val="0"/>
        </a:spcAft>
        <a:defRPr sz="2800" b="1">
          <a:solidFill>
            <a:schemeClr val="bg1"/>
          </a:solidFill>
          <a:latin typeface="Arial" charset="0"/>
          <a:cs typeface="Arial" charset="0"/>
        </a:defRPr>
      </a:lvl5pPr>
      <a:lvl6pPr marL="457200" algn="ctr" rtl="0" eaLnBrk="1" fontAlgn="base" hangingPunct="1">
        <a:spcBef>
          <a:spcPct val="0"/>
        </a:spcBef>
        <a:spcAft>
          <a:spcPct val="0"/>
        </a:spcAft>
        <a:defRPr sz="2800" b="1">
          <a:solidFill>
            <a:schemeClr val="bg1"/>
          </a:solidFill>
          <a:latin typeface="Arial Narrow" pitchFamily="34" charset="0"/>
        </a:defRPr>
      </a:lvl6pPr>
      <a:lvl7pPr marL="914400" algn="ctr" rtl="0" eaLnBrk="1" fontAlgn="base" hangingPunct="1">
        <a:spcBef>
          <a:spcPct val="0"/>
        </a:spcBef>
        <a:spcAft>
          <a:spcPct val="0"/>
        </a:spcAft>
        <a:defRPr sz="2800" b="1">
          <a:solidFill>
            <a:schemeClr val="bg1"/>
          </a:solidFill>
          <a:latin typeface="Arial Narrow" pitchFamily="34" charset="0"/>
        </a:defRPr>
      </a:lvl7pPr>
      <a:lvl8pPr marL="1371600" algn="ctr" rtl="0" eaLnBrk="1" fontAlgn="base" hangingPunct="1">
        <a:spcBef>
          <a:spcPct val="0"/>
        </a:spcBef>
        <a:spcAft>
          <a:spcPct val="0"/>
        </a:spcAft>
        <a:defRPr sz="2800" b="1">
          <a:solidFill>
            <a:schemeClr val="bg1"/>
          </a:solidFill>
          <a:latin typeface="Arial Narrow" pitchFamily="34" charset="0"/>
        </a:defRPr>
      </a:lvl8pPr>
      <a:lvl9pPr marL="1828800" algn="ctr" rtl="0" eaLnBrk="1" fontAlgn="base" hangingPunct="1">
        <a:spcBef>
          <a:spcPct val="0"/>
        </a:spcBef>
        <a:spcAft>
          <a:spcPct val="0"/>
        </a:spcAft>
        <a:defRPr sz="2800" b="1">
          <a:solidFill>
            <a:schemeClr val="bg1"/>
          </a:solidFill>
          <a:latin typeface="Arial Narrow" pitchFamily="34" charset="0"/>
        </a:defRPr>
      </a:lvl9pPr>
    </p:titleStyle>
    <p:bodyStyle>
      <a:lvl1pPr marL="342900" indent="-342900" algn="l" rtl="0" fontAlgn="base">
        <a:spcBef>
          <a:spcPct val="20000"/>
        </a:spcBef>
        <a:spcAft>
          <a:spcPct val="0"/>
        </a:spcAft>
        <a:buBlip>
          <a:blip r:embed="rId14"/>
        </a:buBlip>
        <a:defRPr sz="2400">
          <a:solidFill>
            <a:srgbClr val="FFFF00"/>
          </a:solidFill>
          <a:latin typeface="Arial" pitchFamily="34" charset="0"/>
          <a:ea typeface="+mn-ea"/>
          <a:cs typeface="Arial" pitchFamily="34" charset="0"/>
        </a:defRPr>
      </a:lvl1pPr>
      <a:lvl2pPr marL="742950" indent="-285750" algn="l" rtl="0" fontAlgn="base">
        <a:spcBef>
          <a:spcPct val="20000"/>
        </a:spcBef>
        <a:spcAft>
          <a:spcPct val="0"/>
        </a:spcAft>
        <a:buChar char="•"/>
        <a:defRPr sz="2000">
          <a:solidFill>
            <a:srgbClr val="FFFF00"/>
          </a:solidFill>
          <a:latin typeface="Arial" pitchFamily="34" charset="0"/>
          <a:cs typeface="Arial" pitchFamily="34" charset="0"/>
        </a:defRPr>
      </a:lvl2pPr>
      <a:lvl3pPr marL="1143000" indent="-228600" algn="l" rtl="0" fontAlgn="base">
        <a:spcBef>
          <a:spcPct val="20000"/>
        </a:spcBef>
        <a:spcAft>
          <a:spcPct val="0"/>
        </a:spcAft>
        <a:buFont typeface="Arial Narrow" pitchFamily="34" charset="0"/>
        <a:buChar char="−"/>
        <a:defRPr sz="2000">
          <a:solidFill>
            <a:srgbClr val="FFFF00"/>
          </a:solidFill>
          <a:latin typeface="Arial" pitchFamily="34" charset="0"/>
          <a:cs typeface="Arial" pitchFamily="34" charset="0"/>
        </a:defRPr>
      </a:lvl3pPr>
      <a:lvl4pPr marL="1600200" indent="-228600" algn="l" rtl="0" fontAlgn="base">
        <a:spcBef>
          <a:spcPct val="20000"/>
        </a:spcBef>
        <a:spcAft>
          <a:spcPct val="0"/>
        </a:spcAft>
        <a:buChar char="•"/>
        <a:defRPr sz="2000">
          <a:solidFill>
            <a:srgbClr val="FFFF00"/>
          </a:solidFill>
          <a:latin typeface="Arial" pitchFamily="34" charset="0"/>
          <a:cs typeface="Arial" pitchFamily="34" charset="0"/>
        </a:defRPr>
      </a:lvl4pPr>
      <a:lvl5pPr marL="2057400" indent="-228600" algn="l" rtl="0" fontAlgn="base">
        <a:spcBef>
          <a:spcPct val="20000"/>
        </a:spcBef>
        <a:spcAft>
          <a:spcPct val="0"/>
        </a:spcAft>
        <a:buChar char="»"/>
        <a:defRPr sz="2000">
          <a:solidFill>
            <a:srgbClr val="FFFF00"/>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b="1">
          <a:solidFill>
            <a:srgbClr val="FFFF00"/>
          </a:solidFill>
          <a:latin typeface="+mn-lt"/>
        </a:defRPr>
      </a:lvl6pPr>
      <a:lvl7pPr marL="2971800" indent="-228600" algn="l" rtl="0" eaLnBrk="1" fontAlgn="base" hangingPunct="1">
        <a:spcBef>
          <a:spcPct val="20000"/>
        </a:spcBef>
        <a:spcAft>
          <a:spcPct val="0"/>
        </a:spcAft>
        <a:buChar char="»"/>
        <a:defRPr sz="2000" b="1">
          <a:solidFill>
            <a:srgbClr val="FFFF00"/>
          </a:solidFill>
          <a:latin typeface="+mn-lt"/>
        </a:defRPr>
      </a:lvl7pPr>
      <a:lvl8pPr marL="3429000" indent="-228600" algn="l" rtl="0" eaLnBrk="1" fontAlgn="base" hangingPunct="1">
        <a:spcBef>
          <a:spcPct val="20000"/>
        </a:spcBef>
        <a:spcAft>
          <a:spcPct val="0"/>
        </a:spcAft>
        <a:buChar char="»"/>
        <a:defRPr sz="2000" b="1">
          <a:solidFill>
            <a:srgbClr val="FFFF00"/>
          </a:solidFill>
          <a:latin typeface="+mn-lt"/>
        </a:defRPr>
      </a:lvl8pPr>
      <a:lvl9pPr marL="3886200" indent="-228600" algn="l" rtl="0" eaLnBrk="1" fontAlgn="base" hangingPunct="1">
        <a:spcBef>
          <a:spcPct val="20000"/>
        </a:spcBef>
        <a:spcAft>
          <a:spcPct val="0"/>
        </a:spcAft>
        <a:buChar char="»"/>
        <a:defRPr sz="2000" b="1">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3" descr="logo_legend_swoosh"/>
          <p:cNvPicPr>
            <a:picLocks noChangeAspect="1" noChangeArrowheads="1"/>
          </p:cNvPicPr>
          <p:nvPr/>
        </p:nvPicPr>
        <p:blipFill>
          <a:blip r:embed="rId13"/>
          <a:srcRect/>
          <a:stretch>
            <a:fillRect/>
          </a:stretch>
        </p:blipFill>
        <p:spPr bwMode="auto">
          <a:xfrm>
            <a:off x="0" y="0"/>
            <a:ext cx="3162300" cy="942975"/>
          </a:xfrm>
          <a:prstGeom prst="rect">
            <a:avLst/>
          </a:prstGeom>
          <a:noFill/>
          <a:ln w="9525">
            <a:noFill/>
            <a:miter lim="800000"/>
            <a:headEnd/>
            <a:tailEnd/>
          </a:ln>
        </p:spPr>
      </p:pic>
      <p:sp>
        <p:nvSpPr>
          <p:cNvPr id="13315" name="Rectangle 7"/>
          <p:cNvSpPr>
            <a:spLocks noGrp="1" noChangeArrowheads="1"/>
          </p:cNvSpPr>
          <p:nvPr>
            <p:ph type="title"/>
          </p:nvPr>
        </p:nvSpPr>
        <p:spPr bwMode="auto">
          <a:xfrm>
            <a:off x="2438400" y="304800"/>
            <a:ext cx="6248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6"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402" name="Rectangle 18"/>
          <p:cNvSpPr>
            <a:spLocks noGrp="1" noChangeArrowheads="1"/>
          </p:cNvSpPr>
          <p:nvPr>
            <p:ph type="sldNum" sz="quarter" idx="4"/>
          </p:nvPr>
        </p:nvSpPr>
        <p:spPr bwMode="auto">
          <a:xfrm>
            <a:off x="6553200" y="6229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b="1">
                <a:latin typeface="+mn-lt"/>
              </a:defRPr>
            </a:lvl1pPr>
          </a:lstStyle>
          <a:p>
            <a:pPr>
              <a:defRPr/>
            </a:pPr>
            <a:fld id="{0B87EB7E-8C68-481F-9878-C20B301117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fontAlgn="base">
        <a:spcBef>
          <a:spcPct val="0"/>
        </a:spcBef>
        <a:spcAft>
          <a:spcPct val="0"/>
        </a:spcAft>
        <a:defRPr sz="4000" b="1">
          <a:solidFill>
            <a:schemeClr val="tx2"/>
          </a:solidFill>
          <a:latin typeface="+mj-lt"/>
          <a:ea typeface="+mj-ea"/>
          <a:cs typeface="+mj-cs"/>
        </a:defRPr>
      </a:lvl1pPr>
      <a:lvl2pPr algn="ctr" rtl="0" fontAlgn="base">
        <a:spcBef>
          <a:spcPct val="0"/>
        </a:spcBef>
        <a:spcAft>
          <a:spcPct val="0"/>
        </a:spcAft>
        <a:defRPr sz="4000" b="1">
          <a:solidFill>
            <a:schemeClr val="tx2"/>
          </a:solidFill>
          <a:latin typeface="Arial Narrow" pitchFamily="34" charset="0"/>
        </a:defRPr>
      </a:lvl2pPr>
      <a:lvl3pPr algn="ctr" rtl="0" fontAlgn="base">
        <a:spcBef>
          <a:spcPct val="0"/>
        </a:spcBef>
        <a:spcAft>
          <a:spcPct val="0"/>
        </a:spcAft>
        <a:defRPr sz="4000" b="1">
          <a:solidFill>
            <a:schemeClr val="tx2"/>
          </a:solidFill>
          <a:latin typeface="Arial Narrow" pitchFamily="34" charset="0"/>
        </a:defRPr>
      </a:lvl3pPr>
      <a:lvl4pPr algn="ctr" rtl="0" fontAlgn="base">
        <a:spcBef>
          <a:spcPct val="0"/>
        </a:spcBef>
        <a:spcAft>
          <a:spcPct val="0"/>
        </a:spcAft>
        <a:defRPr sz="4000" b="1">
          <a:solidFill>
            <a:schemeClr val="tx2"/>
          </a:solidFill>
          <a:latin typeface="Arial Narrow" pitchFamily="34" charset="0"/>
        </a:defRPr>
      </a:lvl4pPr>
      <a:lvl5pPr algn="ctr" rtl="0" fontAlgn="base">
        <a:spcBef>
          <a:spcPct val="0"/>
        </a:spcBef>
        <a:spcAft>
          <a:spcPct val="0"/>
        </a:spcAft>
        <a:defRPr sz="4000" b="1">
          <a:solidFill>
            <a:schemeClr val="tx2"/>
          </a:solidFill>
          <a:latin typeface="Arial Narrow" pitchFamily="34" charset="0"/>
        </a:defRPr>
      </a:lvl5pPr>
      <a:lvl6pPr marL="457200" algn="ctr" rtl="0" eaLnBrk="1" fontAlgn="base" hangingPunct="1">
        <a:spcBef>
          <a:spcPct val="0"/>
        </a:spcBef>
        <a:spcAft>
          <a:spcPct val="0"/>
        </a:spcAft>
        <a:defRPr sz="4000" b="1">
          <a:solidFill>
            <a:schemeClr val="tx2"/>
          </a:solidFill>
          <a:latin typeface="Arial Narrow" pitchFamily="34" charset="0"/>
        </a:defRPr>
      </a:lvl6pPr>
      <a:lvl7pPr marL="914400" algn="ctr" rtl="0" eaLnBrk="1" fontAlgn="base" hangingPunct="1">
        <a:spcBef>
          <a:spcPct val="0"/>
        </a:spcBef>
        <a:spcAft>
          <a:spcPct val="0"/>
        </a:spcAft>
        <a:defRPr sz="4000" b="1">
          <a:solidFill>
            <a:schemeClr val="tx2"/>
          </a:solidFill>
          <a:latin typeface="Arial Narrow" pitchFamily="34" charset="0"/>
        </a:defRPr>
      </a:lvl7pPr>
      <a:lvl8pPr marL="1371600" algn="ctr" rtl="0" eaLnBrk="1" fontAlgn="base" hangingPunct="1">
        <a:spcBef>
          <a:spcPct val="0"/>
        </a:spcBef>
        <a:spcAft>
          <a:spcPct val="0"/>
        </a:spcAft>
        <a:defRPr sz="4000" b="1">
          <a:solidFill>
            <a:schemeClr val="tx2"/>
          </a:solidFill>
          <a:latin typeface="Arial Narrow" pitchFamily="34" charset="0"/>
        </a:defRPr>
      </a:lvl8pPr>
      <a:lvl9pPr marL="1828800" algn="ctr" rtl="0" eaLnBrk="1" fontAlgn="base" hangingPunct="1">
        <a:spcBef>
          <a:spcPct val="0"/>
        </a:spcBef>
        <a:spcAft>
          <a:spcPct val="0"/>
        </a:spcAft>
        <a:defRPr sz="4000" b="1">
          <a:solidFill>
            <a:schemeClr val="tx2"/>
          </a:solidFill>
          <a:latin typeface="Arial Narrow" pitchFamily="34" charset="0"/>
        </a:defRPr>
      </a:lvl9pPr>
    </p:titleStyle>
    <p:bodyStyle>
      <a:lvl1pPr marL="342900" indent="-342900" algn="l" rtl="0" fontAlgn="base">
        <a:spcBef>
          <a:spcPct val="20000"/>
        </a:spcBef>
        <a:spcAft>
          <a:spcPct val="0"/>
        </a:spcAft>
        <a:buBlip>
          <a:blip r:embed="rId14"/>
        </a:buBlip>
        <a:defRPr sz="3200" b="1">
          <a:solidFill>
            <a:srgbClr val="15315A"/>
          </a:solidFill>
          <a:latin typeface="+mn-lt"/>
          <a:ea typeface="+mn-ea"/>
          <a:cs typeface="+mn-cs"/>
        </a:defRPr>
      </a:lvl1pPr>
      <a:lvl2pPr marL="742950" indent="-285750" algn="l" rtl="0" fontAlgn="base">
        <a:spcBef>
          <a:spcPct val="20000"/>
        </a:spcBef>
        <a:spcAft>
          <a:spcPct val="0"/>
        </a:spcAft>
        <a:buChar char="•"/>
        <a:defRPr sz="2800" b="1">
          <a:solidFill>
            <a:srgbClr val="15315A"/>
          </a:solidFill>
          <a:latin typeface="+mn-lt"/>
        </a:defRPr>
      </a:lvl2pPr>
      <a:lvl3pPr marL="1143000" indent="-228600" algn="l" rtl="0" fontAlgn="base">
        <a:spcBef>
          <a:spcPct val="20000"/>
        </a:spcBef>
        <a:spcAft>
          <a:spcPct val="0"/>
        </a:spcAft>
        <a:buFont typeface="Arial Narrow" pitchFamily="34" charset="0"/>
        <a:buChar char="−"/>
        <a:defRPr sz="2400" b="1">
          <a:solidFill>
            <a:srgbClr val="15315A"/>
          </a:solidFill>
          <a:latin typeface="+mn-lt"/>
        </a:defRPr>
      </a:lvl3pPr>
      <a:lvl4pPr marL="1600200" indent="-228600" algn="l" rtl="0" fontAlgn="base">
        <a:spcBef>
          <a:spcPct val="20000"/>
        </a:spcBef>
        <a:spcAft>
          <a:spcPct val="0"/>
        </a:spcAft>
        <a:buChar char="•"/>
        <a:defRPr sz="2000" b="1">
          <a:solidFill>
            <a:srgbClr val="15315A"/>
          </a:solidFill>
          <a:latin typeface="+mn-lt"/>
        </a:defRPr>
      </a:lvl4pPr>
      <a:lvl5pPr marL="2057400" indent="-228600" algn="l" rtl="0" fontAlgn="base">
        <a:spcBef>
          <a:spcPct val="20000"/>
        </a:spcBef>
        <a:spcAft>
          <a:spcPct val="0"/>
        </a:spcAft>
        <a:buFont typeface="Arial Narrow" pitchFamily="34" charset="0"/>
        <a:buChar char="»"/>
        <a:defRPr sz="2000" b="1">
          <a:solidFill>
            <a:srgbClr val="15315A"/>
          </a:solidFill>
          <a:latin typeface="+mn-lt"/>
        </a:defRPr>
      </a:lvl5pPr>
      <a:lvl6pPr marL="2514600" indent="-228600" algn="l" rtl="0" eaLnBrk="1" fontAlgn="base" hangingPunct="1">
        <a:spcBef>
          <a:spcPct val="20000"/>
        </a:spcBef>
        <a:spcAft>
          <a:spcPct val="0"/>
        </a:spcAft>
        <a:buFont typeface="Arial Narrow" pitchFamily="34" charset="0"/>
        <a:buChar char="»"/>
        <a:defRPr sz="2000" b="1">
          <a:solidFill>
            <a:srgbClr val="15315A"/>
          </a:solidFill>
          <a:latin typeface="+mn-lt"/>
        </a:defRPr>
      </a:lvl6pPr>
      <a:lvl7pPr marL="2971800" indent="-228600" algn="l" rtl="0" eaLnBrk="1" fontAlgn="base" hangingPunct="1">
        <a:spcBef>
          <a:spcPct val="20000"/>
        </a:spcBef>
        <a:spcAft>
          <a:spcPct val="0"/>
        </a:spcAft>
        <a:buFont typeface="Arial Narrow" pitchFamily="34" charset="0"/>
        <a:buChar char="»"/>
        <a:defRPr sz="2000" b="1">
          <a:solidFill>
            <a:srgbClr val="15315A"/>
          </a:solidFill>
          <a:latin typeface="+mn-lt"/>
        </a:defRPr>
      </a:lvl7pPr>
      <a:lvl8pPr marL="3429000" indent="-228600" algn="l" rtl="0" eaLnBrk="1" fontAlgn="base" hangingPunct="1">
        <a:spcBef>
          <a:spcPct val="20000"/>
        </a:spcBef>
        <a:spcAft>
          <a:spcPct val="0"/>
        </a:spcAft>
        <a:buFont typeface="Arial Narrow" pitchFamily="34" charset="0"/>
        <a:buChar char="»"/>
        <a:defRPr sz="2000" b="1">
          <a:solidFill>
            <a:srgbClr val="15315A"/>
          </a:solidFill>
          <a:latin typeface="+mn-lt"/>
        </a:defRPr>
      </a:lvl8pPr>
      <a:lvl9pPr marL="3886200" indent="-228600" algn="l" rtl="0" eaLnBrk="1" fontAlgn="base" hangingPunct="1">
        <a:spcBef>
          <a:spcPct val="20000"/>
        </a:spcBef>
        <a:spcAft>
          <a:spcPct val="0"/>
        </a:spcAft>
        <a:buFont typeface="Arial Narrow" pitchFamily="34" charset="0"/>
        <a:buChar char="»"/>
        <a:defRPr sz="2000" b="1">
          <a:solidFill>
            <a:srgbClr val="15315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sp>
        <p:nvSpPr>
          <p:cNvPr id="1034" name="Line 10"/>
          <p:cNvSpPr>
            <a:spLocks noChangeShapeType="1"/>
          </p:cNvSpPr>
          <p:nvPr/>
        </p:nvSpPr>
        <p:spPr bwMode="auto">
          <a:xfrm>
            <a:off x="0" y="990600"/>
            <a:ext cx="9144000" cy="0"/>
          </a:xfrm>
          <a:prstGeom prst="line">
            <a:avLst/>
          </a:prstGeom>
          <a:noFill/>
          <a:ln w="28575">
            <a:solidFill>
              <a:srgbClr val="D21034"/>
            </a:solidFill>
            <a:round/>
            <a:headEnd/>
            <a:tailEnd/>
          </a:ln>
          <a:effectLst/>
        </p:spPr>
        <p:txBody>
          <a:bodyPr/>
          <a:lstStyle/>
          <a:p>
            <a:pPr>
              <a:defRPr/>
            </a:pPr>
            <a:endParaRPr lang="en-US" dirty="0">
              <a:latin typeface="Arial" charset="0"/>
            </a:endParaRPr>
          </a:p>
        </p:txBody>
      </p:sp>
      <p:sp>
        <p:nvSpPr>
          <p:cNvPr id="1035" name="Line 11"/>
          <p:cNvSpPr>
            <a:spLocks noChangeShapeType="1"/>
          </p:cNvSpPr>
          <p:nvPr/>
        </p:nvSpPr>
        <p:spPr bwMode="auto">
          <a:xfrm>
            <a:off x="-6350" y="917575"/>
            <a:ext cx="9144000" cy="0"/>
          </a:xfrm>
          <a:prstGeom prst="line">
            <a:avLst/>
          </a:prstGeom>
          <a:noFill/>
          <a:ln w="57150">
            <a:solidFill>
              <a:srgbClr val="E4C191"/>
            </a:solidFill>
            <a:round/>
            <a:headEnd/>
            <a:tailEnd/>
          </a:ln>
          <a:effectLst/>
        </p:spPr>
        <p:txBody>
          <a:bodyPr/>
          <a:lstStyle/>
          <a:p>
            <a:pPr>
              <a:defRPr/>
            </a:pPr>
            <a:endParaRPr lang="en-US" dirty="0">
              <a:latin typeface="Arial" charset="0"/>
            </a:endParaRPr>
          </a:p>
        </p:txBody>
      </p:sp>
      <p:sp>
        <p:nvSpPr>
          <p:cNvPr id="1028" name="Rectangle 2"/>
          <p:cNvSpPr>
            <a:spLocks noGrp="1" noChangeArrowheads="1"/>
          </p:cNvSpPr>
          <p:nvPr>
            <p:ph type="title"/>
          </p:nvPr>
        </p:nvSpPr>
        <p:spPr bwMode="auto">
          <a:xfrm>
            <a:off x="1905000" y="0"/>
            <a:ext cx="6858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3"/>
          <p:cNvSpPr>
            <a:spLocks noGrp="1" noChangeArrowheads="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pitchFamily="34" charset="0"/>
                <a:cs typeface="Arial" pitchFamily="34" charset="0"/>
              </a:defRPr>
            </a:lvl1pPr>
          </a:lstStyle>
          <a:p>
            <a:pPr>
              <a:defRPr/>
            </a:pPr>
            <a:fld id="{1271FA1D-00A2-405F-A8D9-EF45F4E81B89}" type="slidenum">
              <a:rPr lang="en-US" smtClean="0"/>
              <a:pPr>
                <a:defRPr/>
              </a:pPr>
              <a:t>‹#›</a:t>
            </a:fld>
            <a:endParaRPr lang="en-US"/>
          </a:p>
        </p:txBody>
      </p:sp>
      <p:pic>
        <p:nvPicPr>
          <p:cNvPr id="1031" name="Picture 12" descr="DAU-logo-only"/>
          <p:cNvPicPr>
            <a:picLocks noChangeAspect="1" noChangeArrowheads="1"/>
          </p:cNvPicPr>
          <p:nvPr/>
        </p:nvPicPr>
        <p:blipFill>
          <a:blip r:embed="rId13" cstate="print"/>
          <a:srcRect/>
          <a:stretch>
            <a:fillRect/>
          </a:stretch>
        </p:blipFill>
        <p:spPr bwMode="auto">
          <a:xfrm>
            <a:off x="76200" y="152400"/>
            <a:ext cx="1295400" cy="554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r" rtl="0" eaLnBrk="1" fontAlgn="base" hangingPunct="1">
        <a:spcBef>
          <a:spcPct val="0"/>
        </a:spcBef>
        <a:spcAft>
          <a:spcPct val="0"/>
        </a:spcAft>
        <a:defRPr sz="2800" b="1">
          <a:solidFill>
            <a:schemeClr val="tx2"/>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tx2"/>
          </a:solidFill>
          <a:latin typeface="Arial" charset="0"/>
          <a:cs typeface="Arial" charset="0"/>
        </a:defRPr>
      </a:lvl2pPr>
      <a:lvl3pPr algn="r" rtl="0" eaLnBrk="1" fontAlgn="base" hangingPunct="1">
        <a:spcBef>
          <a:spcPct val="0"/>
        </a:spcBef>
        <a:spcAft>
          <a:spcPct val="0"/>
        </a:spcAft>
        <a:defRPr sz="2800">
          <a:solidFill>
            <a:schemeClr val="tx2"/>
          </a:solidFill>
          <a:latin typeface="Arial" charset="0"/>
          <a:cs typeface="Arial" charset="0"/>
        </a:defRPr>
      </a:lvl3pPr>
      <a:lvl4pPr algn="r" rtl="0" eaLnBrk="1" fontAlgn="base" hangingPunct="1">
        <a:spcBef>
          <a:spcPct val="0"/>
        </a:spcBef>
        <a:spcAft>
          <a:spcPct val="0"/>
        </a:spcAft>
        <a:defRPr sz="2800">
          <a:solidFill>
            <a:schemeClr val="tx2"/>
          </a:solidFill>
          <a:latin typeface="Arial" charset="0"/>
          <a:cs typeface="Arial" charset="0"/>
        </a:defRPr>
      </a:lvl4pPr>
      <a:lvl5pPr algn="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3200" b="1">
          <a:solidFill>
            <a:schemeClr val="tx2"/>
          </a:solidFill>
          <a:latin typeface="Arial Narrow" pitchFamily="34" charset="0"/>
        </a:defRPr>
      </a:lvl6pPr>
      <a:lvl7pPr marL="914400" algn="ctr" rtl="0" eaLnBrk="1" fontAlgn="base" hangingPunct="1">
        <a:spcBef>
          <a:spcPct val="0"/>
        </a:spcBef>
        <a:spcAft>
          <a:spcPct val="0"/>
        </a:spcAft>
        <a:defRPr sz="3200" b="1">
          <a:solidFill>
            <a:schemeClr val="tx2"/>
          </a:solidFill>
          <a:latin typeface="Arial Narrow" pitchFamily="34" charset="0"/>
        </a:defRPr>
      </a:lvl7pPr>
      <a:lvl8pPr marL="1371600" algn="ctr" rtl="0" eaLnBrk="1" fontAlgn="base" hangingPunct="1">
        <a:spcBef>
          <a:spcPct val="0"/>
        </a:spcBef>
        <a:spcAft>
          <a:spcPct val="0"/>
        </a:spcAft>
        <a:defRPr sz="3200" b="1">
          <a:solidFill>
            <a:schemeClr val="tx2"/>
          </a:solidFill>
          <a:latin typeface="Arial Narrow" pitchFamily="34" charset="0"/>
        </a:defRPr>
      </a:lvl8pPr>
      <a:lvl9pPr marL="1828800" algn="ctr" rtl="0" eaLnBrk="1" fontAlgn="base" hangingPunct="1">
        <a:spcBef>
          <a:spcPct val="0"/>
        </a:spcBef>
        <a:spcAft>
          <a:spcPct val="0"/>
        </a:spcAft>
        <a:defRPr sz="32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0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16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14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600" b="1">
          <a:solidFill>
            <a:schemeClr val="tx1"/>
          </a:solidFill>
          <a:latin typeface="+mn-lt"/>
        </a:defRPr>
      </a:lvl6pPr>
      <a:lvl7pPr marL="2971800" indent="-228600" algn="l" rtl="0" eaLnBrk="1" fontAlgn="base" hangingPunct="1">
        <a:spcBef>
          <a:spcPct val="20000"/>
        </a:spcBef>
        <a:spcAft>
          <a:spcPct val="0"/>
        </a:spcAft>
        <a:buChar char="»"/>
        <a:defRPr sz="1600" b="1">
          <a:solidFill>
            <a:schemeClr val="tx1"/>
          </a:solidFill>
          <a:latin typeface="+mn-lt"/>
        </a:defRPr>
      </a:lvl7pPr>
      <a:lvl8pPr marL="3429000" indent="-228600" algn="l" rtl="0" eaLnBrk="1" fontAlgn="base" hangingPunct="1">
        <a:spcBef>
          <a:spcPct val="20000"/>
        </a:spcBef>
        <a:spcAft>
          <a:spcPct val="0"/>
        </a:spcAft>
        <a:buChar char="»"/>
        <a:defRPr sz="1600" b="1">
          <a:solidFill>
            <a:schemeClr val="tx1"/>
          </a:solidFill>
          <a:latin typeface="+mn-lt"/>
        </a:defRPr>
      </a:lvl8pPr>
      <a:lvl9pPr marL="3886200" indent="-228600" algn="l" rtl="0" eaLnBrk="1" fontAlgn="base" hangingPunct="1">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ctrTitle"/>
          </p:nvPr>
        </p:nvSpPr>
        <p:spPr>
          <a:xfrm>
            <a:off x="685800" y="2438400"/>
            <a:ext cx="7772400" cy="1470025"/>
          </a:xfrm>
        </p:spPr>
        <p:txBody>
          <a:bodyPr/>
          <a:lstStyle/>
          <a:p>
            <a:pPr eaLnBrk="1" hangingPunct="1"/>
            <a:r>
              <a:rPr lang="en-US" sz="3200" dirty="0" smtClean="0">
                <a:latin typeface="Arial" charset="0"/>
                <a:cs typeface="Arial" charset="0"/>
              </a:rPr>
              <a:t>CLR 252</a:t>
            </a:r>
            <a:br>
              <a:rPr lang="en-US" sz="3200" dirty="0" smtClean="0">
                <a:latin typeface="Arial" charset="0"/>
                <a:cs typeface="Arial" charset="0"/>
              </a:rPr>
            </a:br>
            <a:r>
              <a:rPr lang="en-US" sz="4800" dirty="0" smtClean="0">
                <a:latin typeface="Arial" charset="0"/>
                <a:cs typeface="Arial" charset="0"/>
              </a:rPr>
              <a:t>Developing KPPs</a:t>
            </a:r>
          </a:p>
        </p:txBody>
      </p:sp>
      <p:sp>
        <p:nvSpPr>
          <p:cNvPr id="4099" name="Subtitle 6"/>
          <p:cNvSpPr>
            <a:spLocks noGrp="1"/>
          </p:cNvSpPr>
          <p:nvPr>
            <p:ph type="subTitle" idx="1"/>
          </p:nvPr>
        </p:nvSpPr>
        <p:spPr>
          <a:xfrm>
            <a:off x="1371600" y="4194175"/>
            <a:ext cx="6400800" cy="1752600"/>
          </a:xfrm>
        </p:spPr>
        <p:txBody>
          <a:bodyPr/>
          <a:lstStyle/>
          <a:p>
            <a:pPr algn="l"/>
            <a:r>
              <a:rPr lang="en-US" sz="1400" b="1" dirty="0">
                <a:latin typeface="Arial" charset="0"/>
                <a:cs typeface="Arial" charset="0"/>
              </a:rPr>
              <a:t>Note from SME:</a:t>
            </a:r>
          </a:p>
          <a:p>
            <a:pPr algn="l"/>
            <a:r>
              <a:rPr lang="en-US" sz="1400" dirty="0"/>
              <a:t>Changes to text are marked in </a:t>
            </a:r>
            <a:r>
              <a:rPr lang="en-US" sz="1400" dirty="0">
                <a:solidFill>
                  <a:srgbClr val="FF0000"/>
                </a:solidFill>
              </a:rPr>
              <a:t>Red</a:t>
            </a:r>
            <a:r>
              <a:rPr lang="en-US" sz="1400" dirty="0"/>
              <a:t>. If just the title is in red, that is all that is changed—If the title AND text (or partial) changed—it will be marked. </a:t>
            </a:r>
          </a:p>
          <a:p>
            <a:pPr algn="l"/>
            <a:r>
              <a:rPr lang="en-US" sz="1400" dirty="0"/>
              <a:t> </a:t>
            </a:r>
          </a:p>
          <a:p>
            <a:pPr algn="l"/>
            <a:r>
              <a:rPr lang="en-US" sz="1400" dirty="0"/>
              <a:t>EXCEPTION—If there is a new DIAGRAM—I only marked the title/header—to not “mess up” the diagram.</a:t>
            </a:r>
          </a:p>
        </p:txBody>
      </p:sp>
    </p:spTree>
    <p:extLst>
      <p:ext uri="{BB962C8B-B14F-4D97-AF65-F5344CB8AC3E}">
        <p14:creationId xmlns:p14="http://schemas.microsoft.com/office/powerpoint/2010/main" val="4187201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19200" y="0"/>
            <a:ext cx="7467600" cy="1447800"/>
          </a:xfrm>
        </p:spPr>
        <p:txBody>
          <a:bodyPr/>
          <a:lstStyle/>
          <a:p>
            <a:pPr eaLnBrk="1" hangingPunct="1"/>
            <a:r>
              <a:rPr lang="en-US" dirty="0" smtClean="0">
                <a:latin typeface="Arial" charset="0"/>
                <a:cs typeface="Arial" charset="0"/>
              </a:rPr>
              <a:t>Steps for Developing KPPs</a:t>
            </a:r>
          </a:p>
        </p:txBody>
      </p:sp>
      <p:sp>
        <p:nvSpPr>
          <p:cNvPr id="14339" name="Content Placeholder 2"/>
          <p:cNvSpPr>
            <a:spLocks noGrp="1"/>
          </p:cNvSpPr>
          <p:nvPr>
            <p:ph idx="1"/>
          </p:nvPr>
        </p:nvSpPr>
        <p:spPr>
          <a:xfrm>
            <a:off x="457200" y="1219201"/>
            <a:ext cx="8229600" cy="3657599"/>
          </a:xfrm>
        </p:spPr>
        <p:txBody>
          <a:bodyPr/>
          <a:lstStyle/>
          <a:p>
            <a:pPr eaLnBrk="1" hangingPunct="1">
              <a:spcBef>
                <a:spcPts val="0"/>
              </a:spcBef>
              <a:spcAft>
                <a:spcPts val="600"/>
              </a:spcAft>
              <a:buFontTx/>
              <a:buChar char="•"/>
            </a:pPr>
            <a:r>
              <a:rPr lang="en-US" sz="2000" b="1" dirty="0" smtClean="0">
                <a:latin typeface="Arial" charset="0"/>
                <a:cs typeface="Arial" charset="0"/>
              </a:rPr>
              <a:t>Step 1 -- </a:t>
            </a:r>
            <a:r>
              <a:rPr lang="en-US" sz="2000" dirty="0" smtClean="0">
                <a:latin typeface="Arial" charset="0"/>
                <a:cs typeface="Arial" charset="0"/>
              </a:rPr>
              <a:t>List required capabilities for each mission or function as described in the proposed CDD or CPD. </a:t>
            </a:r>
          </a:p>
          <a:p>
            <a:pPr>
              <a:spcBef>
                <a:spcPts val="0"/>
              </a:spcBef>
              <a:spcAft>
                <a:spcPts val="600"/>
              </a:spcAft>
              <a:buFontTx/>
              <a:buChar char="•"/>
            </a:pPr>
            <a:r>
              <a:rPr lang="en-US" sz="2000" b="1" dirty="0" smtClean="0">
                <a:latin typeface="Arial" charset="0"/>
                <a:cs typeface="Arial" charset="0"/>
              </a:rPr>
              <a:t>Step 2 </a:t>
            </a:r>
            <a:r>
              <a:rPr lang="en-US" sz="2000" dirty="0">
                <a:latin typeface="Arial" charset="0"/>
                <a:cs typeface="Arial" charset="0"/>
              </a:rPr>
              <a:t>--  Review for applicability the list of attributes associated </a:t>
            </a:r>
            <a:r>
              <a:rPr lang="en-US" sz="2000" dirty="0" smtClean="0">
                <a:latin typeface="Arial" charset="0"/>
                <a:cs typeface="Arial" charset="0"/>
              </a:rPr>
              <a:t>with each </a:t>
            </a:r>
            <a:r>
              <a:rPr lang="en-US" sz="2000" dirty="0">
                <a:latin typeface="Arial" charset="0"/>
                <a:cs typeface="Arial" charset="0"/>
              </a:rPr>
              <a:t>of the joint </a:t>
            </a:r>
            <a:r>
              <a:rPr lang="en-US" sz="2000" dirty="0" smtClean="0">
                <a:latin typeface="Arial" charset="0"/>
                <a:cs typeface="Arial" charset="0"/>
              </a:rPr>
              <a:t>functions</a:t>
            </a:r>
          </a:p>
          <a:p>
            <a:pPr lvl="1">
              <a:spcBef>
                <a:spcPts val="0"/>
              </a:spcBef>
              <a:spcAft>
                <a:spcPts val="600"/>
              </a:spcAft>
              <a:buFontTx/>
              <a:buChar char="•"/>
            </a:pPr>
            <a:r>
              <a:rPr lang="en-US" dirty="0">
                <a:latin typeface="Arial" charset="0"/>
                <a:cs typeface="Arial" charset="0"/>
              </a:rPr>
              <a:t>Command and </a:t>
            </a:r>
            <a:r>
              <a:rPr lang="en-US" dirty="0" smtClean="0">
                <a:latin typeface="Arial" charset="0"/>
                <a:cs typeface="Arial" charset="0"/>
              </a:rPr>
              <a:t>Control (C2)</a:t>
            </a:r>
          </a:p>
          <a:p>
            <a:pPr lvl="1">
              <a:spcBef>
                <a:spcPts val="0"/>
              </a:spcBef>
              <a:spcAft>
                <a:spcPts val="600"/>
              </a:spcAft>
              <a:buFontTx/>
              <a:buChar char="•"/>
            </a:pPr>
            <a:r>
              <a:rPr lang="en-US" dirty="0" err="1">
                <a:latin typeface="Arial" charset="0"/>
                <a:cs typeface="Arial" charset="0"/>
              </a:rPr>
              <a:t>Battlespace</a:t>
            </a:r>
            <a:r>
              <a:rPr lang="en-US" dirty="0">
                <a:latin typeface="Arial" charset="0"/>
                <a:cs typeface="Arial" charset="0"/>
              </a:rPr>
              <a:t> Awareness (BA</a:t>
            </a:r>
            <a:r>
              <a:rPr lang="en-US" dirty="0" smtClean="0">
                <a:latin typeface="Arial" charset="0"/>
                <a:cs typeface="Arial" charset="0"/>
              </a:rPr>
              <a:t>)</a:t>
            </a:r>
          </a:p>
          <a:p>
            <a:pPr lvl="1">
              <a:spcBef>
                <a:spcPts val="0"/>
              </a:spcBef>
              <a:spcAft>
                <a:spcPts val="600"/>
              </a:spcAft>
              <a:buFontTx/>
              <a:buChar char="•"/>
            </a:pPr>
            <a:r>
              <a:rPr lang="en-US" dirty="0" smtClean="0">
                <a:latin typeface="Arial" charset="0"/>
                <a:cs typeface="Arial" charset="0"/>
              </a:rPr>
              <a:t>Fires</a:t>
            </a:r>
          </a:p>
          <a:p>
            <a:pPr lvl="1">
              <a:spcBef>
                <a:spcPts val="0"/>
              </a:spcBef>
              <a:spcAft>
                <a:spcPts val="600"/>
              </a:spcAft>
              <a:buFontTx/>
              <a:buChar char="•"/>
            </a:pPr>
            <a:r>
              <a:rPr lang="en-US" dirty="0">
                <a:latin typeface="Arial" charset="0"/>
                <a:cs typeface="Arial" charset="0"/>
              </a:rPr>
              <a:t>Movement and </a:t>
            </a:r>
            <a:r>
              <a:rPr lang="en-US" dirty="0" smtClean="0">
                <a:latin typeface="Arial" charset="0"/>
                <a:cs typeface="Arial" charset="0"/>
              </a:rPr>
              <a:t>Maneuver</a:t>
            </a:r>
          </a:p>
          <a:p>
            <a:pPr lvl="1">
              <a:spcBef>
                <a:spcPts val="0"/>
              </a:spcBef>
              <a:spcAft>
                <a:spcPts val="600"/>
              </a:spcAft>
              <a:buFontTx/>
              <a:buChar char="•"/>
            </a:pPr>
            <a:r>
              <a:rPr lang="en-US" dirty="0" smtClean="0">
                <a:latin typeface="Arial" charset="0"/>
                <a:cs typeface="Arial" charset="0"/>
              </a:rPr>
              <a:t>Protection</a:t>
            </a:r>
          </a:p>
          <a:p>
            <a:pPr lvl="1">
              <a:spcBef>
                <a:spcPts val="0"/>
              </a:spcBef>
              <a:spcAft>
                <a:spcPts val="600"/>
              </a:spcAft>
              <a:buFontTx/>
              <a:buChar char="•"/>
            </a:pPr>
            <a:r>
              <a:rPr lang="en-US" dirty="0" smtClean="0">
                <a:latin typeface="Arial" charset="0"/>
                <a:cs typeface="Arial" charset="0"/>
              </a:rPr>
              <a:t>Sustainment</a:t>
            </a:r>
            <a:endParaRPr lang="en-US" sz="2000" dirty="0" smtClean="0">
              <a:latin typeface="Arial" charset="0"/>
              <a:cs typeface="Arial" charset="0"/>
            </a:endParaRPr>
          </a:p>
          <a:p>
            <a:pPr marL="0" indent="0" eaLnBrk="1" hangingPunct="1">
              <a:spcBef>
                <a:spcPts val="0"/>
              </a:spcBef>
              <a:spcAft>
                <a:spcPts val="600"/>
              </a:spcAft>
              <a:buNone/>
            </a:pPr>
            <a:r>
              <a:rPr lang="en-US" sz="2000" dirty="0" smtClean="0">
                <a:latin typeface="Arial" charset="0"/>
                <a:cs typeface="Arial" charset="0"/>
              </a:rPr>
              <a:t> </a:t>
            </a:r>
          </a:p>
          <a:p>
            <a:pPr marL="0" indent="0" eaLnBrk="1" hangingPunct="1">
              <a:spcBef>
                <a:spcPts val="0"/>
              </a:spcBef>
              <a:spcAft>
                <a:spcPts val="600"/>
              </a:spcAft>
              <a:buNone/>
            </a:pPr>
            <a:endParaRPr lang="en-US" sz="2000" dirty="0" smtClean="0">
              <a:solidFill>
                <a:schemeClr val="bg1"/>
              </a:solidFill>
              <a:latin typeface="Arial" charset="0"/>
              <a:cs typeface="Arial" charset="0"/>
            </a:endParaRPr>
          </a:p>
          <a:p>
            <a:pPr eaLnBrk="1" hangingPunct="1">
              <a:spcBef>
                <a:spcPts val="0"/>
              </a:spcBef>
              <a:spcAft>
                <a:spcPts val="600"/>
              </a:spcAft>
              <a:buFontTx/>
              <a:buNone/>
            </a:pPr>
            <a:r>
              <a:rPr lang="en-US" sz="1200" dirty="0" smtClean="0">
                <a:solidFill>
                  <a:schemeClr val="bg1"/>
                </a:solidFill>
                <a:latin typeface="Arial" charset="0"/>
                <a:cs typeface="Arial" charset="0"/>
              </a:rPr>
              <a:t>							</a:t>
            </a:r>
            <a:r>
              <a:rPr lang="en-US" sz="1200" dirty="0" smtClean="0">
                <a:latin typeface="Arial" charset="0"/>
                <a:cs typeface="Arial" charset="0"/>
              </a:rPr>
              <a:t>**Pop-up information on notes page</a:t>
            </a:r>
          </a:p>
        </p:txBody>
      </p:sp>
      <p:sp>
        <p:nvSpPr>
          <p:cNvPr id="47107" name="Slide Number Placeholder 21"/>
          <p:cNvSpPr>
            <a:spLocks noGrp="1"/>
          </p:cNvSpPr>
          <p:nvPr>
            <p:ph type="sldNum" sz="quarter" idx="10"/>
          </p:nvPr>
        </p:nvSpPr>
        <p:spPr/>
        <p:txBody>
          <a:bodyPr/>
          <a:lstStyle/>
          <a:p>
            <a:pPr fontAlgn="base">
              <a:spcBef>
                <a:spcPct val="0"/>
              </a:spcBef>
              <a:spcAft>
                <a:spcPct val="0"/>
              </a:spcAft>
              <a:defRPr/>
            </a:pPr>
            <a:fld id="{5FF46C36-272F-40A3-8CE5-BB566ED5F028}" type="slidenum">
              <a:rPr lang="en-US"/>
              <a:pPr fontAlgn="base">
                <a:spcBef>
                  <a:spcPct val="0"/>
                </a:spcBef>
                <a:spcAft>
                  <a:spcPct val="0"/>
                </a:spcAft>
                <a:defRPr/>
              </a:pPr>
              <a:t>10</a:t>
            </a:fld>
            <a:endParaRPr lang="en-US" dirty="0"/>
          </a:p>
        </p:txBody>
      </p:sp>
      <p:sp>
        <p:nvSpPr>
          <p:cNvPr id="2" name="Rectangle 1"/>
          <p:cNvSpPr/>
          <p:nvPr/>
        </p:nvSpPr>
        <p:spPr>
          <a:xfrm>
            <a:off x="762000" y="5029200"/>
            <a:ext cx="6781800" cy="646331"/>
          </a:xfrm>
          <a:prstGeom prst="rect">
            <a:avLst/>
          </a:prstGeom>
          <a:solidFill>
            <a:srgbClr val="99CCFF"/>
          </a:solidFill>
        </p:spPr>
        <p:txBody>
          <a:bodyPr wrap="square">
            <a:spAutoFit/>
          </a:bodyPr>
          <a:lstStyle/>
          <a:p>
            <a:pPr algn="ctr"/>
            <a:r>
              <a:rPr lang="en-US" dirty="0">
                <a:solidFill>
                  <a:srgbClr val="FF0000"/>
                </a:solidFill>
              </a:rPr>
              <a:t>Hint:  See JCIDS Manual, Appendix B to Enclosure B for a list of example attributes for potential KPP designation </a:t>
            </a:r>
          </a:p>
        </p:txBody>
      </p:sp>
    </p:spTree>
    <p:extLst>
      <p:ext uri="{BB962C8B-B14F-4D97-AF65-F5344CB8AC3E}">
        <p14:creationId xmlns:p14="http://schemas.microsoft.com/office/powerpoint/2010/main" val="3491608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95400" y="0"/>
            <a:ext cx="7391400" cy="1447800"/>
          </a:xfrm>
        </p:spPr>
        <p:txBody>
          <a:bodyPr/>
          <a:lstStyle/>
          <a:p>
            <a:pPr eaLnBrk="1" hangingPunct="1"/>
            <a:r>
              <a:rPr lang="en-US" dirty="0" smtClean="0">
                <a:latin typeface="Arial" charset="0"/>
                <a:cs typeface="Arial" charset="0"/>
              </a:rPr>
              <a:t>Key Performance Parameter (KPP) Steps</a:t>
            </a:r>
          </a:p>
        </p:txBody>
      </p:sp>
      <p:sp>
        <p:nvSpPr>
          <p:cNvPr id="15363" name="Content Placeholder 2"/>
          <p:cNvSpPr>
            <a:spLocks noGrp="1"/>
          </p:cNvSpPr>
          <p:nvPr>
            <p:ph idx="1"/>
          </p:nvPr>
        </p:nvSpPr>
        <p:spPr>
          <a:xfrm>
            <a:off x="457200" y="1219200"/>
            <a:ext cx="8229600" cy="4906963"/>
          </a:xfrm>
        </p:spPr>
        <p:txBody>
          <a:bodyPr/>
          <a:lstStyle/>
          <a:p>
            <a:pPr eaLnBrk="1" hangingPunct="1">
              <a:spcBef>
                <a:spcPts val="0"/>
              </a:spcBef>
              <a:spcAft>
                <a:spcPts val="600"/>
              </a:spcAft>
              <a:buFontTx/>
              <a:buChar char="•"/>
            </a:pPr>
            <a:endParaRPr lang="en-US" sz="2200" dirty="0" smtClean="0">
              <a:solidFill>
                <a:schemeClr val="bg1"/>
              </a:solidFill>
              <a:latin typeface="Arial" charset="0"/>
              <a:cs typeface="Arial" charset="0"/>
            </a:endParaRPr>
          </a:p>
          <a:p>
            <a:pPr>
              <a:spcBef>
                <a:spcPts val="0"/>
              </a:spcBef>
              <a:spcAft>
                <a:spcPts val="600"/>
              </a:spcAft>
              <a:buFontTx/>
              <a:buChar char="•"/>
            </a:pPr>
            <a:r>
              <a:rPr lang="en-US" sz="2000" b="1" dirty="0">
                <a:latin typeface="Arial" charset="0"/>
                <a:cs typeface="Arial" charset="0"/>
              </a:rPr>
              <a:t>Step 3 </a:t>
            </a:r>
            <a:r>
              <a:rPr lang="en-US" sz="2000" dirty="0">
                <a:latin typeface="Arial" charset="0"/>
                <a:cs typeface="Arial" charset="0"/>
              </a:rPr>
              <a:t>-- For each mission or function, build at least one measurable performance attribute using the list from Step 2 as a starting </a:t>
            </a:r>
            <a:r>
              <a:rPr lang="en-US" sz="2000" dirty="0" smtClean="0">
                <a:latin typeface="Arial" charset="0"/>
                <a:cs typeface="Arial" charset="0"/>
              </a:rPr>
              <a:t>point</a:t>
            </a:r>
          </a:p>
          <a:p>
            <a:pPr eaLnBrk="1" hangingPunct="1">
              <a:spcBef>
                <a:spcPts val="0"/>
              </a:spcBef>
              <a:spcAft>
                <a:spcPts val="600"/>
              </a:spcAft>
              <a:buFontTx/>
              <a:buChar char="•"/>
            </a:pPr>
            <a:r>
              <a:rPr lang="en-US" sz="2000" b="1" dirty="0" smtClean="0">
                <a:latin typeface="Arial" charset="0"/>
                <a:cs typeface="Arial" charset="0"/>
              </a:rPr>
              <a:t>Step 4 -- </a:t>
            </a:r>
            <a:r>
              <a:rPr lang="en-US" sz="2000" dirty="0" smtClean="0">
                <a:latin typeface="Arial" charset="0"/>
                <a:cs typeface="Arial" charset="0"/>
              </a:rPr>
              <a:t>Determine the attributes that are most critical or essential to the system(s) and designate them as KPPs. </a:t>
            </a:r>
          </a:p>
          <a:p>
            <a:pPr eaLnBrk="1" hangingPunct="1">
              <a:spcBef>
                <a:spcPts val="0"/>
              </a:spcBef>
              <a:spcAft>
                <a:spcPts val="600"/>
              </a:spcAft>
              <a:buFontTx/>
              <a:buChar char="•"/>
            </a:pPr>
            <a:r>
              <a:rPr lang="en-US" sz="2000" b="1" dirty="0" smtClean="0">
                <a:latin typeface="Arial" charset="0"/>
                <a:cs typeface="Arial" charset="0"/>
              </a:rPr>
              <a:t>Step 5</a:t>
            </a:r>
            <a:r>
              <a:rPr lang="en-US" sz="2000" dirty="0" smtClean="0">
                <a:latin typeface="Arial" charset="0"/>
                <a:cs typeface="Arial" charset="0"/>
              </a:rPr>
              <a:t> </a:t>
            </a:r>
            <a:r>
              <a:rPr lang="en-US" sz="2000" b="1" dirty="0" smtClean="0">
                <a:latin typeface="Arial" charset="0"/>
                <a:cs typeface="Arial" charset="0"/>
              </a:rPr>
              <a:t>--</a:t>
            </a:r>
            <a:r>
              <a:rPr lang="en-US" sz="2000" dirty="0" smtClean="0">
                <a:latin typeface="Arial" charset="0"/>
                <a:cs typeface="Arial" charset="0"/>
              </a:rPr>
              <a:t> Document how the KPPs are responsive to the capability performance attributes identified in the ICDs in support of the mission outcomes and associated desired effects. </a:t>
            </a:r>
          </a:p>
          <a:p>
            <a:pPr marL="0" indent="0" eaLnBrk="1" hangingPunct="1">
              <a:spcBef>
                <a:spcPts val="0"/>
              </a:spcBef>
              <a:spcAft>
                <a:spcPts val="600"/>
              </a:spcAft>
              <a:buNone/>
            </a:pPr>
            <a:endParaRPr lang="en-US" sz="2000" b="1" dirty="0" smtClean="0">
              <a:latin typeface="Arial" charset="0"/>
              <a:cs typeface="Arial" charset="0"/>
            </a:endParaRPr>
          </a:p>
          <a:p>
            <a:pPr eaLnBrk="1" hangingPunct="1">
              <a:spcBef>
                <a:spcPts val="0"/>
              </a:spcBef>
              <a:spcAft>
                <a:spcPts val="600"/>
              </a:spcAft>
              <a:buFontTx/>
              <a:buChar char="•"/>
            </a:pPr>
            <a:endParaRPr lang="en-US" sz="2000" dirty="0" smtClean="0">
              <a:latin typeface="Arial" charset="0"/>
              <a:cs typeface="Arial" charset="0"/>
            </a:endParaRPr>
          </a:p>
          <a:p>
            <a:pPr eaLnBrk="1" hangingPunct="1">
              <a:spcBef>
                <a:spcPts val="0"/>
              </a:spcBef>
              <a:spcAft>
                <a:spcPts val="600"/>
              </a:spcAft>
              <a:buFontTx/>
              <a:buChar char="•"/>
            </a:pPr>
            <a:endParaRPr lang="en-US" sz="2000" dirty="0" smtClean="0">
              <a:latin typeface="Arial" charset="0"/>
              <a:cs typeface="Arial" charset="0"/>
            </a:endParaRPr>
          </a:p>
          <a:p>
            <a:pPr eaLnBrk="1" hangingPunct="1">
              <a:spcBef>
                <a:spcPts val="0"/>
              </a:spcBef>
              <a:spcAft>
                <a:spcPts val="600"/>
              </a:spcAft>
              <a:buFontTx/>
              <a:buChar char="•"/>
            </a:pPr>
            <a:endParaRPr lang="en-US" sz="2000" dirty="0" smtClean="0">
              <a:latin typeface="Arial" charset="0"/>
              <a:cs typeface="Arial" charset="0"/>
            </a:endParaRPr>
          </a:p>
          <a:p>
            <a:pPr eaLnBrk="1" hangingPunct="1">
              <a:spcBef>
                <a:spcPts val="0"/>
              </a:spcBef>
              <a:spcAft>
                <a:spcPts val="600"/>
              </a:spcAft>
              <a:buFontTx/>
              <a:buChar char="•"/>
            </a:pPr>
            <a:endParaRPr lang="en-US" sz="2000" dirty="0" smtClean="0">
              <a:latin typeface="Arial" charset="0"/>
              <a:cs typeface="Arial" charset="0"/>
            </a:endParaRPr>
          </a:p>
          <a:p>
            <a:pPr eaLnBrk="1" hangingPunct="1">
              <a:spcBef>
                <a:spcPts val="0"/>
              </a:spcBef>
              <a:spcAft>
                <a:spcPts val="600"/>
              </a:spcAft>
              <a:buFontTx/>
              <a:buChar char="•"/>
            </a:pPr>
            <a:endParaRPr lang="en-US" sz="2000" dirty="0" smtClean="0">
              <a:latin typeface="Arial" charset="0"/>
              <a:cs typeface="Arial" charset="0"/>
            </a:endParaRPr>
          </a:p>
          <a:p>
            <a:pPr eaLnBrk="1" hangingPunct="1">
              <a:spcBef>
                <a:spcPts val="0"/>
              </a:spcBef>
              <a:spcAft>
                <a:spcPts val="600"/>
              </a:spcAft>
              <a:buFontTx/>
              <a:buNone/>
            </a:pPr>
            <a:r>
              <a:rPr lang="en-US" sz="1200" dirty="0" smtClean="0">
                <a:latin typeface="Arial" charset="0"/>
                <a:cs typeface="Arial" charset="0"/>
              </a:rPr>
              <a:t>							**Pop-up information on notes page</a:t>
            </a:r>
          </a:p>
          <a:p>
            <a:pPr eaLnBrk="1" hangingPunct="1">
              <a:spcBef>
                <a:spcPts val="0"/>
              </a:spcBef>
              <a:spcAft>
                <a:spcPts val="600"/>
              </a:spcAft>
              <a:buFontTx/>
              <a:buNone/>
            </a:pPr>
            <a:endParaRPr lang="en-US" sz="2000" dirty="0" smtClean="0">
              <a:latin typeface="Arial" charset="0"/>
              <a:cs typeface="Arial" charset="0"/>
            </a:endParaRPr>
          </a:p>
          <a:p>
            <a:pPr eaLnBrk="1" hangingPunct="1">
              <a:spcBef>
                <a:spcPts val="0"/>
              </a:spcBef>
              <a:spcAft>
                <a:spcPts val="600"/>
              </a:spcAft>
              <a:buFontTx/>
              <a:buChar char="•"/>
            </a:pPr>
            <a:endParaRPr lang="en-US" sz="2000" dirty="0" smtClean="0">
              <a:solidFill>
                <a:schemeClr val="bg1"/>
              </a:solidFill>
              <a:latin typeface="Arial" charset="0"/>
              <a:cs typeface="Arial" charset="0"/>
            </a:endParaRPr>
          </a:p>
          <a:p>
            <a:pPr eaLnBrk="1" hangingPunct="1">
              <a:spcBef>
                <a:spcPts val="0"/>
              </a:spcBef>
              <a:spcAft>
                <a:spcPts val="600"/>
              </a:spcAft>
              <a:buFontTx/>
              <a:buChar char="•"/>
            </a:pPr>
            <a:endParaRPr lang="en-US" sz="2200" dirty="0" smtClean="0">
              <a:solidFill>
                <a:schemeClr val="bg1"/>
              </a:solidFill>
              <a:latin typeface="Arial" charset="0"/>
              <a:cs typeface="Arial" charset="0"/>
            </a:endParaRPr>
          </a:p>
        </p:txBody>
      </p:sp>
      <p:sp>
        <p:nvSpPr>
          <p:cNvPr id="49155" name="Slide Number Placeholder 21"/>
          <p:cNvSpPr>
            <a:spLocks noGrp="1"/>
          </p:cNvSpPr>
          <p:nvPr>
            <p:ph type="sldNum" sz="quarter" idx="10"/>
          </p:nvPr>
        </p:nvSpPr>
        <p:spPr/>
        <p:txBody>
          <a:bodyPr/>
          <a:lstStyle/>
          <a:p>
            <a:pPr fontAlgn="base">
              <a:spcBef>
                <a:spcPct val="0"/>
              </a:spcBef>
              <a:spcAft>
                <a:spcPct val="0"/>
              </a:spcAft>
              <a:defRPr/>
            </a:pPr>
            <a:fld id="{E9E158B1-8C8A-4F0D-8BA3-4F53B2915FD3}" type="slidenum">
              <a:rPr lang="en-US"/>
              <a:pPr fontAlgn="base">
                <a:spcBef>
                  <a:spcPct val="0"/>
                </a:spcBef>
                <a:spcAft>
                  <a:spcPct val="0"/>
                </a:spcAft>
                <a:defRPr/>
              </a:pPr>
              <a:t>11</a:t>
            </a:fld>
            <a:endParaRPr lang="en-US"/>
          </a:p>
        </p:txBody>
      </p:sp>
    </p:spTree>
    <p:extLst>
      <p:ext uri="{BB962C8B-B14F-4D97-AF65-F5344CB8AC3E}">
        <p14:creationId xmlns:p14="http://schemas.microsoft.com/office/powerpoint/2010/main" val="4187556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latin typeface="Arial" charset="0"/>
                <a:cs typeface="Arial" charset="0"/>
              </a:rPr>
              <a:t>Knowledge Review</a:t>
            </a:r>
          </a:p>
        </p:txBody>
      </p:sp>
      <p:sp>
        <p:nvSpPr>
          <p:cNvPr id="3" name="Content Placeholder 2"/>
          <p:cNvSpPr>
            <a:spLocks noGrp="1"/>
          </p:cNvSpPr>
          <p:nvPr>
            <p:ph idx="1"/>
          </p:nvPr>
        </p:nvSpPr>
        <p:spPr>
          <a:xfrm>
            <a:off x="457200" y="1600200"/>
            <a:ext cx="8686800" cy="4876800"/>
          </a:xfrm>
        </p:spPr>
        <p:txBody>
          <a:bodyPr>
            <a:normAutofit fontScale="92500" lnSpcReduction="20000"/>
          </a:bodyPr>
          <a:lstStyle/>
          <a:p>
            <a:pPr eaLnBrk="1" hangingPunct="1">
              <a:buFontTx/>
              <a:buNone/>
              <a:defRPr/>
            </a:pPr>
            <a:endParaRPr lang="en-US" dirty="0" smtClean="0">
              <a:solidFill>
                <a:schemeClr val="bg1"/>
              </a:solidFill>
            </a:endParaRPr>
          </a:p>
          <a:p>
            <a:pPr eaLnBrk="1" hangingPunct="1">
              <a:defRPr/>
            </a:pPr>
            <a:endParaRPr lang="en-US" dirty="0" smtClean="0">
              <a:solidFill>
                <a:schemeClr val="bg1"/>
              </a:solidFill>
            </a:endParaRPr>
          </a:p>
          <a:p>
            <a:pPr eaLnBrk="1" hangingPunct="1">
              <a:defRPr/>
            </a:pPr>
            <a:endParaRPr lang="en-US" dirty="0" smtClean="0">
              <a:solidFill>
                <a:schemeClr val="bg1"/>
              </a:solidFill>
            </a:endParaRPr>
          </a:p>
          <a:p>
            <a:pPr eaLnBrk="1" hangingPunct="1">
              <a:buFontTx/>
              <a:buNone/>
              <a:defRPr/>
            </a:pPr>
            <a:endParaRPr lang="en-US" dirty="0" smtClean="0">
              <a:solidFill>
                <a:schemeClr val="bg1"/>
              </a:solidFill>
            </a:endParaRPr>
          </a:p>
          <a:p>
            <a:pPr eaLnBrk="1" hangingPunct="1">
              <a:defRPr/>
            </a:pPr>
            <a:endParaRPr lang="en-US" dirty="0" smtClean="0">
              <a:solidFill>
                <a:schemeClr val="bg1"/>
              </a:solidFill>
            </a:endParaRPr>
          </a:p>
          <a:p>
            <a:pPr eaLnBrk="1" hangingPunct="1">
              <a:defRPr/>
            </a:pPr>
            <a:endParaRPr lang="en-US" dirty="0" smtClean="0">
              <a:solidFill>
                <a:schemeClr val="bg1"/>
              </a:solidFill>
            </a:endParaRPr>
          </a:p>
          <a:p>
            <a:pPr eaLnBrk="1" hangingPunct="1">
              <a:buFontTx/>
              <a:buNone/>
              <a:defRPr/>
            </a:pPr>
            <a:endParaRPr lang="en-US" sz="2200" dirty="0" smtClean="0">
              <a:solidFill>
                <a:schemeClr val="bg1"/>
              </a:solidFill>
              <a:latin typeface="+mn-lt"/>
            </a:endParaRPr>
          </a:p>
          <a:p>
            <a:pPr eaLnBrk="1" hangingPunct="1">
              <a:buFontTx/>
              <a:buNone/>
              <a:defRPr/>
            </a:pPr>
            <a:r>
              <a:rPr lang="en-US" sz="2200" dirty="0" smtClean="0">
                <a:solidFill>
                  <a:schemeClr val="bg1"/>
                </a:solidFill>
                <a:latin typeface="+mn-lt"/>
              </a:rPr>
              <a:t>		   </a:t>
            </a:r>
          </a:p>
          <a:p>
            <a:pPr eaLnBrk="1" hangingPunct="1">
              <a:buFontTx/>
              <a:buNone/>
              <a:defRPr/>
            </a:pPr>
            <a:r>
              <a:rPr lang="en-US" sz="2200" dirty="0" smtClean="0">
                <a:solidFill>
                  <a:schemeClr val="bg1"/>
                </a:solidFill>
                <a:latin typeface="+mn-lt"/>
              </a:rPr>
              <a:t>		</a:t>
            </a:r>
          </a:p>
          <a:p>
            <a:pPr eaLnBrk="1" hangingPunct="1">
              <a:buFontTx/>
              <a:buNone/>
              <a:defRPr/>
            </a:pPr>
            <a:endParaRPr lang="en-US" sz="2200" dirty="0" smtClean="0">
              <a:latin typeface="+mn-lt"/>
            </a:endParaRPr>
          </a:p>
          <a:p>
            <a:pPr eaLnBrk="1" hangingPunct="1">
              <a:buFontTx/>
              <a:buNone/>
              <a:defRPr/>
            </a:pPr>
            <a:r>
              <a:rPr lang="en-US" sz="2200" dirty="0" smtClean="0">
                <a:latin typeface="+mn-lt"/>
              </a:rPr>
              <a:t>		a.  Joint Requirement Oversight Council (JROC) for JROC Interest documents</a:t>
            </a:r>
          </a:p>
          <a:p>
            <a:pPr eaLnBrk="1" hangingPunct="1">
              <a:buFontTx/>
              <a:buNone/>
              <a:defRPr/>
            </a:pPr>
            <a:r>
              <a:rPr lang="en-US" sz="2200" dirty="0" smtClean="0">
                <a:latin typeface="+mn-lt"/>
              </a:rPr>
              <a:t>		b.  The JCB for JCB Interest documents</a:t>
            </a:r>
          </a:p>
          <a:p>
            <a:pPr eaLnBrk="1" hangingPunct="1">
              <a:buFontTx/>
              <a:buNone/>
              <a:defRPr/>
            </a:pPr>
            <a:r>
              <a:rPr lang="en-US" sz="2200" dirty="0" smtClean="0">
                <a:latin typeface="+mn-lt"/>
              </a:rPr>
              <a:t>		c.  The DOD component for Joint Integration, Joint Information, or Independent 	 	     documents</a:t>
            </a:r>
            <a:r>
              <a:rPr lang="en-US" sz="2200" dirty="0" smtClean="0">
                <a:solidFill>
                  <a:schemeClr val="bg1"/>
                </a:solidFill>
                <a:latin typeface="+mn-lt"/>
              </a:rPr>
              <a:t>.</a:t>
            </a:r>
          </a:p>
          <a:p>
            <a:pPr eaLnBrk="1" hangingPunct="1">
              <a:buFontTx/>
              <a:buNone/>
              <a:defRPr/>
            </a:pPr>
            <a:r>
              <a:rPr lang="en-US" sz="2200" dirty="0" smtClean="0">
                <a:solidFill>
                  <a:schemeClr val="bg1"/>
                </a:solidFill>
                <a:latin typeface="+mn-lt"/>
              </a:rPr>
              <a:t>	         </a:t>
            </a:r>
            <a:r>
              <a:rPr lang="en-US" sz="2200" dirty="0" smtClean="0">
                <a:latin typeface="+mn-lt"/>
              </a:rPr>
              <a:t> </a:t>
            </a:r>
            <a:r>
              <a:rPr lang="en-US" sz="2200" b="1" dirty="0" smtClean="0">
                <a:solidFill>
                  <a:srgbClr val="00B050"/>
                </a:solidFill>
                <a:latin typeface="+mn-lt"/>
              </a:rPr>
              <a:t>d.  All of the above are correct</a:t>
            </a:r>
          </a:p>
        </p:txBody>
      </p:sp>
      <p:sp>
        <p:nvSpPr>
          <p:cNvPr id="51203" name="Slide Number Placeholder 21"/>
          <p:cNvSpPr>
            <a:spLocks noGrp="1"/>
          </p:cNvSpPr>
          <p:nvPr>
            <p:ph type="sldNum" sz="quarter" idx="10"/>
          </p:nvPr>
        </p:nvSpPr>
        <p:spPr/>
        <p:txBody>
          <a:bodyPr/>
          <a:lstStyle/>
          <a:p>
            <a:pPr fontAlgn="base">
              <a:spcBef>
                <a:spcPct val="0"/>
              </a:spcBef>
              <a:spcAft>
                <a:spcPct val="0"/>
              </a:spcAft>
              <a:defRPr/>
            </a:pPr>
            <a:fld id="{F2A97C32-7457-4252-8A8C-5A42C51D85DE}" type="slidenum">
              <a:rPr lang="en-US"/>
              <a:pPr fontAlgn="base">
                <a:spcBef>
                  <a:spcPct val="0"/>
                </a:spcBef>
                <a:spcAft>
                  <a:spcPct val="0"/>
                </a:spcAft>
                <a:defRPr/>
              </a:pPr>
              <a:t>12</a:t>
            </a:fld>
            <a:endParaRPr lang="en-US"/>
          </a:p>
        </p:txBody>
      </p:sp>
      <p:sp>
        <p:nvSpPr>
          <p:cNvPr id="16389" name="Rectangle 4"/>
          <p:cNvSpPr>
            <a:spLocks noChangeArrowheads="1"/>
          </p:cNvSpPr>
          <p:nvPr/>
        </p:nvSpPr>
        <p:spPr bwMode="auto">
          <a:xfrm>
            <a:off x="609600" y="1143000"/>
            <a:ext cx="8001000" cy="4493538"/>
          </a:xfrm>
          <a:prstGeom prst="rect">
            <a:avLst/>
          </a:prstGeom>
          <a:noFill/>
          <a:ln w="9525">
            <a:noFill/>
            <a:miter lim="800000"/>
            <a:headEnd/>
            <a:tailEnd/>
          </a:ln>
        </p:spPr>
        <p:txBody>
          <a:bodyPr>
            <a:spAutoFit/>
          </a:bodyPr>
          <a:lstStyle/>
          <a:p>
            <a:pPr lvl="1"/>
            <a:r>
              <a:rPr lang="en-US" sz="2000" dirty="0" smtClean="0">
                <a:latin typeface="Arial Narrow" pitchFamily="34" charset="0"/>
              </a:rPr>
              <a:t>Which of the </a:t>
            </a:r>
            <a:r>
              <a:rPr lang="en-US" sz="2000" dirty="0">
                <a:latin typeface="Arial Narrow" pitchFamily="34" charset="0"/>
              </a:rPr>
              <a:t>following questions should </a:t>
            </a:r>
            <a:r>
              <a:rPr lang="en-US" sz="2000" dirty="0" smtClean="0">
                <a:latin typeface="Arial Narrow" pitchFamily="34" charset="0"/>
              </a:rPr>
              <a:t>NOT be answered </a:t>
            </a:r>
            <a:r>
              <a:rPr lang="en-US" sz="2000" dirty="0">
                <a:latin typeface="Arial Narrow" pitchFamily="34" charset="0"/>
              </a:rPr>
              <a:t>in the affirmative before a performance attribute is selected as a KPP:</a:t>
            </a:r>
          </a:p>
          <a:p>
            <a:pPr lvl="1"/>
            <a:endParaRPr lang="en-US" sz="2000" dirty="0">
              <a:solidFill>
                <a:schemeClr val="bg1"/>
              </a:solidFill>
              <a:latin typeface="Arial Narrow" pitchFamily="34" charset="0"/>
            </a:endParaRPr>
          </a:p>
          <a:p>
            <a:pPr lvl="1"/>
            <a:r>
              <a:rPr lang="en-US" sz="2000" dirty="0">
                <a:solidFill>
                  <a:schemeClr val="bg1"/>
                </a:solidFill>
                <a:latin typeface="Arial Narrow" pitchFamily="34" charset="0"/>
              </a:rPr>
              <a:t>	</a:t>
            </a:r>
            <a:r>
              <a:rPr lang="en-US" sz="2000" dirty="0">
                <a:latin typeface="Arial Narrow" pitchFamily="34" charset="0"/>
              </a:rPr>
              <a:t>a.  Does it contribute to significant improvements in capabilities, 	operational effectiveness and/or operational suitability?</a:t>
            </a:r>
          </a:p>
          <a:p>
            <a:pPr lvl="1"/>
            <a:r>
              <a:rPr lang="en-US" sz="2000" dirty="0">
                <a:latin typeface="Arial Narrow" pitchFamily="34" charset="0"/>
              </a:rPr>
              <a:t>	b.  Is it measurable and testable?</a:t>
            </a:r>
          </a:p>
          <a:p>
            <a:pPr lvl="1"/>
            <a:r>
              <a:rPr lang="en-US" sz="2000" dirty="0">
                <a:solidFill>
                  <a:schemeClr val="bg1"/>
                </a:solidFill>
                <a:latin typeface="Arial Narrow" pitchFamily="34" charset="0"/>
              </a:rPr>
              <a:t>	</a:t>
            </a:r>
            <a:r>
              <a:rPr lang="en-US" sz="2000" b="1" dirty="0">
                <a:solidFill>
                  <a:srgbClr val="00B050"/>
                </a:solidFill>
                <a:latin typeface="Arial Narrow" pitchFamily="34" charset="0"/>
              </a:rPr>
              <a:t>c.  The sponsor is not willing to </a:t>
            </a:r>
            <a:r>
              <a:rPr lang="en-US" sz="2000" b="1" dirty="0" smtClean="0">
                <a:solidFill>
                  <a:srgbClr val="00B050"/>
                </a:solidFill>
                <a:latin typeface="Arial Narrow" pitchFamily="34" charset="0"/>
              </a:rPr>
              <a:t>restructure the </a:t>
            </a:r>
            <a:r>
              <a:rPr lang="en-US" sz="2000" b="1" dirty="0">
                <a:solidFill>
                  <a:srgbClr val="00B050"/>
                </a:solidFill>
                <a:latin typeface="Arial Narrow" pitchFamily="34" charset="0"/>
              </a:rPr>
              <a:t>program if the </a:t>
            </a:r>
            <a:r>
              <a:rPr lang="en-US" sz="2000" b="1" dirty="0" smtClean="0">
                <a:solidFill>
                  <a:srgbClr val="00B050"/>
                </a:solidFill>
                <a:latin typeface="Arial Narrow" pitchFamily="34" charset="0"/>
              </a:rPr>
              <a:t>	threshold values </a:t>
            </a:r>
            <a:r>
              <a:rPr lang="en-US" sz="2000" b="1" dirty="0">
                <a:solidFill>
                  <a:srgbClr val="00B050"/>
                </a:solidFill>
                <a:latin typeface="Arial Narrow" pitchFamily="34" charset="0"/>
              </a:rPr>
              <a:t>are not met</a:t>
            </a:r>
          </a:p>
          <a:p>
            <a:pPr lvl="1"/>
            <a:r>
              <a:rPr lang="en-US" sz="2000" dirty="0">
                <a:solidFill>
                  <a:schemeClr val="bg1"/>
                </a:solidFill>
                <a:latin typeface="Arial Narrow" pitchFamily="34" charset="0"/>
              </a:rPr>
              <a:t>	</a:t>
            </a:r>
            <a:r>
              <a:rPr lang="en-US" sz="2000" dirty="0">
                <a:latin typeface="Arial Narrow" pitchFamily="34" charset="0"/>
              </a:rPr>
              <a:t>d.  Is it achievable and affordable?  </a:t>
            </a:r>
          </a:p>
          <a:p>
            <a:pPr lvl="1"/>
            <a:endParaRPr lang="en-US" sz="2000" dirty="0">
              <a:latin typeface="Arial Narrow" pitchFamily="34" charset="0"/>
            </a:endParaRPr>
          </a:p>
          <a:p>
            <a:pPr lvl="1"/>
            <a:r>
              <a:rPr lang="en-US" sz="2000" dirty="0">
                <a:latin typeface="Arial Narrow" pitchFamily="34" charset="0"/>
              </a:rPr>
              <a:t>What level has to validate a KPP?</a:t>
            </a:r>
          </a:p>
          <a:p>
            <a:pPr lvl="1"/>
            <a:endParaRPr lang="en-US" sz="2200" dirty="0">
              <a:solidFill>
                <a:schemeClr val="bg1"/>
              </a:solidFill>
              <a:latin typeface="Arial Narrow" pitchFamily="34" charset="0"/>
            </a:endParaRPr>
          </a:p>
          <a:p>
            <a:pPr lvl="1"/>
            <a:r>
              <a:rPr lang="en-US" sz="2200" dirty="0">
                <a:solidFill>
                  <a:schemeClr val="bg1"/>
                </a:solidFill>
                <a:latin typeface="Arial Narrow" pitchFamily="34" charset="0"/>
              </a:rPr>
              <a:t>	</a:t>
            </a:r>
          </a:p>
          <a:p>
            <a:pPr lvl="1"/>
            <a:r>
              <a:rPr lang="en-US" sz="2200" dirty="0">
                <a:solidFill>
                  <a:schemeClr val="bg1"/>
                </a:solidFill>
                <a:latin typeface="Arial Narrow" pitchFamily="34" charset="0"/>
              </a:rPr>
              <a:t>		</a:t>
            </a:r>
            <a:endParaRPr lang="en-US" dirty="0">
              <a:latin typeface="Arial Narrow" pitchFamily="34" charset="0"/>
            </a:endParaRPr>
          </a:p>
        </p:txBody>
      </p:sp>
    </p:spTree>
    <p:extLst>
      <p:ext uri="{BB962C8B-B14F-4D97-AF65-F5344CB8AC3E}">
        <p14:creationId xmlns:p14="http://schemas.microsoft.com/office/powerpoint/2010/main" val="1537177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838200"/>
          </a:xfrm>
        </p:spPr>
        <p:txBody>
          <a:bodyPr>
            <a:normAutofit fontScale="90000"/>
          </a:bodyPr>
          <a:lstStyle/>
          <a:p>
            <a:pPr eaLnBrk="1" hangingPunct="1">
              <a:defRPr/>
            </a:pPr>
            <a:r>
              <a:rPr lang="en-US" dirty="0" smtClean="0"/>
              <a:t/>
            </a:r>
            <a:br>
              <a:rPr lang="en-US" dirty="0" smtClean="0"/>
            </a:br>
            <a:endParaRPr lang="en-US" dirty="0"/>
          </a:p>
        </p:txBody>
      </p:sp>
      <p:sp>
        <p:nvSpPr>
          <p:cNvPr id="53250" name="Slide Number Placeholder 21"/>
          <p:cNvSpPr>
            <a:spLocks noGrp="1"/>
          </p:cNvSpPr>
          <p:nvPr>
            <p:ph type="sldNum" sz="quarter" idx="10"/>
          </p:nvPr>
        </p:nvSpPr>
        <p:spPr/>
        <p:txBody>
          <a:bodyPr/>
          <a:lstStyle/>
          <a:p>
            <a:pPr fontAlgn="base">
              <a:spcBef>
                <a:spcPct val="0"/>
              </a:spcBef>
              <a:spcAft>
                <a:spcPct val="0"/>
              </a:spcAft>
              <a:defRPr/>
            </a:pPr>
            <a:fld id="{105367C5-6313-440C-8B3B-4028C9182A5C}" type="slidenum">
              <a:rPr lang="en-US"/>
              <a:pPr fontAlgn="base">
                <a:spcBef>
                  <a:spcPct val="0"/>
                </a:spcBef>
                <a:spcAft>
                  <a:spcPct val="0"/>
                </a:spcAft>
                <a:defRPr/>
              </a:pPr>
              <a:t>13</a:t>
            </a:fld>
            <a:endParaRPr lang="en-US"/>
          </a:p>
        </p:txBody>
      </p:sp>
      <p:sp>
        <p:nvSpPr>
          <p:cNvPr id="17412" name="Rectangle 5"/>
          <p:cNvSpPr>
            <a:spLocks noChangeArrowheads="1"/>
          </p:cNvSpPr>
          <p:nvPr/>
        </p:nvSpPr>
        <p:spPr bwMode="auto">
          <a:xfrm>
            <a:off x="3810000" y="304800"/>
            <a:ext cx="5029200" cy="523875"/>
          </a:xfrm>
          <a:prstGeom prst="rect">
            <a:avLst/>
          </a:prstGeom>
          <a:noFill/>
          <a:ln w="9525">
            <a:noFill/>
            <a:miter lim="800000"/>
            <a:headEnd/>
            <a:tailEnd/>
          </a:ln>
        </p:spPr>
        <p:txBody>
          <a:bodyPr>
            <a:spAutoFit/>
          </a:bodyPr>
          <a:lstStyle/>
          <a:p>
            <a:pPr algn="r"/>
            <a:r>
              <a:rPr lang="en-US" sz="2800" b="1">
                <a:cs typeface="Arial" charset="0"/>
              </a:rPr>
              <a:t>Requirements Creep</a:t>
            </a:r>
          </a:p>
        </p:txBody>
      </p:sp>
      <p:sp>
        <p:nvSpPr>
          <p:cNvPr id="17413" name="Rectangle 6"/>
          <p:cNvSpPr>
            <a:spLocks noChangeArrowheads="1"/>
          </p:cNvSpPr>
          <p:nvPr/>
        </p:nvSpPr>
        <p:spPr bwMode="auto">
          <a:xfrm>
            <a:off x="609600" y="1447800"/>
            <a:ext cx="8229600" cy="1631216"/>
          </a:xfrm>
          <a:prstGeom prst="rect">
            <a:avLst/>
          </a:prstGeom>
          <a:noFill/>
          <a:ln w="9525">
            <a:noFill/>
            <a:miter lim="800000"/>
            <a:headEnd/>
            <a:tailEnd/>
          </a:ln>
        </p:spPr>
        <p:txBody>
          <a:bodyPr>
            <a:spAutoFit/>
          </a:bodyPr>
          <a:lstStyle/>
          <a:p>
            <a:r>
              <a:rPr lang="en-US" sz="2000" dirty="0">
                <a:cs typeface="Arial" charset="0"/>
              </a:rPr>
              <a:t>Now that we have looked at KPP </a:t>
            </a:r>
            <a:r>
              <a:rPr lang="en-US" sz="2000" dirty="0" smtClean="0">
                <a:cs typeface="Arial" charset="0"/>
              </a:rPr>
              <a:t>definitions, discussed attributes that should be considered as a KPP and outlined </a:t>
            </a:r>
            <a:r>
              <a:rPr lang="en-US" sz="2000" dirty="0">
                <a:cs typeface="Arial" charset="0"/>
              </a:rPr>
              <a:t>steps to development, we will explore a phenomenon known as requirements creep.  You will see House Armed Services Testimony and look at some recent program examples.</a:t>
            </a:r>
          </a:p>
        </p:txBody>
      </p:sp>
      <p:sp>
        <p:nvSpPr>
          <p:cNvPr id="17414" name="Rectangle 7"/>
          <p:cNvSpPr>
            <a:spLocks noChangeArrowheads="1"/>
          </p:cNvSpPr>
          <p:nvPr/>
        </p:nvSpPr>
        <p:spPr bwMode="auto">
          <a:xfrm>
            <a:off x="685800" y="3124200"/>
            <a:ext cx="2438400" cy="3416300"/>
          </a:xfrm>
          <a:prstGeom prst="rect">
            <a:avLst/>
          </a:prstGeom>
          <a:noFill/>
          <a:ln w="9525">
            <a:noFill/>
            <a:miter lim="800000"/>
            <a:headEnd/>
            <a:tailEnd/>
          </a:ln>
        </p:spPr>
        <p:txBody>
          <a:bodyPr>
            <a:spAutoFit/>
          </a:bodyPr>
          <a:lstStyle/>
          <a:p>
            <a:r>
              <a:rPr lang="en-US" dirty="0">
                <a:cs typeface="Arial" charset="0"/>
              </a:rPr>
              <a:t>As you go through this section, think about any requirements that may have been added to a program you may have worked on – and if there is anything you as the requirements manager can do to influence the results.</a:t>
            </a:r>
            <a:endParaRPr lang="en-US" dirty="0">
              <a:latin typeface="Arial Narrow" pitchFamily="34" charset="0"/>
            </a:endParaRPr>
          </a:p>
        </p:txBody>
      </p:sp>
      <p:pic>
        <p:nvPicPr>
          <p:cNvPr id="17415" name="Content Placeholder 10" descr="250px-M2_Bradley.jpg"/>
          <p:cNvPicPr>
            <a:picLocks noGrp="1" noChangeAspect="1"/>
          </p:cNvPicPr>
          <p:nvPr>
            <p:ph idx="1"/>
          </p:nvPr>
        </p:nvPicPr>
        <p:blipFill>
          <a:blip r:embed="rId3"/>
          <a:srcRect/>
          <a:stretch>
            <a:fillRect/>
          </a:stretch>
        </p:blipFill>
        <p:spPr>
          <a:xfrm>
            <a:off x="3657600" y="2819400"/>
            <a:ext cx="4038600" cy="3343275"/>
          </a:xfrm>
        </p:spPr>
      </p:pic>
    </p:spTree>
    <p:extLst>
      <p:ext uri="{BB962C8B-B14F-4D97-AF65-F5344CB8AC3E}">
        <p14:creationId xmlns:p14="http://schemas.microsoft.com/office/powerpoint/2010/main" val="3908246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latin typeface="Arial" charset="0"/>
                <a:cs typeface="Arial" charset="0"/>
              </a:rPr>
              <a:t> Requirements Creep</a:t>
            </a:r>
          </a:p>
        </p:txBody>
      </p:sp>
      <p:sp>
        <p:nvSpPr>
          <p:cNvPr id="18435" name="Content Placeholder 2"/>
          <p:cNvSpPr>
            <a:spLocks noGrp="1"/>
          </p:cNvSpPr>
          <p:nvPr>
            <p:ph idx="1"/>
          </p:nvPr>
        </p:nvSpPr>
        <p:spPr/>
        <p:txBody>
          <a:bodyPr/>
          <a:lstStyle/>
          <a:p>
            <a:pPr eaLnBrk="1" hangingPunct="1">
              <a:spcBef>
                <a:spcPts val="0"/>
              </a:spcBef>
              <a:spcAft>
                <a:spcPts val="1200"/>
              </a:spcAft>
              <a:buFontTx/>
              <a:buChar char="•"/>
            </a:pPr>
            <a:r>
              <a:rPr lang="en-US" sz="2000" dirty="0" smtClean="0">
                <a:latin typeface="Arial" charset="0"/>
                <a:cs typeface="Arial" charset="0"/>
              </a:rPr>
              <a:t>Requirements creep refers to significant additions or modifications to the requirements of a new system throughout the lifecycle, resulting in extensions to and alteration of the system’s functionality and scope.</a:t>
            </a:r>
          </a:p>
          <a:p>
            <a:pPr eaLnBrk="1" hangingPunct="1">
              <a:spcBef>
                <a:spcPts val="0"/>
              </a:spcBef>
              <a:spcAft>
                <a:spcPts val="1200"/>
              </a:spcAft>
              <a:buFontTx/>
              <a:buChar char="•"/>
            </a:pPr>
            <a:r>
              <a:rPr lang="en-US" sz="2000" dirty="0" smtClean="0">
                <a:latin typeface="Arial" charset="0"/>
                <a:cs typeface="Arial" charset="0"/>
              </a:rPr>
              <a:t>Requirements creep can be especially troublesome to designers when it is not properly managed, due to the detrimental impact such changes may have on cost, resources, quality, or the ability to deliver a system that incorporates the new requirements on time. While it can be argued that the majority of new systems have unstable requirements and that some degree of requirements creep is observed in all requirements methodologies.</a:t>
            </a:r>
          </a:p>
          <a:p>
            <a:pPr eaLnBrk="1" hangingPunct="1">
              <a:spcBef>
                <a:spcPts val="0"/>
              </a:spcBef>
              <a:spcAft>
                <a:spcPts val="1200"/>
              </a:spcAft>
            </a:pPr>
            <a:endParaRPr lang="en-US" sz="2000" dirty="0" smtClean="0">
              <a:solidFill>
                <a:schemeClr val="bg1"/>
              </a:solidFill>
              <a:latin typeface="Arial" charset="0"/>
              <a:cs typeface="Arial" charset="0"/>
            </a:endParaRPr>
          </a:p>
        </p:txBody>
      </p:sp>
      <p:sp>
        <p:nvSpPr>
          <p:cNvPr id="55299" name="Slide Number Placeholder 21"/>
          <p:cNvSpPr>
            <a:spLocks noGrp="1"/>
          </p:cNvSpPr>
          <p:nvPr>
            <p:ph type="sldNum" sz="quarter" idx="10"/>
          </p:nvPr>
        </p:nvSpPr>
        <p:spPr/>
        <p:txBody>
          <a:bodyPr/>
          <a:lstStyle/>
          <a:p>
            <a:pPr fontAlgn="base">
              <a:spcBef>
                <a:spcPct val="0"/>
              </a:spcBef>
              <a:spcAft>
                <a:spcPct val="0"/>
              </a:spcAft>
              <a:defRPr/>
            </a:pPr>
            <a:fld id="{17E6360A-85CA-4E5D-9C51-8676DEE91451}" type="slidenum">
              <a:rPr lang="en-US"/>
              <a:pPr fontAlgn="base">
                <a:spcBef>
                  <a:spcPct val="0"/>
                </a:spcBef>
                <a:spcAft>
                  <a:spcPct val="0"/>
                </a:spcAft>
                <a:defRPr/>
              </a:pPr>
              <a:t>14</a:t>
            </a:fld>
            <a:endParaRPr lang="en-US"/>
          </a:p>
        </p:txBody>
      </p:sp>
    </p:spTree>
    <p:extLst>
      <p:ext uri="{BB962C8B-B14F-4D97-AF65-F5344CB8AC3E}">
        <p14:creationId xmlns:p14="http://schemas.microsoft.com/office/powerpoint/2010/main" val="2351854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latin typeface="Arial" charset="0"/>
                <a:cs typeface="Arial" charset="0"/>
              </a:rPr>
              <a:t>Requirements Creep</a:t>
            </a:r>
          </a:p>
        </p:txBody>
      </p:sp>
      <p:sp>
        <p:nvSpPr>
          <p:cNvPr id="3" name="Content Placeholder 2"/>
          <p:cNvSpPr>
            <a:spLocks noGrp="1"/>
          </p:cNvSpPr>
          <p:nvPr>
            <p:ph idx="1"/>
          </p:nvPr>
        </p:nvSpPr>
        <p:spPr>
          <a:xfrm>
            <a:off x="457200" y="1219200"/>
            <a:ext cx="8229600" cy="5105400"/>
          </a:xfrm>
        </p:spPr>
        <p:txBody>
          <a:bodyPr>
            <a:normAutofit lnSpcReduction="10000"/>
          </a:bodyPr>
          <a:lstStyle/>
          <a:p>
            <a:pPr eaLnBrk="1" hangingPunct="1">
              <a:buFont typeface="Arial" pitchFamily="34" charset="0"/>
              <a:buChar char="•"/>
              <a:defRPr/>
            </a:pPr>
            <a:r>
              <a:rPr lang="en-US" dirty="0" smtClean="0">
                <a:solidFill>
                  <a:srgbClr val="FF0000"/>
                </a:solidFill>
              </a:rPr>
              <a:t>As a Requirements Manager- deter requirements creep as much as you can</a:t>
            </a:r>
          </a:p>
          <a:p>
            <a:pPr lvl="1" eaLnBrk="1" hangingPunct="1">
              <a:buFont typeface="Arial" pitchFamily="34" charset="0"/>
              <a:buChar char="•"/>
              <a:defRPr/>
            </a:pPr>
            <a:r>
              <a:rPr lang="en-US" dirty="0" smtClean="0">
                <a:solidFill>
                  <a:srgbClr val="FF0000"/>
                </a:solidFill>
              </a:rPr>
              <a:t>Requirements are about user needs and not wants</a:t>
            </a:r>
          </a:p>
          <a:p>
            <a:pPr lvl="1" eaLnBrk="1" hangingPunct="1">
              <a:buFont typeface="Arial" pitchFamily="34" charset="0"/>
              <a:buChar char="•"/>
              <a:defRPr/>
            </a:pPr>
            <a:r>
              <a:rPr lang="en-US" dirty="0" smtClean="0">
                <a:solidFill>
                  <a:srgbClr val="FF0000"/>
                </a:solidFill>
              </a:rPr>
              <a:t>Requirements Manager should review technical requirements derived from operational requirements </a:t>
            </a:r>
          </a:p>
          <a:p>
            <a:pPr lvl="1" eaLnBrk="1" hangingPunct="1">
              <a:buFont typeface="Arial" pitchFamily="34" charset="0"/>
              <a:buChar char="•"/>
              <a:defRPr/>
            </a:pPr>
            <a:r>
              <a:rPr lang="en-US" dirty="0" smtClean="0">
                <a:solidFill>
                  <a:srgbClr val="FF0000"/>
                </a:solidFill>
              </a:rPr>
              <a:t>Adding new requirements create schedule and cost impacts</a:t>
            </a:r>
          </a:p>
          <a:p>
            <a:pPr lvl="1" eaLnBrk="1" hangingPunct="1">
              <a:buFont typeface="Arial" pitchFamily="34" charset="0"/>
              <a:buChar char="•"/>
              <a:defRPr/>
            </a:pPr>
            <a:r>
              <a:rPr lang="en-US" dirty="0" smtClean="0">
                <a:solidFill>
                  <a:srgbClr val="FF0000"/>
                </a:solidFill>
              </a:rPr>
              <a:t>All requirements do not have to be met in the first fielded increment</a:t>
            </a:r>
          </a:p>
          <a:p>
            <a:pPr lvl="1" eaLnBrk="1" hangingPunct="1">
              <a:buFont typeface="Arial" pitchFamily="34" charset="0"/>
              <a:buChar char="•"/>
              <a:defRPr/>
            </a:pPr>
            <a:endParaRPr lang="en-US" dirty="0" smtClean="0">
              <a:solidFill>
                <a:srgbClr val="FF0000"/>
              </a:solidFill>
            </a:endParaRPr>
          </a:p>
          <a:p>
            <a:pPr eaLnBrk="1" hangingPunct="1">
              <a:buFont typeface="Arial" pitchFamily="34" charset="0"/>
              <a:buChar char="•"/>
              <a:defRPr/>
            </a:pPr>
            <a:r>
              <a:rPr lang="en-US" dirty="0" smtClean="0">
                <a:solidFill>
                  <a:srgbClr val="FF0000"/>
                </a:solidFill>
              </a:rPr>
              <a:t>Requirements creep will happen</a:t>
            </a:r>
          </a:p>
          <a:p>
            <a:pPr lvl="1" eaLnBrk="1" hangingPunct="1">
              <a:buFont typeface="Arial" pitchFamily="34" charset="0"/>
              <a:buChar char="•"/>
              <a:defRPr/>
            </a:pPr>
            <a:r>
              <a:rPr lang="en-US" dirty="0" smtClean="0">
                <a:solidFill>
                  <a:srgbClr val="FF0000"/>
                </a:solidFill>
              </a:rPr>
              <a:t>New imposed requirements will happen either by law, security, &amp; safety concerns.  Document the new requirement and ensure the entire team is aware of the new requirement as soon as possible</a:t>
            </a:r>
          </a:p>
          <a:p>
            <a:pPr lvl="1" eaLnBrk="1" hangingPunct="1">
              <a:buFont typeface="Arial" pitchFamily="34" charset="0"/>
              <a:buChar char="•"/>
              <a:defRPr/>
            </a:pPr>
            <a:r>
              <a:rPr lang="en-US" dirty="0" smtClean="0">
                <a:solidFill>
                  <a:srgbClr val="FF0000"/>
                </a:solidFill>
              </a:rPr>
              <a:t>Attempt to de-scope an existing requirement when a new requirement is imposed</a:t>
            </a:r>
          </a:p>
          <a:p>
            <a:pPr eaLnBrk="1" hangingPunct="1">
              <a:defRPr/>
            </a:pPr>
            <a:endParaRPr lang="en-US" dirty="0" smtClean="0">
              <a:solidFill>
                <a:schemeClr val="bg1"/>
              </a:solidFill>
            </a:endParaRPr>
          </a:p>
        </p:txBody>
      </p:sp>
      <p:sp>
        <p:nvSpPr>
          <p:cNvPr id="57347" name="Slide Number Placeholder 21"/>
          <p:cNvSpPr>
            <a:spLocks noGrp="1"/>
          </p:cNvSpPr>
          <p:nvPr>
            <p:ph type="sldNum" sz="quarter" idx="10"/>
          </p:nvPr>
        </p:nvSpPr>
        <p:spPr/>
        <p:txBody>
          <a:bodyPr/>
          <a:lstStyle/>
          <a:p>
            <a:pPr fontAlgn="base">
              <a:spcBef>
                <a:spcPct val="0"/>
              </a:spcBef>
              <a:spcAft>
                <a:spcPct val="0"/>
              </a:spcAft>
              <a:defRPr/>
            </a:pPr>
            <a:fld id="{CBA7111D-8B08-4394-9123-12AA8633B728}" type="slidenum">
              <a:rPr lang="en-US"/>
              <a:pPr fontAlgn="base">
                <a:spcBef>
                  <a:spcPct val="0"/>
                </a:spcBef>
                <a:spcAft>
                  <a:spcPct val="0"/>
                </a:spcAft>
                <a:defRPr/>
              </a:pPr>
              <a:t>15</a:t>
            </a:fld>
            <a:endParaRPr lang="en-US"/>
          </a:p>
        </p:txBody>
      </p:sp>
    </p:spTree>
    <p:extLst>
      <p:ext uri="{BB962C8B-B14F-4D97-AF65-F5344CB8AC3E}">
        <p14:creationId xmlns:p14="http://schemas.microsoft.com/office/powerpoint/2010/main" val="2148414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latin typeface="Arial" charset="0"/>
                <a:cs typeface="Arial" charset="0"/>
              </a:rPr>
              <a:t>Requirements Creep: How Big an Issue?</a:t>
            </a:r>
          </a:p>
        </p:txBody>
      </p:sp>
      <p:sp>
        <p:nvSpPr>
          <p:cNvPr id="20483" name="Content Placeholder 2"/>
          <p:cNvSpPr>
            <a:spLocks noGrp="1"/>
          </p:cNvSpPr>
          <p:nvPr>
            <p:ph idx="1"/>
          </p:nvPr>
        </p:nvSpPr>
        <p:spPr>
          <a:xfrm>
            <a:off x="457200" y="1219200"/>
            <a:ext cx="8229600" cy="4906963"/>
          </a:xfrm>
        </p:spPr>
        <p:txBody>
          <a:bodyPr/>
          <a:lstStyle/>
          <a:p>
            <a:pPr eaLnBrk="1" hangingPunct="1">
              <a:buFontTx/>
              <a:buNone/>
            </a:pPr>
            <a:r>
              <a:rPr lang="en-US" sz="1400" dirty="0" smtClean="0">
                <a:latin typeface="Arial" charset="0"/>
                <a:cs typeface="Arial" charset="0"/>
              </a:rPr>
              <a:t>	</a:t>
            </a:r>
          </a:p>
          <a:p>
            <a:pPr eaLnBrk="1" hangingPunct="1">
              <a:buFontTx/>
              <a:buNone/>
            </a:pPr>
            <a:r>
              <a:rPr lang="en-US" sz="1400" dirty="0" smtClean="0">
                <a:latin typeface="Arial" charset="0"/>
                <a:cs typeface="Arial" charset="0"/>
              </a:rPr>
              <a:t>	</a:t>
            </a:r>
            <a:r>
              <a:rPr lang="en-US" sz="2000" dirty="0" smtClean="0">
                <a:latin typeface="Arial" charset="0"/>
                <a:cs typeface="Arial" charset="0"/>
              </a:rPr>
              <a:t>A panel of experienced acquisition experts told the House Armed Service Committee that the key to fixing what many lawmakers have said is a broken acquisition system lies with the requirements process. </a:t>
            </a:r>
          </a:p>
          <a:p>
            <a:pPr eaLnBrk="1" hangingPunct="1">
              <a:buFontTx/>
              <a:buNone/>
            </a:pPr>
            <a:endParaRPr lang="en-US" sz="2000" dirty="0" smtClean="0">
              <a:latin typeface="Arial" charset="0"/>
              <a:cs typeface="Arial" charset="0"/>
            </a:endParaRPr>
          </a:p>
          <a:p>
            <a:pPr eaLnBrk="1" hangingPunct="1">
              <a:buFontTx/>
              <a:buNone/>
            </a:pPr>
            <a:endParaRPr lang="en-US" sz="1400" dirty="0" smtClean="0">
              <a:latin typeface="Arial" charset="0"/>
              <a:cs typeface="Arial" charset="0"/>
            </a:endParaRPr>
          </a:p>
          <a:p>
            <a:pPr eaLnBrk="1" hangingPunct="1">
              <a:buFontTx/>
              <a:buNone/>
            </a:pPr>
            <a:r>
              <a:rPr lang="en-US" sz="1400" dirty="0" smtClean="0">
                <a:latin typeface="Arial" charset="0"/>
                <a:cs typeface="Arial" charset="0"/>
              </a:rPr>
              <a:t>	</a:t>
            </a:r>
            <a:r>
              <a:rPr lang="en-US" sz="2000" dirty="0" smtClean="0">
                <a:latin typeface="Arial" charset="0"/>
                <a:cs typeface="Arial" charset="0"/>
              </a:rPr>
              <a:t>“Anyone who has dealt with military acquisition knows that requirements become almost holy writ during a program. But the panelists noted that there are requirements — Key Performance Parameters — and then there are requirements.”</a:t>
            </a:r>
          </a:p>
          <a:p>
            <a:pPr eaLnBrk="1" hangingPunct="1">
              <a:buFontTx/>
              <a:buNone/>
            </a:pPr>
            <a:endParaRPr lang="en-US" sz="2000" dirty="0" smtClean="0">
              <a:latin typeface="Arial" charset="0"/>
              <a:cs typeface="Arial" charset="0"/>
            </a:endParaRPr>
          </a:p>
          <a:p>
            <a:pPr eaLnBrk="1" hangingPunct="1">
              <a:buFontTx/>
              <a:buNone/>
            </a:pPr>
            <a:endParaRPr lang="en-US" sz="2000" dirty="0" smtClean="0">
              <a:latin typeface="Arial" charset="0"/>
              <a:cs typeface="Arial" charset="0"/>
            </a:endParaRPr>
          </a:p>
          <a:p>
            <a:pPr eaLnBrk="1" hangingPunct="1">
              <a:buFontTx/>
              <a:buNone/>
            </a:pPr>
            <a:endParaRPr lang="en-US" sz="1200" b="1" dirty="0" smtClean="0">
              <a:latin typeface="Arial" charset="0"/>
              <a:cs typeface="Arial" charset="0"/>
            </a:endParaRPr>
          </a:p>
          <a:p>
            <a:pPr eaLnBrk="1" hangingPunct="1">
              <a:buFontTx/>
              <a:buNone/>
            </a:pPr>
            <a:endParaRPr lang="en-US" sz="1200" b="1" dirty="0" smtClean="0">
              <a:latin typeface="Arial" charset="0"/>
              <a:cs typeface="Arial" charset="0"/>
            </a:endParaRPr>
          </a:p>
          <a:p>
            <a:pPr eaLnBrk="1" hangingPunct="1">
              <a:buFontTx/>
              <a:buNone/>
            </a:pPr>
            <a:r>
              <a:rPr lang="en-US" sz="1200" b="1" dirty="0" smtClean="0">
                <a:latin typeface="Arial" charset="0"/>
                <a:cs typeface="Arial" charset="0"/>
              </a:rPr>
              <a:t>SOURCE:  Fix Requirements, You Fix Costs </a:t>
            </a:r>
            <a:r>
              <a:rPr lang="en-US" sz="1200" i="1" dirty="0" smtClean="0">
                <a:latin typeface="Arial" charset="0"/>
                <a:cs typeface="Arial" charset="0"/>
              </a:rPr>
              <a:t>DOD BUZZ </a:t>
            </a:r>
            <a:r>
              <a:rPr lang="en-US" sz="1200" dirty="0" smtClean="0">
                <a:latin typeface="Arial" charset="0"/>
                <a:cs typeface="Arial" charset="0"/>
              </a:rPr>
              <a:t>By Colin Clark Thursday, April 30th, 2009</a:t>
            </a:r>
          </a:p>
          <a:p>
            <a:pPr eaLnBrk="1" hangingPunct="1"/>
            <a:endParaRPr lang="en-US" sz="1400" dirty="0" smtClean="0">
              <a:solidFill>
                <a:schemeClr val="bg1"/>
              </a:solidFill>
              <a:latin typeface="Arial" charset="0"/>
              <a:cs typeface="Arial" charset="0"/>
            </a:endParaRPr>
          </a:p>
        </p:txBody>
      </p:sp>
      <p:sp>
        <p:nvSpPr>
          <p:cNvPr id="59395" name="Slide Number Placeholder 21"/>
          <p:cNvSpPr>
            <a:spLocks noGrp="1"/>
          </p:cNvSpPr>
          <p:nvPr>
            <p:ph type="sldNum" sz="quarter" idx="10"/>
          </p:nvPr>
        </p:nvSpPr>
        <p:spPr/>
        <p:txBody>
          <a:bodyPr/>
          <a:lstStyle/>
          <a:p>
            <a:pPr fontAlgn="base">
              <a:spcBef>
                <a:spcPct val="0"/>
              </a:spcBef>
              <a:spcAft>
                <a:spcPct val="0"/>
              </a:spcAft>
              <a:defRPr/>
            </a:pPr>
            <a:fld id="{77C4C371-724B-4F30-9205-060A27DCBFFC}" type="slidenum">
              <a:rPr lang="en-US"/>
              <a:pPr fontAlgn="base">
                <a:spcBef>
                  <a:spcPct val="0"/>
                </a:spcBef>
                <a:spcAft>
                  <a:spcPct val="0"/>
                </a:spcAft>
                <a:defRPr/>
              </a:pPr>
              <a:t>16</a:t>
            </a:fld>
            <a:endParaRPr lang="en-US"/>
          </a:p>
        </p:txBody>
      </p:sp>
    </p:spTree>
    <p:extLst>
      <p:ext uri="{BB962C8B-B14F-4D97-AF65-F5344CB8AC3E}">
        <p14:creationId xmlns:p14="http://schemas.microsoft.com/office/powerpoint/2010/main" val="3506704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latin typeface="Arial" charset="0"/>
                <a:cs typeface="Arial" charset="0"/>
              </a:rPr>
              <a:t>Examples of Requirements Creep</a:t>
            </a:r>
          </a:p>
        </p:txBody>
      </p:sp>
      <p:sp>
        <p:nvSpPr>
          <p:cNvPr id="24579" name="Content Placeholder 2"/>
          <p:cNvSpPr>
            <a:spLocks noGrp="1"/>
          </p:cNvSpPr>
          <p:nvPr>
            <p:ph idx="1"/>
          </p:nvPr>
        </p:nvSpPr>
        <p:spPr/>
        <p:txBody>
          <a:bodyPr/>
          <a:lstStyle/>
          <a:p>
            <a:pPr eaLnBrk="1" hangingPunct="1">
              <a:buFontTx/>
              <a:buNone/>
            </a:pPr>
            <a:r>
              <a:rPr lang="en-US" dirty="0" smtClean="0">
                <a:latin typeface="Arial" charset="0"/>
                <a:cs typeface="Arial" charset="0"/>
              </a:rPr>
              <a:t>* Pop up article</a:t>
            </a:r>
          </a:p>
        </p:txBody>
      </p:sp>
      <p:sp>
        <p:nvSpPr>
          <p:cNvPr id="67587" name="Slide Number Placeholder 21"/>
          <p:cNvSpPr>
            <a:spLocks noGrp="1"/>
          </p:cNvSpPr>
          <p:nvPr>
            <p:ph type="sldNum" sz="quarter" idx="10"/>
          </p:nvPr>
        </p:nvSpPr>
        <p:spPr/>
        <p:txBody>
          <a:bodyPr/>
          <a:lstStyle/>
          <a:p>
            <a:pPr fontAlgn="base">
              <a:spcBef>
                <a:spcPct val="0"/>
              </a:spcBef>
              <a:spcAft>
                <a:spcPct val="0"/>
              </a:spcAft>
              <a:defRPr/>
            </a:pPr>
            <a:fld id="{234D7BAE-8D36-4D16-B519-0797B0270C37}" type="slidenum">
              <a:rPr lang="en-US"/>
              <a:pPr fontAlgn="base">
                <a:spcBef>
                  <a:spcPct val="0"/>
                </a:spcBef>
                <a:spcAft>
                  <a:spcPct val="0"/>
                </a:spcAft>
                <a:defRPr/>
              </a:pPr>
              <a:t>17</a:t>
            </a:fld>
            <a:endParaRPr lang="en-US"/>
          </a:p>
        </p:txBody>
      </p:sp>
      <p:pic>
        <p:nvPicPr>
          <p:cNvPr id="24581" name="Picture 11" descr="KC_45.jpg"/>
          <p:cNvPicPr>
            <a:picLocks noChangeAspect="1"/>
          </p:cNvPicPr>
          <p:nvPr/>
        </p:nvPicPr>
        <p:blipFill>
          <a:blip r:embed="rId3"/>
          <a:srcRect/>
          <a:stretch>
            <a:fillRect/>
          </a:stretch>
        </p:blipFill>
        <p:spPr bwMode="auto">
          <a:xfrm>
            <a:off x="1162050" y="3962400"/>
            <a:ext cx="3429000" cy="2209800"/>
          </a:xfrm>
          <a:prstGeom prst="rect">
            <a:avLst/>
          </a:prstGeom>
          <a:noFill/>
          <a:ln w="9525">
            <a:noFill/>
            <a:miter lim="800000"/>
            <a:headEnd/>
            <a:tailEnd/>
          </a:ln>
        </p:spPr>
      </p:pic>
      <p:pic>
        <p:nvPicPr>
          <p:cNvPr id="24582" name="Picture 13" descr="thumbnail.jpg"/>
          <p:cNvPicPr>
            <a:picLocks noChangeAspect="1"/>
          </p:cNvPicPr>
          <p:nvPr/>
        </p:nvPicPr>
        <p:blipFill>
          <a:blip r:embed="rId4"/>
          <a:srcRect/>
          <a:stretch>
            <a:fillRect/>
          </a:stretch>
        </p:blipFill>
        <p:spPr bwMode="auto">
          <a:xfrm>
            <a:off x="5257800" y="3962400"/>
            <a:ext cx="3470275" cy="2233613"/>
          </a:xfrm>
          <a:prstGeom prst="rect">
            <a:avLst/>
          </a:prstGeom>
          <a:noFill/>
          <a:ln w="9525">
            <a:noFill/>
            <a:miter lim="800000"/>
            <a:headEnd/>
            <a:tailEnd/>
          </a:ln>
        </p:spPr>
      </p:pic>
      <p:pic>
        <p:nvPicPr>
          <p:cNvPr id="24583" name="Picture 14" descr="kc135img.jpg"/>
          <p:cNvPicPr>
            <a:picLocks noChangeAspect="1"/>
          </p:cNvPicPr>
          <p:nvPr/>
        </p:nvPicPr>
        <p:blipFill>
          <a:blip r:embed="rId5"/>
          <a:srcRect/>
          <a:stretch>
            <a:fillRect/>
          </a:stretch>
        </p:blipFill>
        <p:spPr bwMode="auto">
          <a:xfrm>
            <a:off x="2819400" y="1371600"/>
            <a:ext cx="3492500" cy="1968500"/>
          </a:xfrm>
          <a:prstGeom prst="rect">
            <a:avLst/>
          </a:prstGeom>
          <a:noFill/>
          <a:ln w="9525">
            <a:noFill/>
            <a:miter lim="800000"/>
            <a:headEnd/>
            <a:tailEnd/>
          </a:ln>
        </p:spPr>
      </p:pic>
    </p:spTree>
    <p:extLst>
      <p:ext uri="{BB962C8B-B14F-4D97-AF65-F5344CB8AC3E}">
        <p14:creationId xmlns:p14="http://schemas.microsoft.com/office/powerpoint/2010/main" val="3766639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latin typeface="Arial" charset="0"/>
                <a:cs typeface="Arial" charset="0"/>
              </a:rPr>
              <a:t>Examples of Requirements Creep</a:t>
            </a:r>
          </a:p>
        </p:txBody>
      </p:sp>
      <p:sp>
        <p:nvSpPr>
          <p:cNvPr id="3" name="Content Placeholder 2"/>
          <p:cNvSpPr>
            <a:spLocks noGrp="1"/>
          </p:cNvSpPr>
          <p:nvPr>
            <p:ph idx="1"/>
          </p:nvPr>
        </p:nvSpPr>
        <p:spPr/>
        <p:txBody>
          <a:bodyPr>
            <a:normAutofit/>
          </a:bodyPr>
          <a:lstStyle/>
          <a:p>
            <a:pPr eaLnBrk="1" hangingPunct="1">
              <a:buFontTx/>
              <a:buNone/>
              <a:defRPr/>
            </a:pPr>
            <a:r>
              <a:rPr lang="en-US" dirty="0" smtClean="0"/>
              <a:t>	Army Chief of Staff Gen. George Casey blamed requirements creep for making the service’s vision of a networked future force unaffordable. Asked by Sen. John McCain why FCS costs rose so spectacularly (”It was a 45 percent cost overrun before we got the first piece of equipment,” he said), Casey replied: “the (FCS) cost overruns that you speak about were largely generated by us increasing the requirements.”</a:t>
            </a:r>
          </a:p>
          <a:p>
            <a:pPr eaLnBrk="1" hangingPunct="1">
              <a:buFontTx/>
              <a:buNone/>
              <a:defRPr/>
            </a:pPr>
            <a:endParaRPr lang="en-US" dirty="0" smtClean="0">
              <a:solidFill>
                <a:schemeClr val="bg1"/>
              </a:solidFill>
            </a:endParaRPr>
          </a:p>
          <a:p>
            <a:pPr eaLnBrk="1" hangingPunct="1">
              <a:buFontTx/>
              <a:buNone/>
              <a:defRPr/>
            </a:pPr>
            <a:endParaRPr lang="en-US" sz="1200" dirty="0" smtClean="0">
              <a:solidFill>
                <a:schemeClr val="bg1"/>
              </a:solidFill>
            </a:endParaRPr>
          </a:p>
          <a:p>
            <a:pPr eaLnBrk="1" hangingPunct="1">
              <a:buFontTx/>
              <a:buNone/>
              <a:defRPr/>
            </a:pPr>
            <a:endParaRPr lang="en-US" sz="1200" dirty="0" smtClean="0">
              <a:solidFill>
                <a:schemeClr val="bg1"/>
              </a:solidFill>
            </a:endParaRPr>
          </a:p>
          <a:p>
            <a:pPr eaLnBrk="1" hangingPunct="1">
              <a:buFontTx/>
              <a:buNone/>
              <a:defRPr/>
            </a:pPr>
            <a:endParaRPr lang="en-US" sz="1200" dirty="0" smtClean="0">
              <a:solidFill>
                <a:schemeClr val="bg1"/>
              </a:solidFill>
            </a:endParaRPr>
          </a:p>
          <a:p>
            <a:pPr eaLnBrk="1" hangingPunct="1">
              <a:buFontTx/>
              <a:buNone/>
              <a:defRPr/>
            </a:pPr>
            <a:endParaRPr lang="en-US" sz="1200" dirty="0" smtClean="0"/>
          </a:p>
          <a:p>
            <a:pPr eaLnBrk="1" hangingPunct="1">
              <a:buFontTx/>
              <a:buNone/>
              <a:defRPr/>
            </a:pPr>
            <a:r>
              <a:rPr lang="en-US" sz="1200" dirty="0" smtClean="0"/>
              <a:t>** See notes Page</a:t>
            </a:r>
          </a:p>
        </p:txBody>
      </p:sp>
      <p:sp>
        <p:nvSpPr>
          <p:cNvPr id="69635" name="Slide Number Placeholder 21"/>
          <p:cNvSpPr>
            <a:spLocks noGrp="1"/>
          </p:cNvSpPr>
          <p:nvPr>
            <p:ph type="sldNum" sz="quarter" idx="10"/>
          </p:nvPr>
        </p:nvSpPr>
        <p:spPr/>
        <p:txBody>
          <a:bodyPr/>
          <a:lstStyle/>
          <a:p>
            <a:pPr fontAlgn="base">
              <a:spcBef>
                <a:spcPct val="0"/>
              </a:spcBef>
              <a:spcAft>
                <a:spcPct val="0"/>
              </a:spcAft>
              <a:defRPr/>
            </a:pPr>
            <a:fld id="{B7EBC682-03EC-4D49-AC3D-F68FD634615F}" type="slidenum">
              <a:rPr lang="en-US"/>
              <a:pPr fontAlgn="base">
                <a:spcBef>
                  <a:spcPct val="0"/>
                </a:spcBef>
                <a:spcAft>
                  <a:spcPct val="0"/>
                </a:spcAft>
                <a:defRPr/>
              </a:pPr>
              <a:t>18</a:t>
            </a:fld>
            <a:endParaRPr lang="en-US"/>
          </a:p>
        </p:txBody>
      </p:sp>
    </p:spTree>
    <p:extLst>
      <p:ext uri="{BB962C8B-B14F-4D97-AF65-F5344CB8AC3E}">
        <p14:creationId xmlns:p14="http://schemas.microsoft.com/office/powerpoint/2010/main" val="56964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6248400" cy="1524000"/>
          </a:xfrm>
        </p:spPr>
        <p:txBody>
          <a:bodyPr>
            <a:normAutofit fontScale="90000"/>
          </a:bodyPr>
          <a:lstStyle/>
          <a:p>
            <a:pPr eaLnBrk="1" hangingPunct="1">
              <a:defRPr/>
            </a:pPr>
            <a:r>
              <a:rPr lang="en-US" dirty="0" smtClean="0"/>
              <a:t/>
            </a:r>
            <a:br>
              <a:rPr lang="en-US" dirty="0" smtClean="0"/>
            </a:br>
            <a:r>
              <a:rPr lang="en-US" sz="3100" dirty="0" smtClean="0"/>
              <a:t>Examples of Requirements Creep</a:t>
            </a:r>
            <a:r>
              <a:rPr lang="en-US" dirty="0" smtClean="0"/>
              <a:t/>
            </a:r>
            <a:br>
              <a:rPr lang="en-US" dirty="0" smtClean="0"/>
            </a:br>
            <a:r>
              <a:rPr lang="en-US" dirty="0" smtClean="0"/>
              <a:t/>
            </a:r>
            <a:br>
              <a:rPr lang="en-US" dirty="0" smtClean="0"/>
            </a:br>
            <a:r>
              <a:rPr lang="en-US" dirty="0" smtClean="0"/>
              <a:t>FUTURE COMBAT SYSTEM (FCS)</a:t>
            </a:r>
            <a:br>
              <a:rPr lang="en-US" dirty="0" smtClean="0"/>
            </a:br>
            <a:endParaRPr lang="en-US" dirty="0"/>
          </a:p>
        </p:txBody>
      </p:sp>
      <p:sp>
        <p:nvSpPr>
          <p:cNvPr id="26627" name="Content Placeholder 2"/>
          <p:cNvSpPr>
            <a:spLocks noGrp="1"/>
          </p:cNvSpPr>
          <p:nvPr>
            <p:ph idx="1"/>
          </p:nvPr>
        </p:nvSpPr>
        <p:spPr>
          <a:xfrm>
            <a:off x="457200" y="1295400"/>
            <a:ext cx="8229600" cy="4830763"/>
          </a:xfrm>
        </p:spPr>
        <p:txBody>
          <a:bodyPr/>
          <a:lstStyle/>
          <a:p>
            <a:pPr eaLnBrk="1" hangingPunct="1">
              <a:buFontTx/>
              <a:buNone/>
            </a:pPr>
            <a:r>
              <a:rPr lang="en-US" smtClean="0">
                <a:latin typeface="Arial" charset="0"/>
                <a:cs typeface="Arial" charset="0"/>
              </a:rPr>
              <a:t>				</a:t>
            </a:r>
            <a:endParaRPr lang="en-US" smtClean="0">
              <a:solidFill>
                <a:schemeClr val="bg1"/>
              </a:solidFill>
              <a:latin typeface="Arial" charset="0"/>
              <a:cs typeface="Arial" charset="0"/>
            </a:endParaRPr>
          </a:p>
        </p:txBody>
      </p:sp>
      <p:sp>
        <p:nvSpPr>
          <p:cNvPr id="71683" name="Slide Number Placeholder 21"/>
          <p:cNvSpPr>
            <a:spLocks noGrp="1"/>
          </p:cNvSpPr>
          <p:nvPr>
            <p:ph type="sldNum" sz="quarter" idx="10"/>
          </p:nvPr>
        </p:nvSpPr>
        <p:spPr/>
        <p:txBody>
          <a:bodyPr/>
          <a:lstStyle/>
          <a:p>
            <a:pPr fontAlgn="base">
              <a:spcBef>
                <a:spcPct val="0"/>
              </a:spcBef>
              <a:spcAft>
                <a:spcPct val="0"/>
              </a:spcAft>
              <a:defRPr/>
            </a:pPr>
            <a:r>
              <a:rPr lang="en-US"/>
              <a:t>** See notes page           </a:t>
            </a:r>
            <a:fld id="{E31D3370-F58B-4CD9-A494-9E5869B43E2B}" type="slidenum">
              <a:rPr lang="en-US"/>
              <a:pPr fontAlgn="base">
                <a:spcBef>
                  <a:spcPct val="0"/>
                </a:spcBef>
                <a:spcAft>
                  <a:spcPct val="0"/>
                </a:spcAft>
                <a:defRPr/>
              </a:pPr>
              <a:t>19</a:t>
            </a:fld>
            <a:endParaRPr lang="en-US"/>
          </a:p>
        </p:txBody>
      </p:sp>
      <p:pic>
        <p:nvPicPr>
          <p:cNvPr id="26629" name="Picture 4" descr="fcs-sys.GIF"/>
          <p:cNvPicPr>
            <a:picLocks noChangeAspect="1"/>
          </p:cNvPicPr>
          <p:nvPr/>
        </p:nvPicPr>
        <p:blipFill>
          <a:blip r:embed="rId3"/>
          <a:srcRect/>
          <a:stretch>
            <a:fillRect/>
          </a:stretch>
        </p:blipFill>
        <p:spPr bwMode="auto">
          <a:xfrm>
            <a:off x="1143000" y="2286000"/>
            <a:ext cx="6858000" cy="3886200"/>
          </a:xfrm>
          <a:prstGeom prst="rect">
            <a:avLst/>
          </a:prstGeom>
          <a:noFill/>
          <a:ln w="9525">
            <a:noFill/>
            <a:miter lim="800000"/>
            <a:headEnd/>
            <a:tailEnd/>
          </a:ln>
        </p:spPr>
      </p:pic>
    </p:spTree>
    <p:extLst>
      <p:ext uri="{BB962C8B-B14F-4D97-AF65-F5344CB8AC3E}">
        <p14:creationId xmlns:p14="http://schemas.microsoft.com/office/powerpoint/2010/main" val="172085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3600" smtClean="0">
                <a:latin typeface="Arial" charset="0"/>
                <a:cs typeface="Arial" charset="0"/>
              </a:rPr>
              <a:t/>
            </a:r>
            <a:br>
              <a:rPr lang="en-US" sz="3600" smtClean="0">
                <a:latin typeface="Arial" charset="0"/>
                <a:cs typeface="Arial" charset="0"/>
              </a:rPr>
            </a:br>
            <a:r>
              <a:rPr lang="en-US" sz="3600" smtClean="0">
                <a:latin typeface="Arial" charset="0"/>
                <a:cs typeface="Arial" charset="0"/>
              </a:rPr>
              <a:t/>
            </a:r>
            <a:br>
              <a:rPr lang="en-US" sz="3600" smtClean="0">
                <a:latin typeface="Arial" charset="0"/>
                <a:cs typeface="Arial" charset="0"/>
              </a:rPr>
            </a:br>
            <a:r>
              <a:rPr lang="en-US" sz="3600" smtClean="0">
                <a:latin typeface="Arial" charset="0"/>
                <a:cs typeface="Arial" charset="0"/>
              </a:rPr>
              <a:t>Lesson #2: KPPs and Performance Attributes </a:t>
            </a:r>
            <a:r>
              <a:rPr lang="en-US" sz="4200" smtClean="0">
                <a:latin typeface="Arial" charset="0"/>
                <a:cs typeface="Arial" charset="0"/>
              </a:rPr>
              <a:t> </a:t>
            </a:r>
          </a:p>
        </p:txBody>
      </p:sp>
      <p:sp>
        <p:nvSpPr>
          <p:cNvPr id="5123" name="Rectangle 9"/>
          <p:cNvSpPr>
            <a:spLocks noGrp="1" noChangeArrowheads="1"/>
          </p:cNvSpPr>
          <p:nvPr>
            <p:ph type="subTitle" idx="1"/>
          </p:nvPr>
        </p:nvSpPr>
        <p:spPr/>
        <p:txBody>
          <a:bodyPr/>
          <a:lstStyle/>
          <a:p>
            <a:pPr eaLnBrk="1" hangingPunct="1"/>
            <a:endParaRPr lang="en-US" b="1" smtClean="0">
              <a:latin typeface="Arial" charset="0"/>
              <a:cs typeface="Arial" charset="0"/>
            </a:endParaRPr>
          </a:p>
          <a:p>
            <a:pPr eaLnBrk="1" hangingPunct="1"/>
            <a:r>
              <a:rPr lang="en-US" b="1" smtClean="0">
                <a:latin typeface="Arial" charset="0"/>
                <a:cs typeface="Arial" charset="0"/>
              </a:rPr>
              <a:t>Guidelines for writing and avoiding requirements creep</a:t>
            </a:r>
          </a:p>
        </p:txBody>
      </p:sp>
    </p:spTree>
    <p:extLst>
      <p:ext uri="{BB962C8B-B14F-4D97-AF65-F5344CB8AC3E}">
        <p14:creationId xmlns:p14="http://schemas.microsoft.com/office/powerpoint/2010/main" val="4170985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latin typeface="Arial" charset="0"/>
                <a:cs typeface="Arial" charset="0"/>
              </a:rPr>
              <a:t>Examples of Requirements Creep</a:t>
            </a:r>
          </a:p>
        </p:txBody>
      </p:sp>
      <p:sp>
        <p:nvSpPr>
          <p:cNvPr id="27651" name="Content Placeholder 2"/>
          <p:cNvSpPr>
            <a:spLocks noGrp="1"/>
          </p:cNvSpPr>
          <p:nvPr>
            <p:ph idx="1"/>
          </p:nvPr>
        </p:nvSpPr>
        <p:spPr>
          <a:xfrm>
            <a:off x="457200" y="1524000"/>
            <a:ext cx="8229600" cy="4525963"/>
          </a:xfrm>
        </p:spPr>
        <p:txBody>
          <a:bodyPr/>
          <a:lstStyle/>
          <a:p>
            <a:pPr eaLnBrk="1" hangingPunct="1">
              <a:buFontTx/>
              <a:buNone/>
            </a:pPr>
            <a:r>
              <a:rPr lang="en-US" dirty="0" smtClean="0">
                <a:latin typeface="Arial" charset="0"/>
                <a:cs typeface="Arial" charset="0"/>
              </a:rPr>
              <a:t>	Perhaps the biggest problem was designing the family of futuristic manned ground vehicles. Originally envisioned as lightweight, but highly survivable vehicles, the FCS manned ground vehicles grew in weight as the Army saw the kinds of damage being inflicted on its vehicles by roadside bombs in Iraq.</a:t>
            </a:r>
          </a:p>
        </p:txBody>
      </p:sp>
      <p:sp>
        <p:nvSpPr>
          <p:cNvPr id="73731" name="Slide Number Placeholder 21"/>
          <p:cNvSpPr>
            <a:spLocks noGrp="1"/>
          </p:cNvSpPr>
          <p:nvPr>
            <p:ph type="sldNum" sz="quarter" idx="10"/>
          </p:nvPr>
        </p:nvSpPr>
        <p:spPr/>
        <p:txBody>
          <a:bodyPr/>
          <a:lstStyle/>
          <a:p>
            <a:pPr fontAlgn="base">
              <a:spcBef>
                <a:spcPct val="0"/>
              </a:spcBef>
              <a:spcAft>
                <a:spcPct val="0"/>
              </a:spcAft>
              <a:defRPr/>
            </a:pPr>
            <a:r>
              <a:rPr lang="en-US"/>
              <a:t>** See notes page             </a:t>
            </a:r>
            <a:fld id="{ED7D5C49-FB05-445D-99AE-C8481BBCD631}" type="slidenum">
              <a:rPr lang="en-US"/>
              <a:pPr fontAlgn="base">
                <a:spcBef>
                  <a:spcPct val="0"/>
                </a:spcBef>
                <a:spcAft>
                  <a:spcPct val="0"/>
                </a:spcAft>
                <a:defRPr/>
              </a:pPr>
              <a:t>20</a:t>
            </a:fld>
            <a:endParaRPr lang="en-US"/>
          </a:p>
        </p:txBody>
      </p:sp>
    </p:spTree>
    <p:extLst>
      <p:ext uri="{BB962C8B-B14F-4D97-AF65-F5344CB8AC3E}">
        <p14:creationId xmlns:p14="http://schemas.microsoft.com/office/powerpoint/2010/main" val="3137480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latin typeface="Arial" charset="0"/>
                <a:cs typeface="Arial" charset="0"/>
              </a:rPr>
              <a:t>Remedies to Requirements Creep</a:t>
            </a:r>
          </a:p>
        </p:txBody>
      </p:sp>
      <p:sp>
        <p:nvSpPr>
          <p:cNvPr id="3" name="Content Placeholder 2"/>
          <p:cNvSpPr>
            <a:spLocks noGrp="1"/>
          </p:cNvSpPr>
          <p:nvPr>
            <p:ph idx="1"/>
          </p:nvPr>
        </p:nvSpPr>
        <p:spPr/>
        <p:txBody>
          <a:bodyPr>
            <a:normAutofit lnSpcReduction="10000"/>
          </a:bodyPr>
          <a:lstStyle/>
          <a:p>
            <a:pPr eaLnBrk="1" hangingPunct="1">
              <a:buFontTx/>
              <a:buNone/>
              <a:defRPr/>
            </a:pPr>
            <a:r>
              <a:rPr lang="en-US" dirty="0" smtClean="0"/>
              <a:t>	</a:t>
            </a:r>
            <a:r>
              <a:rPr lang="en-US" sz="2600" b="1" u="sng" dirty="0" smtClean="0"/>
              <a:t>Configuration Steering Boards (CSB). </a:t>
            </a:r>
          </a:p>
          <a:p>
            <a:pPr eaLnBrk="1" hangingPunct="1">
              <a:buFontTx/>
              <a:buNone/>
              <a:defRPr/>
            </a:pPr>
            <a:endParaRPr lang="en-US" sz="2600" b="1" u="sng" dirty="0" smtClean="0"/>
          </a:p>
          <a:p>
            <a:pPr eaLnBrk="1" hangingPunct="1">
              <a:buFontTx/>
              <a:buNone/>
              <a:defRPr/>
            </a:pPr>
            <a:r>
              <a:rPr lang="en-US" sz="2600" dirty="0" smtClean="0"/>
              <a:t>	The Acquisition Executive of each </a:t>
            </a:r>
            <a:r>
              <a:rPr lang="en-US" sz="2600" dirty="0" err="1" smtClean="0"/>
              <a:t>DoD</a:t>
            </a:r>
            <a:r>
              <a:rPr lang="en-US" sz="2600" dirty="0" smtClean="0"/>
              <a:t> Component shall establish and chair a CSB with broad executive membership including senior representatives from the Office of the USD(AT&amp;L) and the Joint Staff. Additional executive members shall include representatives from the office of the chief of staff of the Armed Force concerned, other Armed Forces representatives where appropriate, the military deputy to the CAE and the Program Executive Officer (PEO)</a:t>
            </a:r>
          </a:p>
          <a:p>
            <a:pPr eaLnBrk="1" hangingPunct="1">
              <a:buFontTx/>
              <a:buNone/>
              <a:defRPr/>
            </a:pPr>
            <a:endParaRPr lang="en-US" sz="2600" dirty="0" smtClean="0">
              <a:solidFill>
                <a:schemeClr val="bg1"/>
              </a:solidFill>
            </a:endParaRPr>
          </a:p>
          <a:p>
            <a:pPr eaLnBrk="1" hangingPunct="1">
              <a:buFontTx/>
              <a:buNone/>
              <a:defRPr/>
            </a:pPr>
            <a:endParaRPr lang="en-US" sz="2600" dirty="0" smtClean="0">
              <a:solidFill>
                <a:schemeClr val="bg1"/>
              </a:solidFill>
            </a:endParaRPr>
          </a:p>
          <a:p>
            <a:pPr algn="r" eaLnBrk="1" hangingPunct="1">
              <a:buFontTx/>
              <a:buNone/>
              <a:defRPr/>
            </a:pPr>
            <a:endParaRPr lang="en-US" sz="2600" dirty="0" smtClean="0">
              <a:solidFill>
                <a:schemeClr val="bg1"/>
              </a:solidFill>
            </a:endParaRPr>
          </a:p>
        </p:txBody>
      </p:sp>
      <p:sp>
        <p:nvSpPr>
          <p:cNvPr id="75779" name="Slide Number Placeholder 21"/>
          <p:cNvSpPr>
            <a:spLocks noGrp="1"/>
          </p:cNvSpPr>
          <p:nvPr>
            <p:ph type="sldNum" sz="quarter" idx="10"/>
          </p:nvPr>
        </p:nvSpPr>
        <p:spPr/>
        <p:txBody>
          <a:bodyPr/>
          <a:lstStyle/>
          <a:p>
            <a:pPr fontAlgn="base">
              <a:spcBef>
                <a:spcPct val="0"/>
              </a:spcBef>
              <a:spcAft>
                <a:spcPct val="0"/>
              </a:spcAft>
              <a:defRPr/>
            </a:pPr>
            <a:fld id="{7FB4CA15-8A7B-4BCF-8C33-44A56270924D}" type="slidenum">
              <a:rPr lang="en-US"/>
              <a:pPr fontAlgn="base">
                <a:spcBef>
                  <a:spcPct val="0"/>
                </a:spcBef>
                <a:spcAft>
                  <a:spcPct val="0"/>
                </a:spcAft>
                <a:defRPr/>
              </a:pPr>
              <a:t>21</a:t>
            </a:fld>
            <a:endParaRPr lang="en-US"/>
          </a:p>
        </p:txBody>
      </p:sp>
    </p:spTree>
    <p:extLst>
      <p:ext uri="{BB962C8B-B14F-4D97-AF65-F5344CB8AC3E}">
        <p14:creationId xmlns:p14="http://schemas.microsoft.com/office/powerpoint/2010/main" val="889321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latin typeface="Arial" charset="0"/>
                <a:cs typeface="Arial" charset="0"/>
              </a:rPr>
              <a:t>Remedies to Requirements Creep</a:t>
            </a:r>
          </a:p>
        </p:txBody>
      </p:sp>
      <p:sp>
        <p:nvSpPr>
          <p:cNvPr id="29699" name="Content Placeholder 2"/>
          <p:cNvSpPr>
            <a:spLocks noGrp="1"/>
          </p:cNvSpPr>
          <p:nvPr>
            <p:ph idx="1"/>
          </p:nvPr>
        </p:nvSpPr>
        <p:spPr/>
        <p:txBody>
          <a:bodyPr/>
          <a:lstStyle/>
          <a:p>
            <a:pPr eaLnBrk="1" hangingPunct="1">
              <a:buFontTx/>
              <a:buNone/>
            </a:pPr>
            <a:r>
              <a:rPr lang="en-US" dirty="0" smtClean="0">
                <a:latin typeface="Arial" charset="0"/>
                <a:cs typeface="Arial" charset="0"/>
              </a:rPr>
              <a:t>	The CSB shall meet at least annually to review all requirements changes and any	significant technical configuration changes for ACAT I and IA programs in development that	have the potential to result in cost and schedule impacts to the program. Such changes will</a:t>
            </a:r>
          </a:p>
          <a:p>
            <a:pPr eaLnBrk="1" hangingPunct="1">
              <a:buFontTx/>
              <a:buNone/>
            </a:pPr>
            <a:r>
              <a:rPr lang="en-US" dirty="0" smtClean="0">
                <a:latin typeface="Arial" charset="0"/>
                <a:cs typeface="Arial" charset="0"/>
              </a:rPr>
              <a:t>	generally be rejected, deferring them to future blocks or increments. Changes shall not be approved unless funds are identified and schedule impacts mitigated.</a:t>
            </a:r>
          </a:p>
          <a:p>
            <a:pPr eaLnBrk="1" hangingPunct="1">
              <a:buFontTx/>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p:txBody>
      </p:sp>
      <p:sp>
        <p:nvSpPr>
          <p:cNvPr id="77827" name="Slide Number Placeholder 21"/>
          <p:cNvSpPr>
            <a:spLocks noGrp="1"/>
          </p:cNvSpPr>
          <p:nvPr>
            <p:ph type="sldNum" sz="quarter" idx="10"/>
          </p:nvPr>
        </p:nvSpPr>
        <p:spPr/>
        <p:txBody>
          <a:bodyPr/>
          <a:lstStyle/>
          <a:p>
            <a:pPr fontAlgn="base">
              <a:spcBef>
                <a:spcPct val="0"/>
              </a:spcBef>
              <a:spcAft>
                <a:spcPct val="0"/>
              </a:spcAft>
              <a:defRPr/>
            </a:pPr>
            <a:fld id="{76A13513-2A23-4F54-BEF0-26F7DA9B44D8}" type="slidenum">
              <a:rPr lang="en-US"/>
              <a:pPr fontAlgn="base">
                <a:spcBef>
                  <a:spcPct val="0"/>
                </a:spcBef>
                <a:spcAft>
                  <a:spcPct val="0"/>
                </a:spcAft>
                <a:defRPr/>
              </a:pPr>
              <a:t>22</a:t>
            </a:fld>
            <a:endParaRPr lang="en-US"/>
          </a:p>
        </p:txBody>
      </p:sp>
    </p:spTree>
    <p:extLst>
      <p:ext uri="{BB962C8B-B14F-4D97-AF65-F5344CB8AC3E}">
        <p14:creationId xmlns:p14="http://schemas.microsoft.com/office/powerpoint/2010/main" val="3301949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latin typeface="Arial" charset="0"/>
                <a:cs typeface="Arial" charset="0"/>
              </a:rPr>
              <a:t>Remedies to Requirements Creep</a:t>
            </a:r>
          </a:p>
        </p:txBody>
      </p:sp>
      <p:sp>
        <p:nvSpPr>
          <p:cNvPr id="30723" name="Content Placeholder 2"/>
          <p:cNvSpPr>
            <a:spLocks noGrp="1"/>
          </p:cNvSpPr>
          <p:nvPr>
            <p:ph idx="1"/>
          </p:nvPr>
        </p:nvSpPr>
        <p:spPr/>
        <p:txBody>
          <a:bodyPr/>
          <a:lstStyle/>
          <a:p>
            <a:pPr eaLnBrk="1" hangingPunct="1">
              <a:buFontTx/>
              <a:buNone/>
            </a:pPr>
            <a:r>
              <a:rPr lang="en-US" dirty="0" smtClean="0">
                <a:latin typeface="Arial" charset="0"/>
                <a:cs typeface="Arial" charset="0"/>
              </a:rPr>
              <a:t>	The PM, in consultation with the PEO, shall, on a roughly annual basis, identify and propose a set of de-scoping options, with supporting rationale addressing operational</a:t>
            </a:r>
          </a:p>
          <a:p>
            <a:pPr eaLnBrk="1" hangingPunct="1">
              <a:buFontTx/>
              <a:buNone/>
            </a:pPr>
            <a:r>
              <a:rPr lang="en-US" dirty="0" smtClean="0">
                <a:latin typeface="Arial" charset="0"/>
                <a:cs typeface="Arial" charset="0"/>
              </a:rPr>
              <a:t>	implications, to the CSB that reduce program cost or moderate requirements. The CSB shall recommend to the MDA (if an ACAT ID or IAM program) which of these options should be implemented. Final decisions on </a:t>
            </a:r>
          </a:p>
          <a:p>
            <a:pPr eaLnBrk="1" hangingPunct="1">
              <a:buFontTx/>
              <a:buNone/>
            </a:pPr>
            <a:r>
              <a:rPr lang="en-US" dirty="0" smtClean="0">
                <a:latin typeface="Arial" charset="0"/>
                <a:cs typeface="Arial" charset="0"/>
              </a:rPr>
              <a:t>	de-scoping option implementation shall be coordinated with the Joint Staff and military department requirements officials.</a:t>
            </a:r>
          </a:p>
        </p:txBody>
      </p:sp>
      <p:sp>
        <p:nvSpPr>
          <p:cNvPr id="79875" name="Slide Number Placeholder 21"/>
          <p:cNvSpPr>
            <a:spLocks noGrp="1"/>
          </p:cNvSpPr>
          <p:nvPr>
            <p:ph type="sldNum" sz="quarter" idx="10"/>
          </p:nvPr>
        </p:nvSpPr>
        <p:spPr/>
        <p:txBody>
          <a:bodyPr/>
          <a:lstStyle/>
          <a:p>
            <a:pPr fontAlgn="base">
              <a:spcBef>
                <a:spcPct val="0"/>
              </a:spcBef>
              <a:spcAft>
                <a:spcPct val="0"/>
              </a:spcAft>
              <a:defRPr/>
            </a:pPr>
            <a:fld id="{545ED136-48E9-477C-A71F-B97D17B3724E}" type="slidenum">
              <a:rPr lang="en-US"/>
              <a:pPr fontAlgn="base">
                <a:spcBef>
                  <a:spcPct val="0"/>
                </a:spcBef>
                <a:spcAft>
                  <a:spcPct val="0"/>
                </a:spcAft>
                <a:defRPr/>
              </a:pPr>
              <a:t>23</a:t>
            </a:fld>
            <a:endParaRPr lang="en-US"/>
          </a:p>
        </p:txBody>
      </p:sp>
    </p:spTree>
    <p:extLst>
      <p:ext uri="{BB962C8B-B14F-4D97-AF65-F5344CB8AC3E}">
        <p14:creationId xmlns:p14="http://schemas.microsoft.com/office/powerpoint/2010/main" val="104579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latin typeface="Arial" charset="0"/>
                <a:cs typeface="Arial" charset="0"/>
              </a:rPr>
              <a:t>Knowledge Review</a:t>
            </a:r>
          </a:p>
        </p:txBody>
      </p:sp>
      <p:sp>
        <p:nvSpPr>
          <p:cNvPr id="31747" name="Content Placeholder 2"/>
          <p:cNvSpPr>
            <a:spLocks noGrp="1"/>
          </p:cNvSpPr>
          <p:nvPr>
            <p:ph idx="1"/>
          </p:nvPr>
        </p:nvSpPr>
        <p:spPr/>
        <p:txBody>
          <a:bodyPr/>
          <a:lstStyle/>
          <a:p>
            <a:pPr eaLnBrk="1" hangingPunct="1">
              <a:buFontTx/>
              <a:buNone/>
            </a:pPr>
            <a:endParaRPr lang="en-US" smtClean="0">
              <a:solidFill>
                <a:schemeClr val="bg1"/>
              </a:solidFill>
              <a:latin typeface="Arial" charset="0"/>
              <a:cs typeface="Arial" charset="0"/>
            </a:endParaRPr>
          </a:p>
          <a:p>
            <a:pPr eaLnBrk="1" hangingPunct="1">
              <a:buFontTx/>
              <a:buNone/>
            </a:pPr>
            <a:endParaRPr lang="en-US" smtClean="0">
              <a:solidFill>
                <a:schemeClr val="bg1"/>
              </a:solidFill>
              <a:latin typeface="Arial" charset="0"/>
              <a:cs typeface="Arial" charset="0"/>
            </a:endParaRPr>
          </a:p>
        </p:txBody>
      </p:sp>
      <p:sp>
        <p:nvSpPr>
          <p:cNvPr id="81923" name="Slide Number Placeholder 21"/>
          <p:cNvSpPr>
            <a:spLocks noGrp="1"/>
          </p:cNvSpPr>
          <p:nvPr>
            <p:ph type="sldNum" sz="quarter" idx="10"/>
          </p:nvPr>
        </p:nvSpPr>
        <p:spPr/>
        <p:txBody>
          <a:bodyPr/>
          <a:lstStyle/>
          <a:p>
            <a:pPr fontAlgn="base">
              <a:spcBef>
                <a:spcPct val="0"/>
              </a:spcBef>
              <a:spcAft>
                <a:spcPct val="0"/>
              </a:spcAft>
              <a:defRPr/>
            </a:pPr>
            <a:fld id="{511194C3-DF25-49A3-B154-F03824A71FE2}" type="slidenum">
              <a:rPr lang="en-US"/>
              <a:pPr fontAlgn="base">
                <a:spcBef>
                  <a:spcPct val="0"/>
                </a:spcBef>
                <a:spcAft>
                  <a:spcPct val="0"/>
                </a:spcAft>
                <a:defRPr/>
              </a:pPr>
              <a:t>24</a:t>
            </a:fld>
            <a:endParaRPr lang="en-US"/>
          </a:p>
        </p:txBody>
      </p:sp>
      <p:sp>
        <p:nvSpPr>
          <p:cNvPr id="31749" name="Rectangle 4"/>
          <p:cNvSpPr>
            <a:spLocks noChangeArrowheads="1"/>
          </p:cNvSpPr>
          <p:nvPr/>
        </p:nvSpPr>
        <p:spPr bwMode="auto">
          <a:xfrm>
            <a:off x="685800" y="1371600"/>
            <a:ext cx="7924800" cy="5262563"/>
          </a:xfrm>
          <a:prstGeom prst="rect">
            <a:avLst/>
          </a:prstGeom>
          <a:noFill/>
          <a:ln w="9525">
            <a:noFill/>
            <a:miter lim="800000"/>
            <a:headEnd/>
            <a:tailEnd/>
          </a:ln>
        </p:spPr>
        <p:txBody>
          <a:bodyPr>
            <a:spAutoFit/>
          </a:bodyPr>
          <a:lstStyle/>
          <a:p>
            <a:r>
              <a:rPr lang="en-US" sz="2000" dirty="0">
                <a:latin typeface="Arial Narrow" pitchFamily="34" charset="0"/>
              </a:rPr>
              <a:t>What might cause an imposition of new imposed requirements on a program?</a:t>
            </a:r>
          </a:p>
          <a:p>
            <a:endParaRPr lang="en-US" sz="2000" dirty="0">
              <a:latin typeface="Arial Narrow" pitchFamily="34" charset="0"/>
            </a:endParaRPr>
          </a:p>
          <a:p>
            <a:r>
              <a:rPr lang="en-US" sz="2000" dirty="0">
                <a:latin typeface="Arial Narrow" pitchFamily="34" charset="0"/>
              </a:rPr>
              <a:t>	a.  New law (Congressional impact)</a:t>
            </a:r>
          </a:p>
          <a:p>
            <a:r>
              <a:rPr lang="en-US" sz="2000" dirty="0">
                <a:latin typeface="Arial Narrow" pitchFamily="34" charset="0"/>
              </a:rPr>
              <a:t>	b.  New or emerging security concerns</a:t>
            </a:r>
          </a:p>
          <a:p>
            <a:r>
              <a:rPr lang="en-US" sz="2000" dirty="0">
                <a:latin typeface="Arial Narrow" pitchFamily="34" charset="0"/>
              </a:rPr>
              <a:t>	c.  Safety concerns</a:t>
            </a:r>
          </a:p>
          <a:p>
            <a:r>
              <a:rPr lang="en-US" sz="2000" dirty="0">
                <a:solidFill>
                  <a:schemeClr val="bg1"/>
                </a:solidFill>
                <a:latin typeface="Arial Narrow" pitchFamily="34" charset="0"/>
              </a:rPr>
              <a:t>	</a:t>
            </a:r>
            <a:r>
              <a:rPr lang="en-US" sz="2000" b="1" dirty="0">
                <a:solidFill>
                  <a:srgbClr val="00B050"/>
                </a:solidFill>
                <a:latin typeface="Arial Narrow" pitchFamily="34" charset="0"/>
              </a:rPr>
              <a:t>d.  All of the above</a:t>
            </a:r>
          </a:p>
          <a:p>
            <a:endParaRPr lang="en-US" sz="2000" b="1" dirty="0">
              <a:solidFill>
                <a:srgbClr val="00B050"/>
              </a:solidFill>
              <a:latin typeface="Arial Narrow" pitchFamily="34" charset="0"/>
            </a:endParaRPr>
          </a:p>
          <a:p>
            <a:r>
              <a:rPr lang="en-US" sz="2000" dirty="0">
                <a:latin typeface="Arial Narrow" pitchFamily="34" charset="0"/>
              </a:rPr>
              <a:t>Who establishes and chairs a Configuration Steering Board (CSB) for a program?</a:t>
            </a:r>
          </a:p>
          <a:p>
            <a:endParaRPr lang="en-US" sz="2000" dirty="0">
              <a:latin typeface="Arial Narrow" pitchFamily="34" charset="0"/>
            </a:endParaRPr>
          </a:p>
          <a:p>
            <a:r>
              <a:rPr lang="en-US" sz="2000" dirty="0">
                <a:latin typeface="Arial Narrow" pitchFamily="34" charset="0"/>
              </a:rPr>
              <a:t>	a.  The program executive</a:t>
            </a:r>
          </a:p>
          <a:p>
            <a:r>
              <a:rPr lang="en-US" sz="2000" dirty="0">
                <a:latin typeface="Arial Narrow" pitchFamily="34" charset="0"/>
              </a:rPr>
              <a:t>	</a:t>
            </a:r>
            <a:r>
              <a:rPr lang="en-US" sz="2000" b="1" dirty="0">
                <a:solidFill>
                  <a:srgbClr val="00B050"/>
                </a:solidFill>
                <a:latin typeface="Arial Narrow" pitchFamily="34" charset="0"/>
              </a:rPr>
              <a:t>b.  The Acquisition Executive of each </a:t>
            </a:r>
            <a:r>
              <a:rPr lang="en-US" sz="2000" b="1" dirty="0" err="1">
                <a:solidFill>
                  <a:srgbClr val="00B050"/>
                </a:solidFill>
                <a:latin typeface="Arial Narrow" pitchFamily="34" charset="0"/>
              </a:rPr>
              <a:t>DoD</a:t>
            </a:r>
            <a:r>
              <a:rPr lang="en-US" sz="2000" b="1" dirty="0">
                <a:solidFill>
                  <a:srgbClr val="00B050"/>
                </a:solidFill>
                <a:latin typeface="Arial Narrow" pitchFamily="34" charset="0"/>
              </a:rPr>
              <a:t> Component</a:t>
            </a:r>
            <a:r>
              <a:rPr lang="en-US" sz="2000" dirty="0">
                <a:solidFill>
                  <a:srgbClr val="00B050"/>
                </a:solidFill>
                <a:latin typeface="Arial Narrow" pitchFamily="34" charset="0"/>
              </a:rPr>
              <a:t> </a:t>
            </a:r>
          </a:p>
          <a:p>
            <a:r>
              <a:rPr lang="en-US" sz="2000" dirty="0">
                <a:latin typeface="Arial Narrow" pitchFamily="34" charset="0"/>
              </a:rPr>
              <a:t>	c.   The Chief of Staff of the Armed Force Concerned</a:t>
            </a:r>
          </a:p>
          <a:p>
            <a:r>
              <a:rPr lang="en-US" sz="2000" dirty="0">
                <a:latin typeface="Arial Narrow" pitchFamily="34" charset="0"/>
              </a:rPr>
              <a:t>	d.   A Representative from OSD AT&amp;L</a:t>
            </a:r>
          </a:p>
          <a:p>
            <a:endParaRPr lang="en-US" sz="2000" b="1" dirty="0">
              <a:solidFill>
                <a:srgbClr val="FFFF00"/>
              </a:solidFill>
              <a:latin typeface="Arial Narrow" pitchFamily="34" charset="0"/>
            </a:endParaRPr>
          </a:p>
          <a:p>
            <a:endParaRPr lang="en-US" sz="2000" b="1" dirty="0">
              <a:solidFill>
                <a:srgbClr val="FFFF00"/>
              </a:solidFill>
              <a:latin typeface="Arial Narrow" pitchFamily="34" charset="0"/>
            </a:endParaRPr>
          </a:p>
          <a:p>
            <a:endParaRPr lang="en-US" b="1" dirty="0">
              <a:solidFill>
                <a:srgbClr val="FFFF00"/>
              </a:solidFill>
              <a:latin typeface="Arial Narrow" pitchFamily="34" charset="0"/>
            </a:endParaRPr>
          </a:p>
          <a:p>
            <a:endParaRPr lang="en-US" dirty="0">
              <a:solidFill>
                <a:schemeClr val="bg1"/>
              </a:solidFill>
              <a:latin typeface="Arial Narrow" pitchFamily="34" charset="0"/>
            </a:endParaRPr>
          </a:p>
        </p:txBody>
      </p:sp>
    </p:spTree>
    <p:extLst>
      <p:ext uri="{BB962C8B-B14F-4D97-AF65-F5344CB8AC3E}">
        <p14:creationId xmlns:p14="http://schemas.microsoft.com/office/powerpoint/2010/main" val="3355859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latin typeface="Arial" charset="0"/>
                <a:cs typeface="Arial" charset="0"/>
              </a:rPr>
              <a:t>Mandatory KPPs</a:t>
            </a:r>
          </a:p>
        </p:txBody>
      </p:sp>
      <p:sp>
        <p:nvSpPr>
          <p:cNvPr id="3" name="Content Placeholder 2"/>
          <p:cNvSpPr>
            <a:spLocks noGrp="1"/>
          </p:cNvSpPr>
          <p:nvPr>
            <p:ph idx="1"/>
          </p:nvPr>
        </p:nvSpPr>
        <p:spPr>
          <a:xfrm>
            <a:off x="533400" y="1295400"/>
            <a:ext cx="8229600" cy="4876800"/>
          </a:xfrm>
        </p:spPr>
        <p:txBody>
          <a:bodyPr>
            <a:noAutofit/>
          </a:bodyPr>
          <a:lstStyle/>
          <a:p>
            <a:pPr eaLnBrk="1" hangingPunct="1">
              <a:spcBef>
                <a:spcPts val="0"/>
              </a:spcBef>
              <a:spcAft>
                <a:spcPts val="1200"/>
              </a:spcAft>
              <a:buFontTx/>
              <a:buNone/>
              <a:defRPr/>
            </a:pPr>
            <a:r>
              <a:rPr lang="en-US" sz="2000" dirty="0" smtClean="0"/>
              <a:t>	</a:t>
            </a:r>
            <a:r>
              <a:rPr lang="en-US" sz="2000" dirty="0" smtClean="0">
                <a:solidFill>
                  <a:srgbClr val="FF0000"/>
                </a:solidFill>
              </a:rPr>
              <a:t>Some KPPs are added as </a:t>
            </a:r>
            <a:r>
              <a:rPr lang="en-US" sz="2000" b="1" dirty="0" smtClean="0">
                <a:solidFill>
                  <a:srgbClr val="FF0000"/>
                </a:solidFill>
              </a:rPr>
              <a:t>mandatory performance attributes </a:t>
            </a:r>
            <a:r>
              <a:rPr lang="en-US" sz="2000" dirty="0" smtClean="0">
                <a:solidFill>
                  <a:srgbClr val="FF0000"/>
                </a:solidFill>
              </a:rPr>
              <a:t>to meet DoD guidelines.  They can have significant impact on a program.</a:t>
            </a:r>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endParaRPr lang="en-US" sz="2000" dirty="0" smtClean="0">
              <a:solidFill>
                <a:schemeClr val="bg1"/>
              </a:solidFill>
            </a:endParaRPr>
          </a:p>
          <a:p>
            <a:pPr eaLnBrk="1" hangingPunct="1">
              <a:spcBef>
                <a:spcPts val="0"/>
              </a:spcBef>
              <a:spcAft>
                <a:spcPts val="1200"/>
              </a:spcAft>
              <a:buFontTx/>
              <a:buNone/>
              <a:defRPr/>
            </a:pPr>
            <a:r>
              <a:rPr lang="en-US" sz="2000" dirty="0" smtClean="0">
                <a:solidFill>
                  <a:schemeClr val="bg1"/>
                </a:solidFill>
              </a:rPr>
              <a:t>							</a:t>
            </a:r>
          </a:p>
        </p:txBody>
      </p:sp>
      <p:sp>
        <p:nvSpPr>
          <p:cNvPr id="83971" name="Slide Number Placeholder 21"/>
          <p:cNvSpPr>
            <a:spLocks noGrp="1"/>
          </p:cNvSpPr>
          <p:nvPr>
            <p:ph type="sldNum" sz="quarter" idx="10"/>
          </p:nvPr>
        </p:nvSpPr>
        <p:spPr/>
        <p:txBody>
          <a:bodyPr/>
          <a:lstStyle/>
          <a:p>
            <a:pPr fontAlgn="base">
              <a:spcBef>
                <a:spcPct val="0"/>
              </a:spcBef>
              <a:spcAft>
                <a:spcPct val="0"/>
              </a:spcAft>
              <a:defRPr/>
            </a:pPr>
            <a:fld id="{E238063A-5FD0-40E1-9D02-305916C30766}" type="slidenum">
              <a:rPr lang="en-US"/>
              <a:pPr fontAlgn="base">
                <a:spcBef>
                  <a:spcPct val="0"/>
                </a:spcBef>
                <a:spcAft>
                  <a:spcPct val="0"/>
                </a:spcAft>
                <a:defRPr/>
              </a:pPr>
              <a:t>25</a:t>
            </a:fld>
            <a:endParaRPr lang="en-US"/>
          </a:p>
        </p:txBody>
      </p:sp>
      <p:sp>
        <p:nvSpPr>
          <p:cNvPr id="32773" name="Rectangle 5"/>
          <p:cNvSpPr>
            <a:spLocks noChangeArrowheads="1"/>
          </p:cNvSpPr>
          <p:nvPr/>
        </p:nvSpPr>
        <p:spPr bwMode="auto">
          <a:xfrm>
            <a:off x="609600" y="3124200"/>
            <a:ext cx="7239000" cy="923925"/>
          </a:xfrm>
          <a:prstGeom prst="rect">
            <a:avLst/>
          </a:prstGeom>
          <a:noFill/>
          <a:ln w="9525">
            <a:noFill/>
            <a:miter lim="800000"/>
            <a:headEnd/>
            <a:tailEnd/>
          </a:ln>
        </p:spPr>
        <p:txBody>
          <a:bodyPr>
            <a:spAutoFit/>
          </a:bodyPr>
          <a:lstStyle/>
          <a:p>
            <a:endParaRPr lang="en-US">
              <a:latin typeface="Arial Narrow" pitchFamily="34" charset="0"/>
            </a:endParaRPr>
          </a:p>
          <a:p>
            <a:endParaRPr lang="en-US">
              <a:latin typeface="Arial Narrow" pitchFamily="34" charset="0"/>
            </a:endParaRPr>
          </a:p>
          <a:p>
            <a:endParaRPr lang="en-US">
              <a:latin typeface="Arial Narrow" pitchFamily="34" charset="0"/>
            </a:endParaRPr>
          </a:p>
        </p:txBody>
      </p:sp>
      <p:pic>
        <p:nvPicPr>
          <p:cNvPr id="32774" name="Picture 9" descr="082409af_c27_reserve_287.jpg"/>
          <p:cNvPicPr>
            <a:picLocks noChangeAspect="1"/>
          </p:cNvPicPr>
          <p:nvPr/>
        </p:nvPicPr>
        <p:blipFill>
          <a:blip r:embed="rId3"/>
          <a:srcRect/>
          <a:stretch>
            <a:fillRect/>
          </a:stretch>
        </p:blipFill>
        <p:spPr bwMode="auto">
          <a:xfrm>
            <a:off x="5101699" y="2998788"/>
            <a:ext cx="3280301" cy="2182812"/>
          </a:xfrm>
          <a:prstGeom prst="rect">
            <a:avLst/>
          </a:prstGeom>
          <a:noFill/>
          <a:ln w="9525">
            <a:noFill/>
            <a:miter lim="800000"/>
            <a:headEnd/>
            <a:tailEnd/>
          </a:ln>
        </p:spPr>
      </p:pic>
      <p:sp>
        <p:nvSpPr>
          <p:cNvPr id="32775" name="Rectangle 10"/>
          <p:cNvSpPr>
            <a:spLocks noChangeArrowheads="1"/>
          </p:cNvSpPr>
          <p:nvPr/>
        </p:nvSpPr>
        <p:spPr bwMode="auto">
          <a:xfrm>
            <a:off x="914400" y="2362200"/>
            <a:ext cx="3886200" cy="3785652"/>
          </a:xfrm>
          <a:prstGeom prst="rect">
            <a:avLst/>
          </a:prstGeom>
          <a:noFill/>
          <a:ln w="9525">
            <a:noFill/>
            <a:miter lim="800000"/>
            <a:headEnd/>
            <a:tailEnd/>
          </a:ln>
        </p:spPr>
        <p:txBody>
          <a:bodyPr wrap="square">
            <a:spAutoFit/>
          </a:bodyPr>
          <a:lstStyle/>
          <a:p>
            <a:r>
              <a:rPr lang="en-US" sz="2000" dirty="0" smtClean="0">
                <a:solidFill>
                  <a:srgbClr val="FF0000"/>
                </a:solidFill>
                <a:cs typeface="Arial" charset="0"/>
              </a:rPr>
              <a:t>Mandatory KPPs include KPPs for survivability, force protection, sustainment, training, energy and net-ready. Each is covered in more detail on the following pages.</a:t>
            </a:r>
          </a:p>
          <a:p>
            <a:endParaRPr lang="en-US" sz="2000" dirty="0" smtClean="0">
              <a:cs typeface="Arial" charset="0"/>
            </a:endParaRPr>
          </a:p>
          <a:p>
            <a:r>
              <a:rPr lang="en-US" sz="2000" dirty="0" smtClean="0">
                <a:cs typeface="Arial" charset="0"/>
              </a:rPr>
              <a:t>Think </a:t>
            </a:r>
            <a:r>
              <a:rPr lang="en-US" sz="2000" dirty="0">
                <a:cs typeface="Arial" charset="0"/>
              </a:rPr>
              <a:t>about what each of these mandatory KPPs could or will add to your program in terms of cost, schedule and necessary trade space</a:t>
            </a:r>
            <a:r>
              <a:rPr lang="en-US" sz="2000" dirty="0" smtClean="0">
                <a:cs typeface="Arial" charset="0"/>
              </a:rPr>
              <a:t>.</a:t>
            </a:r>
            <a:endParaRPr lang="en-US" sz="2000" dirty="0">
              <a:cs typeface="Arial" charset="0"/>
            </a:endParaRPr>
          </a:p>
        </p:txBody>
      </p:sp>
      <p:sp>
        <p:nvSpPr>
          <p:cNvPr id="9" name="TextBox 8"/>
          <p:cNvSpPr txBox="1"/>
          <p:nvPr/>
        </p:nvSpPr>
        <p:spPr>
          <a:xfrm>
            <a:off x="228600" y="6400800"/>
            <a:ext cx="3570208" cy="369332"/>
          </a:xfrm>
          <a:prstGeom prst="rect">
            <a:avLst/>
          </a:prstGeom>
          <a:noFill/>
          <a:ln>
            <a:noFill/>
          </a:ln>
        </p:spPr>
        <p:txBody>
          <a:bodyPr wrap="none" rtlCol="0">
            <a:spAutoFit/>
          </a:bodyPr>
          <a:lstStyle/>
          <a:p>
            <a:r>
              <a:rPr lang="en-US" b="1" dirty="0" smtClean="0">
                <a:solidFill>
                  <a:srgbClr val="0000FF"/>
                </a:solidFill>
              </a:rPr>
              <a:t>See notes page for pop-up text</a:t>
            </a:r>
            <a:endParaRPr lang="en-US" b="1" dirty="0">
              <a:solidFill>
                <a:srgbClr val="0000FF"/>
              </a:solidFill>
            </a:endParaRPr>
          </a:p>
        </p:txBody>
      </p:sp>
    </p:spTree>
    <p:extLst>
      <p:ext uri="{BB962C8B-B14F-4D97-AF65-F5344CB8AC3E}">
        <p14:creationId xmlns:p14="http://schemas.microsoft.com/office/powerpoint/2010/main" val="1939990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Survivability KPP</a:t>
            </a:r>
            <a:endParaRPr lang="en-US" dirty="0"/>
          </a:p>
        </p:txBody>
      </p:sp>
      <p:sp>
        <p:nvSpPr>
          <p:cNvPr id="3" name="TextBox 2"/>
          <p:cNvSpPr txBox="1"/>
          <p:nvPr/>
        </p:nvSpPr>
        <p:spPr>
          <a:xfrm>
            <a:off x="693701" y="1111424"/>
            <a:ext cx="8059560" cy="5755422"/>
          </a:xfrm>
          <a:prstGeom prst="rect">
            <a:avLst/>
          </a:prstGeom>
          <a:noFill/>
        </p:spPr>
        <p:txBody>
          <a:bodyPr wrap="square" rtlCol="0">
            <a:spAutoFit/>
          </a:bodyPr>
          <a:lstStyle/>
          <a:p>
            <a:pPr marL="176213" lvl="1" indent="-176213" fontAlgn="base">
              <a:spcBef>
                <a:spcPct val="0"/>
              </a:spcBef>
              <a:spcAft>
                <a:spcPts val="600"/>
              </a:spcAft>
              <a:buFont typeface="Arial" pitchFamily="34" charset="0"/>
              <a:buChar char="•"/>
            </a:pPr>
            <a:r>
              <a:rPr lang="en-US" sz="2000" dirty="0" smtClean="0">
                <a:solidFill>
                  <a:srgbClr val="FF0000"/>
                </a:solidFill>
              </a:rPr>
              <a:t>The Survivability KPP is included in the CDD and CPD for all manned systems, or the sponsor must explain why not used.  May also be </a:t>
            </a:r>
            <a:r>
              <a:rPr lang="en-US" sz="2000" dirty="0">
                <a:solidFill>
                  <a:srgbClr val="FF0000"/>
                </a:solidFill>
              </a:rPr>
              <a:t>used for </a:t>
            </a:r>
            <a:r>
              <a:rPr lang="en-US" sz="2000" dirty="0" smtClean="0">
                <a:solidFill>
                  <a:srgbClr val="FF0000"/>
                </a:solidFill>
              </a:rPr>
              <a:t>unmanned systems.</a:t>
            </a:r>
            <a:endParaRPr lang="en-US" sz="2000" dirty="0">
              <a:solidFill>
                <a:srgbClr val="FF0000"/>
              </a:solidFill>
            </a:endParaRPr>
          </a:p>
          <a:p>
            <a:pPr marL="176213" indent="-176213" fontAlgn="base">
              <a:spcBef>
                <a:spcPct val="0"/>
              </a:spcBef>
              <a:spcAft>
                <a:spcPts val="600"/>
              </a:spcAft>
              <a:buFont typeface="Arial" pitchFamily="34" charset="0"/>
              <a:buChar char="•"/>
            </a:pPr>
            <a:r>
              <a:rPr lang="en-US" sz="2000" dirty="0">
                <a:solidFill>
                  <a:srgbClr val="FF0000"/>
                </a:solidFill>
              </a:rPr>
              <a:t>Survivability </a:t>
            </a:r>
            <a:r>
              <a:rPr lang="en-US" sz="2000" dirty="0" smtClean="0">
                <a:solidFill>
                  <a:srgbClr val="FF0000"/>
                </a:solidFill>
              </a:rPr>
              <a:t>attributes contribute </a:t>
            </a:r>
            <a:r>
              <a:rPr lang="en-US" sz="2000" dirty="0">
                <a:solidFill>
                  <a:srgbClr val="FF0000"/>
                </a:solidFill>
              </a:rPr>
              <a:t>to the </a:t>
            </a:r>
            <a:r>
              <a:rPr lang="en-US" sz="2000" dirty="0" smtClean="0">
                <a:solidFill>
                  <a:srgbClr val="FF0000"/>
                </a:solidFill>
              </a:rPr>
              <a:t>survivability </a:t>
            </a:r>
            <a:r>
              <a:rPr lang="en-US" sz="2000" dirty="0">
                <a:solidFill>
                  <a:srgbClr val="FF0000"/>
                </a:solidFill>
              </a:rPr>
              <a:t>of </a:t>
            </a:r>
            <a:r>
              <a:rPr lang="en-US" sz="2000" dirty="0" smtClean="0">
                <a:solidFill>
                  <a:srgbClr val="FF0000"/>
                </a:solidFill>
              </a:rPr>
              <a:t>manned </a:t>
            </a:r>
            <a:r>
              <a:rPr lang="en-US" sz="2000" dirty="0">
                <a:solidFill>
                  <a:srgbClr val="FF0000"/>
                </a:solidFill>
              </a:rPr>
              <a:t>or </a:t>
            </a:r>
            <a:r>
              <a:rPr lang="en-US" sz="2000" dirty="0" smtClean="0">
                <a:solidFill>
                  <a:srgbClr val="FF0000"/>
                </a:solidFill>
              </a:rPr>
              <a:t>unmanned Systems.</a:t>
            </a:r>
            <a:endParaRPr lang="en-US" sz="2000" dirty="0">
              <a:solidFill>
                <a:srgbClr val="FF0000"/>
              </a:solidFill>
            </a:endParaRPr>
          </a:p>
          <a:p>
            <a:pPr marL="176213" indent="-176213" fontAlgn="base">
              <a:spcBef>
                <a:spcPct val="0"/>
              </a:spcBef>
              <a:spcAft>
                <a:spcPts val="600"/>
              </a:spcAft>
              <a:buFont typeface="Arial" pitchFamily="34" charset="0"/>
              <a:buChar char="•"/>
            </a:pPr>
            <a:r>
              <a:rPr lang="en-US" sz="2000" dirty="0" smtClean="0">
                <a:solidFill>
                  <a:srgbClr val="FF0000"/>
                </a:solidFill>
              </a:rPr>
              <a:t>Examples</a:t>
            </a:r>
            <a:r>
              <a:rPr lang="en-US" sz="2000" dirty="0">
                <a:solidFill>
                  <a:srgbClr val="FF0000"/>
                </a:solidFill>
              </a:rPr>
              <a:t>:  </a:t>
            </a:r>
          </a:p>
          <a:p>
            <a:pPr marL="633305" lvl="1" indent="-176213" fontAlgn="base">
              <a:spcBef>
                <a:spcPct val="0"/>
              </a:spcBef>
              <a:spcAft>
                <a:spcPts val="600"/>
              </a:spcAft>
              <a:buFont typeface="Arial" pitchFamily="34" charset="0"/>
              <a:buChar char="­"/>
            </a:pPr>
            <a:r>
              <a:rPr lang="en-US" dirty="0">
                <a:solidFill>
                  <a:srgbClr val="FF0000"/>
                </a:solidFill>
              </a:rPr>
              <a:t>Speed</a:t>
            </a:r>
          </a:p>
          <a:p>
            <a:pPr marL="633305" lvl="1" indent="-176213" fontAlgn="base">
              <a:spcBef>
                <a:spcPct val="0"/>
              </a:spcBef>
              <a:spcAft>
                <a:spcPts val="600"/>
              </a:spcAft>
              <a:buFont typeface="Arial" pitchFamily="34" charset="0"/>
              <a:buChar char="­"/>
            </a:pPr>
            <a:r>
              <a:rPr lang="en-US" dirty="0">
                <a:solidFill>
                  <a:srgbClr val="FF0000"/>
                </a:solidFill>
              </a:rPr>
              <a:t>Maneuverability</a:t>
            </a:r>
          </a:p>
          <a:p>
            <a:pPr marL="633305" lvl="1" indent="-176213" fontAlgn="base">
              <a:spcBef>
                <a:spcPct val="0"/>
              </a:spcBef>
              <a:spcAft>
                <a:spcPts val="600"/>
              </a:spcAft>
              <a:buFont typeface="Arial" pitchFamily="34" charset="0"/>
              <a:buChar char="­"/>
            </a:pPr>
            <a:r>
              <a:rPr lang="en-US" dirty="0">
                <a:solidFill>
                  <a:srgbClr val="FF0000"/>
                </a:solidFill>
              </a:rPr>
              <a:t>Armor</a:t>
            </a:r>
          </a:p>
          <a:p>
            <a:pPr marL="633305" lvl="1" indent="-176213" fontAlgn="base">
              <a:spcBef>
                <a:spcPct val="0"/>
              </a:spcBef>
              <a:spcAft>
                <a:spcPts val="600"/>
              </a:spcAft>
              <a:buFont typeface="Arial" pitchFamily="34" charset="0"/>
              <a:buChar char="­"/>
            </a:pPr>
            <a:r>
              <a:rPr lang="en-US" dirty="0">
                <a:solidFill>
                  <a:srgbClr val="FF0000"/>
                </a:solidFill>
              </a:rPr>
              <a:t>Electromagnetic Spectrum Control</a:t>
            </a:r>
          </a:p>
          <a:p>
            <a:pPr marL="633305" lvl="1" indent="-176213" fontAlgn="base">
              <a:spcBef>
                <a:spcPct val="0"/>
              </a:spcBef>
              <a:spcAft>
                <a:spcPts val="600"/>
              </a:spcAft>
              <a:buFont typeface="Arial" pitchFamily="34" charset="0"/>
              <a:buChar char="­"/>
            </a:pPr>
            <a:r>
              <a:rPr lang="en-US" dirty="0">
                <a:solidFill>
                  <a:srgbClr val="FF0000"/>
                </a:solidFill>
              </a:rPr>
              <a:t>Redundancy of Critical Subsystems</a:t>
            </a:r>
          </a:p>
          <a:p>
            <a:pPr marL="633305" lvl="1" indent="-176213">
              <a:spcAft>
                <a:spcPts val="600"/>
              </a:spcAft>
              <a:buFont typeface="Arial" pitchFamily="34" charset="0"/>
              <a:buChar char="­"/>
            </a:pPr>
            <a:r>
              <a:rPr lang="en-US" dirty="0">
                <a:solidFill>
                  <a:srgbClr val="FF0000"/>
                </a:solidFill>
              </a:rPr>
              <a:t>Protection from Chemical, Biological and Radiological </a:t>
            </a:r>
            <a:r>
              <a:rPr lang="en-US" dirty="0" smtClean="0">
                <a:solidFill>
                  <a:srgbClr val="FF0000"/>
                </a:solidFill>
              </a:rPr>
              <a:t>Effects</a:t>
            </a:r>
          </a:p>
          <a:p>
            <a:pPr marL="285750" indent="-285750">
              <a:spcAft>
                <a:spcPts val="600"/>
              </a:spcAft>
              <a:buFont typeface="Arial" pitchFamily="34" charset="0"/>
              <a:buChar char="•"/>
            </a:pPr>
            <a:r>
              <a:rPr lang="en-US" dirty="0" smtClean="0">
                <a:solidFill>
                  <a:srgbClr val="FF0000"/>
                </a:solidFill>
              </a:rPr>
              <a:t>Joint </a:t>
            </a:r>
            <a:r>
              <a:rPr lang="en-US" dirty="0">
                <a:solidFill>
                  <a:srgbClr val="FF0000"/>
                </a:solidFill>
              </a:rPr>
              <a:t>Staff, J-3, and the Protection </a:t>
            </a:r>
            <a:r>
              <a:rPr lang="en-US" dirty="0" smtClean="0">
                <a:solidFill>
                  <a:srgbClr val="FF0000"/>
                </a:solidFill>
              </a:rPr>
              <a:t>Functional Capability Board (FCB) assess the Survivability KPP during staffing of the CDD and CPD, and must </a:t>
            </a:r>
            <a:r>
              <a:rPr lang="en-US" dirty="0">
                <a:solidFill>
                  <a:srgbClr val="FF0000"/>
                </a:solidFill>
              </a:rPr>
              <a:t>concur if the sponsor of the CDD or CPD decides not to use a survivability KPP.</a:t>
            </a:r>
          </a:p>
          <a:p>
            <a:pPr marL="633305" lvl="1" indent="-176213" fontAlgn="base">
              <a:spcBef>
                <a:spcPct val="0"/>
              </a:spcBef>
              <a:spcAft>
                <a:spcPts val="600"/>
              </a:spcAft>
              <a:buFont typeface="Arial" pitchFamily="34" charset="0"/>
              <a:buChar char="­"/>
            </a:pPr>
            <a:endParaRPr lang="en-US" dirty="0">
              <a:solidFill>
                <a:srgbClr val="000000"/>
              </a:solidFill>
            </a:endParaRPr>
          </a:p>
        </p:txBody>
      </p:sp>
    </p:spTree>
    <p:extLst>
      <p:ext uri="{BB962C8B-B14F-4D97-AF65-F5344CB8AC3E}">
        <p14:creationId xmlns:p14="http://schemas.microsoft.com/office/powerpoint/2010/main" val="103779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Protection KPP</a:t>
            </a:r>
            <a:endParaRPr lang="en-US" dirty="0"/>
          </a:p>
        </p:txBody>
      </p:sp>
      <p:sp>
        <p:nvSpPr>
          <p:cNvPr id="3" name="TextBox 2"/>
          <p:cNvSpPr txBox="1"/>
          <p:nvPr/>
        </p:nvSpPr>
        <p:spPr>
          <a:xfrm>
            <a:off x="814278" y="1005496"/>
            <a:ext cx="7851257" cy="5309146"/>
          </a:xfrm>
          <a:prstGeom prst="rect">
            <a:avLst/>
          </a:prstGeom>
          <a:noFill/>
        </p:spPr>
        <p:txBody>
          <a:bodyPr wrap="square" rtlCol="0">
            <a:spAutoFit/>
          </a:bodyPr>
          <a:lstStyle/>
          <a:p>
            <a:pPr marL="176213" indent="-176213" fontAlgn="base">
              <a:spcBef>
                <a:spcPct val="0"/>
              </a:spcBef>
              <a:spcAft>
                <a:spcPts val="600"/>
              </a:spcAft>
              <a:buFont typeface="Arial" pitchFamily="34" charset="0"/>
              <a:buChar char="•"/>
            </a:pPr>
            <a:r>
              <a:rPr lang="en-US" sz="2000" dirty="0" smtClean="0">
                <a:solidFill>
                  <a:srgbClr val="FF0000"/>
                </a:solidFill>
              </a:rPr>
              <a:t>A Force Protection KPP must be included in the CDD or CPD for  manned systems </a:t>
            </a:r>
            <a:r>
              <a:rPr lang="en-US" sz="2000" dirty="0">
                <a:solidFill>
                  <a:srgbClr val="FF0000"/>
                </a:solidFill>
              </a:rPr>
              <a:t>and </a:t>
            </a:r>
            <a:r>
              <a:rPr lang="en-US" sz="2000" dirty="0" smtClean="0">
                <a:solidFill>
                  <a:srgbClr val="FF0000"/>
                </a:solidFill>
              </a:rPr>
              <a:t>systems designed </a:t>
            </a:r>
            <a:r>
              <a:rPr lang="en-US" sz="2000" dirty="0">
                <a:solidFill>
                  <a:srgbClr val="FF0000"/>
                </a:solidFill>
              </a:rPr>
              <a:t>to </a:t>
            </a:r>
            <a:r>
              <a:rPr lang="en-US" sz="2000" dirty="0" smtClean="0">
                <a:solidFill>
                  <a:srgbClr val="FF0000"/>
                </a:solidFill>
              </a:rPr>
              <a:t>enhance personnel survivability</a:t>
            </a:r>
            <a:r>
              <a:rPr lang="en-US" sz="2000" dirty="0" smtClean="0">
                <a:solidFill>
                  <a:srgbClr val="000000"/>
                </a:solidFill>
              </a:rPr>
              <a:t>, or the sponsor must explain why it is not applicable.</a:t>
            </a:r>
            <a:endParaRPr lang="en-US" sz="2000" dirty="0">
              <a:solidFill>
                <a:srgbClr val="000000"/>
              </a:solidFill>
            </a:endParaRPr>
          </a:p>
          <a:p>
            <a:pPr marL="176213" indent="-176213" fontAlgn="base">
              <a:spcBef>
                <a:spcPct val="0"/>
              </a:spcBef>
              <a:spcAft>
                <a:spcPts val="600"/>
              </a:spcAft>
              <a:buFont typeface="Arial" pitchFamily="34" charset="0"/>
              <a:buChar char="•"/>
            </a:pPr>
            <a:r>
              <a:rPr lang="en-US" sz="2000" b="1" dirty="0">
                <a:solidFill>
                  <a:srgbClr val="0000FF"/>
                </a:solidFill>
              </a:rPr>
              <a:t>Force Protection Attributes</a:t>
            </a:r>
            <a:r>
              <a:rPr lang="en-US" sz="2000" dirty="0">
                <a:solidFill>
                  <a:srgbClr val="0000FF"/>
                </a:solidFill>
              </a:rPr>
              <a:t>:</a:t>
            </a:r>
          </a:p>
          <a:p>
            <a:pPr marL="519113" lvl="2" indent="-176213" fontAlgn="base">
              <a:spcBef>
                <a:spcPct val="0"/>
              </a:spcBef>
              <a:spcAft>
                <a:spcPts val="600"/>
              </a:spcAft>
              <a:buFont typeface="Arial" pitchFamily="34" charset="0"/>
              <a:buChar char="­"/>
            </a:pPr>
            <a:r>
              <a:rPr lang="en-US" dirty="0">
                <a:solidFill>
                  <a:srgbClr val="FF0000"/>
                </a:solidFill>
              </a:rPr>
              <a:t>Protect personnel by preventing or mitigating hostile actions</a:t>
            </a:r>
          </a:p>
          <a:p>
            <a:pPr marL="519113" lvl="2" indent="-176213" fontAlgn="base">
              <a:spcBef>
                <a:spcPct val="0"/>
              </a:spcBef>
              <a:spcAft>
                <a:spcPts val="600"/>
              </a:spcAft>
              <a:buFont typeface="Arial" pitchFamily="34" charset="0"/>
              <a:buChar char="­"/>
            </a:pPr>
            <a:r>
              <a:rPr lang="en-US" dirty="0">
                <a:solidFill>
                  <a:srgbClr val="FF0000"/>
                </a:solidFill>
              </a:rPr>
              <a:t>Emphasis in on protecting the system operator, rather than the system itself</a:t>
            </a:r>
          </a:p>
          <a:p>
            <a:pPr marL="519113" lvl="2" indent="-176213" fontAlgn="base">
              <a:spcBef>
                <a:spcPct val="0"/>
              </a:spcBef>
              <a:spcAft>
                <a:spcPts val="600"/>
              </a:spcAft>
              <a:buFont typeface="Arial" pitchFamily="34" charset="0"/>
              <a:buChar char="­"/>
            </a:pPr>
            <a:r>
              <a:rPr lang="en-US" dirty="0">
                <a:solidFill>
                  <a:srgbClr val="FF0000"/>
                </a:solidFill>
              </a:rPr>
              <a:t>Attributes that are offensive and primarily intended to defeat enemy forces are not considered force protection attributes</a:t>
            </a:r>
          </a:p>
          <a:p>
            <a:pPr marL="519113" lvl="2" indent="-176213" fontAlgn="base">
              <a:spcBef>
                <a:spcPct val="0"/>
              </a:spcBef>
              <a:spcAft>
                <a:spcPts val="600"/>
              </a:spcAft>
              <a:buFont typeface="Arial" pitchFamily="34" charset="0"/>
              <a:buChar char="­"/>
            </a:pPr>
            <a:r>
              <a:rPr lang="en-US" dirty="0">
                <a:solidFill>
                  <a:srgbClr val="FF0000"/>
                </a:solidFill>
              </a:rPr>
              <a:t>Protection against accidents, weather, natural environmental hazards or disease (except when related to a biological attack) are not force protection</a:t>
            </a:r>
          </a:p>
          <a:p>
            <a:pPr marL="176213" indent="-176213">
              <a:spcAft>
                <a:spcPts val="600"/>
              </a:spcAft>
              <a:buFont typeface="Arial" pitchFamily="34" charset="0"/>
              <a:buChar char="•"/>
            </a:pPr>
            <a:r>
              <a:rPr lang="en-US" sz="2000" dirty="0">
                <a:solidFill>
                  <a:srgbClr val="FF0000"/>
                </a:solidFill>
              </a:rPr>
              <a:t>Examples: Radar cross section, ability to withstand hit/blast/flood/ shock, jam resistance tactics</a:t>
            </a:r>
          </a:p>
          <a:p>
            <a:pPr marL="176213" indent="-176213" fontAlgn="base">
              <a:spcBef>
                <a:spcPct val="0"/>
              </a:spcBef>
              <a:spcAft>
                <a:spcPts val="600"/>
              </a:spcAft>
              <a:buFont typeface="Arial" pitchFamily="34" charset="0"/>
              <a:buChar char="•"/>
            </a:pPr>
            <a:r>
              <a:rPr lang="en-US" sz="2000" dirty="0" smtClean="0">
                <a:solidFill>
                  <a:srgbClr val="FF0000"/>
                </a:solidFill>
              </a:rPr>
              <a:t>The Protection </a:t>
            </a:r>
            <a:r>
              <a:rPr lang="en-US" sz="2000" dirty="0">
                <a:solidFill>
                  <a:srgbClr val="FF0000"/>
                </a:solidFill>
              </a:rPr>
              <a:t>FCB </a:t>
            </a:r>
            <a:r>
              <a:rPr lang="en-US" sz="2000" dirty="0" smtClean="0">
                <a:solidFill>
                  <a:srgbClr val="FF0000"/>
                </a:solidFill>
              </a:rPr>
              <a:t>assesses </a:t>
            </a:r>
            <a:r>
              <a:rPr lang="en-US" sz="2000" dirty="0">
                <a:solidFill>
                  <a:srgbClr val="FF0000"/>
                </a:solidFill>
              </a:rPr>
              <a:t>the Force Protection KPP </a:t>
            </a:r>
            <a:r>
              <a:rPr lang="en-US" sz="2000" dirty="0" smtClean="0">
                <a:solidFill>
                  <a:srgbClr val="FF0000"/>
                </a:solidFill>
              </a:rPr>
              <a:t>during the CDD and CPD staffing process.</a:t>
            </a:r>
            <a:endParaRPr lang="en-US" sz="2000" dirty="0">
              <a:solidFill>
                <a:srgbClr val="FF0000"/>
              </a:solidFill>
            </a:endParaRPr>
          </a:p>
        </p:txBody>
      </p:sp>
      <p:sp>
        <p:nvSpPr>
          <p:cNvPr id="4" name="TextBox 3"/>
          <p:cNvSpPr txBox="1"/>
          <p:nvPr/>
        </p:nvSpPr>
        <p:spPr>
          <a:xfrm>
            <a:off x="228600" y="6400800"/>
            <a:ext cx="3570208" cy="369332"/>
          </a:xfrm>
          <a:prstGeom prst="rect">
            <a:avLst/>
          </a:prstGeom>
          <a:noFill/>
          <a:ln>
            <a:noFill/>
          </a:ln>
        </p:spPr>
        <p:txBody>
          <a:bodyPr wrap="none" rtlCol="0">
            <a:spAutoFit/>
          </a:bodyPr>
          <a:lstStyle/>
          <a:p>
            <a:r>
              <a:rPr lang="en-US" b="1" dirty="0" smtClean="0">
                <a:solidFill>
                  <a:srgbClr val="0000FF"/>
                </a:solidFill>
              </a:rPr>
              <a:t>See notes page for pop-up text</a:t>
            </a:r>
            <a:endParaRPr lang="en-US" b="1" dirty="0">
              <a:solidFill>
                <a:srgbClr val="0000FF"/>
              </a:solidFill>
            </a:endParaRPr>
          </a:p>
        </p:txBody>
      </p:sp>
    </p:spTree>
    <p:extLst>
      <p:ext uri="{BB962C8B-B14F-4D97-AF65-F5344CB8AC3E}">
        <p14:creationId xmlns:p14="http://schemas.microsoft.com/office/powerpoint/2010/main" val="358884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Sustainment KPP &amp; KSAs</a:t>
            </a:r>
            <a:endParaRPr lang="en-US" dirty="0"/>
          </a:p>
        </p:txBody>
      </p:sp>
      <p:sp>
        <p:nvSpPr>
          <p:cNvPr id="3" name="Rectangle 2"/>
          <p:cNvSpPr/>
          <p:nvPr/>
        </p:nvSpPr>
        <p:spPr>
          <a:xfrm>
            <a:off x="665018" y="1242583"/>
            <a:ext cx="8174182" cy="4585871"/>
          </a:xfrm>
          <a:prstGeom prst="rect">
            <a:avLst/>
          </a:prstGeom>
        </p:spPr>
        <p:txBody>
          <a:bodyPr wrap="square">
            <a:spAutoFit/>
          </a:bodyPr>
          <a:lstStyle/>
          <a:p>
            <a:pPr marL="176213" indent="-176213" fontAlgn="base">
              <a:spcBef>
                <a:spcPct val="0"/>
              </a:spcBef>
              <a:spcAft>
                <a:spcPts val="1200"/>
              </a:spcAft>
              <a:buFont typeface="Arial" pitchFamily="34" charset="0"/>
              <a:buChar char="•"/>
            </a:pPr>
            <a:r>
              <a:rPr lang="en-US" sz="2000" dirty="0" smtClean="0">
                <a:solidFill>
                  <a:srgbClr val="FF0000"/>
                </a:solidFill>
              </a:rPr>
              <a:t>The document sponsor must include Sustainment KPP and KSA metrics in the CDD and CPD for all </a:t>
            </a:r>
            <a:r>
              <a:rPr lang="en-US" sz="2000" dirty="0">
                <a:solidFill>
                  <a:srgbClr val="FF0000"/>
                </a:solidFill>
              </a:rPr>
              <a:t>ACAT I </a:t>
            </a:r>
            <a:r>
              <a:rPr lang="en-US" sz="2000" dirty="0" smtClean="0">
                <a:solidFill>
                  <a:srgbClr val="FF0000"/>
                </a:solidFill>
              </a:rPr>
              <a:t>programs</a:t>
            </a:r>
            <a:r>
              <a:rPr lang="en-US" sz="2000" dirty="0">
                <a:solidFill>
                  <a:srgbClr val="FF0000"/>
                </a:solidFill>
              </a:rPr>
              <a:t>. </a:t>
            </a:r>
          </a:p>
          <a:p>
            <a:pPr marL="176213" indent="-176213" fontAlgn="base">
              <a:spcBef>
                <a:spcPct val="0"/>
              </a:spcBef>
              <a:spcAft>
                <a:spcPts val="1200"/>
              </a:spcAft>
              <a:buFont typeface="Arial" pitchFamily="34" charset="0"/>
              <a:buChar char="•"/>
            </a:pPr>
            <a:r>
              <a:rPr lang="en-US" sz="2000" dirty="0" smtClean="0">
                <a:solidFill>
                  <a:srgbClr val="FF0000"/>
                </a:solidFill>
              </a:rPr>
              <a:t>ACAT </a:t>
            </a:r>
            <a:r>
              <a:rPr lang="en-US" sz="2000" dirty="0">
                <a:solidFill>
                  <a:srgbClr val="FF0000"/>
                </a:solidFill>
              </a:rPr>
              <a:t>II and </a:t>
            </a:r>
            <a:r>
              <a:rPr lang="en-US" sz="2000" dirty="0" smtClean="0">
                <a:solidFill>
                  <a:srgbClr val="FF0000"/>
                </a:solidFill>
              </a:rPr>
              <a:t>below programs have the option of using </a:t>
            </a:r>
            <a:r>
              <a:rPr lang="en-US" sz="2000" dirty="0">
                <a:solidFill>
                  <a:srgbClr val="FF0000"/>
                </a:solidFill>
              </a:rPr>
              <a:t>the </a:t>
            </a:r>
            <a:r>
              <a:rPr lang="en-US" sz="2000" dirty="0" smtClean="0">
                <a:solidFill>
                  <a:srgbClr val="FF0000"/>
                </a:solidFill>
              </a:rPr>
              <a:t>sustainment </a:t>
            </a:r>
            <a:r>
              <a:rPr lang="en-US" sz="2000" dirty="0">
                <a:solidFill>
                  <a:srgbClr val="FF0000"/>
                </a:solidFill>
              </a:rPr>
              <a:t>KPP or </a:t>
            </a:r>
            <a:r>
              <a:rPr lang="en-US" sz="2000" dirty="0" smtClean="0">
                <a:solidFill>
                  <a:srgbClr val="FF0000"/>
                </a:solidFill>
              </a:rPr>
              <a:t>using sponsor defined sustainment metrics</a:t>
            </a:r>
            <a:endParaRPr lang="en-US" sz="2000" dirty="0">
              <a:solidFill>
                <a:srgbClr val="FF0000"/>
              </a:solidFill>
            </a:endParaRPr>
          </a:p>
          <a:p>
            <a:pPr marL="176213" indent="-176213" fontAlgn="base">
              <a:spcBef>
                <a:spcPct val="0"/>
              </a:spcBef>
              <a:spcAft>
                <a:spcPts val="1200"/>
              </a:spcAft>
              <a:buFont typeface="Arial" pitchFamily="34" charset="0"/>
              <a:buChar char="•"/>
            </a:pPr>
            <a:r>
              <a:rPr lang="en-US" sz="2000" dirty="0" smtClean="0">
                <a:solidFill>
                  <a:srgbClr val="FF0000"/>
                </a:solidFill>
              </a:rPr>
              <a:t>The Sustainment KPP has three </a:t>
            </a:r>
            <a:r>
              <a:rPr lang="en-US" sz="2000" dirty="0">
                <a:solidFill>
                  <a:srgbClr val="FF0000"/>
                </a:solidFill>
              </a:rPr>
              <a:t>Elements</a:t>
            </a:r>
            <a:r>
              <a:rPr lang="en-US" sz="2000" dirty="0">
                <a:solidFill>
                  <a:srgbClr val="000000"/>
                </a:solidFill>
              </a:rPr>
              <a:t>:</a:t>
            </a:r>
          </a:p>
          <a:p>
            <a:pPr marL="742842" lvl="1" indent="-285750" fontAlgn="base">
              <a:spcBef>
                <a:spcPct val="0"/>
              </a:spcBef>
              <a:spcAft>
                <a:spcPts val="1200"/>
              </a:spcAft>
              <a:buFont typeface="Arial" pitchFamily="34" charset="0"/>
              <a:buChar char="−"/>
            </a:pPr>
            <a:r>
              <a:rPr lang="en-US" dirty="0">
                <a:solidFill>
                  <a:srgbClr val="000000"/>
                </a:solidFill>
              </a:rPr>
              <a:t>Availability KPP:  Consists of </a:t>
            </a:r>
            <a:r>
              <a:rPr lang="en-US" b="1" dirty="0">
                <a:solidFill>
                  <a:srgbClr val="0000FF"/>
                </a:solidFill>
              </a:rPr>
              <a:t>Materiel Availability </a:t>
            </a:r>
            <a:r>
              <a:rPr lang="en-US" dirty="0">
                <a:solidFill>
                  <a:srgbClr val="000000"/>
                </a:solidFill>
              </a:rPr>
              <a:t>and </a:t>
            </a:r>
            <a:r>
              <a:rPr lang="en-US" b="1" dirty="0">
                <a:solidFill>
                  <a:srgbClr val="0000FF"/>
                </a:solidFill>
              </a:rPr>
              <a:t>Operational Availability</a:t>
            </a:r>
          </a:p>
          <a:p>
            <a:pPr marL="742842" lvl="1" indent="-285750" fontAlgn="base">
              <a:spcBef>
                <a:spcPct val="0"/>
              </a:spcBef>
              <a:spcAft>
                <a:spcPts val="1200"/>
              </a:spcAft>
              <a:buFont typeface="Arial" pitchFamily="34" charset="0"/>
              <a:buChar char="−"/>
            </a:pPr>
            <a:r>
              <a:rPr lang="en-US" b="1" dirty="0">
                <a:solidFill>
                  <a:srgbClr val="0000FF"/>
                </a:solidFill>
              </a:rPr>
              <a:t>Reliability KSA</a:t>
            </a:r>
          </a:p>
          <a:p>
            <a:pPr marL="742842" lvl="1" indent="-285750" fontAlgn="base">
              <a:spcBef>
                <a:spcPct val="0"/>
              </a:spcBef>
              <a:spcAft>
                <a:spcPts val="1200"/>
              </a:spcAft>
              <a:buFont typeface="Arial" pitchFamily="34" charset="0"/>
              <a:buChar char="−"/>
            </a:pPr>
            <a:r>
              <a:rPr lang="en-US" b="1" dirty="0">
                <a:solidFill>
                  <a:srgbClr val="0000FF"/>
                </a:solidFill>
              </a:rPr>
              <a:t>Operations &amp; Support Cost KSA</a:t>
            </a:r>
          </a:p>
          <a:p>
            <a:pPr marL="176213" indent="-176213" fontAlgn="base">
              <a:spcBef>
                <a:spcPct val="0"/>
              </a:spcBef>
              <a:spcAft>
                <a:spcPts val="1200"/>
              </a:spcAft>
              <a:buFont typeface="Arial" pitchFamily="34" charset="0"/>
              <a:buChar char="•"/>
            </a:pPr>
            <a:r>
              <a:rPr lang="en-US" sz="2000" dirty="0" smtClean="0">
                <a:solidFill>
                  <a:srgbClr val="FF0000"/>
                </a:solidFill>
              </a:rPr>
              <a:t>The Joint </a:t>
            </a:r>
            <a:r>
              <a:rPr lang="en-US" sz="2000" dirty="0">
                <a:solidFill>
                  <a:srgbClr val="FF0000"/>
                </a:solidFill>
              </a:rPr>
              <a:t>Staff, </a:t>
            </a:r>
            <a:r>
              <a:rPr lang="en-US" sz="2000" dirty="0" smtClean="0">
                <a:solidFill>
                  <a:srgbClr val="FF0000"/>
                </a:solidFill>
              </a:rPr>
              <a:t>J-4, </a:t>
            </a:r>
            <a:r>
              <a:rPr lang="en-US" sz="2000" dirty="0">
                <a:solidFill>
                  <a:srgbClr val="FF0000"/>
                </a:solidFill>
              </a:rPr>
              <a:t>and </a:t>
            </a:r>
            <a:r>
              <a:rPr lang="en-US" sz="2000" dirty="0" smtClean="0">
                <a:solidFill>
                  <a:srgbClr val="FF0000"/>
                </a:solidFill>
              </a:rPr>
              <a:t>the Deputy </a:t>
            </a:r>
            <a:r>
              <a:rPr lang="en-US" sz="2000" dirty="0">
                <a:solidFill>
                  <a:srgbClr val="FF0000"/>
                </a:solidFill>
              </a:rPr>
              <a:t>Assistant Secretary of Defense (Materiel Readiness) </a:t>
            </a:r>
            <a:r>
              <a:rPr lang="en-US" sz="2000" dirty="0" smtClean="0">
                <a:solidFill>
                  <a:srgbClr val="FF0000"/>
                </a:solidFill>
              </a:rPr>
              <a:t>review all Sustainment KPP metrics during staffing of the CDD and CPD.</a:t>
            </a:r>
            <a:endParaRPr lang="en-US" sz="20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172200"/>
            <a:ext cx="36464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146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2519" y="241555"/>
            <a:ext cx="2288896" cy="523220"/>
          </a:xfrm>
          <a:prstGeom prst="rect">
            <a:avLst/>
          </a:prstGeom>
          <a:noFill/>
        </p:spPr>
        <p:txBody>
          <a:bodyPr wrap="none" rtlCol="0">
            <a:spAutoFit/>
          </a:bodyPr>
          <a:lstStyle/>
          <a:p>
            <a:pPr fontAlgn="base">
              <a:spcBef>
                <a:spcPct val="0"/>
              </a:spcBef>
              <a:spcAft>
                <a:spcPct val="0"/>
              </a:spcAft>
            </a:pPr>
            <a:r>
              <a:rPr lang="en-US" sz="2800" dirty="0">
                <a:solidFill>
                  <a:srgbClr val="000000"/>
                </a:solidFill>
                <a:latin typeface="Arial" pitchFamily="34" charset="0"/>
              </a:rPr>
              <a:t>Training KPP</a:t>
            </a:r>
          </a:p>
        </p:txBody>
      </p:sp>
      <p:sp>
        <p:nvSpPr>
          <p:cNvPr id="3" name="Rectangle 2"/>
          <p:cNvSpPr/>
          <p:nvPr/>
        </p:nvSpPr>
        <p:spPr>
          <a:xfrm>
            <a:off x="571500" y="1066800"/>
            <a:ext cx="8156863" cy="5016758"/>
          </a:xfrm>
          <a:prstGeom prst="rect">
            <a:avLst/>
          </a:prstGeom>
        </p:spPr>
        <p:txBody>
          <a:bodyPr wrap="square">
            <a:spAutoFit/>
          </a:bodyPr>
          <a:lstStyle/>
          <a:p>
            <a:pPr marL="176213" indent="-176213" fontAlgn="base">
              <a:spcBef>
                <a:spcPct val="0"/>
              </a:spcBef>
              <a:spcAft>
                <a:spcPts val="600"/>
              </a:spcAft>
              <a:buFont typeface="Arial" pitchFamily="34" charset="0"/>
              <a:buChar char="•"/>
            </a:pPr>
            <a:r>
              <a:rPr lang="en-US" sz="2000" dirty="0" smtClean="0">
                <a:solidFill>
                  <a:srgbClr val="FF0000"/>
                </a:solidFill>
              </a:rPr>
              <a:t>CDDs and CPDs of all </a:t>
            </a:r>
            <a:r>
              <a:rPr lang="en-US" sz="2000" dirty="0">
                <a:solidFill>
                  <a:srgbClr val="FF0000"/>
                </a:solidFill>
              </a:rPr>
              <a:t>ACAT I </a:t>
            </a:r>
            <a:r>
              <a:rPr lang="en-US" sz="2000" dirty="0" smtClean="0">
                <a:solidFill>
                  <a:srgbClr val="FF0000"/>
                </a:solidFill>
              </a:rPr>
              <a:t>programs must include the Training KPP, or the sponsor must explain why it is not applicable</a:t>
            </a:r>
            <a:r>
              <a:rPr lang="en-US" sz="2000" dirty="0" smtClean="0">
                <a:solidFill>
                  <a:srgbClr val="000000"/>
                </a:solidFill>
              </a:rPr>
              <a:t>.</a:t>
            </a:r>
            <a:endParaRPr lang="en-US" sz="2000" dirty="0">
              <a:solidFill>
                <a:srgbClr val="000000"/>
              </a:solidFill>
            </a:endParaRPr>
          </a:p>
          <a:p>
            <a:pPr marL="176213" indent="-176213" fontAlgn="base">
              <a:spcBef>
                <a:spcPct val="0"/>
              </a:spcBef>
              <a:spcAft>
                <a:spcPts val="600"/>
              </a:spcAft>
              <a:buFont typeface="Arial" pitchFamily="34" charset="0"/>
              <a:buChar char="•"/>
            </a:pPr>
            <a:r>
              <a:rPr lang="en-US" sz="2000" b="1" dirty="0">
                <a:solidFill>
                  <a:srgbClr val="0000FF"/>
                </a:solidFill>
              </a:rPr>
              <a:t>Attributes</a:t>
            </a:r>
            <a:r>
              <a:rPr lang="en-US" sz="2000" dirty="0">
                <a:solidFill>
                  <a:srgbClr val="000000"/>
                </a:solidFill>
              </a:rPr>
              <a:t> </a:t>
            </a:r>
            <a:r>
              <a:rPr lang="en-US" sz="2000" dirty="0" smtClean="0">
                <a:solidFill>
                  <a:srgbClr val="FF0000"/>
                </a:solidFill>
              </a:rPr>
              <a:t>may include (among others):  </a:t>
            </a:r>
            <a:r>
              <a:rPr lang="en-US" sz="2000" dirty="0">
                <a:solidFill>
                  <a:srgbClr val="FF0000"/>
                </a:solidFill>
              </a:rPr>
              <a:t>Proficiency </a:t>
            </a:r>
            <a:r>
              <a:rPr lang="en-US" sz="2000" dirty="0" smtClean="0">
                <a:solidFill>
                  <a:srgbClr val="FF0000"/>
                </a:solidFill>
              </a:rPr>
              <a:t>level</a:t>
            </a:r>
            <a:r>
              <a:rPr lang="en-US" sz="2000" dirty="0">
                <a:solidFill>
                  <a:srgbClr val="FF0000"/>
                </a:solidFill>
              </a:rPr>
              <a:t>; </a:t>
            </a:r>
            <a:r>
              <a:rPr lang="en-US" sz="2000" dirty="0" smtClean="0">
                <a:solidFill>
                  <a:srgbClr val="FF0000"/>
                </a:solidFill>
              </a:rPr>
              <a:t>time </a:t>
            </a:r>
            <a:r>
              <a:rPr lang="en-US" sz="2000" dirty="0">
                <a:solidFill>
                  <a:srgbClr val="FF0000"/>
                </a:solidFill>
              </a:rPr>
              <a:t>to </a:t>
            </a:r>
            <a:r>
              <a:rPr lang="en-US" sz="2000" dirty="0" smtClean="0">
                <a:solidFill>
                  <a:srgbClr val="FF0000"/>
                </a:solidFill>
              </a:rPr>
              <a:t>train</a:t>
            </a:r>
            <a:r>
              <a:rPr lang="en-US" sz="2000" dirty="0">
                <a:solidFill>
                  <a:srgbClr val="FF0000"/>
                </a:solidFill>
              </a:rPr>
              <a:t>; </a:t>
            </a:r>
            <a:r>
              <a:rPr lang="en-US" sz="2000" dirty="0" smtClean="0">
                <a:solidFill>
                  <a:srgbClr val="FF0000"/>
                </a:solidFill>
              </a:rPr>
              <a:t>training retention </a:t>
            </a:r>
            <a:r>
              <a:rPr lang="en-US" sz="2000" dirty="0">
                <a:solidFill>
                  <a:srgbClr val="FF0000"/>
                </a:solidFill>
              </a:rPr>
              <a:t>and </a:t>
            </a:r>
            <a:r>
              <a:rPr lang="en-US" sz="2000" dirty="0" smtClean="0">
                <a:solidFill>
                  <a:srgbClr val="FF0000"/>
                </a:solidFill>
              </a:rPr>
              <a:t>associated metrics </a:t>
            </a:r>
            <a:endParaRPr lang="en-US" sz="2000" dirty="0">
              <a:solidFill>
                <a:srgbClr val="FF0000"/>
              </a:solidFill>
            </a:endParaRPr>
          </a:p>
          <a:p>
            <a:pPr marL="176213" indent="-176213">
              <a:spcAft>
                <a:spcPts val="600"/>
              </a:spcAft>
              <a:buFont typeface="Arial" pitchFamily="34" charset="0"/>
              <a:buChar char="•"/>
            </a:pPr>
            <a:r>
              <a:rPr lang="en-US" sz="2000" dirty="0" smtClean="0">
                <a:solidFill>
                  <a:srgbClr val="FF0000"/>
                </a:solidFill>
              </a:rPr>
              <a:t>The Training KPP ensures </a:t>
            </a:r>
            <a:r>
              <a:rPr lang="en-US" sz="2000" dirty="0">
                <a:solidFill>
                  <a:srgbClr val="FF0000"/>
                </a:solidFill>
              </a:rPr>
              <a:t>that </a:t>
            </a:r>
            <a:r>
              <a:rPr lang="en-US" sz="2000" dirty="0" smtClean="0">
                <a:solidFill>
                  <a:srgbClr val="FF0000"/>
                </a:solidFill>
              </a:rPr>
              <a:t>training </a:t>
            </a:r>
            <a:r>
              <a:rPr lang="en-US" sz="2000" dirty="0">
                <a:solidFill>
                  <a:srgbClr val="FF0000"/>
                </a:solidFill>
              </a:rPr>
              <a:t>requirements are </a:t>
            </a:r>
            <a:r>
              <a:rPr lang="en-US" sz="2000" dirty="0" smtClean="0">
                <a:solidFill>
                  <a:srgbClr val="FF0000"/>
                </a:solidFill>
              </a:rPr>
              <a:t>planned </a:t>
            </a:r>
            <a:r>
              <a:rPr lang="en-US" sz="2000" dirty="0">
                <a:solidFill>
                  <a:srgbClr val="FF0000"/>
                </a:solidFill>
              </a:rPr>
              <a:t>for and developed early in the program and adequately resourced to fully support initial operational capability. </a:t>
            </a:r>
          </a:p>
          <a:p>
            <a:pPr marL="176213" indent="-176213">
              <a:spcAft>
                <a:spcPts val="600"/>
              </a:spcAft>
              <a:buFont typeface="Arial" pitchFamily="34" charset="0"/>
              <a:buChar char="•"/>
            </a:pPr>
            <a:r>
              <a:rPr lang="en-US" sz="2000" dirty="0">
                <a:solidFill>
                  <a:srgbClr val="FF0000"/>
                </a:solidFill>
              </a:rPr>
              <a:t>The Training KPP must be considered for all systems under development where one of the major components of </a:t>
            </a:r>
            <a:r>
              <a:rPr lang="en-US" sz="2000" dirty="0" smtClean="0">
                <a:solidFill>
                  <a:srgbClr val="FF0000"/>
                </a:solidFill>
              </a:rPr>
              <a:t>system </a:t>
            </a:r>
            <a:r>
              <a:rPr lang="en-US" sz="2000" dirty="0">
                <a:solidFill>
                  <a:srgbClr val="FF0000"/>
                </a:solidFill>
              </a:rPr>
              <a:t>capability is dependent on operators, maintainers and leaders to be properly trained to fully utilize the capability of the system</a:t>
            </a:r>
            <a:r>
              <a:rPr lang="en-US" sz="2000" dirty="0" smtClean="0">
                <a:solidFill>
                  <a:srgbClr val="FF0000"/>
                </a:solidFill>
              </a:rPr>
              <a:t>.</a:t>
            </a:r>
            <a:endParaRPr lang="en-US" sz="2000" dirty="0">
              <a:solidFill>
                <a:srgbClr val="FF0000"/>
              </a:solidFill>
            </a:endParaRPr>
          </a:p>
          <a:p>
            <a:pPr marL="176213" indent="-176213" fontAlgn="base">
              <a:spcBef>
                <a:spcPct val="0"/>
              </a:spcBef>
              <a:spcAft>
                <a:spcPts val="600"/>
              </a:spcAft>
              <a:buFont typeface="Arial" pitchFamily="34" charset="0"/>
              <a:buChar char="•"/>
            </a:pPr>
            <a:r>
              <a:rPr lang="en-US" sz="2000" dirty="0" smtClean="0">
                <a:solidFill>
                  <a:srgbClr val="FF0000"/>
                </a:solidFill>
              </a:rPr>
              <a:t>Joint Staff, J-7</a:t>
            </a:r>
            <a:r>
              <a:rPr lang="en-US" sz="2000" dirty="0">
                <a:solidFill>
                  <a:srgbClr val="FF0000"/>
                </a:solidFill>
              </a:rPr>
              <a:t>, in </a:t>
            </a:r>
            <a:r>
              <a:rPr lang="en-US" sz="2000" dirty="0" smtClean="0">
                <a:solidFill>
                  <a:srgbClr val="FF0000"/>
                </a:solidFill>
              </a:rPr>
              <a:t>coordination </a:t>
            </a:r>
            <a:r>
              <a:rPr lang="en-US" sz="2000" dirty="0">
                <a:solidFill>
                  <a:srgbClr val="FF0000"/>
                </a:solidFill>
              </a:rPr>
              <a:t>with </a:t>
            </a:r>
            <a:r>
              <a:rPr lang="en-US" sz="2000" dirty="0" smtClean="0">
                <a:solidFill>
                  <a:srgbClr val="FF0000"/>
                </a:solidFill>
              </a:rPr>
              <a:t>the Under Secretary of Defense(Personnel </a:t>
            </a:r>
            <a:r>
              <a:rPr lang="en-US" sz="2000" dirty="0">
                <a:solidFill>
                  <a:srgbClr val="FF0000"/>
                </a:solidFill>
              </a:rPr>
              <a:t>&amp;Readiness), </a:t>
            </a:r>
            <a:r>
              <a:rPr lang="en-US" sz="2000" dirty="0" smtClean="0">
                <a:solidFill>
                  <a:srgbClr val="FF0000"/>
                </a:solidFill>
              </a:rPr>
              <a:t>assesses the training </a:t>
            </a:r>
            <a:r>
              <a:rPr lang="en-US" sz="2000" dirty="0">
                <a:solidFill>
                  <a:srgbClr val="FF0000"/>
                </a:solidFill>
              </a:rPr>
              <a:t>KPP, or </a:t>
            </a:r>
            <a:r>
              <a:rPr lang="en-US" sz="2000" dirty="0" smtClean="0">
                <a:solidFill>
                  <a:srgbClr val="FF0000"/>
                </a:solidFill>
              </a:rPr>
              <a:t>the sponsor’s justification </a:t>
            </a:r>
            <a:r>
              <a:rPr lang="en-US" sz="2000" dirty="0">
                <a:solidFill>
                  <a:srgbClr val="FF0000"/>
                </a:solidFill>
              </a:rPr>
              <a:t>of </a:t>
            </a:r>
            <a:r>
              <a:rPr lang="en-US" sz="2000" dirty="0" smtClean="0">
                <a:solidFill>
                  <a:srgbClr val="FF0000"/>
                </a:solidFill>
              </a:rPr>
              <a:t>why the Training </a:t>
            </a:r>
            <a:r>
              <a:rPr lang="en-US" sz="2000" dirty="0">
                <a:solidFill>
                  <a:srgbClr val="FF0000"/>
                </a:solidFill>
              </a:rPr>
              <a:t>KPP is </a:t>
            </a:r>
            <a:r>
              <a:rPr lang="en-US" sz="2000" dirty="0" smtClean="0">
                <a:solidFill>
                  <a:srgbClr val="FF0000"/>
                </a:solidFill>
              </a:rPr>
              <a:t>not applicable during staffing of the CDD and CPD.</a:t>
            </a:r>
            <a:endParaRPr lang="en-US" sz="2000" dirty="0">
              <a:solidFill>
                <a:srgbClr val="FF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211887"/>
            <a:ext cx="36464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latin typeface="Arial" charset="0"/>
                <a:cs typeface="Arial" charset="0"/>
              </a:rPr>
              <a:t>Lesson Objectives</a:t>
            </a:r>
          </a:p>
        </p:txBody>
      </p:sp>
      <p:sp>
        <p:nvSpPr>
          <p:cNvPr id="6147" name="Content Placeholder 2"/>
          <p:cNvSpPr>
            <a:spLocks noGrp="1"/>
          </p:cNvSpPr>
          <p:nvPr>
            <p:ph idx="1"/>
          </p:nvPr>
        </p:nvSpPr>
        <p:spPr/>
        <p:txBody>
          <a:bodyPr/>
          <a:lstStyle/>
          <a:p>
            <a:pPr eaLnBrk="1" hangingPunct="1">
              <a:buFontTx/>
              <a:buChar char="•"/>
            </a:pPr>
            <a:r>
              <a:rPr lang="en-US" dirty="0" smtClean="0">
                <a:solidFill>
                  <a:schemeClr val="bg1"/>
                </a:solidFill>
                <a:latin typeface="Arial" charset="0"/>
                <a:cs typeface="Arial" charset="0"/>
              </a:rPr>
              <a:t>Terminal Learning Objective</a:t>
            </a:r>
          </a:p>
          <a:p>
            <a:pPr eaLnBrk="1" hangingPunct="1"/>
            <a:endParaRPr lang="en-US" dirty="0" smtClean="0">
              <a:solidFill>
                <a:schemeClr val="bg1"/>
              </a:solidFill>
              <a:latin typeface="Arial" charset="0"/>
              <a:cs typeface="Arial" charset="0"/>
            </a:endParaRPr>
          </a:p>
          <a:p>
            <a:pPr lvl="1" eaLnBrk="1" hangingPunct="1"/>
            <a:r>
              <a:rPr lang="en-US" dirty="0" smtClean="0">
                <a:solidFill>
                  <a:srgbClr val="FF0000"/>
                </a:solidFill>
                <a:latin typeface="Arial" charset="0"/>
                <a:cs typeface="Arial" charset="0"/>
              </a:rPr>
              <a:t>Demonstrate the proper format for constructing KPPs and other  performance attributes</a:t>
            </a:r>
          </a:p>
          <a:p>
            <a:pPr lvl="1" eaLnBrk="1" hangingPunct="1">
              <a:buFontTx/>
              <a:buNone/>
            </a:pPr>
            <a:endParaRPr lang="en-US" dirty="0" smtClean="0">
              <a:latin typeface="Arial" charset="0"/>
              <a:cs typeface="Arial" charset="0"/>
            </a:endParaRPr>
          </a:p>
          <a:p>
            <a:pPr lvl="1" eaLnBrk="1" hangingPunct="1">
              <a:buFontTx/>
              <a:buNone/>
            </a:pPr>
            <a:r>
              <a:rPr lang="en-US" dirty="0" smtClean="0">
                <a:latin typeface="Arial" charset="0"/>
                <a:cs typeface="Arial" charset="0"/>
              </a:rPr>
              <a:t>Enabling Learning Objectives</a:t>
            </a:r>
          </a:p>
          <a:p>
            <a:pPr lvl="2" eaLnBrk="1" hangingPunct="1"/>
            <a:r>
              <a:rPr lang="en-US" dirty="0" smtClean="0">
                <a:latin typeface="Arial" charset="0"/>
                <a:cs typeface="Arial" charset="0"/>
              </a:rPr>
              <a:t>Identify the importance of well written KPPs</a:t>
            </a:r>
          </a:p>
          <a:p>
            <a:pPr lvl="2" eaLnBrk="1" hangingPunct="1"/>
            <a:r>
              <a:rPr lang="en-US" dirty="0" smtClean="0">
                <a:latin typeface="Arial" charset="0"/>
                <a:cs typeface="Arial" charset="0"/>
              </a:rPr>
              <a:t>Evaluate examples of requirements creep</a:t>
            </a:r>
          </a:p>
          <a:p>
            <a:pPr lvl="2" eaLnBrk="1" hangingPunct="1"/>
            <a:r>
              <a:rPr lang="en-US" dirty="0" smtClean="0">
                <a:latin typeface="Arial" charset="0"/>
                <a:cs typeface="Arial" charset="0"/>
              </a:rPr>
              <a:t>Identify Impact of mandatory KPPs</a:t>
            </a:r>
          </a:p>
          <a:p>
            <a:pPr lvl="2" eaLnBrk="1" hangingPunct="1"/>
            <a:r>
              <a:rPr lang="en-US" dirty="0" smtClean="0">
                <a:latin typeface="Arial" charset="0"/>
                <a:cs typeface="Arial" charset="0"/>
              </a:rPr>
              <a:t>Critique KPPs for clarity, achievability and resourcing</a:t>
            </a:r>
          </a:p>
          <a:p>
            <a:pPr lvl="2" eaLnBrk="1" hangingPunct="1">
              <a:buFont typeface="Arial Narrow" pitchFamily="34" charset="0"/>
              <a:buNone/>
            </a:pPr>
            <a:endParaRPr lang="en-US" dirty="0" smtClean="0">
              <a:solidFill>
                <a:schemeClr val="bg1"/>
              </a:solidFill>
              <a:latin typeface="Arial" charset="0"/>
              <a:cs typeface="Arial" charset="0"/>
            </a:endParaRPr>
          </a:p>
        </p:txBody>
      </p:sp>
      <p:sp>
        <p:nvSpPr>
          <p:cNvPr id="30723" name="Slide Number Placeholder 21"/>
          <p:cNvSpPr>
            <a:spLocks noGrp="1"/>
          </p:cNvSpPr>
          <p:nvPr>
            <p:ph type="sldNum" sz="quarter" idx="10"/>
          </p:nvPr>
        </p:nvSpPr>
        <p:spPr/>
        <p:txBody>
          <a:bodyPr/>
          <a:lstStyle/>
          <a:p>
            <a:pPr fontAlgn="base">
              <a:spcBef>
                <a:spcPct val="0"/>
              </a:spcBef>
              <a:spcAft>
                <a:spcPct val="0"/>
              </a:spcAft>
              <a:defRPr/>
            </a:pPr>
            <a:fld id="{2E06A790-D7A6-4C6B-873C-0ED3B65BE9D9}" type="slidenum">
              <a:rPr lang="en-US"/>
              <a:pPr fontAlgn="base">
                <a:spcBef>
                  <a:spcPct val="0"/>
                </a:spcBef>
                <a:spcAft>
                  <a:spcPct val="0"/>
                </a:spcAft>
                <a:defRPr/>
              </a:pPr>
              <a:t>3</a:t>
            </a:fld>
            <a:endParaRPr lang="en-US"/>
          </a:p>
        </p:txBody>
      </p:sp>
    </p:spTree>
    <p:extLst>
      <p:ext uri="{BB962C8B-B14F-4D97-AF65-F5344CB8AC3E}">
        <p14:creationId xmlns:p14="http://schemas.microsoft.com/office/powerpoint/2010/main" val="2324143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5305" y="224287"/>
            <a:ext cx="2140330" cy="523220"/>
          </a:xfrm>
          <a:prstGeom prst="rect">
            <a:avLst/>
          </a:prstGeom>
          <a:noFill/>
        </p:spPr>
        <p:txBody>
          <a:bodyPr wrap="none" rtlCol="0">
            <a:spAutoFit/>
          </a:bodyPr>
          <a:lstStyle/>
          <a:p>
            <a:pPr fontAlgn="base">
              <a:spcBef>
                <a:spcPct val="0"/>
              </a:spcBef>
              <a:spcAft>
                <a:spcPct val="0"/>
              </a:spcAft>
            </a:pPr>
            <a:r>
              <a:rPr lang="en-US" sz="2800" dirty="0">
                <a:solidFill>
                  <a:srgbClr val="000000"/>
                </a:solidFill>
                <a:latin typeface="Arial" pitchFamily="34" charset="0"/>
              </a:rPr>
              <a:t>Energy KPP</a:t>
            </a:r>
          </a:p>
        </p:txBody>
      </p:sp>
      <p:sp>
        <p:nvSpPr>
          <p:cNvPr id="3" name="Rectangle 2"/>
          <p:cNvSpPr/>
          <p:nvPr/>
        </p:nvSpPr>
        <p:spPr>
          <a:xfrm>
            <a:off x="374072" y="1114751"/>
            <a:ext cx="8468591" cy="4862870"/>
          </a:xfrm>
          <a:prstGeom prst="rect">
            <a:avLst/>
          </a:prstGeom>
        </p:spPr>
        <p:txBody>
          <a:bodyPr wrap="square">
            <a:spAutoFit/>
          </a:bodyPr>
          <a:lstStyle/>
          <a:p>
            <a:pPr marL="176213" indent="-176213" fontAlgn="base">
              <a:spcBef>
                <a:spcPct val="0"/>
              </a:spcBef>
              <a:spcAft>
                <a:spcPts val="1200"/>
              </a:spcAft>
              <a:buFont typeface="Arial" pitchFamily="34" charset="0"/>
              <a:buChar char="•"/>
            </a:pPr>
            <a:r>
              <a:rPr lang="en-US" sz="2000" dirty="0" smtClean="0">
                <a:solidFill>
                  <a:srgbClr val="FF0000"/>
                </a:solidFill>
              </a:rPr>
              <a:t>The Energy KPP must be included in the CDD and CPD for all systems where </a:t>
            </a:r>
            <a:r>
              <a:rPr lang="en-US" sz="2000" dirty="0">
                <a:solidFill>
                  <a:srgbClr val="FF0000"/>
                </a:solidFill>
              </a:rPr>
              <a:t>the </a:t>
            </a:r>
            <a:r>
              <a:rPr lang="en-US" sz="2000" dirty="0" smtClean="0">
                <a:solidFill>
                  <a:srgbClr val="FF0000"/>
                </a:solidFill>
              </a:rPr>
              <a:t>provision </a:t>
            </a:r>
            <a:r>
              <a:rPr lang="en-US" sz="2000" dirty="0">
                <a:solidFill>
                  <a:srgbClr val="FF0000"/>
                </a:solidFill>
              </a:rPr>
              <a:t>of </a:t>
            </a:r>
            <a:r>
              <a:rPr lang="en-US" sz="2000" dirty="0" smtClean="0">
                <a:solidFill>
                  <a:srgbClr val="FF0000"/>
                </a:solidFill>
              </a:rPr>
              <a:t>energy</a:t>
            </a:r>
            <a:r>
              <a:rPr lang="en-US" sz="2000" dirty="0">
                <a:solidFill>
                  <a:srgbClr val="FF0000"/>
                </a:solidFill>
              </a:rPr>
              <a:t>, </a:t>
            </a:r>
            <a:r>
              <a:rPr lang="en-US" sz="2000" dirty="0" smtClean="0">
                <a:solidFill>
                  <a:srgbClr val="FF0000"/>
                </a:solidFill>
              </a:rPr>
              <a:t>including fuel </a:t>
            </a:r>
            <a:r>
              <a:rPr lang="en-US" sz="2000" dirty="0">
                <a:solidFill>
                  <a:srgbClr val="FF0000"/>
                </a:solidFill>
              </a:rPr>
              <a:t>and </a:t>
            </a:r>
            <a:r>
              <a:rPr lang="en-US" sz="2000" dirty="0" smtClean="0">
                <a:solidFill>
                  <a:srgbClr val="FF0000"/>
                </a:solidFill>
              </a:rPr>
              <a:t>electric power</a:t>
            </a:r>
            <a:r>
              <a:rPr lang="en-US" sz="2000" dirty="0">
                <a:solidFill>
                  <a:srgbClr val="FF0000"/>
                </a:solidFill>
              </a:rPr>
              <a:t>, </a:t>
            </a:r>
            <a:r>
              <a:rPr lang="en-US" sz="2000" dirty="0" smtClean="0">
                <a:solidFill>
                  <a:srgbClr val="FF0000"/>
                </a:solidFill>
              </a:rPr>
              <a:t>impacts operational reach</a:t>
            </a:r>
            <a:r>
              <a:rPr lang="en-US" sz="2000" dirty="0">
                <a:solidFill>
                  <a:srgbClr val="FF0000"/>
                </a:solidFill>
              </a:rPr>
              <a:t>, or </a:t>
            </a:r>
            <a:r>
              <a:rPr lang="en-US" sz="2000" dirty="0" smtClean="0">
                <a:solidFill>
                  <a:srgbClr val="FF0000"/>
                </a:solidFill>
              </a:rPr>
              <a:t>requires protection </a:t>
            </a:r>
            <a:r>
              <a:rPr lang="en-US" sz="2000" dirty="0">
                <a:solidFill>
                  <a:srgbClr val="FF0000"/>
                </a:solidFill>
              </a:rPr>
              <a:t>of </a:t>
            </a:r>
            <a:r>
              <a:rPr lang="en-US" sz="2000" dirty="0" smtClean="0">
                <a:solidFill>
                  <a:srgbClr val="FF0000"/>
                </a:solidFill>
              </a:rPr>
              <a:t>the energy infrastructure </a:t>
            </a:r>
            <a:r>
              <a:rPr lang="en-US" sz="2000" dirty="0">
                <a:solidFill>
                  <a:srgbClr val="FF0000"/>
                </a:solidFill>
              </a:rPr>
              <a:t>or </a:t>
            </a:r>
            <a:r>
              <a:rPr lang="en-US" sz="2000" dirty="0" smtClean="0">
                <a:solidFill>
                  <a:srgbClr val="FF0000"/>
                </a:solidFill>
              </a:rPr>
              <a:t>energy resources </a:t>
            </a:r>
            <a:r>
              <a:rPr lang="en-US" sz="2000" dirty="0">
                <a:solidFill>
                  <a:srgbClr val="FF0000"/>
                </a:solidFill>
              </a:rPr>
              <a:t>in the </a:t>
            </a:r>
            <a:r>
              <a:rPr lang="en-US" sz="2000" dirty="0" smtClean="0">
                <a:solidFill>
                  <a:srgbClr val="FF0000"/>
                </a:solidFill>
              </a:rPr>
              <a:t>logistics supply </a:t>
            </a:r>
            <a:r>
              <a:rPr lang="en-US" sz="2000" dirty="0">
                <a:solidFill>
                  <a:srgbClr val="FF0000"/>
                </a:solidFill>
              </a:rPr>
              <a:t>c</a:t>
            </a:r>
            <a:r>
              <a:rPr lang="en-US" sz="2000" dirty="0" smtClean="0">
                <a:solidFill>
                  <a:srgbClr val="FF0000"/>
                </a:solidFill>
              </a:rPr>
              <a:t>hain.</a:t>
            </a:r>
          </a:p>
          <a:p>
            <a:pPr marL="176213" indent="-176213">
              <a:spcAft>
                <a:spcPts val="1200"/>
              </a:spcAft>
              <a:buFont typeface="Arial" pitchFamily="34" charset="0"/>
              <a:buChar char="•"/>
            </a:pPr>
            <a:r>
              <a:rPr lang="en-US" sz="2000" dirty="0">
                <a:solidFill>
                  <a:srgbClr val="FF0000"/>
                </a:solidFill>
              </a:rPr>
              <a:t>The value of the Energy KPP is derived from the operational requirements of the system, scenario-based assumptions for its operational use, and the planned logistical and force protection support to sustain it</a:t>
            </a:r>
            <a:r>
              <a:rPr lang="en-US" sz="2000" dirty="0" smtClean="0">
                <a:solidFill>
                  <a:srgbClr val="FF0000"/>
                </a:solidFill>
              </a:rPr>
              <a:t>.</a:t>
            </a:r>
            <a:r>
              <a:rPr lang="en-US" sz="2000" dirty="0" smtClean="0">
                <a:solidFill>
                  <a:srgbClr val="000000"/>
                </a:solidFill>
              </a:rPr>
              <a:t>  </a:t>
            </a:r>
            <a:r>
              <a:rPr lang="en-US" sz="2000" b="1" dirty="0" smtClean="0">
                <a:solidFill>
                  <a:srgbClr val="0000FF"/>
                </a:solidFill>
              </a:rPr>
              <a:t>It is not a Sustainment KPP</a:t>
            </a:r>
            <a:r>
              <a:rPr lang="en-US" sz="2000" dirty="0" smtClean="0">
                <a:solidFill>
                  <a:srgbClr val="000000"/>
                </a:solidFill>
              </a:rPr>
              <a:t>.</a:t>
            </a:r>
            <a:endParaRPr lang="en-US" sz="2000" dirty="0">
              <a:solidFill>
                <a:srgbClr val="000000"/>
              </a:solidFill>
            </a:endParaRPr>
          </a:p>
          <a:p>
            <a:pPr marL="176213" indent="-176213" fontAlgn="base">
              <a:spcBef>
                <a:spcPct val="0"/>
              </a:spcBef>
              <a:spcAft>
                <a:spcPts val="1200"/>
              </a:spcAft>
              <a:buFont typeface="Arial" pitchFamily="34" charset="0"/>
              <a:buChar char="•"/>
            </a:pPr>
            <a:r>
              <a:rPr lang="en-US" sz="2000" dirty="0" smtClean="0">
                <a:solidFill>
                  <a:srgbClr val="FF0000"/>
                </a:solidFill>
              </a:rPr>
              <a:t>The Energy KPP may </a:t>
            </a:r>
            <a:r>
              <a:rPr lang="en-US" sz="2000" dirty="0">
                <a:solidFill>
                  <a:srgbClr val="FF0000"/>
                </a:solidFill>
              </a:rPr>
              <a:t>be </a:t>
            </a:r>
            <a:r>
              <a:rPr lang="en-US" sz="2000" dirty="0" smtClean="0">
                <a:solidFill>
                  <a:srgbClr val="FF0000"/>
                </a:solidFill>
              </a:rPr>
              <a:t>expressed </a:t>
            </a:r>
            <a:r>
              <a:rPr lang="en-US" sz="2000" dirty="0">
                <a:solidFill>
                  <a:srgbClr val="FF0000"/>
                </a:solidFill>
              </a:rPr>
              <a:t>as </a:t>
            </a:r>
            <a:r>
              <a:rPr lang="en-US" sz="2000" dirty="0" smtClean="0">
                <a:solidFill>
                  <a:srgbClr val="FF0000"/>
                </a:solidFill>
              </a:rPr>
              <a:t>units </a:t>
            </a:r>
            <a:r>
              <a:rPr lang="en-US" sz="2000" dirty="0">
                <a:solidFill>
                  <a:srgbClr val="FF0000"/>
                </a:solidFill>
              </a:rPr>
              <a:t>of </a:t>
            </a:r>
            <a:r>
              <a:rPr lang="en-US" sz="2000" dirty="0" smtClean="0">
                <a:solidFill>
                  <a:srgbClr val="FF0000"/>
                </a:solidFill>
              </a:rPr>
              <a:t>energy used </a:t>
            </a:r>
            <a:r>
              <a:rPr lang="en-US" sz="2000" dirty="0">
                <a:solidFill>
                  <a:srgbClr val="FF0000"/>
                </a:solidFill>
              </a:rPr>
              <a:t>per </a:t>
            </a:r>
            <a:r>
              <a:rPr lang="en-US" sz="2000" dirty="0" smtClean="0">
                <a:solidFill>
                  <a:srgbClr val="FF0000"/>
                </a:solidFill>
              </a:rPr>
              <a:t>period </a:t>
            </a:r>
            <a:r>
              <a:rPr lang="en-US" sz="2000" dirty="0">
                <a:solidFill>
                  <a:srgbClr val="FF0000"/>
                </a:solidFill>
              </a:rPr>
              <a:t>of </a:t>
            </a:r>
            <a:r>
              <a:rPr lang="en-US" sz="2000" dirty="0" smtClean="0">
                <a:solidFill>
                  <a:srgbClr val="FF0000"/>
                </a:solidFill>
              </a:rPr>
              <a:t>time </a:t>
            </a:r>
            <a:r>
              <a:rPr lang="en-US" sz="2000" dirty="0">
                <a:solidFill>
                  <a:srgbClr val="FF0000"/>
                </a:solidFill>
              </a:rPr>
              <a:t>(e.g. gallons per hour), or as </a:t>
            </a:r>
            <a:r>
              <a:rPr lang="en-US" sz="2000" dirty="0" smtClean="0">
                <a:solidFill>
                  <a:srgbClr val="FF0000"/>
                </a:solidFill>
              </a:rPr>
              <a:t>number </a:t>
            </a:r>
            <a:r>
              <a:rPr lang="en-US" sz="2000" dirty="0">
                <a:solidFill>
                  <a:srgbClr val="FF0000"/>
                </a:solidFill>
              </a:rPr>
              <a:t>of </a:t>
            </a:r>
            <a:r>
              <a:rPr lang="en-US" sz="2000" dirty="0" err="1" smtClean="0">
                <a:solidFill>
                  <a:srgbClr val="FF0000"/>
                </a:solidFill>
              </a:rPr>
              <a:t>refueling’s</a:t>
            </a:r>
            <a:r>
              <a:rPr lang="en-US" sz="2000" dirty="0" smtClean="0">
                <a:solidFill>
                  <a:srgbClr val="FF0000"/>
                </a:solidFill>
              </a:rPr>
              <a:t> required </a:t>
            </a:r>
            <a:r>
              <a:rPr lang="en-US" sz="2000" dirty="0">
                <a:solidFill>
                  <a:srgbClr val="FF0000"/>
                </a:solidFill>
              </a:rPr>
              <a:t>(e.g. tankings per hour).</a:t>
            </a:r>
          </a:p>
          <a:p>
            <a:pPr marL="176213" indent="-176213" fontAlgn="base">
              <a:spcBef>
                <a:spcPct val="0"/>
              </a:spcBef>
              <a:spcAft>
                <a:spcPts val="1200"/>
              </a:spcAft>
              <a:buFont typeface="Arial" pitchFamily="34" charset="0"/>
              <a:buChar char="•"/>
            </a:pPr>
            <a:r>
              <a:rPr lang="en-US" sz="2000" dirty="0" smtClean="0">
                <a:solidFill>
                  <a:srgbClr val="FF0000"/>
                </a:solidFill>
              </a:rPr>
              <a:t>The Logistics </a:t>
            </a:r>
            <a:r>
              <a:rPr lang="en-US" sz="2000" dirty="0">
                <a:solidFill>
                  <a:srgbClr val="FF0000"/>
                </a:solidFill>
              </a:rPr>
              <a:t>FCB, in </a:t>
            </a:r>
            <a:r>
              <a:rPr lang="en-US" sz="2000" dirty="0" smtClean="0">
                <a:solidFill>
                  <a:srgbClr val="FF0000"/>
                </a:solidFill>
              </a:rPr>
              <a:t>coordination with the Joint Staff, J-4, assesses </a:t>
            </a:r>
            <a:r>
              <a:rPr lang="en-US" sz="2000" dirty="0">
                <a:solidFill>
                  <a:srgbClr val="FF0000"/>
                </a:solidFill>
              </a:rPr>
              <a:t>the </a:t>
            </a:r>
            <a:r>
              <a:rPr lang="en-US" sz="2000" dirty="0" smtClean="0">
                <a:solidFill>
                  <a:srgbClr val="FF0000"/>
                </a:solidFill>
              </a:rPr>
              <a:t>Energy </a:t>
            </a:r>
            <a:r>
              <a:rPr lang="en-US" sz="2000" dirty="0">
                <a:solidFill>
                  <a:srgbClr val="FF0000"/>
                </a:solidFill>
              </a:rPr>
              <a:t>KPP, or </a:t>
            </a:r>
            <a:r>
              <a:rPr lang="en-US" sz="2000" dirty="0" smtClean="0">
                <a:solidFill>
                  <a:srgbClr val="FF0000"/>
                </a:solidFill>
              </a:rPr>
              <a:t>sponsor </a:t>
            </a:r>
            <a:r>
              <a:rPr lang="en-US" sz="2000" dirty="0">
                <a:solidFill>
                  <a:srgbClr val="FF0000"/>
                </a:solidFill>
              </a:rPr>
              <a:t>j</a:t>
            </a:r>
            <a:r>
              <a:rPr lang="en-US" sz="2000" dirty="0" smtClean="0">
                <a:solidFill>
                  <a:srgbClr val="FF0000"/>
                </a:solidFill>
              </a:rPr>
              <a:t>ustification </a:t>
            </a:r>
            <a:r>
              <a:rPr lang="en-US" sz="2000" dirty="0">
                <a:solidFill>
                  <a:srgbClr val="FF0000"/>
                </a:solidFill>
              </a:rPr>
              <a:t>of </a:t>
            </a:r>
            <a:r>
              <a:rPr lang="en-US" sz="2000" dirty="0" smtClean="0">
                <a:solidFill>
                  <a:srgbClr val="FF0000"/>
                </a:solidFill>
              </a:rPr>
              <a:t>why </a:t>
            </a:r>
            <a:r>
              <a:rPr lang="en-US" sz="2000" dirty="0">
                <a:solidFill>
                  <a:srgbClr val="FF0000"/>
                </a:solidFill>
              </a:rPr>
              <a:t>the Energy KPP is </a:t>
            </a:r>
            <a:r>
              <a:rPr lang="en-US" sz="2000" dirty="0" smtClean="0">
                <a:solidFill>
                  <a:srgbClr val="FF0000"/>
                </a:solidFill>
              </a:rPr>
              <a:t>not applicable</a:t>
            </a:r>
            <a:r>
              <a:rPr lang="en-US" sz="2000" dirty="0">
                <a:solidFill>
                  <a:srgbClr val="FF0000"/>
                </a:solidFill>
              </a:rPr>
              <a:t>, </a:t>
            </a:r>
            <a:r>
              <a:rPr lang="en-US" sz="2000" dirty="0" smtClean="0">
                <a:solidFill>
                  <a:srgbClr val="FF0000"/>
                </a:solidFill>
              </a:rPr>
              <a:t>during staffing of the CDD and CPD.</a:t>
            </a:r>
            <a:endParaRPr lang="en-US" sz="2000" dirty="0">
              <a:solidFill>
                <a:srgbClr val="FF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00800"/>
            <a:ext cx="36464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975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Ready KPP</a:t>
            </a:r>
            <a:endParaRPr lang="en-US" dirty="0"/>
          </a:p>
        </p:txBody>
      </p:sp>
      <p:sp>
        <p:nvSpPr>
          <p:cNvPr id="3" name="Rectangle 2"/>
          <p:cNvSpPr/>
          <p:nvPr/>
        </p:nvSpPr>
        <p:spPr>
          <a:xfrm>
            <a:off x="602672" y="1011734"/>
            <a:ext cx="8271164" cy="5309146"/>
          </a:xfrm>
          <a:prstGeom prst="rect">
            <a:avLst/>
          </a:prstGeom>
        </p:spPr>
        <p:txBody>
          <a:bodyPr wrap="square">
            <a:spAutoFit/>
          </a:bodyPr>
          <a:lstStyle/>
          <a:p>
            <a:pPr marL="176213" indent="-176213" fontAlgn="base">
              <a:spcBef>
                <a:spcPct val="0"/>
              </a:spcBef>
              <a:spcAft>
                <a:spcPts val="600"/>
              </a:spcAft>
              <a:buFont typeface="Arial" pitchFamily="34" charset="0"/>
              <a:buChar char="•"/>
            </a:pPr>
            <a:r>
              <a:rPr lang="en-US" sz="2000" dirty="0" smtClean="0">
                <a:solidFill>
                  <a:srgbClr val="000000"/>
                </a:solidFill>
              </a:rPr>
              <a:t>The </a:t>
            </a:r>
            <a:r>
              <a:rPr lang="en-US" sz="2000" b="1" dirty="0" smtClean="0">
                <a:solidFill>
                  <a:srgbClr val="0000FF"/>
                </a:solidFill>
              </a:rPr>
              <a:t>Net-Ready KPP </a:t>
            </a:r>
            <a:r>
              <a:rPr lang="en-US" sz="2000" dirty="0" smtClean="0">
                <a:solidFill>
                  <a:srgbClr val="000000"/>
                </a:solidFill>
              </a:rPr>
              <a:t>is included in the CDD and CPD for </a:t>
            </a:r>
            <a:r>
              <a:rPr lang="en-US" sz="2000" dirty="0">
                <a:solidFill>
                  <a:srgbClr val="000000"/>
                </a:solidFill>
              </a:rPr>
              <a:t>all </a:t>
            </a:r>
            <a:r>
              <a:rPr lang="en-US" sz="2000" b="1" dirty="0">
                <a:solidFill>
                  <a:srgbClr val="0000FF"/>
                </a:solidFill>
              </a:rPr>
              <a:t>Information Systems (IS) </a:t>
            </a:r>
            <a:r>
              <a:rPr lang="en-US" sz="2000" dirty="0">
                <a:solidFill>
                  <a:srgbClr val="000000"/>
                </a:solidFill>
              </a:rPr>
              <a:t>and </a:t>
            </a:r>
            <a:r>
              <a:rPr lang="en-US" sz="2000" b="1" dirty="0">
                <a:solidFill>
                  <a:srgbClr val="0000FF"/>
                </a:solidFill>
              </a:rPr>
              <a:t>National Security Systems (NSS)</a:t>
            </a:r>
            <a:r>
              <a:rPr lang="en-US" sz="2000" b="1" dirty="0">
                <a:solidFill>
                  <a:srgbClr val="000000"/>
                </a:solidFill>
              </a:rPr>
              <a:t> </a:t>
            </a:r>
            <a:r>
              <a:rPr lang="en-US" sz="2000" dirty="0" smtClean="0">
                <a:solidFill>
                  <a:srgbClr val="000000"/>
                </a:solidFill>
              </a:rPr>
              <a:t>used </a:t>
            </a:r>
            <a:r>
              <a:rPr lang="en-US" sz="2000" dirty="0">
                <a:solidFill>
                  <a:srgbClr val="000000"/>
                </a:solidFill>
              </a:rPr>
              <a:t>in the: </a:t>
            </a:r>
          </a:p>
          <a:p>
            <a:pPr marL="633305" lvl="1" indent="-176213" fontAlgn="base">
              <a:spcBef>
                <a:spcPct val="0"/>
              </a:spcBef>
              <a:spcAft>
                <a:spcPts val="600"/>
              </a:spcAft>
              <a:buFont typeface="Arial" pitchFamily="34" charset="0"/>
              <a:buChar char="­"/>
            </a:pPr>
            <a:r>
              <a:rPr lang="en-US" dirty="0">
                <a:solidFill>
                  <a:srgbClr val="FF0000"/>
                </a:solidFill>
              </a:rPr>
              <a:t>automated </a:t>
            </a:r>
            <a:r>
              <a:rPr lang="fr-FR" dirty="0">
                <a:solidFill>
                  <a:srgbClr val="FF0000"/>
                </a:solidFill>
              </a:rPr>
              <a:t>acquisition, </a:t>
            </a:r>
            <a:r>
              <a:rPr lang="fr-FR" dirty="0" err="1" smtClean="0">
                <a:solidFill>
                  <a:srgbClr val="FF0000"/>
                </a:solidFill>
              </a:rPr>
              <a:t>storage</a:t>
            </a:r>
            <a:r>
              <a:rPr lang="fr-FR" dirty="0">
                <a:solidFill>
                  <a:srgbClr val="FF0000"/>
                </a:solidFill>
              </a:rPr>
              <a:t>, manipulation, management, movement, control, display, </a:t>
            </a:r>
            <a:r>
              <a:rPr lang="en-US" dirty="0">
                <a:solidFill>
                  <a:srgbClr val="FF0000"/>
                </a:solidFill>
              </a:rPr>
              <a:t>switching, interchange, transmission, or reception of DOD data or information regardless of classification or sensitivity </a:t>
            </a:r>
          </a:p>
          <a:p>
            <a:pPr marL="176213" indent="-176213" fontAlgn="base">
              <a:spcBef>
                <a:spcPct val="0"/>
              </a:spcBef>
              <a:spcAft>
                <a:spcPts val="600"/>
              </a:spcAft>
              <a:buFont typeface="Arial" pitchFamily="34" charset="0"/>
              <a:buChar char="•"/>
            </a:pPr>
            <a:r>
              <a:rPr lang="en-US" sz="2000" dirty="0" smtClean="0">
                <a:solidFill>
                  <a:srgbClr val="FF0000"/>
                </a:solidFill>
              </a:rPr>
              <a:t>The Net-Ready KPP is not applicable </a:t>
            </a:r>
            <a:r>
              <a:rPr lang="en-US" sz="2000" dirty="0">
                <a:solidFill>
                  <a:srgbClr val="FF0000"/>
                </a:solidFill>
              </a:rPr>
              <a:t>to </a:t>
            </a:r>
            <a:r>
              <a:rPr lang="en-US" sz="2000" dirty="0" smtClean="0">
                <a:solidFill>
                  <a:srgbClr val="FF0000"/>
                </a:solidFill>
              </a:rPr>
              <a:t>systems that do not </a:t>
            </a:r>
            <a:r>
              <a:rPr lang="en-US" sz="2000" dirty="0">
                <a:solidFill>
                  <a:srgbClr val="FF0000"/>
                </a:solidFill>
              </a:rPr>
              <a:t>c</a:t>
            </a:r>
            <a:r>
              <a:rPr lang="en-US" sz="2000" dirty="0" smtClean="0">
                <a:solidFill>
                  <a:srgbClr val="FF0000"/>
                </a:solidFill>
              </a:rPr>
              <a:t>ommunicate with external systems </a:t>
            </a:r>
            <a:endParaRPr lang="en-US" sz="2000" dirty="0">
              <a:solidFill>
                <a:srgbClr val="FF0000"/>
              </a:solidFill>
            </a:endParaRPr>
          </a:p>
          <a:p>
            <a:pPr marL="176213" indent="-176213" fontAlgn="base">
              <a:spcBef>
                <a:spcPct val="0"/>
              </a:spcBef>
              <a:spcAft>
                <a:spcPts val="600"/>
              </a:spcAft>
              <a:buFont typeface="Arial" pitchFamily="34" charset="0"/>
              <a:buChar char="•"/>
            </a:pPr>
            <a:r>
              <a:rPr lang="en-US" sz="2000" dirty="0" smtClean="0">
                <a:solidFill>
                  <a:srgbClr val="FF0000"/>
                </a:solidFill>
              </a:rPr>
              <a:t>The C4/Cyber </a:t>
            </a:r>
            <a:r>
              <a:rPr lang="en-US" sz="2000" dirty="0">
                <a:solidFill>
                  <a:srgbClr val="FF0000"/>
                </a:solidFill>
              </a:rPr>
              <a:t>FCB </a:t>
            </a:r>
            <a:r>
              <a:rPr lang="en-US" sz="2000" dirty="0" smtClean="0">
                <a:solidFill>
                  <a:srgbClr val="FF0000"/>
                </a:solidFill>
              </a:rPr>
              <a:t>assesses </a:t>
            </a:r>
            <a:r>
              <a:rPr lang="en-US" sz="2000" dirty="0">
                <a:solidFill>
                  <a:srgbClr val="FF0000"/>
                </a:solidFill>
              </a:rPr>
              <a:t>the NR KPP, or </a:t>
            </a:r>
            <a:r>
              <a:rPr lang="en-US" sz="2000" dirty="0" smtClean="0">
                <a:solidFill>
                  <a:srgbClr val="FF0000"/>
                </a:solidFill>
              </a:rPr>
              <a:t>sponsor justification </a:t>
            </a:r>
            <a:r>
              <a:rPr lang="en-US" sz="2000" dirty="0">
                <a:solidFill>
                  <a:srgbClr val="FF0000"/>
                </a:solidFill>
              </a:rPr>
              <a:t>of </a:t>
            </a:r>
            <a:r>
              <a:rPr lang="en-US" sz="2000" dirty="0" smtClean="0">
                <a:solidFill>
                  <a:srgbClr val="FF0000"/>
                </a:solidFill>
              </a:rPr>
              <a:t>why it is not applicable</a:t>
            </a:r>
            <a:r>
              <a:rPr lang="en-US" sz="2000" dirty="0">
                <a:solidFill>
                  <a:srgbClr val="FF0000"/>
                </a:solidFill>
              </a:rPr>
              <a:t>, </a:t>
            </a:r>
            <a:r>
              <a:rPr lang="en-US" sz="2000" dirty="0" smtClean="0">
                <a:solidFill>
                  <a:srgbClr val="FF0000"/>
                </a:solidFill>
              </a:rPr>
              <a:t>during staffing of the CDD and CPD, and also provides Net-Ready KPP certification of the CDD and CPD in accordance with </a:t>
            </a:r>
            <a:r>
              <a:rPr lang="en-US" sz="2000" dirty="0">
                <a:solidFill>
                  <a:srgbClr val="FF0000"/>
                </a:solidFill>
              </a:rPr>
              <a:t>CJCSI 6212.01</a:t>
            </a:r>
            <a:r>
              <a:rPr lang="en-US" sz="2000" dirty="0" smtClean="0">
                <a:solidFill>
                  <a:srgbClr val="FF0000"/>
                </a:solidFill>
              </a:rPr>
              <a:t>.</a:t>
            </a:r>
          </a:p>
          <a:p>
            <a:pPr marL="176213" indent="-176213" fontAlgn="base">
              <a:spcBef>
                <a:spcPct val="0"/>
              </a:spcBef>
              <a:spcAft>
                <a:spcPts val="600"/>
              </a:spcAft>
              <a:buFont typeface="Arial" pitchFamily="34" charset="0"/>
              <a:buChar char="•"/>
            </a:pPr>
            <a:r>
              <a:rPr lang="en-US" sz="2000" dirty="0" smtClean="0">
                <a:solidFill>
                  <a:srgbClr val="FF0000"/>
                </a:solidFill>
              </a:rPr>
              <a:t>Systems that have a Net-Ready KPP must also be certified for </a:t>
            </a:r>
            <a:r>
              <a:rPr lang="en-US" sz="2000" b="1" dirty="0" smtClean="0">
                <a:solidFill>
                  <a:srgbClr val="0000FF"/>
                </a:solidFill>
              </a:rPr>
              <a:t>interoperability</a:t>
            </a:r>
            <a:r>
              <a:rPr lang="en-US" sz="2000" dirty="0" smtClean="0">
                <a:solidFill>
                  <a:srgbClr val="000000"/>
                </a:solidFill>
              </a:rPr>
              <a:t> </a:t>
            </a:r>
            <a:r>
              <a:rPr lang="en-US" sz="2000" dirty="0" smtClean="0">
                <a:solidFill>
                  <a:srgbClr val="FF0000"/>
                </a:solidFill>
              </a:rPr>
              <a:t>with other systems by the Joint Interoperability Test Command (JITC) prior to the Full-Rate Production Decision Review.</a:t>
            </a:r>
            <a:endParaRPr lang="en-US" sz="2000" dirty="0">
              <a:solidFill>
                <a:srgbClr val="FF0000"/>
              </a:solidFill>
            </a:endParaRPr>
          </a:p>
          <a:p>
            <a:pPr fontAlgn="base">
              <a:spcBef>
                <a:spcPct val="0"/>
              </a:spcBef>
              <a:spcAft>
                <a:spcPts val="600"/>
              </a:spcAft>
              <a:buFont typeface="Arial" pitchFamily="34" charset="0"/>
              <a:buChar char="•"/>
            </a:pPr>
            <a:r>
              <a:rPr lang="en-US" sz="2000" dirty="0" smtClean="0">
                <a:solidFill>
                  <a:srgbClr val="FF0000"/>
                </a:solidFill>
              </a:rPr>
              <a:t> More detailed information on the Net-Ready KPP is in Lesson 5.</a:t>
            </a:r>
            <a:endParaRPr lang="en-US" sz="2000" dirty="0">
              <a:solidFill>
                <a:srgbClr val="FF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00800"/>
            <a:ext cx="36464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4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latin typeface="Arial" charset="0"/>
                <a:cs typeface="Arial" charset="0"/>
              </a:rPr>
              <a:t>Knowledge Review</a:t>
            </a:r>
          </a:p>
        </p:txBody>
      </p:sp>
      <p:sp>
        <p:nvSpPr>
          <p:cNvPr id="3" name="Content Placeholder 2"/>
          <p:cNvSpPr>
            <a:spLocks noGrp="1"/>
          </p:cNvSpPr>
          <p:nvPr>
            <p:ph idx="1"/>
          </p:nvPr>
        </p:nvSpPr>
        <p:spPr>
          <a:xfrm>
            <a:off x="457200" y="1143000"/>
            <a:ext cx="8229600" cy="4983163"/>
          </a:xfrm>
        </p:spPr>
        <p:txBody>
          <a:bodyPr>
            <a:normAutofit/>
          </a:bodyPr>
          <a:lstStyle/>
          <a:p>
            <a:pPr eaLnBrk="1" hangingPunct="1">
              <a:buFontTx/>
              <a:buNone/>
              <a:defRPr/>
            </a:pPr>
            <a:r>
              <a:rPr lang="en-US" sz="2000" dirty="0" smtClean="0">
                <a:solidFill>
                  <a:schemeClr val="bg1"/>
                </a:solidFill>
              </a:rPr>
              <a:t>	</a:t>
            </a:r>
            <a:r>
              <a:rPr lang="en-US" sz="2000" dirty="0" smtClean="0"/>
              <a:t>All CDDs and CPDs for manned systems and systems designed to enhance personnel survivability will identify KPPs for force protection and survivability when those systems may be employed in an asymmetric threat environment.</a:t>
            </a:r>
          </a:p>
          <a:p>
            <a:pPr eaLnBrk="1" hangingPunct="1">
              <a:buFontTx/>
              <a:buNone/>
              <a:defRPr/>
            </a:pPr>
            <a:endParaRPr lang="en-US" sz="2000" dirty="0" smtClean="0"/>
          </a:p>
          <a:p>
            <a:pPr eaLnBrk="1" hangingPunct="1">
              <a:buFontTx/>
              <a:buNone/>
              <a:defRPr/>
            </a:pPr>
            <a:r>
              <a:rPr lang="en-US" sz="2000" dirty="0" smtClean="0">
                <a:solidFill>
                  <a:schemeClr val="bg1"/>
                </a:solidFill>
              </a:rPr>
              <a:t>		</a:t>
            </a:r>
            <a:r>
              <a:rPr lang="en-US" sz="2000" b="1" dirty="0" smtClean="0">
                <a:solidFill>
                  <a:srgbClr val="00B050"/>
                </a:solidFill>
              </a:rPr>
              <a:t>a.  True</a:t>
            </a:r>
          </a:p>
          <a:p>
            <a:pPr eaLnBrk="1" hangingPunct="1">
              <a:buFontTx/>
              <a:buNone/>
              <a:defRPr/>
            </a:pPr>
            <a:r>
              <a:rPr lang="en-US" sz="2000" dirty="0" smtClean="0">
                <a:solidFill>
                  <a:schemeClr val="bg1"/>
                </a:solidFill>
              </a:rPr>
              <a:t>		</a:t>
            </a:r>
            <a:r>
              <a:rPr lang="en-US" sz="2000" dirty="0" smtClean="0"/>
              <a:t>b.  False</a:t>
            </a:r>
          </a:p>
          <a:p>
            <a:pPr eaLnBrk="1" hangingPunct="1">
              <a:buFontTx/>
              <a:buNone/>
              <a:defRPr/>
            </a:pPr>
            <a:endParaRPr lang="en-US" sz="2000" dirty="0" smtClean="0"/>
          </a:p>
          <a:p>
            <a:pPr eaLnBrk="1" hangingPunct="1">
              <a:buFontTx/>
              <a:buNone/>
              <a:defRPr/>
            </a:pPr>
            <a:r>
              <a:rPr lang="en-US" sz="2000" dirty="0" smtClean="0"/>
              <a:t>	Who coordinates with the lead FCB to assess the Training KPP?</a:t>
            </a:r>
          </a:p>
          <a:p>
            <a:pPr eaLnBrk="1" hangingPunct="1">
              <a:buFontTx/>
              <a:buNone/>
              <a:defRPr/>
            </a:pPr>
            <a:r>
              <a:rPr lang="en-US" sz="2000" dirty="0" smtClean="0"/>
              <a:t>		</a:t>
            </a:r>
          </a:p>
          <a:p>
            <a:pPr eaLnBrk="1" hangingPunct="1">
              <a:buFontTx/>
              <a:buNone/>
              <a:defRPr/>
            </a:pPr>
            <a:r>
              <a:rPr lang="en-US" sz="2000" dirty="0" smtClean="0"/>
              <a:t>		a. J-8</a:t>
            </a:r>
          </a:p>
          <a:p>
            <a:pPr eaLnBrk="1" hangingPunct="1">
              <a:buFontTx/>
              <a:buNone/>
              <a:defRPr/>
            </a:pPr>
            <a:r>
              <a:rPr lang="en-US" sz="2000" dirty="0" smtClean="0"/>
              <a:t>		</a:t>
            </a:r>
            <a:r>
              <a:rPr lang="en-US" sz="2000" b="1" dirty="0" smtClean="0">
                <a:solidFill>
                  <a:srgbClr val="00B050"/>
                </a:solidFill>
              </a:rPr>
              <a:t>b.  J-7</a:t>
            </a:r>
          </a:p>
          <a:p>
            <a:pPr eaLnBrk="1" hangingPunct="1">
              <a:buFontTx/>
              <a:buNone/>
              <a:defRPr/>
            </a:pPr>
            <a:r>
              <a:rPr lang="en-US" sz="2000" dirty="0" smtClean="0"/>
              <a:t>		c.  J-6</a:t>
            </a:r>
          </a:p>
          <a:p>
            <a:pPr eaLnBrk="1" hangingPunct="1">
              <a:buFontTx/>
              <a:buNone/>
              <a:defRPr/>
            </a:pPr>
            <a:r>
              <a:rPr lang="en-US" sz="2000" dirty="0" smtClean="0"/>
              <a:t>		d.  Log FCB</a:t>
            </a:r>
          </a:p>
          <a:p>
            <a:pPr eaLnBrk="1" hangingPunct="1">
              <a:buFontTx/>
              <a:buNone/>
              <a:defRPr/>
            </a:pPr>
            <a:endParaRPr lang="en-US" sz="2000" dirty="0" smtClean="0">
              <a:solidFill>
                <a:schemeClr val="bg1"/>
              </a:solidFill>
            </a:endParaRPr>
          </a:p>
          <a:p>
            <a:pPr eaLnBrk="1" hangingPunct="1">
              <a:buFontTx/>
              <a:buNone/>
              <a:defRPr/>
            </a:pPr>
            <a:endParaRPr lang="en-US" sz="2000" dirty="0" smtClean="0">
              <a:solidFill>
                <a:schemeClr val="bg1"/>
              </a:solidFill>
            </a:endParaRPr>
          </a:p>
        </p:txBody>
      </p:sp>
      <p:sp>
        <p:nvSpPr>
          <p:cNvPr id="92163" name="Slide Number Placeholder 21"/>
          <p:cNvSpPr>
            <a:spLocks noGrp="1"/>
          </p:cNvSpPr>
          <p:nvPr>
            <p:ph type="sldNum" sz="quarter" idx="10"/>
          </p:nvPr>
        </p:nvSpPr>
        <p:spPr/>
        <p:txBody>
          <a:bodyPr/>
          <a:lstStyle/>
          <a:p>
            <a:pPr fontAlgn="base">
              <a:spcBef>
                <a:spcPct val="0"/>
              </a:spcBef>
              <a:spcAft>
                <a:spcPct val="0"/>
              </a:spcAft>
              <a:defRPr/>
            </a:pPr>
            <a:fld id="{E70A701C-8359-455D-85C2-ABF435D5F037}" type="slidenum">
              <a:rPr lang="en-US"/>
              <a:pPr fontAlgn="base">
                <a:spcBef>
                  <a:spcPct val="0"/>
                </a:spcBef>
                <a:spcAft>
                  <a:spcPct val="0"/>
                </a:spcAft>
                <a:defRPr/>
              </a:pPr>
              <a:t>32</a:t>
            </a:fld>
            <a:endParaRPr lang="en-US"/>
          </a:p>
        </p:txBody>
      </p:sp>
      <p:sp>
        <p:nvSpPr>
          <p:cNvPr id="36869" name="Rectangle 4"/>
          <p:cNvSpPr>
            <a:spLocks noChangeArrowheads="1"/>
          </p:cNvSpPr>
          <p:nvPr/>
        </p:nvSpPr>
        <p:spPr bwMode="auto">
          <a:xfrm>
            <a:off x="533400" y="1219200"/>
            <a:ext cx="8229600" cy="708025"/>
          </a:xfrm>
          <a:prstGeom prst="rect">
            <a:avLst/>
          </a:prstGeom>
          <a:noFill/>
          <a:ln w="9525">
            <a:noFill/>
            <a:miter lim="800000"/>
            <a:headEnd/>
            <a:tailEnd/>
          </a:ln>
        </p:spPr>
        <p:txBody>
          <a:bodyPr>
            <a:spAutoFit/>
          </a:bodyPr>
          <a:lstStyle/>
          <a:p>
            <a:endParaRPr lang="en-US" sz="2000">
              <a:latin typeface="Arial Narrow" pitchFamily="34" charset="0"/>
            </a:endParaRPr>
          </a:p>
          <a:p>
            <a:endParaRPr lang="en-US" sz="2000">
              <a:latin typeface="Arial Narrow" pitchFamily="34" charset="0"/>
            </a:endParaRPr>
          </a:p>
        </p:txBody>
      </p:sp>
    </p:spTree>
    <p:extLst>
      <p:ext uri="{BB962C8B-B14F-4D97-AF65-F5344CB8AC3E}">
        <p14:creationId xmlns:p14="http://schemas.microsoft.com/office/powerpoint/2010/main" val="418696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endParaRPr lang="en-US" smtClean="0">
              <a:latin typeface="Arial" charset="0"/>
              <a:cs typeface="Arial" charset="0"/>
            </a:endParaRPr>
          </a:p>
        </p:txBody>
      </p:sp>
      <p:sp>
        <p:nvSpPr>
          <p:cNvPr id="37891" name="Content Placeholder 2"/>
          <p:cNvSpPr>
            <a:spLocks noGrp="1"/>
          </p:cNvSpPr>
          <p:nvPr>
            <p:ph idx="1"/>
          </p:nvPr>
        </p:nvSpPr>
        <p:spPr/>
        <p:txBody>
          <a:bodyPr/>
          <a:lstStyle/>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endParaRPr lang="en-US" sz="1200" dirty="0" smtClean="0">
              <a:solidFill>
                <a:schemeClr val="bg1"/>
              </a:solidFill>
              <a:latin typeface="Arial" charset="0"/>
              <a:cs typeface="Arial" charset="0"/>
            </a:endParaRPr>
          </a:p>
          <a:p>
            <a:pPr eaLnBrk="1" hangingPunct="1">
              <a:buFontTx/>
              <a:buNone/>
            </a:pPr>
            <a:r>
              <a:rPr lang="en-US" sz="1200" dirty="0" smtClean="0">
                <a:solidFill>
                  <a:schemeClr val="bg1"/>
                </a:solidFill>
                <a:latin typeface="Arial" charset="0"/>
                <a:cs typeface="Arial" charset="0"/>
              </a:rPr>
              <a:t>	</a:t>
            </a:r>
          </a:p>
          <a:p>
            <a:pPr eaLnBrk="1" hangingPunct="1">
              <a:buFontTx/>
              <a:buNone/>
            </a:pPr>
            <a:endParaRPr lang="en-US" sz="1200" dirty="0" smtClean="0">
              <a:solidFill>
                <a:schemeClr val="bg1"/>
              </a:solidFill>
              <a:latin typeface="Arial" charset="0"/>
              <a:cs typeface="Arial" charset="0"/>
            </a:endParaRPr>
          </a:p>
          <a:p>
            <a:pPr eaLnBrk="1" hangingPunct="1">
              <a:buFontTx/>
              <a:buNone/>
            </a:pPr>
            <a:r>
              <a:rPr lang="en-US" sz="2000" dirty="0" smtClean="0">
                <a:solidFill>
                  <a:schemeClr val="bg1"/>
                </a:solidFill>
                <a:latin typeface="Arial" charset="0"/>
                <a:cs typeface="Arial" charset="0"/>
              </a:rPr>
              <a:t>	</a:t>
            </a:r>
            <a:r>
              <a:rPr lang="en-US" sz="2000" dirty="0" smtClean="0">
                <a:latin typeface="Arial" charset="0"/>
                <a:cs typeface="Arial" charset="0"/>
              </a:rPr>
              <a:t>Look for different emphasis on the KPPs based on the capability gap and the mission.</a:t>
            </a:r>
          </a:p>
          <a:p>
            <a:pPr eaLnBrk="1" hangingPunct="1">
              <a:buFontTx/>
              <a:buNone/>
            </a:pPr>
            <a:endParaRPr lang="en-US" sz="1200" dirty="0" smtClean="0">
              <a:latin typeface="Arial" charset="0"/>
              <a:cs typeface="Arial" charset="0"/>
            </a:endParaRPr>
          </a:p>
          <a:p>
            <a:pPr eaLnBrk="1" hangingPunct="1">
              <a:buFontTx/>
              <a:buNone/>
            </a:pPr>
            <a:endParaRPr lang="en-US" dirty="0" smtClean="0">
              <a:latin typeface="Arial" charset="0"/>
              <a:cs typeface="Arial" charset="0"/>
            </a:endParaRPr>
          </a:p>
        </p:txBody>
      </p:sp>
      <p:sp>
        <p:nvSpPr>
          <p:cNvPr id="94211" name="Slide Number Placeholder 21"/>
          <p:cNvSpPr>
            <a:spLocks noGrp="1"/>
          </p:cNvSpPr>
          <p:nvPr>
            <p:ph type="sldNum" sz="quarter" idx="10"/>
          </p:nvPr>
        </p:nvSpPr>
        <p:spPr/>
        <p:txBody>
          <a:bodyPr/>
          <a:lstStyle/>
          <a:p>
            <a:pPr fontAlgn="base">
              <a:spcBef>
                <a:spcPct val="0"/>
              </a:spcBef>
              <a:spcAft>
                <a:spcPct val="0"/>
              </a:spcAft>
              <a:defRPr/>
            </a:pPr>
            <a:fld id="{C93866B4-58C1-4A09-8A8D-B34DBEED3AA2}" type="slidenum">
              <a:rPr lang="en-US"/>
              <a:pPr fontAlgn="base">
                <a:spcBef>
                  <a:spcPct val="0"/>
                </a:spcBef>
                <a:spcAft>
                  <a:spcPct val="0"/>
                </a:spcAft>
                <a:defRPr/>
              </a:pPr>
              <a:t>33</a:t>
            </a:fld>
            <a:endParaRPr lang="en-US"/>
          </a:p>
        </p:txBody>
      </p:sp>
      <p:pic>
        <p:nvPicPr>
          <p:cNvPr id="37893" name="Picture 6" descr="JSF.jpg"/>
          <p:cNvPicPr>
            <a:picLocks noChangeAspect="1"/>
          </p:cNvPicPr>
          <p:nvPr/>
        </p:nvPicPr>
        <p:blipFill>
          <a:blip r:embed="rId3"/>
          <a:srcRect/>
          <a:stretch>
            <a:fillRect/>
          </a:stretch>
        </p:blipFill>
        <p:spPr bwMode="auto">
          <a:xfrm>
            <a:off x="609600" y="1203325"/>
            <a:ext cx="3060700" cy="2378075"/>
          </a:xfrm>
          <a:prstGeom prst="rect">
            <a:avLst/>
          </a:prstGeom>
          <a:noFill/>
          <a:ln w="9525">
            <a:noFill/>
            <a:miter lim="800000"/>
            <a:headEnd/>
            <a:tailEnd/>
          </a:ln>
        </p:spPr>
      </p:pic>
      <p:sp>
        <p:nvSpPr>
          <p:cNvPr id="37894" name="Rectangle 7"/>
          <p:cNvSpPr>
            <a:spLocks noChangeArrowheads="1"/>
          </p:cNvSpPr>
          <p:nvPr/>
        </p:nvSpPr>
        <p:spPr bwMode="auto">
          <a:xfrm>
            <a:off x="3810000" y="1667838"/>
            <a:ext cx="4572000" cy="1323975"/>
          </a:xfrm>
          <a:prstGeom prst="rect">
            <a:avLst/>
          </a:prstGeom>
          <a:noFill/>
          <a:ln w="9525">
            <a:noFill/>
            <a:miter lim="800000"/>
            <a:headEnd/>
            <a:tailEnd/>
          </a:ln>
        </p:spPr>
        <p:txBody>
          <a:bodyPr>
            <a:spAutoFit/>
          </a:bodyPr>
          <a:lstStyle/>
          <a:p>
            <a:r>
              <a:rPr lang="en-US" sz="2000" dirty="0">
                <a:cs typeface="Arial" charset="0"/>
              </a:rPr>
              <a:t>After discussing KPPs, Mandatory KPPs and requirements creep, let’s look at some specific types of KPPs in existing programs</a:t>
            </a:r>
            <a:r>
              <a:rPr lang="en-US" dirty="0">
                <a:latin typeface="Arial Narrow" pitchFamily="34" charset="0"/>
              </a:rPr>
              <a:t>.  </a:t>
            </a:r>
          </a:p>
        </p:txBody>
      </p:sp>
    </p:spTree>
    <p:extLst>
      <p:ext uri="{BB962C8B-B14F-4D97-AF65-F5344CB8AC3E}">
        <p14:creationId xmlns:p14="http://schemas.microsoft.com/office/powerpoint/2010/main" val="2547228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mtClean="0">
                <a:latin typeface="Arial" charset="0"/>
                <a:cs typeface="Arial" charset="0"/>
              </a:rPr>
              <a:t>DoD View</a:t>
            </a:r>
          </a:p>
        </p:txBody>
      </p:sp>
      <p:sp>
        <p:nvSpPr>
          <p:cNvPr id="38915" name="Content Placeholder 2"/>
          <p:cNvSpPr>
            <a:spLocks noGrp="1"/>
          </p:cNvSpPr>
          <p:nvPr>
            <p:ph idx="1"/>
          </p:nvPr>
        </p:nvSpPr>
        <p:spPr/>
        <p:txBody>
          <a:bodyPr/>
          <a:lstStyle/>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endParaRPr lang="en-US" sz="1200" dirty="0" smtClean="0">
              <a:solidFill>
                <a:schemeClr val="bg1"/>
              </a:solidFill>
              <a:latin typeface="Arial" charset="0"/>
              <a:cs typeface="Arial" charset="0"/>
            </a:endParaRPr>
          </a:p>
          <a:p>
            <a:pPr eaLnBrk="1" hangingPunct="1">
              <a:buFontTx/>
              <a:buNone/>
            </a:pPr>
            <a:r>
              <a:rPr lang="en-US" sz="1200" dirty="0" smtClean="0">
                <a:solidFill>
                  <a:schemeClr val="bg1"/>
                </a:solidFill>
                <a:latin typeface="Arial" charset="0"/>
                <a:cs typeface="Arial" charset="0"/>
              </a:rPr>
              <a:t>	</a:t>
            </a:r>
          </a:p>
          <a:p>
            <a:pPr eaLnBrk="1" hangingPunct="1">
              <a:buFontTx/>
              <a:buNone/>
            </a:pPr>
            <a:endParaRPr lang="en-US" sz="1200" dirty="0" smtClean="0">
              <a:solidFill>
                <a:schemeClr val="bg1"/>
              </a:solidFill>
              <a:latin typeface="Arial" charset="0"/>
              <a:cs typeface="Arial" charset="0"/>
            </a:endParaRPr>
          </a:p>
          <a:p>
            <a:pPr eaLnBrk="1" hangingPunct="1">
              <a:buFontTx/>
              <a:buNone/>
            </a:pPr>
            <a:endParaRPr lang="en-US" sz="1200" dirty="0" smtClean="0">
              <a:solidFill>
                <a:schemeClr val="bg1"/>
              </a:solidFill>
              <a:latin typeface="Arial" charset="0"/>
              <a:cs typeface="Arial" charset="0"/>
            </a:endParaRPr>
          </a:p>
          <a:p>
            <a:pPr eaLnBrk="1" hangingPunct="1">
              <a:buFontTx/>
              <a:buNone/>
            </a:pPr>
            <a:endParaRPr lang="en-US" sz="1200" dirty="0" smtClean="0">
              <a:solidFill>
                <a:schemeClr val="bg1"/>
              </a:solidFill>
              <a:latin typeface="Arial" charset="0"/>
              <a:cs typeface="Arial" charset="0"/>
            </a:endParaRPr>
          </a:p>
          <a:p>
            <a:pPr eaLnBrk="1" hangingPunct="1">
              <a:buFontTx/>
              <a:buNone/>
            </a:pPr>
            <a:r>
              <a:rPr lang="en-US" sz="1200" dirty="0" smtClean="0">
                <a:latin typeface="Arial" charset="0"/>
                <a:cs typeface="Arial" charset="0"/>
              </a:rPr>
              <a:t>Paul Kaminski, former head of Pentagon acquisition</a:t>
            </a:r>
          </a:p>
          <a:p>
            <a:pPr eaLnBrk="1" hangingPunct="1">
              <a:buFontTx/>
              <a:buNone/>
            </a:pPr>
            <a:endParaRPr lang="en-US" dirty="0" smtClean="0">
              <a:latin typeface="Arial" charset="0"/>
              <a:cs typeface="Arial" charset="0"/>
            </a:endParaRPr>
          </a:p>
        </p:txBody>
      </p:sp>
      <p:sp>
        <p:nvSpPr>
          <p:cNvPr id="96259" name="Slide Number Placeholder 21"/>
          <p:cNvSpPr>
            <a:spLocks noGrp="1"/>
          </p:cNvSpPr>
          <p:nvPr>
            <p:ph type="sldNum" sz="quarter" idx="10"/>
          </p:nvPr>
        </p:nvSpPr>
        <p:spPr/>
        <p:txBody>
          <a:bodyPr/>
          <a:lstStyle/>
          <a:p>
            <a:pPr fontAlgn="base">
              <a:spcBef>
                <a:spcPct val="0"/>
              </a:spcBef>
              <a:spcAft>
                <a:spcPct val="0"/>
              </a:spcAft>
              <a:defRPr/>
            </a:pPr>
            <a:fld id="{70B84A1A-140B-44A9-BA7B-37496D6D705A}" type="slidenum">
              <a:rPr lang="en-US"/>
              <a:pPr fontAlgn="base">
                <a:spcBef>
                  <a:spcPct val="0"/>
                </a:spcBef>
                <a:spcAft>
                  <a:spcPct val="0"/>
                </a:spcAft>
                <a:defRPr/>
              </a:pPr>
              <a:t>34</a:t>
            </a:fld>
            <a:endParaRPr lang="en-US"/>
          </a:p>
        </p:txBody>
      </p:sp>
      <p:sp>
        <p:nvSpPr>
          <p:cNvPr id="38917" name="Rectangle 5"/>
          <p:cNvSpPr>
            <a:spLocks noChangeArrowheads="1"/>
          </p:cNvSpPr>
          <p:nvPr/>
        </p:nvSpPr>
        <p:spPr bwMode="auto">
          <a:xfrm>
            <a:off x="533400" y="1752600"/>
            <a:ext cx="8305800" cy="2586038"/>
          </a:xfrm>
          <a:prstGeom prst="rect">
            <a:avLst/>
          </a:prstGeom>
          <a:noFill/>
          <a:ln w="9525">
            <a:noFill/>
            <a:miter lim="800000"/>
            <a:headEnd/>
            <a:tailEnd/>
          </a:ln>
        </p:spPr>
        <p:txBody>
          <a:bodyPr>
            <a:spAutoFit/>
          </a:bodyPr>
          <a:lstStyle/>
          <a:p>
            <a:r>
              <a:rPr lang="en-US" sz="2400" dirty="0">
                <a:latin typeface="Arial Narrow" pitchFamily="34" charset="0"/>
              </a:rPr>
              <a:t>“A few of the things that need to be taken care of before Milestone A and just after it are the following: the consideration of alternative concepts (solutions) up front; </a:t>
            </a:r>
            <a:r>
              <a:rPr lang="en-US" sz="2400" b="1" dirty="0">
                <a:latin typeface="Arial Narrow" pitchFamily="34" charset="0"/>
              </a:rPr>
              <a:t>the setting of clear, comprehensive key performance parameters (KPPs) and system requirements</a:t>
            </a:r>
            <a:r>
              <a:rPr lang="en-US" sz="2400" dirty="0">
                <a:latin typeface="Arial Narrow" pitchFamily="34" charset="0"/>
              </a:rPr>
              <a:t>; and early attention to interfaces and interface complexity, to the concept of operations (CONOPS), and to the system verification approach.”</a:t>
            </a:r>
          </a:p>
          <a:p>
            <a:endParaRPr lang="en-US" dirty="0">
              <a:latin typeface="Arial Narrow" pitchFamily="34" charset="0"/>
            </a:endParaRPr>
          </a:p>
        </p:txBody>
      </p:sp>
    </p:spTree>
    <p:extLst>
      <p:ext uri="{BB962C8B-B14F-4D97-AF65-F5344CB8AC3E}">
        <p14:creationId xmlns:p14="http://schemas.microsoft.com/office/powerpoint/2010/main" val="915543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mtClean="0">
                <a:latin typeface="Arial" charset="0"/>
                <a:cs typeface="Arial" charset="0"/>
              </a:rPr>
              <a:t>Technical</a:t>
            </a:r>
            <a:r>
              <a:rPr lang="en-US" sz="2400" smtClean="0">
                <a:latin typeface="Arial" charset="0"/>
                <a:cs typeface="Arial" charset="0"/>
              </a:rPr>
              <a:t> KPPs</a:t>
            </a:r>
          </a:p>
        </p:txBody>
      </p:sp>
      <p:sp>
        <p:nvSpPr>
          <p:cNvPr id="39939" name="Content Placeholder 2"/>
          <p:cNvSpPr>
            <a:spLocks noGrp="1"/>
          </p:cNvSpPr>
          <p:nvPr>
            <p:ph idx="1"/>
          </p:nvPr>
        </p:nvSpPr>
        <p:spPr>
          <a:xfrm>
            <a:off x="457200" y="1371600"/>
            <a:ext cx="8229600" cy="5029200"/>
          </a:xfrm>
        </p:spPr>
        <p:txBody>
          <a:bodyPr/>
          <a:lstStyle/>
          <a:p>
            <a:pPr eaLnBrk="1" hangingPunct="1">
              <a:buFontTx/>
              <a:buNone/>
            </a:pPr>
            <a:r>
              <a:rPr lang="en-US" dirty="0" smtClean="0">
                <a:latin typeface="Arial" charset="0"/>
                <a:cs typeface="Arial" charset="0"/>
              </a:rPr>
              <a:t>Think about the following questions as you study the example:</a:t>
            </a:r>
          </a:p>
          <a:p>
            <a:pPr eaLnBrk="1" hangingPunct="1">
              <a:buFontTx/>
              <a:buNone/>
            </a:pPr>
            <a:endParaRPr lang="en-US" dirty="0" smtClean="0">
              <a:latin typeface="Arial" charset="0"/>
              <a:cs typeface="Arial" charset="0"/>
            </a:endParaRPr>
          </a:p>
          <a:p>
            <a:pPr eaLnBrk="1" hangingPunct="1">
              <a:buFontTx/>
              <a:buChar char="•"/>
            </a:pPr>
            <a:r>
              <a:rPr lang="en-US" dirty="0" smtClean="0">
                <a:latin typeface="Arial" charset="0"/>
                <a:cs typeface="Arial" charset="0"/>
              </a:rPr>
              <a:t>Do you think a satellite program should separate performance KPPs from mission KPPs?</a:t>
            </a:r>
          </a:p>
          <a:p>
            <a:pPr eaLnBrk="1" hangingPunct="1">
              <a:buFontTx/>
              <a:buChar char="•"/>
            </a:pPr>
            <a:r>
              <a:rPr lang="en-US" dirty="0" smtClean="0">
                <a:latin typeface="Arial" charset="0"/>
                <a:cs typeface="Arial" charset="0"/>
              </a:rPr>
              <a:t>Do the KPPs represent mission essential requirements ?</a:t>
            </a:r>
          </a:p>
          <a:p>
            <a:pPr eaLnBrk="1" hangingPunct="1">
              <a:buFontTx/>
              <a:buChar char="•"/>
            </a:pPr>
            <a:r>
              <a:rPr lang="en-US" dirty="0" smtClean="0">
                <a:latin typeface="Arial" charset="0"/>
                <a:cs typeface="Arial" charset="0"/>
              </a:rPr>
              <a:t>Are any of the KPPs too technical (too specific)?</a:t>
            </a:r>
          </a:p>
          <a:p>
            <a:pPr eaLnBrk="1" hangingPunct="1">
              <a:buFontTx/>
              <a:buChar char="•"/>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p:txBody>
      </p:sp>
      <p:sp>
        <p:nvSpPr>
          <p:cNvPr id="104451" name="Slide Number Placeholder 21"/>
          <p:cNvSpPr>
            <a:spLocks noGrp="1"/>
          </p:cNvSpPr>
          <p:nvPr>
            <p:ph type="sldNum" sz="quarter" idx="10"/>
          </p:nvPr>
        </p:nvSpPr>
        <p:spPr/>
        <p:txBody>
          <a:bodyPr/>
          <a:lstStyle/>
          <a:p>
            <a:pPr fontAlgn="base">
              <a:spcBef>
                <a:spcPct val="0"/>
              </a:spcBef>
              <a:spcAft>
                <a:spcPct val="0"/>
              </a:spcAft>
              <a:defRPr/>
            </a:pPr>
            <a:fld id="{28F9EB9C-A224-4DB9-8E54-CE4B399F5BE1}" type="slidenum">
              <a:rPr lang="en-US"/>
              <a:pPr fontAlgn="base">
                <a:spcBef>
                  <a:spcPct val="0"/>
                </a:spcBef>
                <a:spcAft>
                  <a:spcPct val="0"/>
                </a:spcAft>
                <a:defRPr/>
              </a:pPr>
              <a:t>35</a:t>
            </a:fld>
            <a:endParaRPr lang="en-US"/>
          </a:p>
        </p:txBody>
      </p:sp>
      <p:pic>
        <p:nvPicPr>
          <p:cNvPr id="39941" name="Content Placeholder 5" descr="satellite.jpg"/>
          <p:cNvPicPr>
            <a:picLocks noChangeAspect="1"/>
          </p:cNvPicPr>
          <p:nvPr/>
        </p:nvPicPr>
        <p:blipFill>
          <a:blip r:embed="rId3"/>
          <a:srcRect/>
          <a:stretch>
            <a:fillRect/>
          </a:stretch>
        </p:blipFill>
        <p:spPr bwMode="auto">
          <a:xfrm>
            <a:off x="2438400" y="4419600"/>
            <a:ext cx="3119438" cy="1989138"/>
          </a:xfrm>
          <a:prstGeom prst="rect">
            <a:avLst/>
          </a:prstGeom>
          <a:noFill/>
          <a:ln w="9525">
            <a:noFill/>
            <a:miter lim="800000"/>
            <a:headEnd/>
            <a:tailEnd/>
          </a:ln>
        </p:spPr>
      </p:pic>
    </p:spTree>
    <p:extLst>
      <p:ext uri="{BB962C8B-B14F-4D97-AF65-F5344CB8AC3E}">
        <p14:creationId xmlns:p14="http://schemas.microsoft.com/office/powerpoint/2010/main" val="921300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Technical KPPs</a:t>
            </a:r>
          </a:p>
        </p:txBody>
      </p:sp>
      <p:sp>
        <p:nvSpPr>
          <p:cNvPr id="40963" name="Content Placeholder 2"/>
          <p:cNvSpPr>
            <a:spLocks noGrp="1"/>
          </p:cNvSpPr>
          <p:nvPr>
            <p:ph idx="1"/>
          </p:nvPr>
        </p:nvSpPr>
        <p:spPr/>
        <p:txBody>
          <a:bodyPr/>
          <a:lstStyle/>
          <a:p>
            <a:pPr eaLnBrk="1" hangingPunct="1">
              <a:buFontTx/>
              <a:buNone/>
            </a:pPr>
            <a:r>
              <a:rPr lang="en-US" sz="2000" b="1" dirty="0" smtClean="0">
                <a:latin typeface="Arial" charset="0"/>
                <a:cs typeface="Arial" charset="0"/>
              </a:rPr>
              <a:t>Satellite System</a:t>
            </a:r>
          </a:p>
          <a:p>
            <a:pPr eaLnBrk="1" hangingPunct="1">
              <a:buFontTx/>
              <a:buNone/>
            </a:pPr>
            <a:endParaRPr lang="en-US" sz="2000" b="1" dirty="0" smtClean="0">
              <a:latin typeface="Arial" charset="0"/>
              <a:cs typeface="Arial" charset="0"/>
            </a:endParaRPr>
          </a:p>
          <a:p>
            <a:pPr eaLnBrk="1" hangingPunct="1">
              <a:buFontTx/>
              <a:buNone/>
            </a:pPr>
            <a:r>
              <a:rPr lang="en-US" sz="2000" b="1" dirty="0" smtClean="0">
                <a:latin typeface="Arial" charset="0"/>
                <a:cs typeface="Arial" charset="0"/>
              </a:rPr>
              <a:t>	</a:t>
            </a:r>
            <a:r>
              <a:rPr lang="en-US" sz="2000" dirty="0" smtClean="0">
                <a:latin typeface="Arial" charset="0"/>
                <a:cs typeface="Arial" charset="0"/>
              </a:rPr>
              <a:t>The</a:t>
            </a:r>
            <a:r>
              <a:rPr lang="en-US" sz="2000" b="1" dirty="0" smtClean="0">
                <a:latin typeface="Arial" charset="0"/>
                <a:cs typeface="Arial" charset="0"/>
              </a:rPr>
              <a:t> </a:t>
            </a:r>
            <a:r>
              <a:rPr lang="en-US" sz="2000" dirty="0" smtClean="0">
                <a:latin typeface="Arial" charset="0"/>
                <a:cs typeface="Arial" charset="0"/>
              </a:rPr>
              <a:t>primary mission is to provide global high-resolution cloud imagery in support of </a:t>
            </a:r>
            <a:r>
              <a:rPr lang="en-US" sz="2000" dirty="0" err="1" smtClean="0">
                <a:latin typeface="Arial" charset="0"/>
                <a:cs typeface="Arial" charset="0"/>
              </a:rPr>
              <a:t>DoD</a:t>
            </a:r>
            <a:r>
              <a:rPr lang="en-US" sz="2000" dirty="0" smtClean="0">
                <a:latin typeface="Arial" charset="0"/>
                <a:cs typeface="Arial" charset="0"/>
              </a:rPr>
              <a:t> and Intelligence Community missions. The secondary mission is to collect and disseminate other critical air, land, sea, and space environment data to support a broad range of national security users</a:t>
            </a:r>
          </a:p>
        </p:txBody>
      </p:sp>
      <p:sp>
        <p:nvSpPr>
          <p:cNvPr id="98307" name="Slide Number Placeholder 21"/>
          <p:cNvSpPr>
            <a:spLocks noGrp="1"/>
          </p:cNvSpPr>
          <p:nvPr>
            <p:ph type="sldNum" sz="quarter" idx="10"/>
          </p:nvPr>
        </p:nvSpPr>
        <p:spPr/>
        <p:txBody>
          <a:bodyPr/>
          <a:lstStyle/>
          <a:p>
            <a:pPr fontAlgn="base">
              <a:spcBef>
                <a:spcPct val="0"/>
              </a:spcBef>
              <a:spcAft>
                <a:spcPct val="0"/>
              </a:spcAft>
              <a:defRPr/>
            </a:pPr>
            <a:fld id="{6172D9A4-98D6-4364-8C04-65CCDCC568C4}" type="slidenum">
              <a:rPr lang="en-US"/>
              <a:pPr fontAlgn="base">
                <a:spcBef>
                  <a:spcPct val="0"/>
                </a:spcBef>
                <a:spcAft>
                  <a:spcPct val="0"/>
                </a:spcAft>
                <a:defRPr/>
              </a:pPr>
              <a:t>36</a:t>
            </a:fld>
            <a:endParaRPr lang="en-US"/>
          </a:p>
        </p:txBody>
      </p:sp>
      <p:sp>
        <p:nvSpPr>
          <p:cNvPr id="40965" name="Rectangle 4"/>
          <p:cNvSpPr>
            <a:spLocks noChangeArrowheads="1"/>
          </p:cNvSpPr>
          <p:nvPr/>
        </p:nvSpPr>
        <p:spPr bwMode="auto">
          <a:xfrm>
            <a:off x="685800" y="-3265488"/>
            <a:ext cx="8001000" cy="9048631"/>
          </a:xfrm>
          <a:prstGeom prst="rect">
            <a:avLst/>
          </a:prstGeom>
          <a:noFill/>
          <a:ln w="9525">
            <a:noFill/>
            <a:miter lim="800000"/>
            <a:headEnd/>
            <a:tailEnd/>
          </a:ln>
        </p:spPr>
        <p:txBody>
          <a:bodyPr>
            <a:spAutoFit/>
          </a:bodyPr>
          <a:lstStyle/>
          <a:p>
            <a:endParaRPr lang="en-US"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endParaRPr lang="en-US" b="1" dirty="0">
              <a:latin typeface="Arial Narrow" pitchFamily="34" charset="0"/>
            </a:endParaRPr>
          </a:p>
          <a:p>
            <a:r>
              <a:rPr lang="en-US" sz="2000" dirty="0">
                <a:cs typeface="Arial" charset="0"/>
              </a:rPr>
              <a:t>The set of capabilities we will look at for the Satellite System Key Performance Parameters (KPPs) -- 2 that were assigned : Soil Moisture and Sea Surface Temperature</a:t>
            </a:r>
            <a:r>
              <a:rPr lang="en-US" dirty="0">
                <a:cs typeface="Arial" charset="0"/>
              </a:rPr>
              <a:t>. </a:t>
            </a:r>
          </a:p>
          <a:p>
            <a:endParaRPr lang="en-US" b="1" dirty="0">
              <a:latin typeface="Arial Narrow" pitchFamily="34" charset="0"/>
            </a:endParaRPr>
          </a:p>
        </p:txBody>
      </p:sp>
    </p:spTree>
    <p:extLst>
      <p:ext uri="{BB962C8B-B14F-4D97-AF65-F5344CB8AC3E}">
        <p14:creationId xmlns:p14="http://schemas.microsoft.com/office/powerpoint/2010/main" val="3313256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Technical KPPs</a:t>
            </a:r>
            <a:endParaRPr lang="en-US" smtClean="0">
              <a:latin typeface="Arial" charset="0"/>
              <a:cs typeface="Arial" charset="0"/>
            </a:endParaRPr>
          </a:p>
        </p:txBody>
      </p:sp>
      <p:sp>
        <p:nvSpPr>
          <p:cNvPr id="41987" name="Content Placeholder 2"/>
          <p:cNvSpPr>
            <a:spLocks noGrp="1"/>
          </p:cNvSpPr>
          <p:nvPr>
            <p:ph idx="1"/>
          </p:nvPr>
        </p:nvSpPr>
        <p:spPr/>
        <p:txBody>
          <a:bodyPr/>
          <a:lstStyle/>
          <a:p>
            <a:pPr eaLnBrk="1" hangingPunct="1">
              <a:buFontTx/>
              <a:buNone/>
            </a:pPr>
            <a:endParaRPr lang="en-US" smtClean="0">
              <a:solidFill>
                <a:schemeClr val="bg1"/>
              </a:solidFill>
              <a:latin typeface="Arial" charset="0"/>
              <a:cs typeface="Arial" charset="0"/>
            </a:endParaRPr>
          </a:p>
          <a:p>
            <a:pPr eaLnBrk="1" hangingPunct="1">
              <a:buFontTx/>
              <a:buNone/>
            </a:pPr>
            <a:endParaRPr lang="en-US" smtClean="0">
              <a:solidFill>
                <a:schemeClr val="bg1"/>
              </a:solidFill>
              <a:latin typeface="Arial" charset="0"/>
              <a:cs typeface="Arial" charset="0"/>
            </a:endParaRPr>
          </a:p>
          <a:p>
            <a:pPr eaLnBrk="1" hangingPunct="1">
              <a:buFontTx/>
              <a:buNone/>
            </a:pPr>
            <a:endParaRPr lang="en-US" smtClean="0">
              <a:solidFill>
                <a:schemeClr val="bg1"/>
              </a:solidFill>
              <a:latin typeface="Arial" charset="0"/>
              <a:cs typeface="Arial" charset="0"/>
            </a:endParaRPr>
          </a:p>
          <a:p>
            <a:pPr eaLnBrk="1" hangingPunct="1">
              <a:buFontTx/>
              <a:buNone/>
            </a:pPr>
            <a:endParaRPr lang="en-US" smtClean="0">
              <a:solidFill>
                <a:schemeClr val="bg1"/>
              </a:solidFill>
              <a:latin typeface="Arial" charset="0"/>
              <a:cs typeface="Arial" charset="0"/>
            </a:endParaRPr>
          </a:p>
        </p:txBody>
      </p:sp>
      <p:sp>
        <p:nvSpPr>
          <p:cNvPr id="100355" name="Slide Number Placeholder 21"/>
          <p:cNvSpPr>
            <a:spLocks noGrp="1"/>
          </p:cNvSpPr>
          <p:nvPr>
            <p:ph type="sldNum" sz="quarter" idx="10"/>
          </p:nvPr>
        </p:nvSpPr>
        <p:spPr/>
        <p:txBody>
          <a:bodyPr/>
          <a:lstStyle/>
          <a:p>
            <a:pPr fontAlgn="base">
              <a:spcBef>
                <a:spcPct val="0"/>
              </a:spcBef>
              <a:spcAft>
                <a:spcPct val="0"/>
              </a:spcAft>
              <a:defRPr/>
            </a:pPr>
            <a:fld id="{E52FBCE7-9347-47F6-ABB7-261815136EF6}" type="slidenum">
              <a:rPr lang="en-US"/>
              <a:pPr fontAlgn="base">
                <a:spcBef>
                  <a:spcPct val="0"/>
                </a:spcBef>
                <a:spcAft>
                  <a:spcPct val="0"/>
                </a:spcAft>
                <a:defRPr/>
              </a:pPr>
              <a:t>37</a:t>
            </a:fld>
            <a:endParaRPr lang="en-US"/>
          </a:p>
        </p:txBody>
      </p:sp>
      <p:sp>
        <p:nvSpPr>
          <p:cNvPr id="41989" name="Rectangle 4"/>
          <p:cNvSpPr>
            <a:spLocks noChangeArrowheads="1"/>
          </p:cNvSpPr>
          <p:nvPr/>
        </p:nvSpPr>
        <p:spPr bwMode="auto">
          <a:xfrm>
            <a:off x="457200" y="1752600"/>
            <a:ext cx="8382000" cy="2862322"/>
          </a:xfrm>
          <a:prstGeom prst="rect">
            <a:avLst/>
          </a:prstGeom>
          <a:noFill/>
          <a:ln w="9525">
            <a:noFill/>
            <a:miter lim="800000"/>
            <a:headEnd/>
            <a:tailEnd/>
          </a:ln>
        </p:spPr>
        <p:txBody>
          <a:bodyPr>
            <a:spAutoFit/>
          </a:bodyPr>
          <a:lstStyle/>
          <a:p>
            <a:r>
              <a:rPr lang="en-US" sz="2000" b="1" dirty="0">
                <a:latin typeface="Arial" pitchFamily="34" charset="0"/>
                <a:cs typeface="Arial" pitchFamily="34" charset="0"/>
              </a:rPr>
              <a:t>The Soil Moisture KPP is its sensing depth attribute. The sensing depth must be at least 0.2 cm (into the soil) based on a horizontal cell size (HCS) of 40 km. </a:t>
            </a:r>
          </a:p>
          <a:p>
            <a:endParaRPr lang="en-US" sz="2000" b="1" dirty="0">
              <a:latin typeface="Arial" pitchFamily="34" charset="0"/>
              <a:cs typeface="Arial" pitchFamily="34" charset="0"/>
            </a:endParaRPr>
          </a:p>
          <a:p>
            <a:r>
              <a:rPr lang="en-US" sz="2000" b="1" dirty="0">
                <a:latin typeface="Arial" pitchFamily="34" charset="0"/>
                <a:cs typeface="Arial" pitchFamily="34" charset="0"/>
              </a:rPr>
              <a:t>The second KPP is Sea Surface Wind Speed. The associated KPP attribute is its measurement accuracy which is required to be less than the “greater of 3 m/s or 15%” (of the measured value). </a:t>
            </a:r>
          </a:p>
          <a:p>
            <a:endParaRPr lang="en-US" sz="2000" b="1" dirty="0">
              <a:latin typeface="Arial" pitchFamily="34" charset="0"/>
              <a:cs typeface="Arial" pitchFamily="34" charset="0"/>
            </a:endParaRPr>
          </a:p>
          <a:p>
            <a:r>
              <a:rPr lang="en-US" sz="2000" b="1" dirty="0">
                <a:latin typeface="Arial" pitchFamily="34" charset="0"/>
                <a:cs typeface="Arial" pitchFamily="34" charset="0"/>
              </a:rPr>
              <a:t>There are 4 more technical KPPs and 2 performance KPPs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391216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Binary KPPs</a:t>
            </a:r>
          </a:p>
        </p:txBody>
      </p:sp>
      <p:sp>
        <p:nvSpPr>
          <p:cNvPr id="43011" name="Content Placeholder 2"/>
          <p:cNvSpPr>
            <a:spLocks noGrp="1"/>
          </p:cNvSpPr>
          <p:nvPr>
            <p:ph idx="1"/>
          </p:nvPr>
        </p:nvSpPr>
        <p:spPr/>
        <p:txBody>
          <a:bodyPr/>
          <a:lstStyle/>
          <a:p>
            <a:pPr eaLnBrk="1" hangingPunct="1">
              <a:buFontTx/>
              <a:buNone/>
            </a:pPr>
            <a:r>
              <a:rPr lang="en-US" dirty="0" smtClean="0">
                <a:latin typeface="Arial" charset="0"/>
                <a:cs typeface="Arial" charset="0"/>
              </a:rPr>
              <a:t>Reflective Questions</a:t>
            </a:r>
          </a:p>
          <a:p>
            <a:pPr eaLnBrk="1" hangingPunct="1">
              <a:buFontTx/>
              <a:buChar char="•"/>
            </a:pPr>
            <a:r>
              <a:rPr lang="en-US" dirty="0" smtClean="0">
                <a:latin typeface="Arial" charset="0"/>
                <a:cs typeface="Arial" charset="0"/>
              </a:rPr>
              <a:t>Do you think binary KPPs help or hurt a program?</a:t>
            </a:r>
          </a:p>
          <a:p>
            <a:pPr eaLnBrk="1" hangingPunct="1">
              <a:buFontTx/>
              <a:buChar char="•"/>
            </a:pPr>
            <a:r>
              <a:rPr lang="en-US" dirty="0" smtClean="0">
                <a:latin typeface="Arial" charset="0"/>
                <a:cs typeface="Arial" charset="0"/>
              </a:rPr>
              <a:t>How ‘definable’ are some of the requirements?</a:t>
            </a:r>
          </a:p>
          <a:p>
            <a:pPr eaLnBrk="1" hangingPunct="1">
              <a:buFontTx/>
              <a:buChar char="•"/>
            </a:pPr>
            <a:r>
              <a:rPr lang="en-US" dirty="0" smtClean="0">
                <a:latin typeface="Arial" charset="0"/>
                <a:cs typeface="Arial" charset="0"/>
              </a:rPr>
              <a:t>Are any of the KPPs too specific?</a:t>
            </a:r>
          </a:p>
          <a:p>
            <a:pPr eaLnBrk="1" hangingPunct="1">
              <a:buFontTx/>
              <a:buChar char="•"/>
            </a:pPr>
            <a:endParaRPr lang="en-US" dirty="0" smtClean="0">
              <a:latin typeface="Arial" charset="0"/>
              <a:cs typeface="Arial" charset="0"/>
            </a:endParaRPr>
          </a:p>
          <a:p>
            <a:pPr eaLnBrk="1" hangingPunct="1">
              <a:buFontTx/>
              <a:buChar char="•"/>
            </a:pPr>
            <a:endParaRPr lang="en-US" dirty="0" smtClean="0">
              <a:solidFill>
                <a:schemeClr val="bg1"/>
              </a:solidFill>
              <a:latin typeface="Arial" charset="0"/>
              <a:cs typeface="Arial" charset="0"/>
            </a:endParaRPr>
          </a:p>
          <a:p>
            <a:pPr eaLnBrk="1" hangingPunct="1">
              <a:buFontTx/>
              <a:buChar char="•"/>
            </a:pPr>
            <a:endParaRPr lang="en-US" dirty="0" smtClean="0">
              <a:solidFill>
                <a:schemeClr val="bg1"/>
              </a:solidFill>
              <a:latin typeface="Arial" charset="0"/>
              <a:cs typeface="Arial" charset="0"/>
            </a:endParaRPr>
          </a:p>
          <a:p>
            <a:pPr eaLnBrk="1" hangingPunct="1">
              <a:buFontTx/>
              <a:buChar char="•"/>
            </a:pPr>
            <a:endParaRPr lang="en-US" dirty="0" smtClean="0">
              <a:solidFill>
                <a:schemeClr val="bg1"/>
              </a:solidFill>
              <a:latin typeface="Arial" charset="0"/>
              <a:cs typeface="Arial" charset="0"/>
            </a:endParaRPr>
          </a:p>
          <a:p>
            <a:pPr eaLnBrk="1" hangingPunct="1">
              <a:buFontTx/>
              <a:buChar char="•"/>
            </a:pPr>
            <a:endParaRPr lang="en-US" dirty="0" smtClean="0">
              <a:solidFill>
                <a:schemeClr val="bg1"/>
              </a:solidFill>
              <a:latin typeface="Arial" charset="0"/>
              <a:cs typeface="Arial" charset="0"/>
            </a:endParaRPr>
          </a:p>
          <a:p>
            <a:pPr eaLnBrk="1" hangingPunct="1">
              <a:buFontTx/>
              <a:buChar char="•"/>
            </a:pPr>
            <a:endParaRPr lang="en-US" dirty="0" smtClean="0">
              <a:solidFill>
                <a:schemeClr val="bg1"/>
              </a:solidFill>
              <a:latin typeface="Arial" charset="0"/>
              <a:cs typeface="Arial" charset="0"/>
            </a:endParaRPr>
          </a:p>
          <a:p>
            <a:pPr eaLnBrk="1" hangingPunct="1">
              <a:buFontTx/>
              <a:buNone/>
            </a:pPr>
            <a:r>
              <a:rPr lang="en-US" sz="1200" dirty="0" smtClean="0">
                <a:latin typeface="Arial" charset="0"/>
                <a:cs typeface="Arial" charset="0"/>
              </a:rPr>
              <a:t>** See notes page</a:t>
            </a: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endParaRPr lang="en-US" dirty="0" smtClean="0">
              <a:solidFill>
                <a:schemeClr val="bg1"/>
              </a:solidFill>
              <a:latin typeface="Arial" charset="0"/>
              <a:cs typeface="Arial" charset="0"/>
            </a:endParaRPr>
          </a:p>
        </p:txBody>
      </p:sp>
      <p:sp>
        <p:nvSpPr>
          <p:cNvPr id="112643" name="Slide Number Placeholder 21"/>
          <p:cNvSpPr>
            <a:spLocks noGrp="1"/>
          </p:cNvSpPr>
          <p:nvPr>
            <p:ph type="sldNum" sz="quarter" idx="10"/>
          </p:nvPr>
        </p:nvSpPr>
        <p:spPr/>
        <p:txBody>
          <a:bodyPr/>
          <a:lstStyle/>
          <a:p>
            <a:pPr fontAlgn="base">
              <a:spcBef>
                <a:spcPct val="0"/>
              </a:spcBef>
              <a:spcAft>
                <a:spcPct val="0"/>
              </a:spcAft>
              <a:defRPr/>
            </a:pPr>
            <a:fld id="{7C723D5F-401C-4675-9EFA-E16BCC2E43F6}" type="slidenum">
              <a:rPr lang="en-US"/>
              <a:pPr fontAlgn="base">
                <a:spcBef>
                  <a:spcPct val="0"/>
                </a:spcBef>
                <a:spcAft>
                  <a:spcPct val="0"/>
                </a:spcAft>
                <a:defRPr/>
              </a:pPr>
              <a:t>38</a:t>
            </a:fld>
            <a:endParaRPr lang="en-US"/>
          </a:p>
        </p:txBody>
      </p:sp>
      <p:pic>
        <p:nvPicPr>
          <p:cNvPr id="43013" name="Content Placeholder 6" descr="APC.jpg"/>
          <p:cNvPicPr>
            <a:picLocks noChangeAspect="1"/>
          </p:cNvPicPr>
          <p:nvPr/>
        </p:nvPicPr>
        <p:blipFill>
          <a:blip r:embed="rId3"/>
          <a:srcRect/>
          <a:stretch>
            <a:fillRect/>
          </a:stretch>
        </p:blipFill>
        <p:spPr bwMode="auto">
          <a:xfrm>
            <a:off x="4648200" y="3352800"/>
            <a:ext cx="3352800" cy="2598738"/>
          </a:xfrm>
          <a:prstGeom prst="rect">
            <a:avLst/>
          </a:prstGeom>
          <a:noFill/>
          <a:ln w="9525">
            <a:noFill/>
            <a:miter lim="800000"/>
            <a:headEnd/>
            <a:tailEnd/>
          </a:ln>
        </p:spPr>
      </p:pic>
    </p:spTree>
    <p:extLst>
      <p:ext uri="{BB962C8B-B14F-4D97-AF65-F5344CB8AC3E}">
        <p14:creationId xmlns:p14="http://schemas.microsoft.com/office/powerpoint/2010/main" val="2711728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Binary KPPs</a:t>
            </a:r>
          </a:p>
        </p:txBody>
      </p:sp>
      <p:sp>
        <p:nvSpPr>
          <p:cNvPr id="3" name="Content Placeholder 2"/>
          <p:cNvSpPr>
            <a:spLocks noGrp="1"/>
          </p:cNvSpPr>
          <p:nvPr>
            <p:ph idx="1"/>
          </p:nvPr>
        </p:nvSpPr>
        <p:spPr>
          <a:xfrm>
            <a:off x="457200" y="1219200"/>
            <a:ext cx="8229600" cy="4906963"/>
          </a:xfrm>
        </p:spPr>
        <p:txBody>
          <a:bodyPr>
            <a:normAutofit fontScale="92500"/>
          </a:bodyPr>
          <a:lstStyle/>
          <a:p>
            <a:pPr eaLnBrk="1" hangingPunct="1">
              <a:buFontTx/>
              <a:buNone/>
              <a:defRPr/>
            </a:pPr>
            <a:r>
              <a:rPr lang="en-US" dirty="0" smtClean="0"/>
              <a:t>	</a:t>
            </a:r>
            <a:endParaRPr lang="en-US" dirty="0" smtClean="0">
              <a:solidFill>
                <a:schemeClr val="bg1"/>
              </a:solidFill>
            </a:endParaRPr>
          </a:p>
          <a:p>
            <a:pPr eaLnBrk="1" hangingPunct="1">
              <a:buFontTx/>
              <a:buNone/>
              <a:defRPr/>
            </a:pPr>
            <a:r>
              <a:rPr lang="en-US" dirty="0" smtClean="0">
                <a:solidFill>
                  <a:schemeClr val="bg1"/>
                </a:solidFill>
              </a:rPr>
              <a:t>		</a:t>
            </a:r>
            <a:r>
              <a:rPr lang="en-US" dirty="0" smtClean="0"/>
              <a:t>The root mission need of the Medium Armored Vehicle 	(MAV) was to provide a family of vehicles (FOV) that 	were air transportable anywhere in the world and support 	infantry operations. </a:t>
            </a:r>
          </a:p>
          <a:p>
            <a:pPr eaLnBrk="1" hangingPunct="1">
              <a:buFontTx/>
              <a:buNone/>
              <a:defRPr/>
            </a:pPr>
            <a:endParaRPr lang="en-US" dirty="0" smtClean="0"/>
          </a:p>
          <a:p>
            <a:pPr eaLnBrk="1" hangingPunct="1">
              <a:buFontTx/>
              <a:buNone/>
              <a:defRPr/>
            </a:pPr>
            <a:r>
              <a:rPr lang="en-US" dirty="0" smtClean="0"/>
              <a:t>		Each of these relates directly to the basic justification for 	procuring the MAV. Note that each KPP is measured 	using a binary metric—can or cannot the MAV do a 	particular task?</a:t>
            </a:r>
          </a:p>
          <a:p>
            <a:pPr eaLnBrk="1" hangingPunct="1">
              <a:buFontTx/>
              <a:buNone/>
              <a:defRPr/>
            </a:pPr>
            <a:endParaRPr lang="en-US" dirty="0" smtClean="0">
              <a:solidFill>
                <a:schemeClr val="bg1"/>
              </a:solidFill>
            </a:endParaRPr>
          </a:p>
          <a:p>
            <a:pPr eaLnBrk="1" hangingPunct="1">
              <a:buFontTx/>
              <a:buNone/>
              <a:defRPr/>
            </a:pPr>
            <a:endParaRPr lang="en-US" dirty="0" smtClean="0">
              <a:solidFill>
                <a:schemeClr val="bg1"/>
              </a:solidFill>
            </a:endParaRPr>
          </a:p>
          <a:p>
            <a:pPr eaLnBrk="1" hangingPunct="1">
              <a:buFontTx/>
              <a:buNone/>
              <a:defRPr/>
            </a:pPr>
            <a:r>
              <a:rPr lang="en-US" sz="1700" dirty="0" smtClean="0"/>
              <a:t>Source: </a:t>
            </a:r>
            <a:r>
              <a:rPr lang="en-US" sz="1700" i="1" dirty="0" smtClean="0"/>
              <a:t>Equipment Sustainment Requirements for the Transforming Army</a:t>
            </a:r>
            <a:r>
              <a:rPr lang="en-US" sz="1700" dirty="0" smtClean="0"/>
              <a:t>, RAND, 2009</a:t>
            </a:r>
          </a:p>
        </p:txBody>
      </p:sp>
      <p:sp>
        <p:nvSpPr>
          <p:cNvPr id="106499" name="Slide Number Placeholder 21"/>
          <p:cNvSpPr>
            <a:spLocks noGrp="1"/>
          </p:cNvSpPr>
          <p:nvPr>
            <p:ph type="sldNum" sz="quarter" idx="10"/>
          </p:nvPr>
        </p:nvSpPr>
        <p:spPr/>
        <p:txBody>
          <a:bodyPr/>
          <a:lstStyle/>
          <a:p>
            <a:pPr fontAlgn="base">
              <a:spcBef>
                <a:spcPct val="0"/>
              </a:spcBef>
              <a:spcAft>
                <a:spcPct val="0"/>
              </a:spcAft>
              <a:defRPr/>
            </a:pPr>
            <a:fld id="{B47AB7AA-3D75-415F-9ADA-D8A2229313F2}" type="slidenum">
              <a:rPr lang="en-US"/>
              <a:pPr fontAlgn="base">
                <a:spcBef>
                  <a:spcPct val="0"/>
                </a:spcBef>
                <a:spcAft>
                  <a:spcPct val="0"/>
                </a:spcAft>
                <a:defRPr/>
              </a:pPr>
              <a:t>39</a:t>
            </a:fld>
            <a:endParaRPr lang="en-US"/>
          </a:p>
        </p:txBody>
      </p:sp>
    </p:spTree>
    <p:extLst>
      <p:ext uri="{BB962C8B-B14F-4D97-AF65-F5344CB8AC3E}">
        <p14:creationId xmlns:p14="http://schemas.microsoft.com/office/powerpoint/2010/main" val="336428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latin typeface="Arial" charset="0"/>
                <a:cs typeface="Arial" charset="0"/>
              </a:rPr>
              <a:t>Lesson Overview</a:t>
            </a:r>
          </a:p>
        </p:txBody>
      </p:sp>
      <p:sp>
        <p:nvSpPr>
          <p:cNvPr id="7171" name="Content Placeholder 2"/>
          <p:cNvSpPr>
            <a:spLocks noGrp="1"/>
          </p:cNvSpPr>
          <p:nvPr>
            <p:ph idx="1"/>
          </p:nvPr>
        </p:nvSpPr>
        <p:spPr>
          <a:xfrm>
            <a:off x="457200" y="1219200"/>
            <a:ext cx="8229600" cy="4906963"/>
          </a:xfrm>
        </p:spPr>
        <p:txBody>
          <a:bodyPr/>
          <a:lstStyle/>
          <a:p>
            <a:pPr eaLnBrk="1" hangingPunct="1">
              <a:buFontTx/>
              <a:buChar char="•"/>
            </a:pPr>
            <a:r>
              <a:rPr lang="en-US" dirty="0" smtClean="0">
                <a:latin typeface="Arial" charset="0"/>
                <a:cs typeface="Arial" charset="0"/>
              </a:rPr>
              <a:t>Key Performance Parameters(KPPs)</a:t>
            </a:r>
          </a:p>
          <a:p>
            <a:pPr lvl="1" eaLnBrk="1" hangingPunct="1"/>
            <a:r>
              <a:rPr lang="en-US" dirty="0" smtClean="0">
                <a:latin typeface="Arial" charset="0"/>
                <a:cs typeface="Arial" charset="0"/>
              </a:rPr>
              <a:t>Definitions</a:t>
            </a:r>
          </a:p>
          <a:p>
            <a:pPr lvl="1" eaLnBrk="1" hangingPunct="1"/>
            <a:r>
              <a:rPr lang="en-US" dirty="0" err="1" smtClean="0">
                <a:latin typeface="Arial" charset="0"/>
                <a:cs typeface="Arial" charset="0"/>
              </a:rPr>
              <a:t>DoD</a:t>
            </a:r>
            <a:r>
              <a:rPr lang="en-US" dirty="0" smtClean="0">
                <a:latin typeface="Arial" charset="0"/>
                <a:cs typeface="Arial" charset="0"/>
              </a:rPr>
              <a:t> emphasis</a:t>
            </a:r>
          </a:p>
          <a:p>
            <a:pPr lvl="1" eaLnBrk="1" hangingPunct="1"/>
            <a:r>
              <a:rPr lang="en-US" dirty="0" smtClean="0">
                <a:latin typeface="Arial" charset="0"/>
                <a:cs typeface="Arial" charset="0"/>
              </a:rPr>
              <a:t>Development</a:t>
            </a:r>
          </a:p>
          <a:p>
            <a:pPr eaLnBrk="1" hangingPunct="1">
              <a:buFontTx/>
              <a:buChar char="•"/>
            </a:pPr>
            <a:r>
              <a:rPr lang="en-US" dirty="0" smtClean="0">
                <a:latin typeface="Arial" charset="0"/>
                <a:cs typeface="Arial" charset="0"/>
              </a:rPr>
              <a:t>Requirements Creep</a:t>
            </a:r>
          </a:p>
          <a:p>
            <a:pPr lvl="1" eaLnBrk="1" hangingPunct="1"/>
            <a:r>
              <a:rPr lang="en-US" dirty="0" smtClean="0">
                <a:latin typeface="Arial" charset="0"/>
                <a:cs typeface="Arial" charset="0"/>
              </a:rPr>
              <a:t>Examples</a:t>
            </a:r>
          </a:p>
          <a:p>
            <a:pPr lvl="1" eaLnBrk="1" hangingPunct="1"/>
            <a:r>
              <a:rPr lang="en-US" dirty="0" smtClean="0">
                <a:latin typeface="Arial" charset="0"/>
                <a:cs typeface="Arial" charset="0"/>
              </a:rPr>
              <a:t>Remedies</a:t>
            </a:r>
          </a:p>
          <a:p>
            <a:pPr eaLnBrk="1" hangingPunct="1">
              <a:buFontTx/>
              <a:buChar char="•"/>
            </a:pPr>
            <a:r>
              <a:rPr lang="en-US" dirty="0" smtClean="0">
                <a:latin typeface="Arial" charset="0"/>
                <a:cs typeface="Arial" charset="0"/>
              </a:rPr>
              <a:t>Mandatory KPPs</a:t>
            </a:r>
          </a:p>
          <a:p>
            <a:pPr lvl="1" eaLnBrk="1" hangingPunct="1"/>
            <a:r>
              <a:rPr lang="en-US" dirty="0" smtClean="0">
                <a:latin typeface="Arial" charset="0"/>
                <a:cs typeface="Arial" charset="0"/>
              </a:rPr>
              <a:t>Examples</a:t>
            </a:r>
          </a:p>
          <a:p>
            <a:pPr lvl="1" eaLnBrk="1" hangingPunct="1"/>
            <a:r>
              <a:rPr lang="en-US" dirty="0" smtClean="0">
                <a:latin typeface="Arial" charset="0"/>
                <a:cs typeface="Arial" charset="0"/>
              </a:rPr>
              <a:t>Impact</a:t>
            </a:r>
          </a:p>
          <a:p>
            <a:pPr eaLnBrk="1" hangingPunct="1">
              <a:buFontTx/>
              <a:buChar char="•"/>
            </a:pPr>
            <a:r>
              <a:rPr lang="en-US" dirty="0" smtClean="0">
                <a:latin typeface="Arial" charset="0"/>
                <a:cs typeface="Arial" charset="0"/>
              </a:rPr>
              <a:t>Examples of Program KPPs</a:t>
            </a:r>
          </a:p>
          <a:p>
            <a:pPr lvl="1" eaLnBrk="1" hangingPunct="1"/>
            <a:endParaRPr lang="en-US" sz="2400"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p:txBody>
      </p:sp>
      <p:sp>
        <p:nvSpPr>
          <p:cNvPr id="32771" name="Slide Number Placeholder 21"/>
          <p:cNvSpPr>
            <a:spLocks noGrp="1"/>
          </p:cNvSpPr>
          <p:nvPr>
            <p:ph type="sldNum" sz="quarter" idx="10"/>
          </p:nvPr>
        </p:nvSpPr>
        <p:spPr/>
        <p:txBody>
          <a:bodyPr/>
          <a:lstStyle/>
          <a:p>
            <a:pPr fontAlgn="base">
              <a:spcBef>
                <a:spcPct val="0"/>
              </a:spcBef>
              <a:spcAft>
                <a:spcPct val="0"/>
              </a:spcAft>
              <a:defRPr/>
            </a:pPr>
            <a:fld id="{3862DB2D-22B0-4166-B52C-B4EA1BB45EEF}" type="slidenum">
              <a:rPr lang="en-US"/>
              <a:pPr fontAlgn="base">
                <a:spcBef>
                  <a:spcPct val="0"/>
                </a:spcBef>
                <a:spcAft>
                  <a:spcPct val="0"/>
                </a:spcAft>
                <a:defRPr/>
              </a:pPr>
              <a:t>4</a:t>
            </a:fld>
            <a:endParaRPr lang="en-US"/>
          </a:p>
        </p:txBody>
      </p:sp>
    </p:spTree>
    <p:extLst>
      <p:ext uri="{BB962C8B-B14F-4D97-AF65-F5344CB8AC3E}">
        <p14:creationId xmlns:p14="http://schemas.microsoft.com/office/powerpoint/2010/main" val="1427838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Binary KPPs</a:t>
            </a:r>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eaLnBrk="1" hangingPunct="1">
              <a:buFontTx/>
              <a:buNone/>
              <a:defRPr/>
            </a:pPr>
            <a:endParaRPr lang="en-US" sz="3400" dirty="0" smtClean="0">
              <a:solidFill>
                <a:schemeClr val="bg1"/>
              </a:solidFill>
            </a:endParaRPr>
          </a:p>
          <a:p>
            <a:pPr eaLnBrk="1" hangingPunct="1">
              <a:buFontTx/>
              <a:buNone/>
              <a:defRPr/>
            </a:pPr>
            <a:r>
              <a:rPr lang="en-US" sz="3400" dirty="0" smtClean="0"/>
              <a:t>From this definition, four KPPs resulted</a:t>
            </a:r>
            <a:r>
              <a:rPr lang="en-US" sz="2800" dirty="0" smtClean="0"/>
              <a:t>.</a:t>
            </a:r>
          </a:p>
          <a:p>
            <a:pPr eaLnBrk="1" hangingPunct="1">
              <a:buFont typeface="Arial" pitchFamily="34" charset="0"/>
              <a:buChar char="•"/>
              <a:defRPr/>
            </a:pPr>
            <a:endParaRPr lang="en-US" dirty="0" smtClean="0"/>
          </a:p>
          <a:p>
            <a:pPr eaLnBrk="1" hangingPunct="1">
              <a:buFont typeface="Arial" pitchFamily="34" charset="0"/>
              <a:buChar char="•"/>
              <a:defRPr/>
            </a:pPr>
            <a:r>
              <a:rPr lang="en-US" sz="2900" dirty="0" smtClean="0"/>
              <a:t>The first was</a:t>
            </a:r>
            <a:r>
              <a:rPr lang="fr-FR" sz="2900" dirty="0" smtClean="0"/>
              <a:t> </a:t>
            </a:r>
            <a:r>
              <a:rPr lang="fr-FR" sz="2900" dirty="0" err="1" smtClean="0"/>
              <a:t>interoperability</a:t>
            </a:r>
            <a:r>
              <a:rPr lang="fr-FR" sz="2900" dirty="0" smtClean="0"/>
              <a:t>, </a:t>
            </a:r>
            <a:r>
              <a:rPr lang="en-US" sz="2900" dirty="0" smtClean="0"/>
              <a:t>which is a KPP currently mandated by </a:t>
            </a:r>
            <a:r>
              <a:rPr lang="en-US" sz="2900" dirty="0" err="1" smtClean="0"/>
              <a:t>DoD</a:t>
            </a:r>
            <a:r>
              <a:rPr lang="en-US" sz="2900" dirty="0" smtClean="0"/>
              <a:t> policy. </a:t>
            </a:r>
          </a:p>
          <a:p>
            <a:pPr eaLnBrk="1" hangingPunct="1">
              <a:buFont typeface="Arial" pitchFamily="34" charset="0"/>
              <a:buChar char="•"/>
              <a:defRPr/>
            </a:pPr>
            <a:endParaRPr lang="en-US" sz="2900" dirty="0" smtClean="0"/>
          </a:p>
          <a:p>
            <a:pPr eaLnBrk="1" hangingPunct="1">
              <a:buFont typeface="Arial" pitchFamily="34" charset="0"/>
              <a:buChar char="•"/>
              <a:defRPr/>
            </a:pPr>
            <a:r>
              <a:rPr lang="en-US" sz="2900" dirty="0" smtClean="0"/>
              <a:t>The second was to be transportable in a C-130, which is triggered by the “anywhere in the world” requirement. </a:t>
            </a:r>
          </a:p>
          <a:p>
            <a:pPr eaLnBrk="1" hangingPunct="1">
              <a:buFont typeface="Arial" pitchFamily="34" charset="0"/>
              <a:buChar char="•"/>
              <a:defRPr/>
            </a:pPr>
            <a:endParaRPr lang="en-US" sz="2900" dirty="0" smtClean="0"/>
          </a:p>
          <a:p>
            <a:pPr eaLnBrk="1" hangingPunct="1">
              <a:buFont typeface="Arial" pitchFamily="34" charset="0"/>
              <a:buChar char="•"/>
              <a:defRPr/>
            </a:pPr>
            <a:r>
              <a:rPr lang="en-US" sz="2900" dirty="0" smtClean="0"/>
              <a:t>The third, specific to the Infantry Carrier Vehicle and Engineer Support Vehicle configurations, was to be able to carry an infantry squad. </a:t>
            </a:r>
          </a:p>
          <a:p>
            <a:pPr eaLnBrk="1" hangingPunct="1">
              <a:buFont typeface="Arial" pitchFamily="34" charset="0"/>
              <a:buChar char="•"/>
              <a:defRPr/>
            </a:pPr>
            <a:endParaRPr lang="en-US" sz="2900" dirty="0" smtClean="0"/>
          </a:p>
          <a:p>
            <a:pPr eaLnBrk="1" hangingPunct="1">
              <a:buFont typeface="Arial" pitchFamily="34" charset="0"/>
              <a:buChar char="•"/>
              <a:defRPr/>
            </a:pPr>
            <a:r>
              <a:rPr lang="en-US" sz="2900" dirty="0" smtClean="0"/>
              <a:t>The fourth, for the Medium Gun System variant, was to be able to destroy a standard infantry bunker (defined in the ORD) and produce an opening through which infantry can pass.</a:t>
            </a:r>
          </a:p>
          <a:p>
            <a:pPr eaLnBrk="1" hangingPunct="1">
              <a:buFont typeface="Arial" pitchFamily="34" charset="0"/>
              <a:buChar char="•"/>
              <a:defRPr/>
            </a:pPr>
            <a:endParaRPr lang="en-US" dirty="0" smtClean="0"/>
          </a:p>
          <a:p>
            <a:pPr eaLnBrk="1" hangingPunct="1">
              <a:buFontTx/>
              <a:buNone/>
              <a:defRPr/>
            </a:pPr>
            <a:r>
              <a:rPr lang="en-US" dirty="0" smtClean="0"/>
              <a:t> </a:t>
            </a:r>
            <a:r>
              <a:rPr lang="en-US" sz="2300" dirty="0" smtClean="0"/>
              <a:t>Source: </a:t>
            </a:r>
            <a:r>
              <a:rPr lang="en-US" sz="2300" i="1" dirty="0" smtClean="0"/>
              <a:t>Equipment Sustainment Requirements for the Transforming Army</a:t>
            </a:r>
            <a:r>
              <a:rPr lang="en-US" sz="2300" dirty="0" smtClean="0"/>
              <a:t>, RAND, 2009</a:t>
            </a:r>
          </a:p>
          <a:p>
            <a:pPr eaLnBrk="1" hangingPunct="1">
              <a:buFont typeface="Arial" pitchFamily="34" charset="0"/>
              <a:buChar char="•"/>
              <a:defRPr/>
            </a:pPr>
            <a:endParaRPr lang="en-US" dirty="0" smtClean="0"/>
          </a:p>
          <a:p>
            <a:pPr eaLnBrk="1" hangingPunct="1">
              <a:defRPr/>
            </a:pPr>
            <a:endParaRPr lang="en-US" dirty="0" smtClean="0">
              <a:solidFill>
                <a:schemeClr val="bg1"/>
              </a:solidFill>
            </a:endParaRPr>
          </a:p>
        </p:txBody>
      </p:sp>
      <p:sp>
        <p:nvSpPr>
          <p:cNvPr id="108547" name="Slide Number Placeholder 21"/>
          <p:cNvSpPr>
            <a:spLocks noGrp="1"/>
          </p:cNvSpPr>
          <p:nvPr>
            <p:ph type="sldNum" sz="quarter" idx="10"/>
          </p:nvPr>
        </p:nvSpPr>
        <p:spPr/>
        <p:txBody>
          <a:bodyPr/>
          <a:lstStyle/>
          <a:p>
            <a:pPr fontAlgn="base">
              <a:spcBef>
                <a:spcPct val="0"/>
              </a:spcBef>
              <a:spcAft>
                <a:spcPct val="0"/>
              </a:spcAft>
              <a:defRPr/>
            </a:pPr>
            <a:fld id="{3C4A4E8F-95AB-4620-BBCB-5354B083730C}" type="slidenum">
              <a:rPr lang="en-US"/>
              <a:pPr fontAlgn="base">
                <a:spcBef>
                  <a:spcPct val="0"/>
                </a:spcBef>
                <a:spcAft>
                  <a:spcPct val="0"/>
                </a:spcAft>
                <a:defRPr/>
              </a:pPr>
              <a:t>40</a:t>
            </a:fld>
            <a:endParaRPr lang="en-US"/>
          </a:p>
        </p:txBody>
      </p:sp>
    </p:spTree>
    <p:extLst>
      <p:ext uri="{BB962C8B-B14F-4D97-AF65-F5344CB8AC3E}">
        <p14:creationId xmlns:p14="http://schemas.microsoft.com/office/powerpoint/2010/main" val="1272209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Specific, Operational KPPs</a:t>
            </a:r>
          </a:p>
        </p:txBody>
      </p:sp>
      <p:sp>
        <p:nvSpPr>
          <p:cNvPr id="46083" name="Content Placeholder 2"/>
          <p:cNvSpPr>
            <a:spLocks noGrp="1"/>
          </p:cNvSpPr>
          <p:nvPr>
            <p:ph idx="1"/>
          </p:nvPr>
        </p:nvSpPr>
        <p:spPr/>
        <p:txBody>
          <a:bodyPr/>
          <a:lstStyle/>
          <a:p>
            <a:pPr eaLnBrk="1" hangingPunct="1">
              <a:buFontTx/>
              <a:buNone/>
            </a:pPr>
            <a:r>
              <a:rPr lang="en-US" dirty="0" smtClean="0">
                <a:latin typeface="Arial" charset="0"/>
                <a:cs typeface="Arial" charset="0"/>
              </a:rPr>
              <a:t>Reflective Questions</a:t>
            </a:r>
          </a:p>
          <a:p>
            <a:pPr eaLnBrk="1" hangingPunct="1">
              <a:buFontTx/>
              <a:buChar char="•"/>
            </a:pPr>
            <a:r>
              <a:rPr lang="en-US" dirty="0" smtClean="0">
                <a:latin typeface="Arial" charset="0"/>
                <a:cs typeface="Arial" charset="0"/>
              </a:rPr>
              <a:t>Are the KPPs clearly stated?</a:t>
            </a:r>
          </a:p>
          <a:p>
            <a:pPr eaLnBrk="1" hangingPunct="1">
              <a:buFontTx/>
              <a:buChar char="•"/>
            </a:pPr>
            <a:r>
              <a:rPr lang="en-US" dirty="0" smtClean="0">
                <a:latin typeface="Arial" charset="0"/>
                <a:cs typeface="Arial" charset="0"/>
              </a:rPr>
              <a:t>Are the Thresholds and Objectives clearly defined?</a:t>
            </a:r>
          </a:p>
          <a:p>
            <a:pPr eaLnBrk="1" hangingPunct="1">
              <a:buFontTx/>
              <a:buChar char="•"/>
            </a:pPr>
            <a:r>
              <a:rPr lang="en-US" dirty="0" smtClean="0">
                <a:latin typeface="Arial" charset="0"/>
                <a:cs typeface="Arial" charset="0"/>
              </a:rPr>
              <a:t>Are any of the KPPs too specific?</a:t>
            </a:r>
          </a:p>
          <a:p>
            <a:pPr eaLnBrk="1" hangingPunct="1">
              <a:buFontTx/>
              <a:buChar char="•"/>
            </a:pPr>
            <a:r>
              <a:rPr lang="en-US" dirty="0" smtClean="0">
                <a:latin typeface="Arial" charset="0"/>
                <a:cs typeface="Arial" charset="0"/>
              </a:rPr>
              <a:t>Is the trade space offered helpful?</a:t>
            </a:r>
          </a:p>
          <a:p>
            <a:pPr eaLnBrk="1" hangingPunct="1">
              <a:buFontTx/>
              <a:buNone/>
            </a:pPr>
            <a:endParaRPr lang="en-US" dirty="0" smtClean="0">
              <a:solidFill>
                <a:schemeClr val="bg1"/>
              </a:solidFill>
              <a:latin typeface="Arial" charset="0"/>
              <a:cs typeface="Arial" charset="0"/>
            </a:endParaRPr>
          </a:p>
          <a:p>
            <a:pPr eaLnBrk="1" hangingPunct="1">
              <a:buFontTx/>
              <a:buNone/>
            </a:pPr>
            <a:endParaRPr lang="en-US" dirty="0" smtClean="0">
              <a:solidFill>
                <a:schemeClr val="bg1"/>
              </a:solidFill>
              <a:latin typeface="Arial" charset="0"/>
              <a:cs typeface="Arial" charset="0"/>
            </a:endParaRPr>
          </a:p>
          <a:p>
            <a:pPr eaLnBrk="1" hangingPunct="1"/>
            <a:endParaRPr lang="en-US" dirty="0" smtClean="0">
              <a:solidFill>
                <a:schemeClr val="bg1"/>
              </a:solidFill>
              <a:latin typeface="Arial" charset="0"/>
              <a:cs typeface="Arial" charset="0"/>
            </a:endParaRPr>
          </a:p>
        </p:txBody>
      </p:sp>
      <p:sp>
        <p:nvSpPr>
          <p:cNvPr id="122883" name="Slide Number Placeholder 21"/>
          <p:cNvSpPr>
            <a:spLocks noGrp="1"/>
          </p:cNvSpPr>
          <p:nvPr>
            <p:ph type="sldNum" sz="quarter" idx="10"/>
          </p:nvPr>
        </p:nvSpPr>
        <p:spPr/>
        <p:txBody>
          <a:bodyPr/>
          <a:lstStyle/>
          <a:p>
            <a:pPr fontAlgn="base">
              <a:spcBef>
                <a:spcPct val="0"/>
              </a:spcBef>
              <a:spcAft>
                <a:spcPct val="0"/>
              </a:spcAft>
              <a:defRPr/>
            </a:pPr>
            <a:fld id="{7650D4F6-0184-43B9-BD37-A2818C464E33}" type="slidenum">
              <a:rPr lang="en-US"/>
              <a:pPr fontAlgn="base">
                <a:spcBef>
                  <a:spcPct val="0"/>
                </a:spcBef>
                <a:spcAft>
                  <a:spcPct val="0"/>
                </a:spcAft>
                <a:defRPr/>
              </a:pPr>
              <a:t>41</a:t>
            </a:fld>
            <a:endParaRPr lang="en-US"/>
          </a:p>
        </p:txBody>
      </p:sp>
      <p:pic>
        <p:nvPicPr>
          <p:cNvPr id="46085" name="Content Placeholder 4" descr="NavyShip.jpg"/>
          <p:cNvPicPr>
            <a:picLocks noChangeAspect="1"/>
          </p:cNvPicPr>
          <p:nvPr/>
        </p:nvPicPr>
        <p:blipFill>
          <a:blip r:embed="rId3"/>
          <a:srcRect/>
          <a:stretch>
            <a:fillRect/>
          </a:stretch>
        </p:blipFill>
        <p:spPr bwMode="auto">
          <a:xfrm>
            <a:off x="2971800" y="4191000"/>
            <a:ext cx="2617788" cy="2057400"/>
          </a:xfrm>
          <a:prstGeom prst="rect">
            <a:avLst/>
          </a:prstGeom>
          <a:noFill/>
          <a:ln w="9525">
            <a:noFill/>
            <a:miter lim="800000"/>
            <a:headEnd/>
            <a:tailEnd/>
          </a:ln>
        </p:spPr>
      </p:pic>
    </p:spTree>
    <p:extLst>
      <p:ext uri="{BB962C8B-B14F-4D97-AF65-F5344CB8AC3E}">
        <p14:creationId xmlns:p14="http://schemas.microsoft.com/office/powerpoint/2010/main" val="778429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Specific, Operational KPPs</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eaLnBrk="1" hangingPunct="1">
              <a:buFontTx/>
              <a:buNone/>
              <a:defRPr/>
            </a:pPr>
            <a:r>
              <a:rPr lang="en-US" dirty="0" smtClean="0">
                <a:solidFill>
                  <a:schemeClr val="bg1"/>
                </a:solidFill>
              </a:rPr>
              <a:t>	</a:t>
            </a:r>
          </a:p>
          <a:p>
            <a:pPr eaLnBrk="1" hangingPunct="1">
              <a:buFontTx/>
              <a:buNone/>
              <a:defRPr/>
            </a:pPr>
            <a:r>
              <a:rPr lang="en-US" sz="3400" dirty="0" smtClean="0">
                <a:solidFill>
                  <a:schemeClr val="bg1"/>
                </a:solidFill>
              </a:rPr>
              <a:t>	</a:t>
            </a:r>
            <a:r>
              <a:rPr lang="en-US" sz="3400" dirty="0" smtClean="0"/>
              <a:t>The Coastal Ship KPPs for the </a:t>
            </a:r>
            <a:r>
              <a:rPr lang="en-US" sz="3400" dirty="0" err="1" smtClean="0"/>
              <a:t>Seaframe</a:t>
            </a:r>
            <a:r>
              <a:rPr lang="en-US" sz="3400" dirty="0" smtClean="0"/>
              <a:t> are Sprint Speed, Endurance Range, Mission Package Payload, Draft, and Core Ship Crew Size.  Note the difference in the specification and ranges:</a:t>
            </a:r>
          </a:p>
          <a:p>
            <a:pPr eaLnBrk="1" hangingPunct="1">
              <a:buFont typeface="Arial" pitchFamily="34" charset="0"/>
              <a:buChar char="•"/>
              <a:defRPr/>
            </a:pPr>
            <a:endParaRPr lang="en-US" sz="2300" b="1" dirty="0" smtClean="0"/>
          </a:p>
          <a:p>
            <a:pPr eaLnBrk="1" hangingPunct="1">
              <a:buFont typeface="Arial" pitchFamily="34" charset="0"/>
              <a:buChar char="•"/>
              <a:defRPr/>
            </a:pPr>
            <a:r>
              <a:rPr lang="en-US" sz="3200" b="1" u="sng" dirty="0" smtClean="0"/>
              <a:t>Sprint Speed: </a:t>
            </a:r>
            <a:r>
              <a:rPr lang="en-US" sz="3200" b="1" dirty="0" smtClean="0"/>
              <a:t>Analysis shows that there is a marked decrease in the capability of Coastal Ship to protect a high value unit against a small boat raid if the Coastal Ship sprint speed falls below 35 knots. The threshold value for this KPP is 35 knots and the objective is 45 knots. High sprint speed is less important in the anti-mine or anti-submarine areas. </a:t>
            </a:r>
          </a:p>
          <a:p>
            <a:pPr eaLnBrk="1" hangingPunct="1">
              <a:buFont typeface="Arial" pitchFamily="34" charset="0"/>
              <a:buChar char="•"/>
              <a:defRPr/>
            </a:pPr>
            <a:endParaRPr lang="en-US" sz="2300" b="1" dirty="0" smtClean="0"/>
          </a:p>
          <a:p>
            <a:pPr eaLnBrk="1" hangingPunct="1">
              <a:buFontTx/>
              <a:buNone/>
              <a:defRPr/>
            </a:pPr>
            <a:r>
              <a:rPr lang="en-US" sz="1400" dirty="0" smtClean="0"/>
              <a:t>	</a:t>
            </a:r>
          </a:p>
          <a:p>
            <a:pPr eaLnBrk="1" hangingPunct="1">
              <a:buFontTx/>
              <a:buNone/>
              <a:defRPr/>
            </a:pPr>
            <a:r>
              <a:rPr lang="en-US" sz="1400" dirty="0" smtClean="0"/>
              <a:t>	</a:t>
            </a:r>
          </a:p>
          <a:p>
            <a:pPr eaLnBrk="1" hangingPunct="1">
              <a:buFontTx/>
              <a:buNone/>
              <a:defRPr/>
            </a:pPr>
            <a:r>
              <a:rPr lang="en-US" sz="1400" dirty="0" smtClean="0"/>
              <a:t>	Source: STATEMENT OF THE HONORABLE DR. DELORES M. ETTER, ASSISTANT SECRETARY OF THE NAVY (RESEARCH, DEVELOPMENT AND ACQUISTION) AND VADM PAUL E. SULLIVAN, U.S. NAVY, COMMANDER, NAVAL SEA SYSTEMS COMMAND, AND RADM CHARLES S. HAMILTON, II, U.S. NAVY; PROGRAM EXECUTIVE OFFICER, SHIPS AND RADM BARRY J. </a:t>
            </a:r>
            <a:r>
              <a:rPr lang="en-US" sz="1400" dirty="0" err="1" smtClean="0"/>
              <a:t>McCULLOUGH</a:t>
            </a:r>
            <a:r>
              <a:rPr lang="en-US" sz="1400" dirty="0" smtClean="0"/>
              <a:t>, U.S. NAVY, DIRECTOR OF SURFACE WARFARE BEFORE THE SUBCOMMITTEE ON SEAPOWER AND EXPEDITIONARY FORCES OF THE HOUSE ARMED SERVICES COMMITTEE ON ACQUISITION OVERSIGHT OF THE U.S. NAVY’S LITTORAL COMBAT SHIP PROGRAM, FEBRUARY 8, 2007</a:t>
            </a:r>
          </a:p>
          <a:p>
            <a:pPr eaLnBrk="1" hangingPunct="1">
              <a:defRPr/>
            </a:pPr>
            <a:endParaRPr lang="en-US" dirty="0" smtClean="0">
              <a:solidFill>
                <a:schemeClr val="bg1"/>
              </a:solidFill>
            </a:endParaRPr>
          </a:p>
        </p:txBody>
      </p:sp>
      <p:sp>
        <p:nvSpPr>
          <p:cNvPr id="114691" name="Slide Number Placeholder 21"/>
          <p:cNvSpPr>
            <a:spLocks noGrp="1"/>
          </p:cNvSpPr>
          <p:nvPr>
            <p:ph type="sldNum" sz="quarter" idx="10"/>
          </p:nvPr>
        </p:nvSpPr>
        <p:spPr/>
        <p:txBody>
          <a:bodyPr/>
          <a:lstStyle/>
          <a:p>
            <a:pPr fontAlgn="base">
              <a:spcBef>
                <a:spcPct val="0"/>
              </a:spcBef>
              <a:spcAft>
                <a:spcPct val="0"/>
              </a:spcAft>
              <a:defRPr/>
            </a:pPr>
            <a:fld id="{82AA791D-697E-47B2-8F34-0A971BD711FA}" type="slidenum">
              <a:rPr lang="en-US"/>
              <a:pPr fontAlgn="base">
                <a:spcBef>
                  <a:spcPct val="0"/>
                </a:spcBef>
                <a:spcAft>
                  <a:spcPct val="0"/>
                </a:spcAft>
                <a:defRPr/>
              </a:pPr>
              <a:t>42</a:t>
            </a:fld>
            <a:endParaRPr lang="en-US"/>
          </a:p>
        </p:txBody>
      </p:sp>
    </p:spTree>
    <p:extLst>
      <p:ext uri="{BB962C8B-B14F-4D97-AF65-F5344CB8AC3E}">
        <p14:creationId xmlns:p14="http://schemas.microsoft.com/office/powerpoint/2010/main" val="164379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latin typeface="Arial" charset="0"/>
                <a:cs typeface="Arial" charset="0"/>
              </a:rPr>
              <a:t>Examples of KPPs</a:t>
            </a:r>
            <a:br>
              <a:rPr lang="en-US" smtClean="0">
                <a:latin typeface="Arial" charset="0"/>
                <a:cs typeface="Arial" charset="0"/>
              </a:rPr>
            </a:br>
            <a:r>
              <a:rPr lang="en-US" sz="2400" smtClean="0">
                <a:latin typeface="Arial" charset="0"/>
                <a:cs typeface="Arial" charset="0"/>
              </a:rPr>
              <a:t>Specific, Operational KPPs</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eaLnBrk="1" hangingPunct="1">
              <a:buFontTx/>
              <a:buNone/>
              <a:defRPr/>
            </a:pPr>
            <a:r>
              <a:rPr lang="en-US" dirty="0" smtClean="0">
                <a:solidFill>
                  <a:schemeClr val="bg1"/>
                </a:solidFill>
              </a:rPr>
              <a:t>	</a:t>
            </a:r>
            <a:endParaRPr lang="en-US" sz="2300" b="1" dirty="0" smtClean="0">
              <a:solidFill>
                <a:schemeClr val="bg1"/>
              </a:solidFill>
            </a:endParaRPr>
          </a:p>
          <a:p>
            <a:pPr eaLnBrk="1" hangingPunct="1">
              <a:buFont typeface="Arial" pitchFamily="34" charset="0"/>
              <a:buChar char="•"/>
              <a:defRPr/>
            </a:pPr>
            <a:r>
              <a:rPr lang="en-US" sz="2800" b="1" u="sng" dirty="0" smtClean="0"/>
              <a:t>Endurance Range: </a:t>
            </a:r>
            <a:r>
              <a:rPr lang="en-US" sz="2800" b="1" dirty="0" smtClean="0"/>
              <a:t>Coastal Ship is required to self-deploy or deploy with Strike Groups. Analysis of most often used deployment routes from the likely Coastal Ship homeports to areas of interest shows that the longest legs in the transit that would allow pulling into port for refueling is just under 3200 nautical miles (nm). The threshold for this KPP is 3300 nm and the objective is 4100 nm. </a:t>
            </a:r>
          </a:p>
          <a:p>
            <a:pPr eaLnBrk="1" hangingPunct="1">
              <a:buFont typeface="Arial" pitchFamily="34" charset="0"/>
              <a:buChar char="•"/>
              <a:defRPr/>
            </a:pPr>
            <a:endParaRPr lang="en-US" sz="2800" b="1" dirty="0" smtClean="0"/>
          </a:p>
          <a:p>
            <a:pPr eaLnBrk="1" hangingPunct="1">
              <a:buFont typeface="Arial" pitchFamily="34" charset="0"/>
              <a:buChar char="•"/>
              <a:defRPr/>
            </a:pPr>
            <a:r>
              <a:rPr lang="en-US" sz="2800" b="1" u="sng" dirty="0" smtClean="0"/>
              <a:t>Draft: </a:t>
            </a:r>
            <a:r>
              <a:rPr lang="en-US" sz="2800" b="1" dirty="0" smtClean="0"/>
              <a:t>Review of the geographical areas where Coastal Ship may operate, such as the Persian Gulf and the Korean Peninsula, show that a Coastal Ship with a draft of 25 feet has a significantly greater area to operate in than any other surface combatant. The threshold requirement is 25 feet, the objective is 15 feet. </a:t>
            </a:r>
          </a:p>
          <a:p>
            <a:pPr eaLnBrk="1" hangingPunct="1">
              <a:buFont typeface="Arial" pitchFamily="34" charset="0"/>
              <a:buChar char="•"/>
              <a:defRPr/>
            </a:pPr>
            <a:endParaRPr lang="en-US" b="1" dirty="0" smtClean="0"/>
          </a:p>
          <a:p>
            <a:pPr eaLnBrk="1" hangingPunct="1">
              <a:buFontTx/>
              <a:buNone/>
              <a:defRPr/>
            </a:pPr>
            <a:r>
              <a:rPr lang="en-US" sz="1400" dirty="0" smtClean="0"/>
              <a:t>	</a:t>
            </a:r>
          </a:p>
          <a:p>
            <a:pPr eaLnBrk="1" hangingPunct="1">
              <a:buFontTx/>
              <a:buNone/>
              <a:defRPr/>
            </a:pPr>
            <a:r>
              <a:rPr lang="en-US" sz="1400" dirty="0" smtClean="0"/>
              <a:t>	</a:t>
            </a:r>
          </a:p>
          <a:p>
            <a:pPr eaLnBrk="1" hangingPunct="1">
              <a:buFontTx/>
              <a:buNone/>
              <a:defRPr/>
            </a:pPr>
            <a:r>
              <a:rPr lang="en-US" sz="1400" dirty="0" smtClean="0"/>
              <a:t>	</a:t>
            </a:r>
            <a:r>
              <a:rPr lang="en-US" sz="1100" dirty="0" smtClean="0"/>
              <a:t>Source: STATEMENT OF THE HONORABLE DR. DELORES M. ETTER, ASSISTANT SECRETARY OF THE NAVY (RESEARCH, DEVELOPMENT AND ACQUISTION) AND VADM PAUL E. SULLIVAN, U.S. NAVY, COMMANDER, NAVAL SEA SYSTEMS COMMAND, AND RADM CHARLES S. HAMILTON, II, U.S. NAVY; PROGRAM EXECUTIVE OFFICER, SHIPS AND RADM BARRY J. </a:t>
            </a:r>
            <a:r>
              <a:rPr lang="en-US" sz="1100" dirty="0" err="1" smtClean="0"/>
              <a:t>McCULLOUGH</a:t>
            </a:r>
            <a:r>
              <a:rPr lang="en-US" sz="1100" dirty="0" smtClean="0"/>
              <a:t>, U.S. NAVY, DIRECTOR OF SURFACE WARFARE BEFORE THE SUBCOMMITTEE ON SEAPOWER AND EXPEDITIONARY FORCES OF THE HOUSE ARMED SERVICES COMMITTEE ON ACQUISITION OVERSIGHT OF THE U.S. NAVY’S LITTORAL COMBAT SHIP PROGRAM, FEBRUARY 8, 2007</a:t>
            </a:r>
          </a:p>
          <a:p>
            <a:pPr eaLnBrk="1" hangingPunct="1">
              <a:defRPr/>
            </a:pPr>
            <a:endParaRPr lang="en-US" dirty="0" smtClean="0">
              <a:solidFill>
                <a:schemeClr val="bg1"/>
              </a:solidFill>
            </a:endParaRPr>
          </a:p>
        </p:txBody>
      </p:sp>
      <p:sp>
        <p:nvSpPr>
          <p:cNvPr id="116739" name="Slide Number Placeholder 21"/>
          <p:cNvSpPr>
            <a:spLocks noGrp="1"/>
          </p:cNvSpPr>
          <p:nvPr>
            <p:ph type="sldNum" sz="quarter" idx="10"/>
          </p:nvPr>
        </p:nvSpPr>
        <p:spPr/>
        <p:txBody>
          <a:bodyPr/>
          <a:lstStyle/>
          <a:p>
            <a:pPr fontAlgn="base">
              <a:spcBef>
                <a:spcPct val="0"/>
              </a:spcBef>
              <a:spcAft>
                <a:spcPct val="0"/>
              </a:spcAft>
              <a:defRPr/>
            </a:pPr>
            <a:fld id="{FD4D1DA7-1B31-4149-8CEB-52F57FBD3C47}" type="slidenum">
              <a:rPr lang="en-US"/>
              <a:pPr fontAlgn="base">
                <a:spcBef>
                  <a:spcPct val="0"/>
                </a:spcBef>
                <a:spcAft>
                  <a:spcPct val="0"/>
                </a:spcAft>
                <a:defRPr/>
              </a:pPr>
              <a:t>43</a:t>
            </a:fld>
            <a:endParaRPr lang="en-US"/>
          </a:p>
        </p:txBody>
      </p:sp>
    </p:spTree>
    <p:extLst>
      <p:ext uri="{BB962C8B-B14F-4D97-AF65-F5344CB8AC3E}">
        <p14:creationId xmlns:p14="http://schemas.microsoft.com/office/powerpoint/2010/main" val="2850480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3100" dirty="0" smtClean="0"/>
              <a:t>Examples of KPPs</a:t>
            </a:r>
            <a:r>
              <a:rPr lang="en-US" dirty="0" smtClean="0"/>
              <a:t/>
            </a:r>
            <a:br>
              <a:rPr lang="en-US" dirty="0" smtClean="0"/>
            </a:br>
            <a:r>
              <a:rPr lang="en-US" sz="2700" dirty="0" smtClean="0"/>
              <a:t>Specific, Operational KPPs</a:t>
            </a:r>
            <a:r>
              <a:rPr lang="en-US" sz="2400" dirty="0" smtClean="0"/>
              <a:t/>
            </a:r>
            <a:br>
              <a:rPr lang="en-US" sz="2400" dirty="0" smtClean="0"/>
            </a:br>
            <a:endParaRPr lang="en-US" sz="2400" dirty="0"/>
          </a:p>
        </p:txBody>
      </p:sp>
      <p:sp>
        <p:nvSpPr>
          <p:cNvPr id="49155" name="Content Placeholder 2"/>
          <p:cNvSpPr>
            <a:spLocks noGrp="1"/>
          </p:cNvSpPr>
          <p:nvPr>
            <p:ph idx="1"/>
          </p:nvPr>
        </p:nvSpPr>
        <p:spPr/>
        <p:txBody>
          <a:bodyPr/>
          <a:lstStyle/>
          <a:p>
            <a:pPr eaLnBrk="1" hangingPunct="1">
              <a:buFontTx/>
              <a:buNone/>
            </a:pPr>
            <a:endParaRPr lang="en-US" smtClean="0">
              <a:solidFill>
                <a:schemeClr val="bg1"/>
              </a:solidFill>
              <a:latin typeface="Arial" charset="0"/>
              <a:cs typeface="Arial" charset="0"/>
            </a:endParaRPr>
          </a:p>
          <a:p>
            <a:pPr eaLnBrk="1" hangingPunct="1">
              <a:buFontTx/>
              <a:buChar char="•"/>
            </a:pPr>
            <a:endParaRPr lang="en-US" smtClean="0">
              <a:solidFill>
                <a:schemeClr val="bg1"/>
              </a:solidFill>
              <a:latin typeface="Arial" charset="0"/>
              <a:cs typeface="Arial" charset="0"/>
            </a:endParaRPr>
          </a:p>
          <a:p>
            <a:pPr eaLnBrk="1" hangingPunct="1"/>
            <a:endParaRPr lang="en-US" smtClean="0">
              <a:solidFill>
                <a:schemeClr val="bg1"/>
              </a:solidFill>
              <a:latin typeface="Arial" charset="0"/>
              <a:cs typeface="Arial" charset="0"/>
            </a:endParaRPr>
          </a:p>
        </p:txBody>
      </p:sp>
      <p:sp>
        <p:nvSpPr>
          <p:cNvPr id="118787" name="Slide Number Placeholder 21"/>
          <p:cNvSpPr>
            <a:spLocks noGrp="1"/>
          </p:cNvSpPr>
          <p:nvPr>
            <p:ph type="sldNum" sz="quarter" idx="10"/>
          </p:nvPr>
        </p:nvSpPr>
        <p:spPr/>
        <p:txBody>
          <a:bodyPr/>
          <a:lstStyle/>
          <a:p>
            <a:pPr fontAlgn="base">
              <a:spcBef>
                <a:spcPct val="0"/>
              </a:spcBef>
              <a:spcAft>
                <a:spcPct val="0"/>
              </a:spcAft>
              <a:defRPr/>
            </a:pPr>
            <a:fld id="{8EA800A0-BF2F-4F44-990D-DF1CE2501DA2}" type="slidenum">
              <a:rPr lang="en-US"/>
              <a:pPr fontAlgn="base">
                <a:spcBef>
                  <a:spcPct val="0"/>
                </a:spcBef>
                <a:spcAft>
                  <a:spcPct val="0"/>
                </a:spcAft>
                <a:defRPr/>
              </a:pPr>
              <a:t>44</a:t>
            </a:fld>
            <a:endParaRPr lang="en-US"/>
          </a:p>
        </p:txBody>
      </p:sp>
      <p:sp>
        <p:nvSpPr>
          <p:cNvPr id="49157" name="Rectangle 4"/>
          <p:cNvSpPr>
            <a:spLocks noChangeArrowheads="1"/>
          </p:cNvSpPr>
          <p:nvPr/>
        </p:nvSpPr>
        <p:spPr bwMode="auto">
          <a:xfrm>
            <a:off x="457200" y="1219200"/>
            <a:ext cx="7924800" cy="6062663"/>
          </a:xfrm>
          <a:prstGeom prst="rect">
            <a:avLst/>
          </a:prstGeom>
          <a:noFill/>
          <a:ln w="9525">
            <a:noFill/>
            <a:miter lim="800000"/>
            <a:headEnd/>
            <a:tailEnd/>
          </a:ln>
        </p:spPr>
        <p:txBody>
          <a:bodyPr>
            <a:spAutoFit/>
          </a:bodyPr>
          <a:lstStyle/>
          <a:p>
            <a:endParaRPr lang="en-US" sz="2000" b="1" u="sng" dirty="0">
              <a:latin typeface="Arial Narrow" pitchFamily="34" charset="0"/>
            </a:endParaRPr>
          </a:p>
          <a:p>
            <a:r>
              <a:rPr lang="en-US" sz="2000" b="1" u="sng" dirty="0">
                <a:latin typeface="Arial Narrow" pitchFamily="34" charset="0"/>
              </a:rPr>
              <a:t>Mission Package Payload</a:t>
            </a:r>
            <a:r>
              <a:rPr lang="en-US" sz="2000" b="1" dirty="0">
                <a:latin typeface="Arial Narrow" pitchFamily="34" charset="0"/>
              </a:rPr>
              <a:t>: Speed, range and payload are all interrelated – increases in payload decrease speed and range for a given ship. Trade-off analysis using likely systems that would make up the mission packages showed that 150 metric tons was the proper threshold and 180 metric tons the objective. </a:t>
            </a:r>
          </a:p>
          <a:p>
            <a:endParaRPr lang="en-US" sz="2000" dirty="0">
              <a:latin typeface="Arial Narrow" pitchFamily="34" charset="0"/>
            </a:endParaRPr>
          </a:p>
          <a:p>
            <a:r>
              <a:rPr lang="en-US" sz="2000" b="1" u="sng" dirty="0">
                <a:latin typeface="Arial Narrow" pitchFamily="34" charset="0"/>
              </a:rPr>
              <a:t>Core Ship Crew Size (Manning): </a:t>
            </a:r>
            <a:r>
              <a:rPr lang="en-US" sz="2000" b="1" dirty="0">
                <a:latin typeface="Arial Narrow" pitchFamily="34" charset="0"/>
              </a:rPr>
              <a:t>Analysis of the workload for sailors on the ship, including watch standing, maintenance and other required tasks using systems optimized for a reduced crew size, shows that with only moderate risk a crew size of 60 personnel can perform all required tasks. Compare this to the crew size of a Perry-class frigate of approximately 215, an </a:t>
            </a:r>
            <a:r>
              <a:rPr lang="en-US" sz="2000" b="1" dirty="0" err="1">
                <a:latin typeface="Arial Narrow" pitchFamily="34" charset="0"/>
              </a:rPr>
              <a:t>Arleigh</a:t>
            </a:r>
            <a:r>
              <a:rPr lang="en-US" sz="2000" b="1" dirty="0">
                <a:latin typeface="Arial Narrow" pitchFamily="34" charset="0"/>
              </a:rPr>
              <a:t> Burke-class destroyer at 300 and a Ticonderoga-class cruiser at 340. Manning is the largest cost in the lifecycle of our current ships. The manning KPP is set at a threshold of 60 personnel and an objective of 25 personnel. </a:t>
            </a:r>
          </a:p>
          <a:p>
            <a:endParaRPr lang="en-US" sz="1000" dirty="0">
              <a:solidFill>
                <a:schemeClr val="bg1"/>
              </a:solidFill>
              <a:latin typeface="Arial Narrow" pitchFamily="34" charset="0"/>
            </a:endParaRPr>
          </a:p>
          <a:p>
            <a:r>
              <a:rPr lang="en-US" sz="1000" dirty="0">
                <a:latin typeface="Arial Narrow" pitchFamily="34" charset="0"/>
              </a:rPr>
              <a:t>Source: STATEMENT OF THE HONORABLE DR. DELORES M. ETTER, ASSISTANT SECRETARY OF THE NAVY (RESEARCH, DEVELOPMENT AND ACQUISTION) AND VADM PAUL E. SULLIVAN, U.S. NAVY, COMMANDER, NAVAL SEA SYSTEMS COMMAND, AND RADM CHARLES S. HAMILTON, II, U.S. NAVY; PROGRAM EXECUTIVE OFFICER, SHIPS AND RADM BARRY J. </a:t>
            </a:r>
            <a:r>
              <a:rPr lang="en-US" sz="1000" dirty="0" err="1">
                <a:latin typeface="Arial Narrow" pitchFamily="34" charset="0"/>
              </a:rPr>
              <a:t>McCULLOUGH</a:t>
            </a:r>
            <a:r>
              <a:rPr lang="en-US" sz="1000" dirty="0">
                <a:latin typeface="Arial Narrow" pitchFamily="34" charset="0"/>
              </a:rPr>
              <a:t>, U.S. NAVY, DIRECTOR OF SURFACE WARFARE BEFORE THE SUBCOMMITTEE ON SEAPOWER AND EXPEDITIONARY FORCES OF THE HOUSE ARMED SERVICES COMMITTEE ON ACQUISITION OVERSIGHT OF THE U.S. NAVY’S LITTORAL COMBAT SHIP PROGRAM, FEBRUARY 8, 2007</a:t>
            </a:r>
            <a:endParaRPr lang="en-US" sz="1000" b="1" dirty="0">
              <a:latin typeface="Arial Narrow" pitchFamily="34" charset="0"/>
            </a:endParaRPr>
          </a:p>
          <a:p>
            <a:r>
              <a:rPr lang="en-US" dirty="0">
                <a:latin typeface="Arial Narrow" pitchFamily="34" charset="0"/>
              </a:rPr>
              <a:t>. </a:t>
            </a:r>
          </a:p>
        </p:txBody>
      </p:sp>
    </p:spTree>
    <p:extLst>
      <p:ext uri="{BB962C8B-B14F-4D97-AF65-F5344CB8AC3E}">
        <p14:creationId xmlns:p14="http://schemas.microsoft.com/office/powerpoint/2010/main" val="4107534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latin typeface="Arial" charset="0"/>
                <a:cs typeface="Arial" charset="0"/>
              </a:rPr>
              <a:t>Lesson Review</a:t>
            </a:r>
          </a:p>
        </p:txBody>
      </p:sp>
      <p:sp>
        <p:nvSpPr>
          <p:cNvPr id="50179" name="Content Placeholder 2"/>
          <p:cNvSpPr>
            <a:spLocks noGrp="1"/>
          </p:cNvSpPr>
          <p:nvPr>
            <p:ph idx="1"/>
          </p:nvPr>
        </p:nvSpPr>
        <p:spPr>
          <a:xfrm>
            <a:off x="457200" y="1219200"/>
            <a:ext cx="8229600" cy="4906963"/>
          </a:xfrm>
        </p:spPr>
        <p:txBody>
          <a:bodyPr/>
          <a:lstStyle/>
          <a:p>
            <a:pPr eaLnBrk="1" hangingPunct="1">
              <a:buFontTx/>
              <a:buChar char="•"/>
            </a:pPr>
            <a:r>
              <a:rPr lang="en-US" dirty="0" smtClean="0">
                <a:latin typeface="Arial" charset="0"/>
                <a:cs typeface="Arial" charset="0"/>
              </a:rPr>
              <a:t>Key Performance Parameters(KPPs)</a:t>
            </a:r>
          </a:p>
          <a:p>
            <a:pPr lvl="1" eaLnBrk="1" hangingPunct="1"/>
            <a:r>
              <a:rPr lang="en-US" dirty="0" smtClean="0">
                <a:latin typeface="Arial" charset="0"/>
                <a:cs typeface="Arial" charset="0"/>
              </a:rPr>
              <a:t>Definition</a:t>
            </a:r>
          </a:p>
          <a:p>
            <a:pPr lvl="1" eaLnBrk="1" hangingPunct="1"/>
            <a:r>
              <a:rPr lang="en-US" dirty="0" err="1" smtClean="0">
                <a:latin typeface="Arial" charset="0"/>
                <a:cs typeface="Arial" charset="0"/>
              </a:rPr>
              <a:t>DoD</a:t>
            </a:r>
            <a:r>
              <a:rPr lang="en-US" dirty="0" smtClean="0">
                <a:latin typeface="Arial" charset="0"/>
                <a:cs typeface="Arial" charset="0"/>
              </a:rPr>
              <a:t> emphasis</a:t>
            </a:r>
          </a:p>
          <a:p>
            <a:pPr lvl="1" eaLnBrk="1" hangingPunct="1"/>
            <a:r>
              <a:rPr lang="en-US" dirty="0" smtClean="0">
                <a:latin typeface="Arial" charset="0"/>
                <a:cs typeface="Arial" charset="0"/>
              </a:rPr>
              <a:t>Development</a:t>
            </a:r>
          </a:p>
          <a:p>
            <a:pPr eaLnBrk="1" hangingPunct="1">
              <a:buFontTx/>
              <a:buChar char="•"/>
            </a:pPr>
            <a:r>
              <a:rPr lang="en-US" dirty="0" smtClean="0">
                <a:latin typeface="Arial" charset="0"/>
                <a:cs typeface="Arial" charset="0"/>
              </a:rPr>
              <a:t>Requirements Creep</a:t>
            </a:r>
          </a:p>
          <a:p>
            <a:pPr lvl="1" eaLnBrk="1" hangingPunct="1"/>
            <a:r>
              <a:rPr lang="en-US" dirty="0" smtClean="0">
                <a:latin typeface="Arial" charset="0"/>
                <a:cs typeface="Arial" charset="0"/>
              </a:rPr>
              <a:t>Examples</a:t>
            </a:r>
          </a:p>
          <a:p>
            <a:pPr lvl="1" eaLnBrk="1" hangingPunct="1"/>
            <a:r>
              <a:rPr lang="en-US" dirty="0" smtClean="0">
                <a:latin typeface="Arial" charset="0"/>
                <a:cs typeface="Arial" charset="0"/>
              </a:rPr>
              <a:t>Remedies</a:t>
            </a:r>
          </a:p>
          <a:p>
            <a:pPr eaLnBrk="1" hangingPunct="1">
              <a:buFontTx/>
              <a:buChar char="•"/>
            </a:pPr>
            <a:r>
              <a:rPr lang="en-US" dirty="0" smtClean="0">
                <a:latin typeface="Arial" charset="0"/>
                <a:cs typeface="Arial" charset="0"/>
              </a:rPr>
              <a:t>Mandatory KPPs</a:t>
            </a:r>
          </a:p>
          <a:p>
            <a:pPr lvl="1" eaLnBrk="1" hangingPunct="1"/>
            <a:r>
              <a:rPr lang="en-US" dirty="0" smtClean="0">
                <a:latin typeface="Arial" charset="0"/>
                <a:cs typeface="Arial" charset="0"/>
              </a:rPr>
              <a:t>Examples</a:t>
            </a:r>
          </a:p>
          <a:p>
            <a:pPr lvl="1" eaLnBrk="1" hangingPunct="1"/>
            <a:r>
              <a:rPr lang="en-US" dirty="0" smtClean="0">
                <a:latin typeface="Arial" charset="0"/>
                <a:cs typeface="Arial" charset="0"/>
              </a:rPr>
              <a:t>Impact</a:t>
            </a:r>
          </a:p>
          <a:p>
            <a:pPr eaLnBrk="1" hangingPunct="1">
              <a:buFontTx/>
              <a:buChar char="•"/>
            </a:pPr>
            <a:r>
              <a:rPr lang="en-US" dirty="0" smtClean="0">
                <a:latin typeface="Arial" charset="0"/>
                <a:cs typeface="Arial" charset="0"/>
              </a:rPr>
              <a:t>Examples of Program KPPs</a:t>
            </a:r>
          </a:p>
          <a:p>
            <a:pPr lvl="1" eaLnBrk="1" hangingPunct="1"/>
            <a:endParaRPr lang="en-US" sz="2400"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p:txBody>
      </p:sp>
      <p:sp>
        <p:nvSpPr>
          <p:cNvPr id="141315" name="Slide Number Placeholder 21"/>
          <p:cNvSpPr>
            <a:spLocks noGrp="1"/>
          </p:cNvSpPr>
          <p:nvPr>
            <p:ph type="sldNum" sz="quarter" idx="10"/>
          </p:nvPr>
        </p:nvSpPr>
        <p:spPr/>
        <p:txBody>
          <a:bodyPr/>
          <a:lstStyle/>
          <a:p>
            <a:pPr fontAlgn="base">
              <a:spcBef>
                <a:spcPct val="0"/>
              </a:spcBef>
              <a:spcAft>
                <a:spcPct val="0"/>
              </a:spcAft>
              <a:defRPr/>
            </a:pPr>
            <a:fld id="{A4012C83-9A69-47F5-8441-E8CFA65C3DD2}" type="slidenum">
              <a:rPr lang="en-US"/>
              <a:pPr fontAlgn="base">
                <a:spcBef>
                  <a:spcPct val="0"/>
                </a:spcBef>
                <a:spcAft>
                  <a:spcPct val="0"/>
                </a:spcAft>
                <a:defRPr/>
              </a:pPr>
              <a:t>45</a:t>
            </a:fld>
            <a:endParaRPr lang="en-US"/>
          </a:p>
        </p:txBody>
      </p:sp>
    </p:spTree>
    <p:extLst>
      <p:ext uri="{BB962C8B-B14F-4D97-AF65-F5344CB8AC3E}">
        <p14:creationId xmlns:p14="http://schemas.microsoft.com/office/powerpoint/2010/main" val="3088866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latin typeface="Arial" charset="0"/>
                <a:cs typeface="Arial" charset="0"/>
              </a:rPr>
              <a:t>Lesson Test</a:t>
            </a:r>
          </a:p>
        </p:txBody>
      </p:sp>
      <p:sp>
        <p:nvSpPr>
          <p:cNvPr id="3" name="Content Placeholder 2"/>
          <p:cNvSpPr>
            <a:spLocks noGrp="1"/>
          </p:cNvSpPr>
          <p:nvPr>
            <p:ph idx="1"/>
          </p:nvPr>
        </p:nvSpPr>
        <p:spPr>
          <a:xfrm>
            <a:off x="457200" y="1219200"/>
            <a:ext cx="8229600" cy="4906963"/>
          </a:xfrm>
        </p:spPr>
        <p:txBody>
          <a:bodyPr>
            <a:normAutofit/>
          </a:bodyPr>
          <a:lstStyle/>
          <a:p>
            <a:pPr lvl="1" eaLnBrk="1" hangingPunct="1">
              <a:buFontTx/>
              <a:buNone/>
              <a:defRPr/>
            </a:pPr>
            <a:endParaRPr lang="en-US" dirty="0" smtClean="0"/>
          </a:p>
          <a:p>
            <a:pPr lvl="1" eaLnBrk="1" hangingPunct="1">
              <a:buFontTx/>
              <a:buNone/>
              <a:defRPr/>
            </a:pPr>
            <a:r>
              <a:rPr lang="en-US" dirty="0" smtClean="0"/>
              <a:t>	KPPs are listed in a contract (Acquisition Program Baseline) for Department of Defense programs.</a:t>
            </a:r>
          </a:p>
          <a:p>
            <a:pPr lvl="1" eaLnBrk="1" hangingPunct="1">
              <a:buFontTx/>
              <a:buNone/>
              <a:defRPr/>
            </a:pPr>
            <a:endParaRPr lang="en-US" dirty="0" smtClean="0"/>
          </a:p>
          <a:p>
            <a:pPr lvl="1" eaLnBrk="1" hangingPunct="1">
              <a:buFontTx/>
              <a:buNone/>
              <a:defRPr/>
            </a:pPr>
            <a:r>
              <a:rPr lang="en-US" dirty="0" smtClean="0"/>
              <a:t>			</a:t>
            </a:r>
            <a:r>
              <a:rPr lang="en-US" b="1" dirty="0" smtClean="0">
                <a:solidFill>
                  <a:srgbClr val="00B050"/>
                </a:solidFill>
              </a:rPr>
              <a:t>a.  True</a:t>
            </a:r>
          </a:p>
          <a:p>
            <a:pPr lvl="1" eaLnBrk="1" hangingPunct="1">
              <a:buFontTx/>
              <a:buNone/>
              <a:defRPr/>
            </a:pPr>
            <a:r>
              <a:rPr lang="en-US" dirty="0" smtClean="0"/>
              <a:t>			b.  False</a:t>
            </a:r>
          </a:p>
          <a:p>
            <a:pPr lvl="1" eaLnBrk="1" hangingPunct="1">
              <a:buFontTx/>
              <a:buNone/>
              <a:defRPr/>
            </a:pPr>
            <a:endParaRPr lang="en-US" dirty="0" smtClean="0"/>
          </a:p>
          <a:p>
            <a:pPr lvl="1" eaLnBrk="1" hangingPunct="1">
              <a:buFontTx/>
              <a:buNone/>
              <a:defRPr/>
            </a:pPr>
            <a:r>
              <a:rPr lang="en-US" dirty="0" smtClean="0"/>
              <a:t>    Why should a service prioritize required capabilities?</a:t>
            </a:r>
          </a:p>
          <a:p>
            <a:pPr lvl="1" eaLnBrk="1" hangingPunct="1">
              <a:buFontTx/>
              <a:buNone/>
              <a:defRPr/>
            </a:pPr>
            <a:r>
              <a:rPr lang="en-US" dirty="0" smtClean="0"/>
              <a:t>			</a:t>
            </a:r>
          </a:p>
          <a:p>
            <a:pPr lvl="1" eaLnBrk="1" hangingPunct="1">
              <a:buFontTx/>
              <a:buNone/>
              <a:defRPr/>
            </a:pPr>
            <a:r>
              <a:rPr lang="en-US" dirty="0" smtClean="0"/>
              <a:t>			a.  To get budget priority</a:t>
            </a:r>
          </a:p>
          <a:p>
            <a:pPr lvl="1" eaLnBrk="1" hangingPunct="1">
              <a:buFontTx/>
              <a:buNone/>
              <a:defRPr/>
            </a:pPr>
            <a:r>
              <a:rPr lang="en-US" dirty="0" smtClean="0"/>
              <a:t>			b.  To ‘weed out’ mandatory KPPs</a:t>
            </a:r>
            <a:endParaRPr lang="en-US" b="1" dirty="0" smtClean="0"/>
          </a:p>
          <a:p>
            <a:pPr lvl="1" eaLnBrk="1" hangingPunct="1">
              <a:buFontTx/>
              <a:buNone/>
              <a:defRPr/>
            </a:pPr>
            <a:r>
              <a:rPr lang="en-US" dirty="0" smtClean="0"/>
              <a:t>		</a:t>
            </a:r>
            <a:r>
              <a:rPr lang="en-US" b="1" dirty="0" smtClean="0"/>
              <a:t> </a:t>
            </a:r>
            <a:r>
              <a:rPr lang="en-US" dirty="0" smtClean="0"/>
              <a:t>	c.  To make inputs into trade-off discussions</a:t>
            </a:r>
          </a:p>
          <a:p>
            <a:pPr lvl="1" eaLnBrk="1" hangingPunct="1">
              <a:buFontTx/>
              <a:buNone/>
              <a:defRPr/>
            </a:pPr>
            <a:r>
              <a:rPr lang="en-US" dirty="0" smtClean="0"/>
              <a:t>		</a:t>
            </a:r>
            <a:r>
              <a:rPr lang="en-US" dirty="0" smtClean="0">
                <a:solidFill>
                  <a:srgbClr val="00B050"/>
                </a:solidFill>
              </a:rPr>
              <a:t>	</a:t>
            </a:r>
            <a:r>
              <a:rPr lang="en-US" b="1" dirty="0" smtClean="0">
                <a:solidFill>
                  <a:srgbClr val="00B050"/>
                </a:solidFill>
              </a:rPr>
              <a:t>d.  To indentify potential KPPs </a:t>
            </a:r>
            <a:endParaRPr lang="en-US" dirty="0" smtClean="0">
              <a:solidFill>
                <a:srgbClr val="00B050"/>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p:txBody>
      </p:sp>
      <p:sp>
        <p:nvSpPr>
          <p:cNvPr id="143363" name="Slide Number Placeholder 21"/>
          <p:cNvSpPr>
            <a:spLocks noGrp="1"/>
          </p:cNvSpPr>
          <p:nvPr>
            <p:ph type="sldNum" sz="quarter" idx="10"/>
          </p:nvPr>
        </p:nvSpPr>
        <p:spPr/>
        <p:txBody>
          <a:bodyPr/>
          <a:lstStyle/>
          <a:p>
            <a:pPr fontAlgn="base">
              <a:spcBef>
                <a:spcPct val="0"/>
              </a:spcBef>
              <a:spcAft>
                <a:spcPct val="0"/>
              </a:spcAft>
              <a:defRPr/>
            </a:pPr>
            <a:fld id="{B8DC8FDA-D783-4E93-9C15-0F346F9B5B39}" type="slidenum">
              <a:rPr lang="en-US"/>
              <a:pPr fontAlgn="base">
                <a:spcBef>
                  <a:spcPct val="0"/>
                </a:spcBef>
                <a:spcAft>
                  <a:spcPct val="0"/>
                </a:spcAft>
                <a:defRPr/>
              </a:pPr>
              <a:t>46</a:t>
            </a:fld>
            <a:endParaRPr lang="en-US"/>
          </a:p>
        </p:txBody>
      </p:sp>
    </p:spTree>
    <p:extLst>
      <p:ext uri="{BB962C8B-B14F-4D97-AF65-F5344CB8AC3E}">
        <p14:creationId xmlns:p14="http://schemas.microsoft.com/office/powerpoint/2010/main" val="3558841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latin typeface="Arial" charset="0"/>
                <a:cs typeface="Arial" charset="0"/>
              </a:rPr>
              <a:t>Lesson Test</a:t>
            </a:r>
          </a:p>
        </p:txBody>
      </p:sp>
      <p:sp>
        <p:nvSpPr>
          <p:cNvPr id="52227" name="Content Placeholder 2"/>
          <p:cNvSpPr>
            <a:spLocks noGrp="1"/>
          </p:cNvSpPr>
          <p:nvPr>
            <p:ph idx="1"/>
          </p:nvPr>
        </p:nvSpPr>
        <p:spPr>
          <a:xfrm>
            <a:off x="457200" y="1219200"/>
            <a:ext cx="8229600" cy="4906963"/>
          </a:xfrm>
        </p:spPr>
        <p:txBody>
          <a:bodyPr/>
          <a:lstStyle/>
          <a:p>
            <a:pPr lvl="1" eaLnBrk="1" hangingPunct="1">
              <a:buFontTx/>
              <a:buNone/>
            </a:pPr>
            <a:r>
              <a:rPr lang="en-US" dirty="0" smtClean="0">
                <a:latin typeface="Arial" charset="0"/>
                <a:cs typeface="Arial" charset="0"/>
              </a:rPr>
              <a:t>What costs should be considered when determining affordability?</a:t>
            </a:r>
          </a:p>
          <a:p>
            <a:pPr lvl="1" eaLnBrk="1" hangingPunct="1">
              <a:buFontTx/>
              <a:buNone/>
            </a:pPr>
            <a:endParaRPr lang="en-US" dirty="0" smtClean="0">
              <a:latin typeface="Arial" charset="0"/>
              <a:cs typeface="Arial" charset="0"/>
            </a:endParaRPr>
          </a:p>
          <a:p>
            <a:pPr lvl="1" eaLnBrk="1" hangingPunct="1">
              <a:buFontTx/>
              <a:buNone/>
            </a:pPr>
            <a:r>
              <a:rPr lang="en-US" dirty="0" smtClean="0">
                <a:latin typeface="Arial" charset="0"/>
                <a:cs typeface="Arial" charset="0"/>
              </a:rPr>
              <a:t>			a.  Initial Procurement</a:t>
            </a:r>
          </a:p>
          <a:p>
            <a:pPr lvl="1" eaLnBrk="1" hangingPunct="1">
              <a:buFontTx/>
              <a:buNone/>
            </a:pPr>
            <a:r>
              <a:rPr lang="en-US" dirty="0" smtClean="0">
                <a:latin typeface="Arial" charset="0"/>
                <a:cs typeface="Arial" charset="0"/>
              </a:rPr>
              <a:t>			b.  Research and Development</a:t>
            </a:r>
          </a:p>
          <a:p>
            <a:pPr lvl="1" eaLnBrk="1" hangingPunct="1">
              <a:buFontTx/>
              <a:buNone/>
            </a:pPr>
            <a:r>
              <a:rPr lang="en-US" dirty="0" smtClean="0">
                <a:latin typeface="Arial" charset="0"/>
                <a:cs typeface="Arial" charset="0"/>
              </a:rPr>
              <a:t>			</a:t>
            </a:r>
            <a:r>
              <a:rPr lang="en-US" b="1" dirty="0" smtClean="0">
                <a:solidFill>
                  <a:srgbClr val="00B050"/>
                </a:solidFill>
                <a:latin typeface="Arial" charset="0"/>
                <a:cs typeface="Arial" charset="0"/>
              </a:rPr>
              <a:t>c.  Total Lifecycle costs</a:t>
            </a:r>
          </a:p>
          <a:p>
            <a:pPr lvl="1" eaLnBrk="1" hangingPunct="1">
              <a:buFontTx/>
              <a:buNone/>
            </a:pPr>
            <a:r>
              <a:rPr lang="en-US" dirty="0" smtClean="0">
                <a:latin typeface="Arial" charset="0"/>
                <a:cs typeface="Arial" charset="0"/>
              </a:rPr>
              <a:t>			d.  Future upgrade costs</a:t>
            </a:r>
          </a:p>
          <a:p>
            <a:pPr lvl="1" eaLnBrk="1" hangingPunct="1">
              <a:buFontTx/>
              <a:buNone/>
            </a:pPr>
            <a:endParaRPr lang="en-US" dirty="0" smtClean="0">
              <a:latin typeface="Arial" charset="0"/>
              <a:cs typeface="Arial" charset="0"/>
            </a:endParaRPr>
          </a:p>
          <a:p>
            <a:pPr lvl="1" eaLnBrk="1" hangingPunct="1">
              <a:buFontTx/>
              <a:buNone/>
            </a:pPr>
            <a:r>
              <a:rPr lang="en-US" dirty="0" smtClean="0">
                <a:latin typeface="Arial" charset="0"/>
                <a:cs typeface="Arial" charset="0"/>
              </a:rPr>
              <a:t>Most programs have associated mandatory KPPs</a:t>
            </a:r>
          </a:p>
          <a:p>
            <a:pPr lvl="1" eaLnBrk="1" hangingPunct="1">
              <a:buFontTx/>
              <a:buNone/>
            </a:pPr>
            <a:endParaRPr lang="en-US" dirty="0" smtClean="0">
              <a:latin typeface="Arial" charset="0"/>
              <a:cs typeface="Arial" charset="0"/>
            </a:endParaRPr>
          </a:p>
          <a:p>
            <a:pPr lvl="1" eaLnBrk="1" hangingPunct="1">
              <a:buFontTx/>
              <a:buNone/>
            </a:pPr>
            <a:r>
              <a:rPr lang="en-US" dirty="0" smtClean="0">
                <a:latin typeface="Arial" charset="0"/>
                <a:cs typeface="Arial" charset="0"/>
              </a:rPr>
              <a:t>			</a:t>
            </a:r>
            <a:r>
              <a:rPr lang="en-US" b="1" dirty="0" smtClean="0">
                <a:solidFill>
                  <a:srgbClr val="00B050"/>
                </a:solidFill>
                <a:latin typeface="Arial" charset="0"/>
                <a:cs typeface="Arial" charset="0"/>
              </a:rPr>
              <a:t>a.  True</a:t>
            </a:r>
          </a:p>
          <a:p>
            <a:pPr lvl="1" eaLnBrk="1" hangingPunct="1">
              <a:buFontTx/>
              <a:buNone/>
            </a:pPr>
            <a:r>
              <a:rPr lang="en-US" dirty="0" smtClean="0">
                <a:latin typeface="Arial" charset="0"/>
                <a:cs typeface="Arial" charset="0"/>
              </a:rPr>
              <a:t>			b.  False</a:t>
            </a: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p:txBody>
      </p:sp>
      <p:sp>
        <p:nvSpPr>
          <p:cNvPr id="145411" name="Slide Number Placeholder 21"/>
          <p:cNvSpPr>
            <a:spLocks noGrp="1"/>
          </p:cNvSpPr>
          <p:nvPr>
            <p:ph type="sldNum" sz="quarter" idx="10"/>
          </p:nvPr>
        </p:nvSpPr>
        <p:spPr/>
        <p:txBody>
          <a:bodyPr/>
          <a:lstStyle/>
          <a:p>
            <a:pPr fontAlgn="base">
              <a:spcBef>
                <a:spcPct val="0"/>
              </a:spcBef>
              <a:spcAft>
                <a:spcPct val="0"/>
              </a:spcAft>
              <a:defRPr/>
            </a:pPr>
            <a:fld id="{C9470887-31BF-4A82-81E5-7AE697D21692}" type="slidenum">
              <a:rPr lang="en-US"/>
              <a:pPr fontAlgn="base">
                <a:spcBef>
                  <a:spcPct val="0"/>
                </a:spcBef>
                <a:spcAft>
                  <a:spcPct val="0"/>
                </a:spcAft>
                <a:defRPr/>
              </a:pPr>
              <a:t>47</a:t>
            </a:fld>
            <a:endParaRPr lang="en-US"/>
          </a:p>
        </p:txBody>
      </p:sp>
    </p:spTree>
    <p:extLst>
      <p:ext uri="{BB962C8B-B14F-4D97-AF65-F5344CB8AC3E}">
        <p14:creationId xmlns:p14="http://schemas.microsoft.com/office/powerpoint/2010/main" val="11713274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362200" y="228600"/>
            <a:ext cx="6248400" cy="1143000"/>
          </a:xfrm>
        </p:spPr>
        <p:txBody>
          <a:bodyPr/>
          <a:lstStyle/>
          <a:p>
            <a:pPr eaLnBrk="1" hangingPunct="1"/>
            <a:r>
              <a:rPr lang="en-US" smtClean="0">
                <a:latin typeface="Arial" charset="0"/>
                <a:cs typeface="Arial" charset="0"/>
              </a:rPr>
              <a:t>Lesson Test</a:t>
            </a:r>
          </a:p>
        </p:txBody>
      </p:sp>
      <p:sp>
        <p:nvSpPr>
          <p:cNvPr id="3" name="Content Placeholder 2"/>
          <p:cNvSpPr>
            <a:spLocks noGrp="1"/>
          </p:cNvSpPr>
          <p:nvPr>
            <p:ph idx="1"/>
          </p:nvPr>
        </p:nvSpPr>
        <p:spPr>
          <a:xfrm>
            <a:off x="533400" y="990600"/>
            <a:ext cx="8229600" cy="5638800"/>
          </a:xfrm>
        </p:spPr>
        <p:txBody>
          <a:bodyPr>
            <a:normAutofit fontScale="92500"/>
          </a:bodyPr>
          <a:lstStyle/>
          <a:p>
            <a:pPr lvl="1" eaLnBrk="1" hangingPunct="1">
              <a:buFontTx/>
              <a:buNone/>
              <a:defRPr/>
            </a:pPr>
            <a:r>
              <a:rPr lang="en-US" u="sng" dirty="0" smtClean="0">
                <a:solidFill>
                  <a:schemeClr val="bg1"/>
                </a:solidFill>
              </a:rPr>
              <a:t>ELO # 2</a:t>
            </a:r>
          </a:p>
          <a:p>
            <a:pPr lvl="1" eaLnBrk="1" hangingPunct="1">
              <a:buFontTx/>
              <a:buNone/>
              <a:defRPr/>
            </a:pPr>
            <a:r>
              <a:rPr lang="en-US" dirty="0" smtClean="0"/>
              <a:t>	An armored personnel carrier is in the requirements development stage.  A scout vehicle project is cancelled in the same timeframe.  Service leadership directs a turret be added to the personnel carrier so it can take on scout duties.  This is an example of:</a:t>
            </a:r>
          </a:p>
          <a:p>
            <a:pPr lvl="1" eaLnBrk="1" hangingPunct="1">
              <a:buFontTx/>
              <a:buNone/>
              <a:defRPr/>
            </a:pPr>
            <a:r>
              <a:rPr lang="en-US" dirty="0" smtClean="0"/>
              <a:t>				</a:t>
            </a:r>
            <a:r>
              <a:rPr lang="en-US" b="1" dirty="0" smtClean="0">
                <a:solidFill>
                  <a:srgbClr val="00B050"/>
                </a:solidFill>
              </a:rPr>
              <a:t>a.  requirements creep</a:t>
            </a:r>
          </a:p>
          <a:p>
            <a:pPr lvl="1" eaLnBrk="1" hangingPunct="1">
              <a:buFontTx/>
              <a:buNone/>
              <a:defRPr/>
            </a:pPr>
            <a:r>
              <a:rPr lang="en-US" dirty="0" smtClean="0"/>
              <a:t>				b.  mission creep</a:t>
            </a:r>
          </a:p>
          <a:p>
            <a:pPr lvl="1" eaLnBrk="1" hangingPunct="1">
              <a:buFontTx/>
              <a:buNone/>
              <a:defRPr/>
            </a:pPr>
            <a:r>
              <a:rPr lang="en-US" dirty="0" smtClean="0"/>
              <a:t>				c.  program cost control</a:t>
            </a:r>
          </a:p>
          <a:p>
            <a:pPr lvl="1" eaLnBrk="1" hangingPunct="1">
              <a:buFontTx/>
              <a:buNone/>
              <a:defRPr/>
            </a:pPr>
            <a:r>
              <a:rPr lang="en-US" dirty="0" smtClean="0"/>
              <a:t>				d.  mandatory KPP</a:t>
            </a:r>
          </a:p>
          <a:p>
            <a:pPr lvl="1" eaLnBrk="1" hangingPunct="1">
              <a:buFontTx/>
              <a:buNone/>
              <a:defRPr/>
            </a:pPr>
            <a:endParaRPr lang="en-US" dirty="0" smtClean="0"/>
          </a:p>
          <a:p>
            <a:pPr lvl="1" eaLnBrk="1" hangingPunct="1">
              <a:buFontTx/>
              <a:buNone/>
              <a:defRPr/>
            </a:pPr>
            <a:r>
              <a:rPr lang="en-US" dirty="0" smtClean="0"/>
              <a:t>	The Configuration Steering Board shall meet bi-annually to review all requirements changes and any significant technical configuration changes for ACAT I and IA programs in development that have the potential to result in cost and schedule impacts to the program</a:t>
            </a:r>
          </a:p>
          <a:p>
            <a:pPr lvl="1" eaLnBrk="1" hangingPunct="1">
              <a:buFontTx/>
              <a:buNone/>
              <a:defRPr/>
            </a:pPr>
            <a:endParaRPr lang="en-US" dirty="0" smtClean="0"/>
          </a:p>
          <a:p>
            <a:pPr lvl="1" eaLnBrk="1" hangingPunct="1">
              <a:buFontTx/>
              <a:buNone/>
              <a:defRPr/>
            </a:pPr>
            <a:r>
              <a:rPr lang="en-US" dirty="0" smtClean="0"/>
              <a:t>				a.  True</a:t>
            </a:r>
          </a:p>
          <a:p>
            <a:pPr lvl="1" eaLnBrk="1" hangingPunct="1">
              <a:buFontTx/>
              <a:buNone/>
              <a:defRPr/>
            </a:pPr>
            <a:r>
              <a:rPr lang="en-US" dirty="0" smtClean="0"/>
              <a:t>				</a:t>
            </a:r>
            <a:r>
              <a:rPr lang="en-US" b="1" dirty="0" smtClean="0">
                <a:solidFill>
                  <a:srgbClr val="00B050"/>
                </a:solidFill>
              </a:rPr>
              <a:t>b.  False</a:t>
            </a: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p:txBody>
      </p:sp>
      <p:sp>
        <p:nvSpPr>
          <p:cNvPr id="147459" name="Slide Number Placeholder 21"/>
          <p:cNvSpPr>
            <a:spLocks noGrp="1"/>
          </p:cNvSpPr>
          <p:nvPr>
            <p:ph type="sldNum" sz="quarter" idx="10"/>
          </p:nvPr>
        </p:nvSpPr>
        <p:spPr/>
        <p:txBody>
          <a:bodyPr/>
          <a:lstStyle/>
          <a:p>
            <a:pPr fontAlgn="base">
              <a:spcBef>
                <a:spcPct val="0"/>
              </a:spcBef>
              <a:spcAft>
                <a:spcPct val="0"/>
              </a:spcAft>
              <a:defRPr/>
            </a:pPr>
            <a:fld id="{FA843AD9-0C1E-41B5-9D4E-C4EDB339FC12}" type="slidenum">
              <a:rPr lang="en-US"/>
              <a:pPr fontAlgn="base">
                <a:spcBef>
                  <a:spcPct val="0"/>
                </a:spcBef>
                <a:spcAft>
                  <a:spcPct val="0"/>
                </a:spcAft>
                <a:defRPr/>
              </a:pPr>
              <a:t>48</a:t>
            </a:fld>
            <a:endParaRPr lang="en-US"/>
          </a:p>
        </p:txBody>
      </p:sp>
    </p:spTree>
    <p:extLst>
      <p:ext uri="{BB962C8B-B14F-4D97-AF65-F5344CB8AC3E}">
        <p14:creationId xmlns:p14="http://schemas.microsoft.com/office/powerpoint/2010/main" val="3323021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362200" y="228600"/>
            <a:ext cx="6248400" cy="1143000"/>
          </a:xfrm>
        </p:spPr>
        <p:txBody>
          <a:bodyPr/>
          <a:lstStyle/>
          <a:p>
            <a:pPr eaLnBrk="1" hangingPunct="1"/>
            <a:r>
              <a:rPr lang="en-US" smtClean="0">
                <a:latin typeface="Arial" charset="0"/>
                <a:cs typeface="Arial" charset="0"/>
              </a:rPr>
              <a:t>Lesson Test</a:t>
            </a:r>
          </a:p>
        </p:txBody>
      </p:sp>
      <p:sp>
        <p:nvSpPr>
          <p:cNvPr id="3" name="Content Placeholder 2"/>
          <p:cNvSpPr>
            <a:spLocks noGrp="1"/>
          </p:cNvSpPr>
          <p:nvPr>
            <p:ph idx="1"/>
          </p:nvPr>
        </p:nvSpPr>
        <p:spPr>
          <a:xfrm>
            <a:off x="533400" y="990600"/>
            <a:ext cx="8610600" cy="5486400"/>
          </a:xfrm>
        </p:spPr>
        <p:txBody>
          <a:bodyPr>
            <a:normAutofit fontScale="85000" lnSpcReduction="20000"/>
          </a:bodyPr>
          <a:lstStyle/>
          <a:p>
            <a:pPr lvl="1" eaLnBrk="1" hangingPunct="1">
              <a:buFontTx/>
              <a:buNone/>
              <a:defRPr/>
            </a:pPr>
            <a:r>
              <a:rPr lang="en-US" u="sng" dirty="0" smtClean="0">
                <a:solidFill>
                  <a:schemeClr val="bg1"/>
                </a:solidFill>
              </a:rPr>
              <a:t>ELO # 2</a:t>
            </a:r>
          </a:p>
          <a:p>
            <a:pPr lvl="1" eaLnBrk="1" hangingPunct="1">
              <a:buFontTx/>
              <a:buNone/>
              <a:defRPr/>
            </a:pPr>
            <a:r>
              <a:rPr lang="en-US" dirty="0" smtClean="0">
                <a:solidFill>
                  <a:schemeClr val="bg1"/>
                </a:solidFill>
              </a:rPr>
              <a:t>	</a:t>
            </a:r>
            <a:r>
              <a:rPr lang="en-US" dirty="0" smtClean="0"/>
              <a:t>As a requirements manager, deter Requirements creep as much as possible because: (Check all that apply)</a:t>
            </a:r>
          </a:p>
          <a:p>
            <a:pPr lvl="1" eaLnBrk="1" hangingPunct="1">
              <a:buFontTx/>
              <a:buNone/>
              <a:defRPr/>
            </a:pPr>
            <a:r>
              <a:rPr lang="en-US" dirty="0" smtClean="0">
                <a:solidFill>
                  <a:schemeClr val="bg1"/>
                </a:solidFill>
              </a:rPr>
              <a:t>	</a:t>
            </a:r>
          </a:p>
          <a:p>
            <a:pPr lvl="1" eaLnBrk="1" hangingPunct="1">
              <a:buFontTx/>
              <a:buNone/>
              <a:defRPr/>
            </a:pPr>
            <a:r>
              <a:rPr lang="en-US" b="1" dirty="0" smtClean="0"/>
              <a:t>	</a:t>
            </a:r>
            <a:r>
              <a:rPr lang="en-US" b="1" dirty="0" smtClean="0">
                <a:solidFill>
                  <a:srgbClr val="00B050"/>
                </a:solidFill>
              </a:rPr>
              <a:t>a. Adding new requirements create schedule and cost impacts</a:t>
            </a:r>
          </a:p>
          <a:p>
            <a:pPr lvl="1" eaLnBrk="1" hangingPunct="1">
              <a:buFontTx/>
              <a:buNone/>
              <a:defRPr/>
            </a:pPr>
            <a:r>
              <a:rPr lang="en-US" b="1" dirty="0" smtClean="0"/>
              <a:t>	</a:t>
            </a:r>
            <a:r>
              <a:rPr lang="en-US" b="1" dirty="0" smtClean="0">
                <a:solidFill>
                  <a:srgbClr val="00B050"/>
                </a:solidFill>
              </a:rPr>
              <a:t>b. Requirements are about user needs and not wants</a:t>
            </a:r>
          </a:p>
          <a:p>
            <a:pPr lvl="1" eaLnBrk="1" hangingPunct="1">
              <a:buFontTx/>
              <a:buNone/>
              <a:defRPr/>
            </a:pPr>
            <a:r>
              <a:rPr lang="en-US" dirty="0" smtClean="0">
                <a:solidFill>
                  <a:schemeClr val="bg1"/>
                </a:solidFill>
              </a:rPr>
              <a:t>	</a:t>
            </a:r>
            <a:r>
              <a:rPr lang="en-US" dirty="0" smtClean="0"/>
              <a:t>c.  It can create political problems for the program</a:t>
            </a:r>
          </a:p>
          <a:p>
            <a:pPr lvl="1" eaLnBrk="1" hangingPunct="1">
              <a:buFontTx/>
              <a:buNone/>
              <a:defRPr/>
            </a:pPr>
            <a:r>
              <a:rPr lang="en-US" dirty="0" smtClean="0"/>
              <a:t>	</a:t>
            </a:r>
            <a:r>
              <a:rPr lang="en-US" b="1" dirty="0" smtClean="0">
                <a:solidFill>
                  <a:srgbClr val="00B050"/>
                </a:solidFill>
              </a:rPr>
              <a:t>d. Technical requirements derived from operational requirements can increase cost and schedule</a:t>
            </a:r>
          </a:p>
          <a:p>
            <a:pPr lvl="1" eaLnBrk="1" hangingPunct="1">
              <a:buFontTx/>
              <a:buNone/>
              <a:defRPr/>
            </a:pPr>
            <a:endParaRPr lang="en-US" dirty="0" smtClean="0"/>
          </a:p>
          <a:p>
            <a:pPr lvl="1" eaLnBrk="1" hangingPunct="1">
              <a:buFontTx/>
              <a:buNone/>
              <a:defRPr/>
            </a:pPr>
            <a:r>
              <a:rPr lang="en-US" dirty="0" smtClean="0"/>
              <a:t>	A new satellite is in the requirements development stage.  A </a:t>
            </a:r>
            <a:r>
              <a:rPr lang="en-US" dirty="0" err="1" smtClean="0"/>
              <a:t>DoD</a:t>
            </a:r>
            <a:r>
              <a:rPr lang="en-US" dirty="0" smtClean="0"/>
              <a:t> agency contacts the service Program Office about the possibility of adding an additional sensor on the platform.  The addition would delay the timeline by 8 months.  This is an example of:</a:t>
            </a:r>
          </a:p>
          <a:p>
            <a:pPr lvl="1" eaLnBrk="1" hangingPunct="1">
              <a:buFontTx/>
              <a:buNone/>
              <a:defRPr/>
            </a:pPr>
            <a:r>
              <a:rPr lang="en-US" dirty="0" smtClean="0"/>
              <a:t>				</a:t>
            </a:r>
          </a:p>
          <a:p>
            <a:pPr lvl="1" eaLnBrk="1" hangingPunct="1">
              <a:buFontTx/>
              <a:buNone/>
              <a:defRPr/>
            </a:pPr>
            <a:r>
              <a:rPr lang="en-US" b="1" dirty="0" smtClean="0"/>
              <a:t>				</a:t>
            </a:r>
            <a:r>
              <a:rPr lang="en-US" b="1" dirty="0" smtClean="0">
                <a:solidFill>
                  <a:srgbClr val="00B050"/>
                </a:solidFill>
              </a:rPr>
              <a:t>a.  requirements creep</a:t>
            </a:r>
          </a:p>
          <a:p>
            <a:pPr lvl="1" eaLnBrk="1" hangingPunct="1">
              <a:buFontTx/>
              <a:buNone/>
              <a:defRPr/>
            </a:pPr>
            <a:r>
              <a:rPr lang="en-US" dirty="0" smtClean="0"/>
              <a:t>				b.  mission creep</a:t>
            </a:r>
          </a:p>
          <a:p>
            <a:pPr lvl="1" eaLnBrk="1" hangingPunct="1">
              <a:buFontTx/>
              <a:buNone/>
              <a:defRPr/>
            </a:pPr>
            <a:r>
              <a:rPr lang="en-US" dirty="0" smtClean="0"/>
              <a:t>				c.  program cost control</a:t>
            </a:r>
          </a:p>
          <a:p>
            <a:pPr lvl="1" eaLnBrk="1" hangingPunct="1">
              <a:buFontTx/>
              <a:buNone/>
              <a:defRPr/>
            </a:pPr>
            <a:r>
              <a:rPr lang="en-US" dirty="0" smtClean="0"/>
              <a:t>				d.  mandatory KPP</a:t>
            </a:r>
          </a:p>
          <a:p>
            <a:pPr lvl="1" eaLnBrk="1" hangingPunct="1">
              <a:buFontTx/>
              <a:buNone/>
              <a:defRPr/>
            </a:pPr>
            <a:endParaRPr lang="en-US" dirty="0" smtClean="0">
              <a:solidFill>
                <a:schemeClr val="bg1"/>
              </a:solidFill>
            </a:endParaRPr>
          </a:p>
          <a:p>
            <a:pPr lvl="1" eaLnBrk="1" hangingPunct="1">
              <a:buFontTx/>
              <a:buNone/>
              <a:defRPr/>
            </a:pPr>
            <a:r>
              <a:rPr lang="en-US" dirty="0" smtClean="0">
                <a:solidFill>
                  <a:schemeClr val="bg1"/>
                </a:solidFill>
              </a:rPr>
              <a:t>	</a:t>
            </a:r>
          </a:p>
          <a:p>
            <a:pPr lvl="1" eaLnBrk="1" hangingPunct="1">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p:txBody>
      </p:sp>
      <p:sp>
        <p:nvSpPr>
          <p:cNvPr id="149507" name="Slide Number Placeholder 21"/>
          <p:cNvSpPr>
            <a:spLocks noGrp="1"/>
          </p:cNvSpPr>
          <p:nvPr>
            <p:ph type="sldNum" sz="quarter" idx="10"/>
          </p:nvPr>
        </p:nvSpPr>
        <p:spPr/>
        <p:txBody>
          <a:bodyPr/>
          <a:lstStyle/>
          <a:p>
            <a:pPr fontAlgn="base">
              <a:spcBef>
                <a:spcPct val="0"/>
              </a:spcBef>
              <a:spcAft>
                <a:spcPct val="0"/>
              </a:spcAft>
              <a:defRPr/>
            </a:pPr>
            <a:fld id="{FD50C9C3-1BF5-4996-92DE-FA5743F3095E}" type="slidenum">
              <a:rPr lang="en-US"/>
              <a:pPr fontAlgn="base">
                <a:spcBef>
                  <a:spcPct val="0"/>
                </a:spcBef>
                <a:spcAft>
                  <a:spcPct val="0"/>
                </a:spcAft>
                <a:defRPr/>
              </a:pPr>
              <a:t>49</a:t>
            </a:fld>
            <a:endParaRPr lang="en-US"/>
          </a:p>
        </p:txBody>
      </p:sp>
    </p:spTree>
    <p:extLst>
      <p:ext uri="{BB962C8B-B14F-4D97-AF65-F5344CB8AC3E}">
        <p14:creationId xmlns:p14="http://schemas.microsoft.com/office/powerpoint/2010/main" val="263386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2400" dirty="0" smtClean="0">
                <a:latin typeface="Arial" charset="0"/>
                <a:cs typeface="Arial" charset="0"/>
              </a:rPr>
              <a:t>Key Performance Parameter (KPP) and</a:t>
            </a:r>
            <a:br>
              <a:rPr lang="en-US" sz="2400" dirty="0" smtClean="0">
                <a:latin typeface="Arial" charset="0"/>
                <a:cs typeface="Arial" charset="0"/>
              </a:rPr>
            </a:br>
            <a:r>
              <a:rPr lang="en-US" sz="2400" dirty="0" smtClean="0">
                <a:latin typeface="Arial" charset="0"/>
                <a:cs typeface="Arial" charset="0"/>
              </a:rPr>
              <a:t> Key System Attributes (KSA) Definition</a:t>
            </a:r>
          </a:p>
        </p:txBody>
      </p:sp>
      <p:sp>
        <p:nvSpPr>
          <p:cNvPr id="3" name="Content Placeholder 2"/>
          <p:cNvSpPr>
            <a:spLocks noGrp="1"/>
          </p:cNvSpPr>
          <p:nvPr>
            <p:ph idx="1"/>
          </p:nvPr>
        </p:nvSpPr>
        <p:spPr>
          <a:xfrm>
            <a:off x="457200" y="1143000"/>
            <a:ext cx="8229600" cy="5867400"/>
          </a:xfrm>
        </p:spPr>
        <p:txBody>
          <a:bodyPr>
            <a:normAutofit/>
          </a:bodyPr>
          <a:lstStyle/>
          <a:p>
            <a:pPr eaLnBrk="1" hangingPunct="1">
              <a:buFontTx/>
              <a:buNone/>
              <a:defRPr/>
            </a:pPr>
            <a:r>
              <a:rPr lang="en-US" sz="2000" b="1" u="sng" dirty="0" smtClean="0"/>
              <a:t>Key Performance Parameters (KPP) </a:t>
            </a:r>
            <a:r>
              <a:rPr lang="en-US" sz="2000" b="1" dirty="0" smtClean="0"/>
              <a:t>- </a:t>
            </a:r>
            <a:r>
              <a:rPr lang="en-US" sz="2000" dirty="0" smtClean="0"/>
              <a:t>Performance </a:t>
            </a:r>
            <a:r>
              <a:rPr lang="en-US" sz="2000" dirty="0"/>
              <a:t>attributes of a system considered </a:t>
            </a:r>
            <a:r>
              <a:rPr lang="en-US" sz="2000" dirty="0" smtClean="0"/>
              <a:t>critical </a:t>
            </a:r>
            <a:r>
              <a:rPr lang="en-US" sz="2000" dirty="0"/>
              <a:t>to </a:t>
            </a:r>
            <a:r>
              <a:rPr lang="en-US" sz="2000" dirty="0" smtClean="0"/>
              <a:t>the development </a:t>
            </a:r>
            <a:r>
              <a:rPr lang="en-US" sz="2000" dirty="0"/>
              <a:t>of an effective military capability. The number of KPPs </a:t>
            </a:r>
            <a:r>
              <a:rPr lang="en-US" sz="2000" dirty="0" smtClean="0"/>
              <a:t>identified by </a:t>
            </a:r>
            <a:r>
              <a:rPr lang="en-US" sz="2000" dirty="0"/>
              <a:t>a Sponsor should be kept to a minimum to maintain program flexibility</a:t>
            </a:r>
            <a:r>
              <a:rPr lang="en-US" sz="2000" dirty="0" smtClean="0"/>
              <a:t>.  Failure </a:t>
            </a:r>
            <a:r>
              <a:rPr lang="en-US" sz="2000" dirty="0"/>
              <a:t>of a system to meet a validated KPP threshold/initial </a:t>
            </a:r>
            <a:r>
              <a:rPr lang="en-US" sz="2000" dirty="0" smtClean="0"/>
              <a:t>minimum rescinds </a:t>
            </a:r>
            <a:r>
              <a:rPr lang="en-US" sz="2000" dirty="0"/>
              <a:t>the validation, brings the military utility of the associated system(s</a:t>
            </a:r>
            <a:r>
              <a:rPr lang="en-US" sz="2000" dirty="0" smtClean="0"/>
              <a:t>) into </a:t>
            </a:r>
            <a:r>
              <a:rPr lang="en-US" sz="2000" dirty="0"/>
              <a:t>question, and may result in a reevaluation of the program or </a:t>
            </a:r>
            <a:r>
              <a:rPr lang="en-US" sz="2000" dirty="0" smtClean="0"/>
              <a:t>modification to </a:t>
            </a:r>
            <a:r>
              <a:rPr lang="en-US" sz="2000" dirty="0"/>
              <a:t>production increments</a:t>
            </a:r>
            <a:r>
              <a:rPr lang="en-US" sz="2000" dirty="0" smtClean="0"/>
              <a:t>.</a:t>
            </a:r>
          </a:p>
          <a:p>
            <a:pPr marL="0" indent="0">
              <a:buNone/>
              <a:defRPr/>
            </a:pPr>
            <a:endParaRPr lang="en-US" sz="2000" dirty="0"/>
          </a:p>
          <a:p>
            <a:pPr marL="0" indent="0">
              <a:buNone/>
              <a:defRPr/>
            </a:pPr>
            <a:r>
              <a:rPr lang="en-US" sz="2000" b="1" u="sng" dirty="0" smtClean="0"/>
              <a:t>Key System Attributes (KSA</a:t>
            </a:r>
            <a:r>
              <a:rPr lang="en-US" sz="2000" u="sng" dirty="0" smtClean="0"/>
              <a:t>)</a:t>
            </a:r>
            <a:r>
              <a:rPr lang="en-US" sz="2000" dirty="0" smtClean="0"/>
              <a:t> - Attributes </a:t>
            </a:r>
            <a:r>
              <a:rPr lang="en-US" sz="2000" dirty="0"/>
              <a:t>or characteristics </a:t>
            </a:r>
            <a:r>
              <a:rPr lang="en-US" sz="2000" dirty="0" smtClean="0"/>
              <a:t>considered </a:t>
            </a:r>
            <a:r>
              <a:rPr lang="en-US" sz="2000" dirty="0"/>
              <a:t>essential to achieving </a:t>
            </a:r>
            <a:r>
              <a:rPr lang="en-US" sz="2000" dirty="0" smtClean="0"/>
              <a:t>a balanced </a:t>
            </a:r>
            <a:r>
              <a:rPr lang="en-US" sz="2000" dirty="0"/>
              <a:t>solution/approach to a system, but not critical enough to </a:t>
            </a:r>
            <a:r>
              <a:rPr lang="en-US" sz="2000" dirty="0" smtClean="0"/>
              <a:t>be designated </a:t>
            </a:r>
            <a:r>
              <a:rPr lang="en-US" sz="2000" dirty="0"/>
              <a:t>a KPP. KSAs must be measurable, testable, and quantifiable. </a:t>
            </a:r>
            <a:r>
              <a:rPr lang="en-US" sz="2000" dirty="0" smtClean="0"/>
              <a:t>KSAs are </a:t>
            </a:r>
            <a:r>
              <a:rPr lang="en-US" sz="2000" dirty="0"/>
              <a:t>specified by the Sponsor. The number of KSAs identified by a </a:t>
            </a:r>
            <a:r>
              <a:rPr lang="en-US" sz="2000" dirty="0" smtClean="0"/>
              <a:t>Sponsor should </a:t>
            </a:r>
            <a:r>
              <a:rPr lang="en-US" sz="2000" dirty="0"/>
              <a:t>be kept to a minimum to maintain program flexibility</a:t>
            </a:r>
            <a:r>
              <a:rPr lang="en-US" sz="2000" dirty="0" smtClean="0"/>
              <a:t>. </a:t>
            </a:r>
          </a:p>
          <a:p>
            <a:pPr algn="r">
              <a:buNone/>
              <a:defRPr/>
            </a:pPr>
            <a:r>
              <a:rPr lang="en-US" sz="1200" dirty="0" smtClean="0"/>
              <a:t>JCIDS Manual</a:t>
            </a:r>
            <a:endParaRPr lang="en-US" sz="1200" dirty="0"/>
          </a:p>
          <a:p>
            <a:pPr algn="r" eaLnBrk="1" hangingPunct="1">
              <a:buFontTx/>
              <a:buNone/>
              <a:defRPr/>
            </a:pPr>
            <a:endParaRPr lang="en-US" sz="3700" dirty="0" smtClean="0">
              <a:solidFill>
                <a:srgbClr val="FF0000"/>
              </a:solidFill>
            </a:endParaRPr>
          </a:p>
          <a:p>
            <a:pPr algn="r" eaLnBrk="1" hangingPunct="1">
              <a:buFontTx/>
              <a:buNone/>
              <a:defRPr/>
            </a:pPr>
            <a:endParaRPr lang="en-US" sz="3700" dirty="0">
              <a:solidFill>
                <a:srgbClr val="FF0000"/>
              </a:solidFill>
            </a:endParaRPr>
          </a:p>
          <a:p>
            <a:pPr eaLnBrk="1" hangingPunct="1">
              <a:defRPr/>
            </a:pPr>
            <a:endParaRPr lang="en-US" dirty="0" smtClean="0">
              <a:solidFill>
                <a:schemeClr val="bg1"/>
              </a:solidFill>
            </a:endParaRPr>
          </a:p>
        </p:txBody>
      </p:sp>
      <p:sp>
        <p:nvSpPr>
          <p:cNvPr id="34819" name="Slide Number Placeholder 21"/>
          <p:cNvSpPr>
            <a:spLocks noGrp="1"/>
          </p:cNvSpPr>
          <p:nvPr>
            <p:ph type="sldNum" sz="quarter" idx="10"/>
          </p:nvPr>
        </p:nvSpPr>
        <p:spPr/>
        <p:txBody>
          <a:bodyPr/>
          <a:lstStyle/>
          <a:p>
            <a:pPr fontAlgn="base">
              <a:spcBef>
                <a:spcPct val="0"/>
              </a:spcBef>
              <a:spcAft>
                <a:spcPct val="0"/>
              </a:spcAft>
              <a:defRPr/>
            </a:pPr>
            <a:fld id="{9D216FCF-512B-4BCD-99C4-124C6208A3BC}" type="slidenum">
              <a:rPr lang="en-US"/>
              <a:pPr fontAlgn="base">
                <a:spcBef>
                  <a:spcPct val="0"/>
                </a:spcBef>
                <a:spcAft>
                  <a:spcPct val="0"/>
                </a:spcAft>
                <a:defRPr/>
              </a:pPr>
              <a:t>5</a:t>
            </a:fld>
            <a:endParaRPr lang="en-US"/>
          </a:p>
        </p:txBody>
      </p:sp>
    </p:spTree>
    <p:extLst>
      <p:ext uri="{BB962C8B-B14F-4D97-AF65-F5344CB8AC3E}">
        <p14:creationId xmlns:p14="http://schemas.microsoft.com/office/powerpoint/2010/main" val="3461316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latin typeface="Arial" charset="0"/>
                <a:cs typeface="Arial" charset="0"/>
              </a:rPr>
              <a:t>Lesson Test</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lvl="1" eaLnBrk="1" hangingPunct="1">
              <a:buFontTx/>
              <a:buNone/>
              <a:defRPr/>
            </a:pPr>
            <a:r>
              <a:rPr lang="en-US" u="sng" dirty="0" smtClean="0">
                <a:solidFill>
                  <a:schemeClr val="bg1"/>
                </a:solidFill>
              </a:rPr>
              <a:t>EL</a:t>
            </a:r>
          </a:p>
          <a:p>
            <a:pPr lvl="1" eaLnBrk="1" hangingPunct="1">
              <a:buFontTx/>
              <a:buNone/>
              <a:defRPr/>
            </a:pPr>
            <a:r>
              <a:rPr lang="en-US" dirty="0" smtClean="0"/>
              <a:t>	A ________ will be developed for all information technology (IT) and national security systems (NSS)</a:t>
            </a:r>
          </a:p>
          <a:p>
            <a:pPr lvl="1" eaLnBrk="1" hangingPunct="1">
              <a:buFontTx/>
              <a:buNone/>
              <a:defRPr/>
            </a:pPr>
            <a:endParaRPr lang="en-US" dirty="0" smtClean="0"/>
          </a:p>
          <a:p>
            <a:pPr lvl="1" eaLnBrk="1" hangingPunct="1">
              <a:buFontTx/>
              <a:buNone/>
              <a:defRPr/>
            </a:pPr>
            <a:r>
              <a:rPr lang="en-US" dirty="0" smtClean="0"/>
              <a:t>			 a.  Survivability KPP</a:t>
            </a:r>
          </a:p>
          <a:p>
            <a:pPr lvl="1" eaLnBrk="1" hangingPunct="1">
              <a:buFontTx/>
              <a:buNone/>
              <a:defRPr/>
            </a:pPr>
            <a:r>
              <a:rPr lang="en-US" dirty="0" smtClean="0"/>
              <a:t>			 b.  Sustainment KPP</a:t>
            </a:r>
          </a:p>
          <a:p>
            <a:pPr lvl="1" eaLnBrk="1" hangingPunct="1">
              <a:buFontTx/>
              <a:buNone/>
              <a:defRPr/>
            </a:pPr>
            <a:r>
              <a:rPr lang="en-US" dirty="0" smtClean="0"/>
              <a:t>			 c.  Interoperability KPP</a:t>
            </a:r>
          </a:p>
          <a:p>
            <a:pPr lvl="1" eaLnBrk="1" hangingPunct="1">
              <a:buFontTx/>
              <a:buNone/>
              <a:defRPr/>
            </a:pPr>
            <a:r>
              <a:rPr lang="en-US" dirty="0" smtClean="0"/>
              <a:t>			</a:t>
            </a:r>
            <a:r>
              <a:rPr lang="en-US" b="1" dirty="0" smtClean="0">
                <a:solidFill>
                  <a:srgbClr val="00B050"/>
                </a:solidFill>
              </a:rPr>
              <a:t> d.  Net-Ready KPP (NR-KPP)</a:t>
            </a:r>
          </a:p>
          <a:p>
            <a:pPr lvl="1" eaLnBrk="1" hangingPunct="1">
              <a:buFontTx/>
              <a:buNone/>
              <a:defRPr/>
            </a:pPr>
            <a:endParaRPr lang="en-US" b="1" dirty="0" smtClean="0"/>
          </a:p>
          <a:p>
            <a:pPr lvl="1">
              <a:buNone/>
              <a:defRPr/>
            </a:pPr>
            <a:r>
              <a:rPr lang="en-US" dirty="0" smtClean="0"/>
              <a:t>	</a:t>
            </a:r>
            <a:r>
              <a:rPr lang="en-US" dirty="0"/>
              <a:t>A program for a new airlifter that has KPPs with threshold and objective values for cargo capacity, un-refueled range and maximum runway required offers______ to the design team.</a:t>
            </a:r>
          </a:p>
          <a:p>
            <a:pPr lvl="1">
              <a:buNone/>
              <a:defRPr/>
            </a:pPr>
            <a:endParaRPr lang="en-US" dirty="0"/>
          </a:p>
          <a:p>
            <a:pPr lvl="1">
              <a:buNone/>
              <a:defRPr/>
            </a:pPr>
            <a:r>
              <a:rPr lang="en-US" dirty="0"/>
              <a:t>			a.  requirements creep</a:t>
            </a:r>
          </a:p>
          <a:p>
            <a:pPr lvl="1">
              <a:buNone/>
              <a:defRPr/>
            </a:pPr>
            <a:r>
              <a:rPr lang="en-US" dirty="0"/>
              <a:t>			</a:t>
            </a:r>
            <a:r>
              <a:rPr lang="en-US" b="1" dirty="0">
                <a:solidFill>
                  <a:srgbClr val="00B050"/>
                </a:solidFill>
              </a:rPr>
              <a:t>b.  trade space</a:t>
            </a:r>
          </a:p>
          <a:p>
            <a:pPr lvl="1">
              <a:buNone/>
              <a:defRPr/>
            </a:pPr>
            <a:r>
              <a:rPr lang="en-US" dirty="0"/>
              <a:t>			c.  a challenge</a:t>
            </a:r>
          </a:p>
          <a:p>
            <a:pPr lvl="1">
              <a:buNone/>
              <a:defRPr/>
            </a:pPr>
            <a:r>
              <a:rPr lang="en-US" dirty="0"/>
              <a:t>			d.  a priority</a:t>
            </a:r>
          </a:p>
          <a:p>
            <a:pPr lvl="1" eaLnBrk="1" hangingPunct="1">
              <a:buFontTx/>
              <a:buNone/>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p:txBody>
      </p:sp>
      <p:sp>
        <p:nvSpPr>
          <p:cNvPr id="151555" name="Slide Number Placeholder 21"/>
          <p:cNvSpPr>
            <a:spLocks noGrp="1"/>
          </p:cNvSpPr>
          <p:nvPr>
            <p:ph type="sldNum" sz="quarter" idx="10"/>
          </p:nvPr>
        </p:nvSpPr>
        <p:spPr/>
        <p:txBody>
          <a:bodyPr/>
          <a:lstStyle/>
          <a:p>
            <a:pPr fontAlgn="base">
              <a:spcBef>
                <a:spcPct val="0"/>
              </a:spcBef>
              <a:spcAft>
                <a:spcPct val="0"/>
              </a:spcAft>
              <a:defRPr/>
            </a:pPr>
            <a:fld id="{108F3B00-8620-46B5-948A-05C584494B6D}" type="slidenum">
              <a:rPr lang="en-US"/>
              <a:pPr fontAlgn="base">
                <a:spcBef>
                  <a:spcPct val="0"/>
                </a:spcBef>
                <a:spcAft>
                  <a:spcPct val="0"/>
                </a:spcAft>
                <a:defRPr/>
              </a:pPr>
              <a:t>50</a:t>
            </a:fld>
            <a:endParaRPr lang="en-US"/>
          </a:p>
        </p:txBody>
      </p:sp>
    </p:spTree>
    <p:extLst>
      <p:ext uri="{BB962C8B-B14F-4D97-AF65-F5344CB8AC3E}">
        <p14:creationId xmlns:p14="http://schemas.microsoft.com/office/powerpoint/2010/main" val="920606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latin typeface="Arial" charset="0"/>
                <a:cs typeface="Arial" charset="0"/>
              </a:rPr>
              <a:t>Lesson Test</a:t>
            </a:r>
          </a:p>
        </p:txBody>
      </p:sp>
      <p:sp>
        <p:nvSpPr>
          <p:cNvPr id="3" name="Content Placeholder 2"/>
          <p:cNvSpPr>
            <a:spLocks noGrp="1"/>
          </p:cNvSpPr>
          <p:nvPr>
            <p:ph idx="1"/>
          </p:nvPr>
        </p:nvSpPr>
        <p:spPr>
          <a:xfrm>
            <a:off x="457200" y="990600"/>
            <a:ext cx="8229600" cy="5486400"/>
          </a:xfrm>
        </p:spPr>
        <p:txBody>
          <a:bodyPr>
            <a:normAutofit lnSpcReduction="10000"/>
          </a:bodyPr>
          <a:lstStyle/>
          <a:p>
            <a:pPr lvl="1" eaLnBrk="1" hangingPunct="1">
              <a:buFontTx/>
              <a:buNone/>
              <a:defRPr/>
            </a:pPr>
            <a:r>
              <a:rPr lang="en-US" u="sng" dirty="0" smtClean="0">
                <a:solidFill>
                  <a:schemeClr val="bg1"/>
                </a:solidFill>
              </a:rPr>
              <a:t>ELO # 3</a:t>
            </a:r>
          </a:p>
          <a:p>
            <a:pPr lvl="1" eaLnBrk="1" hangingPunct="1">
              <a:buFontTx/>
              <a:buNone/>
              <a:defRPr/>
            </a:pPr>
            <a:r>
              <a:rPr lang="en-US" dirty="0" smtClean="0"/>
              <a:t>    Under the mandatory sustainment KPP for all ACAT I programs,  the sponsoring agency will develop 2 mandatory supporting KSAs:</a:t>
            </a:r>
          </a:p>
          <a:p>
            <a:pPr lvl="1" eaLnBrk="1" hangingPunct="1">
              <a:buFontTx/>
              <a:buNone/>
              <a:defRPr/>
            </a:pPr>
            <a:r>
              <a:rPr lang="en-US" dirty="0" smtClean="0"/>
              <a:t>			</a:t>
            </a:r>
            <a:r>
              <a:rPr lang="en-US" b="1" dirty="0" smtClean="0">
                <a:solidFill>
                  <a:srgbClr val="00B050"/>
                </a:solidFill>
              </a:rPr>
              <a:t>a.  Reliability and Ownership Cost</a:t>
            </a:r>
          </a:p>
          <a:p>
            <a:pPr lvl="1" eaLnBrk="1" hangingPunct="1">
              <a:buFontTx/>
              <a:buNone/>
              <a:defRPr/>
            </a:pPr>
            <a:r>
              <a:rPr lang="en-US" dirty="0" smtClean="0"/>
              <a:t>			b.  System Training and Energy Efficiency</a:t>
            </a:r>
          </a:p>
          <a:p>
            <a:pPr lvl="1" eaLnBrk="1" hangingPunct="1">
              <a:buFontTx/>
              <a:buNone/>
              <a:defRPr/>
            </a:pPr>
            <a:r>
              <a:rPr lang="en-US" dirty="0" smtClean="0"/>
              <a:t>			c.  Force Protection and Interoperability</a:t>
            </a:r>
          </a:p>
          <a:p>
            <a:pPr lvl="1" eaLnBrk="1" hangingPunct="1">
              <a:buFontTx/>
              <a:buNone/>
              <a:defRPr/>
            </a:pPr>
            <a:r>
              <a:rPr lang="en-US" dirty="0" smtClean="0"/>
              <a:t>			d.  Net-Ready and Force Protection</a:t>
            </a:r>
          </a:p>
          <a:p>
            <a:pPr lvl="1" eaLnBrk="1" hangingPunct="1">
              <a:buFontTx/>
              <a:buNone/>
              <a:defRPr/>
            </a:pPr>
            <a:endParaRPr lang="en-US" dirty="0" smtClean="0"/>
          </a:p>
          <a:p>
            <a:pPr lvl="1" eaLnBrk="1" hangingPunct="1">
              <a:buFontTx/>
              <a:buNone/>
              <a:defRPr/>
            </a:pPr>
            <a:r>
              <a:rPr lang="en-US" dirty="0" smtClean="0"/>
              <a:t>	What mandatory KPP includes the attributes of speed, maneuverability, </a:t>
            </a:r>
            <a:r>
              <a:rPr lang="en-US" dirty="0" err="1" smtClean="0"/>
              <a:t>detectability</a:t>
            </a:r>
            <a:r>
              <a:rPr lang="en-US" dirty="0" smtClean="0"/>
              <a:t>, and countermeasures?</a:t>
            </a:r>
          </a:p>
          <a:p>
            <a:pPr lvl="1" eaLnBrk="1" hangingPunct="1">
              <a:buFontTx/>
              <a:buNone/>
              <a:defRPr/>
            </a:pPr>
            <a:endParaRPr lang="en-US" dirty="0" smtClean="0"/>
          </a:p>
          <a:p>
            <a:pPr lvl="1" eaLnBrk="1" hangingPunct="1">
              <a:buFontTx/>
              <a:buNone/>
              <a:defRPr/>
            </a:pPr>
            <a:r>
              <a:rPr lang="en-US" dirty="0" smtClean="0"/>
              <a:t>			a.  Force Protection</a:t>
            </a:r>
          </a:p>
          <a:p>
            <a:pPr lvl="1" eaLnBrk="1" hangingPunct="1">
              <a:buFontTx/>
              <a:buNone/>
              <a:defRPr/>
            </a:pPr>
            <a:r>
              <a:rPr lang="en-US" dirty="0" smtClean="0"/>
              <a:t>			</a:t>
            </a:r>
            <a:r>
              <a:rPr lang="en-US" b="1" dirty="0" smtClean="0">
                <a:solidFill>
                  <a:srgbClr val="00B050"/>
                </a:solidFill>
              </a:rPr>
              <a:t>b.  Survivability</a:t>
            </a:r>
          </a:p>
          <a:p>
            <a:pPr lvl="1" eaLnBrk="1" hangingPunct="1">
              <a:buFontTx/>
              <a:buNone/>
              <a:defRPr/>
            </a:pPr>
            <a:r>
              <a:rPr lang="en-US" dirty="0" smtClean="0"/>
              <a:t>			c.  Sustainment</a:t>
            </a:r>
          </a:p>
          <a:p>
            <a:pPr lvl="1" eaLnBrk="1" hangingPunct="1">
              <a:buFontTx/>
              <a:buNone/>
              <a:defRPr/>
            </a:pPr>
            <a:r>
              <a:rPr lang="en-US" dirty="0" smtClean="0"/>
              <a:t>			d.  Net-Ready</a:t>
            </a: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defRPr/>
            </a:pPr>
            <a:endParaRPr lang="en-US" dirty="0" smtClean="0">
              <a:solidFill>
                <a:schemeClr val="bg1"/>
              </a:solidFill>
            </a:endParaRPr>
          </a:p>
          <a:p>
            <a:pPr lvl="1" eaLnBrk="1" hangingPunct="1">
              <a:buFontTx/>
              <a:buNone/>
              <a:defRPr/>
            </a:pPr>
            <a:endParaRPr lang="en-US" dirty="0" smtClean="0">
              <a:solidFill>
                <a:schemeClr val="bg1"/>
              </a:solidFill>
            </a:endParaRPr>
          </a:p>
          <a:p>
            <a:pPr lvl="1" eaLnBrk="1" hangingPunct="1">
              <a:buFontTx/>
              <a:buNone/>
              <a:defRPr/>
            </a:pPr>
            <a:endParaRPr lang="en-US" dirty="0" smtClean="0">
              <a:solidFill>
                <a:schemeClr val="bg1"/>
              </a:solidFill>
            </a:endParaRPr>
          </a:p>
        </p:txBody>
      </p:sp>
      <p:sp>
        <p:nvSpPr>
          <p:cNvPr id="153603" name="Slide Number Placeholder 21"/>
          <p:cNvSpPr>
            <a:spLocks noGrp="1"/>
          </p:cNvSpPr>
          <p:nvPr>
            <p:ph type="sldNum" sz="quarter" idx="10"/>
          </p:nvPr>
        </p:nvSpPr>
        <p:spPr/>
        <p:txBody>
          <a:bodyPr/>
          <a:lstStyle/>
          <a:p>
            <a:pPr fontAlgn="base">
              <a:spcBef>
                <a:spcPct val="0"/>
              </a:spcBef>
              <a:spcAft>
                <a:spcPct val="0"/>
              </a:spcAft>
              <a:defRPr/>
            </a:pPr>
            <a:fld id="{BDC701E7-C244-4526-BEEC-77EF49A09E08}" type="slidenum">
              <a:rPr lang="en-US"/>
              <a:pPr fontAlgn="base">
                <a:spcBef>
                  <a:spcPct val="0"/>
                </a:spcBef>
                <a:spcAft>
                  <a:spcPct val="0"/>
                </a:spcAft>
                <a:defRPr/>
              </a:pPr>
              <a:t>51</a:t>
            </a:fld>
            <a:endParaRPr lang="en-US"/>
          </a:p>
        </p:txBody>
      </p:sp>
    </p:spTree>
    <p:extLst>
      <p:ext uri="{BB962C8B-B14F-4D97-AF65-F5344CB8AC3E}">
        <p14:creationId xmlns:p14="http://schemas.microsoft.com/office/powerpoint/2010/main" val="3581270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667000" y="152400"/>
            <a:ext cx="6248400" cy="1143000"/>
          </a:xfrm>
        </p:spPr>
        <p:txBody>
          <a:bodyPr/>
          <a:lstStyle/>
          <a:p>
            <a:pPr eaLnBrk="1" hangingPunct="1"/>
            <a:r>
              <a:rPr lang="en-US" smtClean="0">
                <a:latin typeface="Arial" charset="0"/>
                <a:cs typeface="Arial" charset="0"/>
              </a:rPr>
              <a:t>Lesson Test</a:t>
            </a:r>
          </a:p>
        </p:txBody>
      </p:sp>
      <p:sp>
        <p:nvSpPr>
          <p:cNvPr id="58371" name="Content Placeholder 2"/>
          <p:cNvSpPr>
            <a:spLocks noGrp="1"/>
          </p:cNvSpPr>
          <p:nvPr>
            <p:ph idx="1"/>
          </p:nvPr>
        </p:nvSpPr>
        <p:spPr>
          <a:xfrm>
            <a:off x="457200" y="914400"/>
            <a:ext cx="8229600" cy="5638800"/>
          </a:xfrm>
        </p:spPr>
        <p:txBody>
          <a:bodyPr/>
          <a:lstStyle/>
          <a:p>
            <a:pPr lvl="1" eaLnBrk="1" hangingPunct="1">
              <a:buFontTx/>
              <a:buNone/>
            </a:pPr>
            <a:r>
              <a:rPr lang="en-US" u="sng" dirty="0" smtClean="0">
                <a:solidFill>
                  <a:schemeClr val="bg1"/>
                </a:solidFill>
                <a:latin typeface="Arial" charset="0"/>
                <a:cs typeface="Arial" charset="0"/>
              </a:rPr>
              <a:t>ELO #4</a:t>
            </a:r>
          </a:p>
          <a:p>
            <a:pPr lvl="1" eaLnBrk="1" hangingPunct="1">
              <a:buFontTx/>
              <a:buNone/>
            </a:pPr>
            <a:r>
              <a:rPr lang="en-US" dirty="0" smtClean="0">
                <a:solidFill>
                  <a:schemeClr val="bg1"/>
                </a:solidFill>
                <a:latin typeface="Arial" charset="0"/>
                <a:cs typeface="Arial" charset="0"/>
              </a:rPr>
              <a:t>	</a:t>
            </a:r>
            <a:r>
              <a:rPr lang="en-US" dirty="0" smtClean="0">
                <a:latin typeface="Arial" charset="0"/>
                <a:cs typeface="Arial" charset="0"/>
              </a:rPr>
              <a:t>A KPP would be considered__________ if it involved impacting the range and weight due to the thicker armor required in the theater due to the threat. </a:t>
            </a:r>
          </a:p>
          <a:p>
            <a:pPr lvl="1" eaLnBrk="1" hangingPunct="1">
              <a:buFontTx/>
              <a:buNone/>
            </a:pPr>
            <a:r>
              <a:rPr lang="en-US" dirty="0" smtClean="0">
                <a:latin typeface="Arial" charset="0"/>
                <a:cs typeface="Arial" charset="0"/>
              </a:rPr>
              <a:t>				a.  Changed</a:t>
            </a:r>
          </a:p>
          <a:p>
            <a:pPr lvl="1" eaLnBrk="1" hangingPunct="1">
              <a:buFontTx/>
              <a:buNone/>
            </a:pPr>
            <a:r>
              <a:rPr lang="en-US" dirty="0" smtClean="0">
                <a:latin typeface="Arial" charset="0"/>
                <a:cs typeface="Arial" charset="0"/>
              </a:rPr>
              <a:t>				b.  As a Fuel Efficiency</a:t>
            </a:r>
          </a:p>
          <a:p>
            <a:pPr lvl="1" eaLnBrk="1" hangingPunct="1">
              <a:buFontTx/>
              <a:buNone/>
            </a:pPr>
            <a:r>
              <a:rPr lang="en-US" dirty="0" smtClean="0">
                <a:latin typeface="Arial" charset="0"/>
                <a:cs typeface="Arial" charset="0"/>
              </a:rPr>
              <a:t>				</a:t>
            </a:r>
            <a:r>
              <a:rPr lang="en-US" b="1" dirty="0" smtClean="0">
                <a:solidFill>
                  <a:srgbClr val="00B050"/>
                </a:solidFill>
                <a:latin typeface="Arial" charset="0"/>
                <a:cs typeface="Arial" charset="0"/>
              </a:rPr>
              <a:t>c.  Derived</a:t>
            </a:r>
          </a:p>
          <a:p>
            <a:pPr lvl="1" eaLnBrk="1" hangingPunct="1">
              <a:buFontTx/>
              <a:buNone/>
            </a:pPr>
            <a:r>
              <a:rPr lang="en-US" dirty="0" smtClean="0">
                <a:latin typeface="Arial" charset="0"/>
                <a:cs typeface="Arial" charset="0"/>
              </a:rPr>
              <a:t>				d.  A priority</a:t>
            </a:r>
          </a:p>
          <a:p>
            <a:pPr lvl="1" eaLnBrk="1" hangingPunct="1">
              <a:buFontTx/>
              <a:buNone/>
            </a:pPr>
            <a:r>
              <a:rPr lang="en-US" dirty="0" smtClean="0">
                <a:latin typeface="Arial" charset="0"/>
                <a:cs typeface="Arial" charset="0"/>
              </a:rPr>
              <a:t> 	The threshold and objective values of the KPPs must be supported by ___________.</a:t>
            </a:r>
          </a:p>
          <a:p>
            <a:pPr lvl="1" eaLnBrk="1" hangingPunct="1">
              <a:buFontTx/>
              <a:buNone/>
            </a:pPr>
            <a:r>
              <a:rPr lang="en-US" dirty="0" smtClean="0">
                <a:latin typeface="Arial" charset="0"/>
                <a:cs typeface="Arial" charset="0"/>
              </a:rPr>
              <a:t>				a.  The sponsoring Service</a:t>
            </a:r>
          </a:p>
          <a:p>
            <a:pPr lvl="1" eaLnBrk="1" hangingPunct="1">
              <a:buFontTx/>
              <a:buNone/>
            </a:pPr>
            <a:r>
              <a:rPr lang="en-US" dirty="0" smtClean="0">
                <a:latin typeface="Arial" charset="0"/>
                <a:cs typeface="Arial" charset="0"/>
              </a:rPr>
              <a:t>				b.  The contractor</a:t>
            </a:r>
          </a:p>
          <a:p>
            <a:pPr lvl="1" eaLnBrk="1" hangingPunct="1">
              <a:buFontTx/>
              <a:buNone/>
            </a:pPr>
            <a:r>
              <a:rPr lang="en-US" dirty="0" smtClean="0">
                <a:latin typeface="Arial" charset="0"/>
                <a:cs typeface="Arial" charset="0"/>
              </a:rPr>
              <a:t>				c.  The JROC</a:t>
            </a:r>
          </a:p>
          <a:p>
            <a:pPr lvl="1" eaLnBrk="1" hangingPunct="1">
              <a:buFontTx/>
              <a:buNone/>
            </a:pPr>
            <a:r>
              <a:rPr lang="en-US" dirty="0" smtClean="0">
                <a:latin typeface="Arial" charset="0"/>
                <a:cs typeface="Arial" charset="0"/>
              </a:rPr>
              <a:t>				</a:t>
            </a:r>
            <a:r>
              <a:rPr lang="en-US" b="1" dirty="0" smtClean="0">
                <a:solidFill>
                  <a:srgbClr val="00B050"/>
                </a:solidFill>
                <a:latin typeface="Arial" charset="0"/>
                <a:cs typeface="Arial" charset="0"/>
              </a:rPr>
              <a:t>d.  Analysis</a:t>
            </a: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a:p>
            <a:pPr lvl="1" eaLnBrk="1" hangingPunct="1">
              <a:buFontTx/>
              <a:buNone/>
            </a:pPr>
            <a:endParaRPr lang="en-US" dirty="0" smtClean="0">
              <a:solidFill>
                <a:schemeClr val="bg1"/>
              </a:solidFill>
              <a:latin typeface="Arial" charset="0"/>
              <a:cs typeface="Arial" charset="0"/>
            </a:endParaRPr>
          </a:p>
        </p:txBody>
      </p:sp>
      <p:sp>
        <p:nvSpPr>
          <p:cNvPr id="157699" name="Slide Number Placeholder 21"/>
          <p:cNvSpPr>
            <a:spLocks noGrp="1"/>
          </p:cNvSpPr>
          <p:nvPr>
            <p:ph type="sldNum" sz="quarter" idx="10"/>
          </p:nvPr>
        </p:nvSpPr>
        <p:spPr/>
        <p:txBody>
          <a:bodyPr/>
          <a:lstStyle/>
          <a:p>
            <a:pPr fontAlgn="base">
              <a:spcBef>
                <a:spcPct val="0"/>
              </a:spcBef>
              <a:spcAft>
                <a:spcPct val="0"/>
              </a:spcAft>
              <a:defRPr/>
            </a:pPr>
            <a:fld id="{2D8E76A7-6EC8-4FC2-832F-AE47B593ABB4}" type="slidenum">
              <a:rPr lang="en-US"/>
              <a:pPr fontAlgn="base">
                <a:spcBef>
                  <a:spcPct val="0"/>
                </a:spcBef>
                <a:spcAft>
                  <a:spcPct val="0"/>
                </a:spcAft>
                <a:defRPr/>
              </a:pPr>
              <a:t>52</a:t>
            </a:fld>
            <a:endParaRPr lang="en-US"/>
          </a:p>
        </p:txBody>
      </p:sp>
    </p:spTree>
    <p:extLst>
      <p:ext uri="{BB962C8B-B14F-4D97-AF65-F5344CB8AC3E}">
        <p14:creationId xmlns:p14="http://schemas.microsoft.com/office/powerpoint/2010/main" val="532150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smtClean="0">
                <a:latin typeface="Arial" charset="0"/>
                <a:cs typeface="Arial" charset="0"/>
              </a:rPr>
              <a:t/>
            </a:r>
            <a:br>
              <a:rPr lang="en-US" smtClean="0">
                <a:latin typeface="Arial" charset="0"/>
                <a:cs typeface="Arial" charset="0"/>
              </a:rPr>
            </a:br>
            <a:r>
              <a:rPr lang="en-US" smtClean="0">
                <a:latin typeface="Arial" charset="0"/>
                <a:cs typeface="Arial" charset="0"/>
              </a:rPr>
              <a:t>DoD’s Definitions of Threshold vs Objective</a:t>
            </a:r>
            <a:br>
              <a:rPr lang="en-US" smtClean="0">
                <a:latin typeface="Arial" charset="0"/>
                <a:cs typeface="Arial" charset="0"/>
              </a:rPr>
            </a:br>
            <a:endParaRPr lang="en-US" smtClean="0">
              <a:latin typeface="Arial" charset="0"/>
              <a:cs typeface="Arial" charset="0"/>
            </a:endParaRPr>
          </a:p>
        </p:txBody>
      </p:sp>
      <p:sp>
        <p:nvSpPr>
          <p:cNvPr id="59394" name="Rectangle 4"/>
          <p:cNvSpPr>
            <a:spLocks noChangeArrowheads="1"/>
          </p:cNvSpPr>
          <p:nvPr/>
        </p:nvSpPr>
        <p:spPr bwMode="auto">
          <a:xfrm>
            <a:off x="1034265" y="6019612"/>
            <a:ext cx="7543800" cy="461963"/>
          </a:xfrm>
          <a:prstGeom prst="rect">
            <a:avLst/>
          </a:prstGeom>
          <a:solidFill>
            <a:srgbClr val="00B0F0"/>
          </a:solidFill>
          <a:ln w="9525">
            <a:noFill/>
            <a:miter lim="800000"/>
            <a:headEnd/>
            <a:tailEnd/>
          </a:ln>
        </p:spPr>
        <p:txBody>
          <a:bodyPr>
            <a:spAutoFit/>
          </a:bodyPr>
          <a:lstStyle/>
          <a:p>
            <a:pPr algn="ctr"/>
            <a:r>
              <a:rPr lang="en-US" sz="2400" dirty="0">
                <a:latin typeface="Arial Narrow" pitchFamily="34" charset="0"/>
              </a:rPr>
              <a:t>The difference between Threshold and </a:t>
            </a:r>
            <a:r>
              <a:rPr lang="en-US" sz="2400" dirty="0" smtClean="0">
                <a:latin typeface="Arial Narrow" pitchFamily="34" charset="0"/>
              </a:rPr>
              <a:t>Objective = </a:t>
            </a:r>
            <a:r>
              <a:rPr lang="en-US" sz="2400" dirty="0">
                <a:latin typeface="Arial Narrow" pitchFamily="34" charset="0"/>
              </a:rPr>
              <a:t>“</a:t>
            </a:r>
            <a:r>
              <a:rPr lang="en-US" sz="2400" b="1" dirty="0">
                <a:latin typeface="Arial Narrow" pitchFamily="34" charset="0"/>
              </a:rPr>
              <a:t>Trade Space</a:t>
            </a:r>
            <a:r>
              <a:rPr lang="en-US" sz="2400" dirty="0">
                <a:latin typeface="Arial Narrow" pitchFamily="34" charset="0"/>
              </a:rPr>
              <a:t>”</a:t>
            </a:r>
          </a:p>
        </p:txBody>
      </p:sp>
      <p:sp>
        <p:nvSpPr>
          <p:cNvPr id="59395" name="Rectangle 5"/>
          <p:cNvSpPr>
            <a:spLocks noChangeArrowheads="1"/>
          </p:cNvSpPr>
          <p:nvPr/>
        </p:nvSpPr>
        <p:spPr bwMode="auto">
          <a:xfrm>
            <a:off x="609600" y="1143000"/>
            <a:ext cx="8077200" cy="4001095"/>
          </a:xfrm>
          <a:prstGeom prst="rect">
            <a:avLst/>
          </a:prstGeom>
          <a:noFill/>
          <a:ln w="9525">
            <a:noFill/>
            <a:miter lim="800000"/>
            <a:headEnd/>
            <a:tailEnd/>
          </a:ln>
        </p:spPr>
        <p:txBody>
          <a:bodyPr wrap="square">
            <a:spAutoFit/>
          </a:bodyPr>
          <a:lstStyle/>
          <a:p>
            <a:r>
              <a:rPr lang="en-US" sz="2000" dirty="0">
                <a:latin typeface="Arial" pitchFamily="34" charset="0"/>
                <a:cs typeface="Arial" pitchFamily="34" charset="0"/>
              </a:rPr>
              <a:t>KPPs and KSAs are expressed using a threshold/objective </a:t>
            </a:r>
            <a:r>
              <a:rPr lang="en-US" sz="2000" dirty="0" smtClean="0">
                <a:latin typeface="Arial" pitchFamily="34" charset="0"/>
                <a:cs typeface="Arial" pitchFamily="34" charset="0"/>
              </a:rPr>
              <a:t>format </a:t>
            </a:r>
            <a:r>
              <a:rPr lang="en-US" sz="2000" dirty="0">
                <a:latin typeface="Arial" pitchFamily="34" charset="0"/>
                <a:cs typeface="Arial" pitchFamily="34" charset="0"/>
              </a:rPr>
              <a:t>and are included verbatim in </a:t>
            </a:r>
            <a:r>
              <a:rPr lang="en-US" sz="2000" dirty="0" smtClean="0">
                <a:latin typeface="Arial" pitchFamily="34" charset="0"/>
                <a:cs typeface="Arial" pitchFamily="34" charset="0"/>
              </a:rPr>
              <a:t>the acquisition </a:t>
            </a:r>
            <a:r>
              <a:rPr lang="en-US" sz="2000" dirty="0">
                <a:latin typeface="Arial" pitchFamily="34" charset="0"/>
                <a:cs typeface="Arial" pitchFamily="34" charset="0"/>
              </a:rPr>
              <a:t>program baseline. They are measurable, testable, and </a:t>
            </a:r>
            <a:r>
              <a:rPr lang="en-US" sz="2000" dirty="0" smtClean="0">
                <a:latin typeface="Arial" pitchFamily="34" charset="0"/>
                <a:cs typeface="Arial" pitchFamily="34" charset="0"/>
              </a:rPr>
              <a:t>quantifiable in </a:t>
            </a:r>
            <a:r>
              <a:rPr lang="en-US" sz="2000" dirty="0">
                <a:latin typeface="Arial" pitchFamily="34" charset="0"/>
                <a:cs typeface="Arial" pitchFamily="34" charset="0"/>
              </a:rPr>
              <a:t>a practical and timely manner to support follow-on decision making.</a:t>
            </a:r>
          </a:p>
          <a:p>
            <a:endParaRPr lang="en-US" b="1" dirty="0" smtClean="0">
              <a:latin typeface="Arial Narrow" pitchFamily="34" charset="0"/>
            </a:endParaRPr>
          </a:p>
          <a:p>
            <a:r>
              <a:rPr lang="en-US" sz="2000" b="1" dirty="0">
                <a:latin typeface="Arial" pitchFamily="34" charset="0"/>
                <a:cs typeface="Arial" pitchFamily="34" charset="0"/>
              </a:rPr>
              <a:t>The t</a:t>
            </a:r>
            <a:r>
              <a:rPr lang="en-US" sz="2000" b="1" dirty="0" smtClean="0">
                <a:latin typeface="Arial" pitchFamily="34" charset="0"/>
                <a:cs typeface="Arial" pitchFamily="34" charset="0"/>
              </a:rPr>
              <a:t>hreshold value </a:t>
            </a:r>
            <a:r>
              <a:rPr lang="en-US" sz="2000" dirty="0">
                <a:latin typeface="Arial" pitchFamily="34" charset="0"/>
                <a:cs typeface="Arial" pitchFamily="34" charset="0"/>
              </a:rPr>
              <a:t>for an attribute is the </a:t>
            </a:r>
            <a:r>
              <a:rPr lang="en-US" sz="2000" dirty="0" smtClean="0">
                <a:latin typeface="Arial" pitchFamily="34" charset="0"/>
                <a:cs typeface="Arial" pitchFamily="34" charset="0"/>
              </a:rPr>
              <a:t>minimum acceptable </a:t>
            </a:r>
            <a:r>
              <a:rPr lang="en-US" sz="2000" dirty="0">
                <a:latin typeface="Arial" pitchFamily="34" charset="0"/>
                <a:cs typeface="Arial" pitchFamily="34" charset="0"/>
              </a:rPr>
              <a:t>value considered achievable within the available cost, schedule, </a:t>
            </a:r>
            <a:r>
              <a:rPr lang="en-US" sz="2000" dirty="0" smtClean="0">
                <a:latin typeface="Arial" pitchFamily="34" charset="0"/>
                <a:cs typeface="Arial" pitchFamily="34" charset="0"/>
              </a:rPr>
              <a:t>and technology </a:t>
            </a:r>
            <a:r>
              <a:rPr lang="en-US" sz="2000" dirty="0">
                <a:latin typeface="Arial" pitchFamily="34" charset="0"/>
                <a:cs typeface="Arial" pitchFamily="34" charset="0"/>
              </a:rPr>
              <a:t>at low-to-moderate risk. </a:t>
            </a:r>
            <a:endParaRPr lang="en-US" sz="2000" dirty="0" smtClean="0">
              <a:latin typeface="Arial" pitchFamily="34" charset="0"/>
              <a:cs typeface="Arial" pitchFamily="34" charset="0"/>
            </a:endParaRP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The </a:t>
            </a:r>
            <a:r>
              <a:rPr lang="en-US" sz="2000" b="1" dirty="0">
                <a:latin typeface="Arial" pitchFamily="34" charset="0"/>
                <a:cs typeface="Arial" pitchFamily="34" charset="0"/>
              </a:rPr>
              <a:t>objective value </a:t>
            </a:r>
            <a:r>
              <a:rPr lang="en-US" sz="2000" dirty="0">
                <a:latin typeface="Arial" pitchFamily="34" charset="0"/>
                <a:cs typeface="Arial" pitchFamily="34" charset="0"/>
              </a:rPr>
              <a:t>for an attribute is applicable when </a:t>
            </a:r>
            <a:r>
              <a:rPr lang="en-US" sz="2000" dirty="0" smtClean="0">
                <a:latin typeface="Arial" pitchFamily="34" charset="0"/>
                <a:cs typeface="Arial" pitchFamily="34" charset="0"/>
              </a:rPr>
              <a:t>a higher </a:t>
            </a:r>
            <a:r>
              <a:rPr lang="en-US" sz="2000" dirty="0">
                <a:latin typeface="Arial" pitchFamily="34" charset="0"/>
                <a:cs typeface="Arial" pitchFamily="34" charset="0"/>
              </a:rPr>
              <a:t>level of performance represents significant increase in </a:t>
            </a:r>
            <a:r>
              <a:rPr lang="en-US" sz="2000" dirty="0" smtClean="0">
                <a:latin typeface="Arial" pitchFamily="34" charset="0"/>
                <a:cs typeface="Arial" pitchFamily="34" charset="0"/>
              </a:rPr>
              <a:t>operational utility.</a:t>
            </a:r>
          </a:p>
          <a:p>
            <a:endParaRPr lang="en-US" b="1" dirty="0">
              <a:latin typeface="Arial Narrow" pitchFamily="34" charset="0"/>
            </a:endParaRPr>
          </a:p>
          <a:p>
            <a:r>
              <a:rPr lang="en-US" dirty="0" smtClean="0">
                <a:latin typeface="Arial Narrow" pitchFamily="34" charset="0"/>
              </a:rPr>
              <a:t>						</a:t>
            </a:r>
            <a:r>
              <a:rPr lang="en-US" sz="1200" dirty="0" smtClean="0">
                <a:latin typeface="Arial" pitchFamily="34" charset="0"/>
                <a:cs typeface="Arial" pitchFamily="34" charset="0"/>
              </a:rPr>
              <a:t>** See Notes Page for Pop-Up</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411631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latin typeface="Arial" charset="0"/>
                <a:cs typeface="Arial" charset="0"/>
              </a:rPr>
              <a:t>Key Performance Parameter (KPP)</a:t>
            </a:r>
          </a:p>
        </p:txBody>
      </p:sp>
      <p:sp>
        <p:nvSpPr>
          <p:cNvPr id="9219" name="Content Placeholder 2"/>
          <p:cNvSpPr>
            <a:spLocks noGrp="1"/>
          </p:cNvSpPr>
          <p:nvPr>
            <p:ph idx="1"/>
          </p:nvPr>
        </p:nvSpPr>
        <p:spPr/>
        <p:txBody>
          <a:bodyPr/>
          <a:lstStyle/>
          <a:p>
            <a:pPr eaLnBrk="1" hangingPunct="1">
              <a:buFontTx/>
              <a:buChar char="•"/>
            </a:pPr>
            <a:r>
              <a:rPr lang="en-US" dirty="0" smtClean="0">
                <a:latin typeface="Arial" charset="0"/>
                <a:cs typeface="Arial" charset="0"/>
              </a:rPr>
              <a:t>The </a:t>
            </a:r>
            <a:r>
              <a:rPr lang="en-US" dirty="0" err="1" smtClean="0">
                <a:latin typeface="Arial" charset="0"/>
                <a:cs typeface="Arial" charset="0"/>
              </a:rPr>
              <a:t>DoD</a:t>
            </a:r>
            <a:r>
              <a:rPr lang="en-US" dirty="0" smtClean="0">
                <a:latin typeface="Arial" charset="0"/>
                <a:cs typeface="Arial" charset="0"/>
              </a:rPr>
              <a:t> uses KPPs to list the most important requirements that shall be met in developing a new system</a:t>
            </a:r>
          </a:p>
          <a:p>
            <a:pPr lvl="1" eaLnBrk="1" hangingPunct="1"/>
            <a:r>
              <a:rPr lang="en-US" dirty="0" smtClean="0">
                <a:latin typeface="Arial" charset="0"/>
                <a:cs typeface="Arial" charset="0"/>
              </a:rPr>
              <a:t>KPPs are considered critical or essential to the development of an effective military capability</a:t>
            </a:r>
          </a:p>
          <a:p>
            <a:pPr lvl="1" eaLnBrk="1" hangingPunct="1"/>
            <a:r>
              <a:rPr lang="en-US" dirty="0" smtClean="0">
                <a:latin typeface="Arial" charset="0"/>
                <a:cs typeface="Arial" charset="0"/>
              </a:rPr>
              <a:t>The number of KPPs (beyond the required mandatory KPPs) should be kept to a minimum to maintain program flexibility</a:t>
            </a:r>
          </a:p>
          <a:p>
            <a:pPr lvl="1" eaLnBrk="1" hangingPunct="1"/>
            <a:r>
              <a:rPr lang="en-US" dirty="0" smtClean="0">
                <a:latin typeface="Arial" charset="0"/>
                <a:cs typeface="Arial" charset="0"/>
              </a:rPr>
              <a:t>KPPs are listed in a contract (Acquisition Program Baseline) for Department of Defense programs</a:t>
            </a:r>
          </a:p>
          <a:p>
            <a:pPr lvl="1" eaLnBrk="1" hangingPunct="1"/>
            <a:r>
              <a:rPr lang="en-US" dirty="0" smtClean="0">
                <a:latin typeface="Arial" charset="0"/>
                <a:cs typeface="Arial" charset="0"/>
              </a:rPr>
              <a:t>Failure to met a KPP may result in a reevaluation or reassessment of the program</a:t>
            </a:r>
          </a:p>
          <a:p>
            <a:pPr lvl="1" eaLnBrk="1" hangingPunct="1"/>
            <a:r>
              <a:rPr lang="en-US" dirty="0" smtClean="0">
                <a:latin typeface="Arial" charset="0"/>
                <a:cs typeface="Arial" charset="0"/>
              </a:rPr>
              <a:t>Some KPPs are mandatory for each program</a:t>
            </a:r>
          </a:p>
          <a:p>
            <a:pPr eaLnBrk="1" hangingPunct="1"/>
            <a:endParaRPr lang="en-US" dirty="0" smtClean="0">
              <a:latin typeface="Arial" charset="0"/>
              <a:cs typeface="Arial" charset="0"/>
            </a:endParaRPr>
          </a:p>
        </p:txBody>
      </p:sp>
      <p:sp>
        <p:nvSpPr>
          <p:cNvPr id="36867" name="Slide Number Placeholder 21"/>
          <p:cNvSpPr>
            <a:spLocks noGrp="1"/>
          </p:cNvSpPr>
          <p:nvPr>
            <p:ph type="sldNum" sz="quarter" idx="10"/>
          </p:nvPr>
        </p:nvSpPr>
        <p:spPr/>
        <p:txBody>
          <a:bodyPr/>
          <a:lstStyle/>
          <a:p>
            <a:pPr fontAlgn="base">
              <a:spcBef>
                <a:spcPct val="0"/>
              </a:spcBef>
              <a:spcAft>
                <a:spcPct val="0"/>
              </a:spcAft>
              <a:defRPr/>
            </a:pPr>
            <a:fld id="{A5BDB2C9-6186-4313-B2CA-A4B1103A8B66}" type="slidenum">
              <a:rPr lang="en-US"/>
              <a:pPr fontAlgn="base">
                <a:spcBef>
                  <a:spcPct val="0"/>
                </a:spcBef>
                <a:spcAft>
                  <a:spcPct val="0"/>
                </a:spcAft>
                <a:defRPr/>
              </a:pPr>
              <a:t>7</a:t>
            </a:fld>
            <a:endParaRPr lang="en-US"/>
          </a:p>
        </p:txBody>
      </p:sp>
    </p:spTree>
    <p:extLst>
      <p:ext uri="{BB962C8B-B14F-4D97-AF65-F5344CB8AC3E}">
        <p14:creationId xmlns:p14="http://schemas.microsoft.com/office/powerpoint/2010/main" val="1038044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Arial" charset="0"/>
                <a:cs typeface="Arial" charset="0"/>
              </a:rPr>
              <a:t>Key Performance Parameter (KPP)</a:t>
            </a:r>
          </a:p>
        </p:txBody>
      </p:sp>
      <p:sp>
        <p:nvSpPr>
          <p:cNvPr id="11267" name="Content Placeholder 2"/>
          <p:cNvSpPr>
            <a:spLocks noGrp="1"/>
          </p:cNvSpPr>
          <p:nvPr>
            <p:ph idx="1"/>
          </p:nvPr>
        </p:nvSpPr>
        <p:spPr>
          <a:xfrm>
            <a:off x="457200" y="1219200"/>
            <a:ext cx="8458200" cy="4906963"/>
          </a:xfrm>
        </p:spPr>
        <p:txBody>
          <a:bodyPr/>
          <a:lstStyle/>
          <a:p>
            <a:pPr eaLnBrk="1" hangingPunct="1">
              <a:buFontTx/>
              <a:buChar char="•"/>
            </a:pPr>
            <a:r>
              <a:rPr lang="en-US" dirty="0" smtClean="0">
                <a:latin typeface="Arial" charset="0"/>
                <a:cs typeface="Arial" charset="0"/>
              </a:rPr>
              <a:t>Development of KPPs</a:t>
            </a:r>
          </a:p>
          <a:p>
            <a:pPr lvl="1" eaLnBrk="1" hangingPunct="1"/>
            <a:r>
              <a:rPr lang="en-US" sz="2200" dirty="0" smtClean="0">
                <a:latin typeface="Arial" charset="0"/>
                <a:cs typeface="Arial" charset="0"/>
              </a:rPr>
              <a:t>The following questions should be answered in the affirmative before a performance attribute is selected as a KPP</a:t>
            </a:r>
            <a:r>
              <a:rPr lang="en-US" sz="1800" dirty="0" smtClean="0">
                <a:latin typeface="Arial" charset="0"/>
                <a:cs typeface="Arial" charset="0"/>
              </a:rPr>
              <a:t>:</a:t>
            </a:r>
          </a:p>
          <a:p>
            <a:pPr lvl="1" eaLnBrk="1" hangingPunct="1">
              <a:buFontTx/>
              <a:buNone/>
            </a:pPr>
            <a:r>
              <a:rPr lang="en-US" sz="1800" dirty="0" smtClean="0">
                <a:latin typeface="Arial" charset="0"/>
                <a:cs typeface="Arial" charset="0"/>
              </a:rPr>
              <a:t>		 </a:t>
            </a:r>
            <a:r>
              <a:rPr lang="en-US" sz="2200" dirty="0" smtClean="0">
                <a:latin typeface="Arial" charset="0"/>
                <a:cs typeface="Arial" charset="0"/>
              </a:rPr>
              <a:t>1) Is the attribute a necessary component of the mandatory KPPs or is it essential for providing the required capabilities?</a:t>
            </a:r>
          </a:p>
          <a:p>
            <a:pPr lvl="1" eaLnBrk="1" hangingPunct="1">
              <a:buFontTx/>
              <a:buNone/>
            </a:pPr>
            <a:r>
              <a:rPr lang="en-US" sz="1800" dirty="0" smtClean="0">
                <a:latin typeface="Arial" charset="0"/>
                <a:cs typeface="Arial" charset="0"/>
              </a:rPr>
              <a:t>		</a:t>
            </a:r>
            <a:r>
              <a:rPr lang="en-US" sz="2200" dirty="0" smtClean="0">
                <a:latin typeface="Arial" charset="0"/>
                <a:cs typeface="Arial" charset="0"/>
              </a:rPr>
              <a:t>2)  Does it contribute to significant improvements in </a:t>
            </a:r>
            <a:r>
              <a:rPr lang="en-US" sz="2200" dirty="0" err="1" smtClean="0">
                <a:latin typeface="Arial" charset="0"/>
                <a:cs typeface="Arial" charset="0"/>
              </a:rPr>
              <a:t>warfighting</a:t>
            </a:r>
            <a:r>
              <a:rPr lang="en-US" sz="2200" dirty="0" smtClean="0">
                <a:latin typeface="Arial" charset="0"/>
                <a:cs typeface="Arial" charset="0"/>
              </a:rPr>
              <a:t> capabilities, operational effectiveness and/or operational suitability?</a:t>
            </a:r>
          </a:p>
          <a:p>
            <a:pPr lvl="1" eaLnBrk="1" hangingPunct="1">
              <a:buFontTx/>
              <a:buNone/>
            </a:pPr>
            <a:r>
              <a:rPr lang="en-US" sz="2200" dirty="0" smtClean="0">
                <a:latin typeface="Arial" charset="0"/>
                <a:cs typeface="Arial" charset="0"/>
              </a:rPr>
              <a:t>	  	3)  Is it achievable and affordable (total life-cycle costs)?  </a:t>
            </a:r>
          </a:p>
          <a:p>
            <a:pPr lvl="1" eaLnBrk="1" hangingPunct="1">
              <a:buFontTx/>
              <a:buNone/>
            </a:pPr>
            <a:r>
              <a:rPr lang="en-US" sz="2200" dirty="0" smtClean="0">
                <a:solidFill>
                  <a:schemeClr val="bg1"/>
                </a:solidFill>
                <a:latin typeface="Arial" charset="0"/>
                <a:cs typeface="Arial" charset="0"/>
              </a:rPr>
              <a:t>				</a:t>
            </a:r>
            <a:endParaRPr lang="en-US" dirty="0" smtClean="0">
              <a:solidFill>
                <a:schemeClr val="bg1"/>
              </a:solidFill>
              <a:latin typeface="Arial" charset="0"/>
              <a:cs typeface="Arial" charset="0"/>
            </a:endParaRPr>
          </a:p>
        </p:txBody>
      </p:sp>
      <p:sp>
        <p:nvSpPr>
          <p:cNvPr id="40963" name="Slide Number Placeholder 21"/>
          <p:cNvSpPr>
            <a:spLocks noGrp="1"/>
          </p:cNvSpPr>
          <p:nvPr>
            <p:ph type="sldNum" sz="quarter" idx="10"/>
          </p:nvPr>
        </p:nvSpPr>
        <p:spPr/>
        <p:txBody>
          <a:bodyPr/>
          <a:lstStyle/>
          <a:p>
            <a:pPr fontAlgn="base">
              <a:spcBef>
                <a:spcPct val="0"/>
              </a:spcBef>
              <a:spcAft>
                <a:spcPct val="0"/>
              </a:spcAft>
              <a:defRPr/>
            </a:pPr>
            <a:fld id="{6759CDAB-77FA-4200-9A64-83591599B866}" type="slidenum">
              <a:rPr lang="en-US"/>
              <a:pPr fontAlgn="base">
                <a:spcBef>
                  <a:spcPct val="0"/>
                </a:spcBef>
                <a:spcAft>
                  <a:spcPct val="0"/>
                </a:spcAft>
                <a:defRPr/>
              </a:pPr>
              <a:t>8</a:t>
            </a:fld>
            <a:endParaRPr lang="en-US"/>
          </a:p>
        </p:txBody>
      </p:sp>
    </p:spTree>
    <p:extLst>
      <p:ext uri="{BB962C8B-B14F-4D97-AF65-F5344CB8AC3E}">
        <p14:creationId xmlns:p14="http://schemas.microsoft.com/office/powerpoint/2010/main" val="23348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latin typeface="Arial" charset="0"/>
                <a:cs typeface="Arial" charset="0"/>
              </a:rPr>
              <a:t>Key Performance Parameter (KPP)</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eaLnBrk="1" hangingPunct="1">
              <a:buFont typeface="Arial" pitchFamily="34" charset="0"/>
              <a:buChar char="•"/>
              <a:defRPr/>
            </a:pPr>
            <a:r>
              <a:rPr lang="en-US" dirty="0" smtClean="0">
                <a:solidFill>
                  <a:schemeClr val="bg1"/>
                </a:solidFill>
              </a:rPr>
              <a:t>Development of KPPs</a:t>
            </a:r>
          </a:p>
          <a:p>
            <a:pPr marL="342900" lvl="1" indent="-342900" eaLnBrk="1" hangingPunct="1">
              <a:buFontTx/>
              <a:buNone/>
              <a:defRPr/>
            </a:pPr>
            <a:r>
              <a:rPr lang="en-US" dirty="0" smtClean="0"/>
              <a:t>	</a:t>
            </a:r>
          </a:p>
          <a:p>
            <a:pPr marL="971550" lvl="1" indent="-514350" eaLnBrk="1" hangingPunct="1">
              <a:buFontTx/>
              <a:buAutoNum type="arabicParenR" startAt="4"/>
              <a:defRPr/>
            </a:pPr>
            <a:r>
              <a:rPr lang="en-US" sz="2600" dirty="0" smtClean="0"/>
              <a:t>Is it measurable and testable?</a:t>
            </a:r>
          </a:p>
          <a:p>
            <a:pPr marL="971550" lvl="1" indent="-514350" eaLnBrk="1" hangingPunct="1">
              <a:buFontTx/>
              <a:buAutoNum type="arabicParenR" startAt="4"/>
              <a:defRPr/>
            </a:pPr>
            <a:endParaRPr lang="en-US" sz="2600" dirty="0" smtClean="0"/>
          </a:p>
          <a:p>
            <a:pPr marL="971550" lvl="1" indent="-514350" eaLnBrk="1" hangingPunct="1">
              <a:buFontTx/>
              <a:buAutoNum type="arabicParenR" startAt="5"/>
              <a:defRPr/>
            </a:pPr>
            <a:r>
              <a:rPr lang="en-US" sz="2600" dirty="0" smtClean="0"/>
              <a:t>Are the recommended threshold and objective values reflective of fiscal constraints, applicable technology maturity, timeframe the capability is required, and supported by analysis?</a:t>
            </a:r>
          </a:p>
          <a:p>
            <a:pPr marL="342900" lvl="1" indent="-342900" eaLnBrk="1" hangingPunct="1">
              <a:buFontTx/>
              <a:buNone/>
              <a:defRPr/>
            </a:pPr>
            <a:r>
              <a:rPr lang="en-US" sz="2600" dirty="0" smtClean="0"/>
              <a:t>	</a:t>
            </a:r>
          </a:p>
          <a:p>
            <a:pPr marL="342900" lvl="1" indent="-342900" eaLnBrk="1" hangingPunct="1">
              <a:buFontTx/>
              <a:buNone/>
              <a:defRPr/>
            </a:pPr>
            <a:r>
              <a:rPr lang="en-US" sz="2600" dirty="0" smtClean="0"/>
              <a:t>	6) 	Is the sponsor willing to consider restructuring the 	program if the attribute is not met?</a:t>
            </a:r>
          </a:p>
          <a:p>
            <a:pPr eaLnBrk="1" hangingPunct="1">
              <a:buFontTx/>
              <a:buNone/>
              <a:defRPr/>
            </a:pPr>
            <a:endParaRPr lang="en-US" sz="2200" dirty="0" smtClean="0">
              <a:solidFill>
                <a:schemeClr val="bg1"/>
              </a:solidFill>
            </a:endParaRPr>
          </a:p>
          <a:p>
            <a:pPr eaLnBrk="1" hangingPunct="1">
              <a:buFontTx/>
              <a:buNone/>
              <a:defRPr/>
            </a:pPr>
            <a:r>
              <a:rPr lang="en-US" sz="2200" dirty="0" smtClean="0">
                <a:solidFill>
                  <a:schemeClr val="bg1"/>
                </a:solidFill>
              </a:rPr>
              <a:t>	</a:t>
            </a:r>
          </a:p>
        </p:txBody>
      </p:sp>
      <p:sp>
        <p:nvSpPr>
          <p:cNvPr id="43011" name="Slide Number Placeholder 21"/>
          <p:cNvSpPr>
            <a:spLocks noGrp="1"/>
          </p:cNvSpPr>
          <p:nvPr>
            <p:ph type="sldNum" sz="quarter" idx="10"/>
          </p:nvPr>
        </p:nvSpPr>
        <p:spPr/>
        <p:txBody>
          <a:bodyPr/>
          <a:lstStyle/>
          <a:p>
            <a:pPr fontAlgn="base">
              <a:spcBef>
                <a:spcPct val="0"/>
              </a:spcBef>
              <a:spcAft>
                <a:spcPct val="0"/>
              </a:spcAft>
              <a:defRPr/>
            </a:pPr>
            <a:fld id="{AFC079D9-A2AB-4201-900B-FD159A609B33}" type="slidenum">
              <a:rPr lang="en-US"/>
              <a:pPr fontAlgn="base">
                <a:spcBef>
                  <a:spcPct val="0"/>
                </a:spcBef>
                <a:spcAft>
                  <a:spcPct val="0"/>
                </a:spcAft>
                <a:defRPr/>
              </a:pPr>
              <a:t>9</a:t>
            </a:fld>
            <a:endParaRPr lang="en-US"/>
          </a:p>
        </p:txBody>
      </p:sp>
    </p:spTree>
    <p:extLst>
      <p:ext uri="{BB962C8B-B14F-4D97-AF65-F5344CB8AC3E}">
        <p14:creationId xmlns:p14="http://schemas.microsoft.com/office/powerpoint/2010/main" val="358591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6 Dark Blue tag line">
  <a:themeElements>
    <a:clrScheme name="6 Dark Blue tag line 1">
      <a:dk1>
        <a:srgbClr val="FFFFFF"/>
      </a:dk1>
      <a:lt1>
        <a:srgbClr val="FFFFFF"/>
      </a:lt1>
      <a:dk2>
        <a:srgbClr val="FFFFFF"/>
      </a:dk2>
      <a:lt2>
        <a:srgbClr val="808080"/>
      </a:lt2>
      <a:accent1>
        <a:srgbClr val="E4C191"/>
      </a:accent1>
      <a:accent2>
        <a:srgbClr val="D21034"/>
      </a:accent2>
      <a:accent3>
        <a:srgbClr val="FFFFFF"/>
      </a:accent3>
      <a:accent4>
        <a:srgbClr val="DADADA"/>
      </a:accent4>
      <a:accent5>
        <a:srgbClr val="EFDDC7"/>
      </a:accent5>
      <a:accent6>
        <a:srgbClr val="BE0D2E"/>
      </a:accent6>
      <a:hlink>
        <a:srgbClr val="A2D7EA"/>
      </a:hlink>
      <a:folHlink>
        <a:srgbClr val="FBE181"/>
      </a:folHlink>
    </a:clrScheme>
    <a:fontScheme name="6 Dark Blue tag lin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Dark Blue tag line 1">
        <a:dk1>
          <a:srgbClr val="FFFFFF"/>
        </a:dk1>
        <a:lt1>
          <a:srgbClr val="FFFFFF"/>
        </a:lt1>
        <a:dk2>
          <a:srgbClr val="FFFFFF"/>
        </a:dk2>
        <a:lt2>
          <a:srgbClr val="808080"/>
        </a:lt2>
        <a:accent1>
          <a:srgbClr val="E4C191"/>
        </a:accent1>
        <a:accent2>
          <a:srgbClr val="D21034"/>
        </a:accent2>
        <a:accent3>
          <a:srgbClr val="FFFFFF"/>
        </a:accent3>
        <a:accent4>
          <a:srgbClr val="DADADA"/>
        </a:accent4>
        <a:accent5>
          <a:srgbClr val="EFDDC7"/>
        </a:accent5>
        <a:accent6>
          <a:srgbClr val="BE0D2E"/>
        </a:accent6>
        <a:hlink>
          <a:srgbClr val="A2D7EA"/>
        </a:hlink>
        <a:folHlink>
          <a:srgbClr val="FBE1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
      <a:dk1>
        <a:srgbClr val="FFFFFF"/>
      </a:dk1>
      <a:lt1>
        <a:srgbClr val="FFFFFF"/>
      </a:lt1>
      <a:dk2>
        <a:srgbClr val="FFFFFF"/>
      </a:dk2>
      <a:lt2>
        <a:srgbClr val="808080"/>
      </a:lt2>
      <a:accent1>
        <a:srgbClr val="E4C191"/>
      </a:accent1>
      <a:accent2>
        <a:srgbClr val="D21034"/>
      </a:accent2>
      <a:accent3>
        <a:srgbClr val="FFFFFF"/>
      </a:accent3>
      <a:accent4>
        <a:srgbClr val="DADADA"/>
      </a:accent4>
      <a:accent5>
        <a:srgbClr val="EFDDC7"/>
      </a:accent5>
      <a:accent6>
        <a:srgbClr val="BE0D2E"/>
      </a:accent6>
      <a:hlink>
        <a:srgbClr val="A2D7EA"/>
      </a:hlink>
      <a:folHlink>
        <a:srgbClr val="FBE181"/>
      </a:folHlink>
    </a:clrScheme>
    <a:fontScheme name="Custom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 tan gradient logo top">
  <a:themeElements>
    <a:clrScheme name="1 tan gradient logo top 1">
      <a:dk1>
        <a:srgbClr val="000000"/>
      </a:dk1>
      <a:lt1>
        <a:srgbClr val="FFFFFF"/>
      </a:lt1>
      <a:dk2>
        <a:srgbClr val="000000"/>
      </a:dk2>
      <a:lt2>
        <a:srgbClr val="247D9C"/>
      </a:lt2>
      <a:accent1>
        <a:srgbClr val="D21034"/>
      </a:accent1>
      <a:accent2>
        <a:srgbClr val="E4C191"/>
      </a:accent2>
      <a:accent3>
        <a:srgbClr val="FFFFFF"/>
      </a:accent3>
      <a:accent4>
        <a:srgbClr val="000000"/>
      </a:accent4>
      <a:accent5>
        <a:srgbClr val="E5AAAE"/>
      </a:accent5>
      <a:accent6>
        <a:srgbClr val="CFAF83"/>
      </a:accent6>
      <a:hlink>
        <a:srgbClr val="9F2D20"/>
      </a:hlink>
      <a:folHlink>
        <a:srgbClr val="FBE181"/>
      </a:folHlink>
    </a:clrScheme>
    <a:fontScheme name="1 tan gradient logo top">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 tan gradient logo top 1">
        <a:dk1>
          <a:srgbClr val="000000"/>
        </a:dk1>
        <a:lt1>
          <a:srgbClr val="FFFFFF"/>
        </a:lt1>
        <a:dk2>
          <a:srgbClr val="000000"/>
        </a:dk2>
        <a:lt2>
          <a:srgbClr val="247D9C"/>
        </a:lt2>
        <a:accent1>
          <a:srgbClr val="D21034"/>
        </a:accent1>
        <a:accent2>
          <a:srgbClr val="E4C191"/>
        </a:accent2>
        <a:accent3>
          <a:srgbClr val="FFFFFF"/>
        </a:accent3>
        <a:accent4>
          <a:srgbClr val="000000"/>
        </a:accent4>
        <a:accent5>
          <a:srgbClr val="E5AAAE"/>
        </a:accent5>
        <a:accent6>
          <a:srgbClr val="CFAF83"/>
        </a:accent6>
        <a:hlink>
          <a:srgbClr val="9F2D20"/>
        </a:hlink>
        <a:folHlink>
          <a:srgbClr val="FBE18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4163</Words>
  <Application>Microsoft Office PowerPoint</Application>
  <PresentationFormat>On-screen Show (4:3)</PresentationFormat>
  <Paragraphs>794</Paragraphs>
  <Slides>52</Slides>
  <Notes>52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52</vt:i4>
      </vt:variant>
    </vt:vector>
  </HeadingPairs>
  <TitlesOfParts>
    <vt:vector size="58" baseType="lpstr">
      <vt:lpstr>Arial</vt:lpstr>
      <vt:lpstr>Arial Narrow</vt:lpstr>
      <vt:lpstr>Calibri</vt:lpstr>
      <vt:lpstr>1_6 Dark Blue tag line</vt:lpstr>
      <vt:lpstr>Custom Design</vt:lpstr>
      <vt:lpstr>1 tan gradient logo top</vt:lpstr>
      <vt:lpstr>CLR 252 Developing KPPs</vt:lpstr>
      <vt:lpstr>  Lesson #2: KPPs and Performance Attributes  </vt:lpstr>
      <vt:lpstr>Lesson Objectives</vt:lpstr>
      <vt:lpstr>Lesson Overview</vt:lpstr>
      <vt:lpstr>Key Performance Parameter (KPP) and  Key System Attributes (KSA) Definition</vt:lpstr>
      <vt:lpstr> DoD’s Definitions of Threshold vs Objective </vt:lpstr>
      <vt:lpstr>Key Performance Parameter (KPP)</vt:lpstr>
      <vt:lpstr>Key Performance Parameter (KPP)</vt:lpstr>
      <vt:lpstr>Key Performance Parameter (KPP)</vt:lpstr>
      <vt:lpstr>Steps for Developing KPPs</vt:lpstr>
      <vt:lpstr>Key Performance Parameter (KPP) Steps</vt:lpstr>
      <vt:lpstr>Knowledge Review</vt:lpstr>
      <vt:lpstr> </vt:lpstr>
      <vt:lpstr> Requirements Creep</vt:lpstr>
      <vt:lpstr>Requirements Creep</vt:lpstr>
      <vt:lpstr>Requirements Creep: How Big an Issue?</vt:lpstr>
      <vt:lpstr>Examples of Requirements Creep</vt:lpstr>
      <vt:lpstr>Examples of Requirements Creep</vt:lpstr>
      <vt:lpstr> Examples of Requirements Creep  FUTURE COMBAT SYSTEM (FCS) </vt:lpstr>
      <vt:lpstr>Examples of Requirements Creep</vt:lpstr>
      <vt:lpstr>Remedies to Requirements Creep</vt:lpstr>
      <vt:lpstr>Remedies to Requirements Creep</vt:lpstr>
      <vt:lpstr>Remedies to Requirements Creep</vt:lpstr>
      <vt:lpstr>Knowledge Review</vt:lpstr>
      <vt:lpstr>Mandatory KPPs</vt:lpstr>
      <vt:lpstr>Survivability KPP</vt:lpstr>
      <vt:lpstr>Force Protection KPP</vt:lpstr>
      <vt:lpstr>Sustainment KPP &amp; KSAs</vt:lpstr>
      <vt:lpstr>PowerPoint Presentation</vt:lpstr>
      <vt:lpstr>PowerPoint Presentation</vt:lpstr>
      <vt:lpstr>Net Ready KPP</vt:lpstr>
      <vt:lpstr>Knowledge Review</vt:lpstr>
      <vt:lpstr>Examples of KPPs </vt:lpstr>
      <vt:lpstr>Examples of KPPs DoD View</vt:lpstr>
      <vt:lpstr>Examples of KPPs Technical KPPs</vt:lpstr>
      <vt:lpstr>Examples of KPPs Technical KPPs</vt:lpstr>
      <vt:lpstr>Examples of KPPs Technical KPPs</vt:lpstr>
      <vt:lpstr>Examples of KPPs Binary KPPs</vt:lpstr>
      <vt:lpstr>Examples of KPPs Binary KPPs</vt:lpstr>
      <vt:lpstr>Examples of KPPs Binary KPPs</vt:lpstr>
      <vt:lpstr>Examples of KPPs Specific, Operational KPPs</vt:lpstr>
      <vt:lpstr>Examples of KPPs Specific, Operational KPPs</vt:lpstr>
      <vt:lpstr>Examples of KPPs Specific, Operational KPPs</vt:lpstr>
      <vt:lpstr>Examples of KPPs Specific, Operational KPPs </vt:lpstr>
      <vt:lpstr>Lesson Review</vt:lpstr>
      <vt:lpstr>Lesson Test</vt:lpstr>
      <vt:lpstr>Lesson Test</vt:lpstr>
      <vt:lpstr>Lesson Test</vt:lpstr>
      <vt:lpstr>Lesson Test</vt:lpstr>
      <vt:lpstr>Lesson Test</vt:lpstr>
      <vt:lpstr>Lesson Test</vt:lpstr>
      <vt:lpstr>Lesson Test</vt:lpstr>
    </vt:vector>
  </TitlesOfParts>
  <Company>Defense Acquisition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USER</dc:creator>
  <cp:lastModifiedBy>Patton, Ryan</cp:lastModifiedBy>
  <cp:revision>496</cp:revision>
  <dcterms:created xsi:type="dcterms:W3CDTF">2009-06-22T21:21:53Z</dcterms:created>
  <dcterms:modified xsi:type="dcterms:W3CDTF">2020-03-05T01:41:39Z</dcterms:modified>
</cp:coreProperties>
</file>