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71" r:id="rId1"/>
  </p:sldMasterIdLst>
  <p:notesMasterIdLst>
    <p:notesMasterId r:id="rId10"/>
  </p:notesMasterIdLst>
  <p:sldIdLst>
    <p:sldId id="256" r:id="rId2"/>
    <p:sldId id="319" r:id="rId3"/>
    <p:sldId id="338" r:id="rId4"/>
    <p:sldId id="334" r:id="rId5"/>
    <p:sldId id="261" r:id="rId6"/>
    <p:sldId id="322" r:id="rId7"/>
    <p:sldId id="335" r:id="rId8"/>
    <p:sldId id="337" r:id="rId9"/>
  </p:sldIdLst>
  <p:sldSz cx="9144000" cy="6858000" type="screen4x3"/>
  <p:notesSz cx="6858000" cy="9144000"/>
  <p:embeddedFontLst>
    <p:embeddedFont>
      <p:font typeface="MS PGothic" panose="020B0600070205080204" pitchFamily="34" charset="-128"/>
      <p:regular r:id="rId11"/>
    </p:embeddedFont>
    <p:embeddedFont>
      <p:font typeface="Times" panose="02020603050405020304" pitchFamily="18" charset="0"/>
      <p:regular r:id="rId12"/>
      <p:bold r:id="rId13"/>
      <p:italic r:id="rId14"/>
      <p:boldItalic r:id="rId15"/>
    </p:embeddedFont>
    <p:embeddedFont>
      <p:font typeface="SimSun" panose="02010600030101010101" pitchFamily="2" charset="-122"/>
      <p:regular r:id="rId16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72D0"/>
    <a:srgbClr val="FF9933"/>
    <a:srgbClr val="00FF00"/>
    <a:srgbClr val="E9E7A3"/>
    <a:srgbClr val="D5D93F"/>
    <a:srgbClr val="59BE0E"/>
    <a:srgbClr val="68DE10"/>
    <a:srgbClr val="33CC33"/>
    <a:srgbClr val="FFFFF7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 autoAdjust="0"/>
    <p:restoredTop sz="91193" autoAdjust="0"/>
  </p:normalViewPr>
  <p:slideViewPr>
    <p:cSldViewPr>
      <p:cViewPr varScale="1">
        <p:scale>
          <a:sx n="81" d="100"/>
          <a:sy n="81" d="100"/>
        </p:scale>
        <p:origin x="150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34"/>
    </p:cViewPr>
  </p:sorterViewPr>
  <p:notesViewPr>
    <p:cSldViewPr>
      <p:cViewPr varScale="1">
        <p:scale>
          <a:sx n="49" d="100"/>
          <a:sy n="49" d="100"/>
        </p:scale>
        <p:origin x="-16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/>
                <a:ea typeface="ＭＳ Ｐゴシック" pitchFamily="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/>
                <a:ea typeface="ＭＳ Ｐゴシック" pitchFamily="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/>
                <a:ea typeface="ＭＳ Ｐゴシック" pitchFamily="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/>
                <a:ea typeface="ＭＳ Ｐゴシック" pitchFamily="16" charset="-128"/>
                <a:cs typeface="+mn-cs"/>
              </a:defRPr>
            </a:lvl1pPr>
          </a:lstStyle>
          <a:p>
            <a:pPr>
              <a:defRPr/>
            </a:pPr>
            <a:fld id="{A00A4768-99A6-45FB-8740-813093FE46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04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C72708-A023-48BE-8BC1-B4284AB572AD}" type="slidenum">
              <a:rPr lang="en-US" smtClean="0">
                <a:latin typeface="Times" pitchFamily="18" charset="0"/>
                <a:ea typeface="ＭＳ Ｐゴシック"/>
                <a:cs typeface="ＭＳ Ｐゴシック"/>
              </a:rPr>
              <a:pPr/>
              <a:t>1</a:t>
            </a:fld>
            <a:endParaRPr lang="en-US">
              <a:latin typeface="Times" pitchFamily="18" charset="0"/>
              <a:ea typeface="ＭＳ Ｐゴシック"/>
              <a:cs typeface="ＭＳ Ｐゴシック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538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7F6875-B6DC-40CD-ADD2-D1D3DBA89DE1}" type="slidenum">
              <a:rPr lang="en-US" smtClean="0">
                <a:latin typeface="Times" pitchFamily="18" charset="0"/>
                <a:ea typeface="ＭＳ Ｐゴシック"/>
                <a:cs typeface="ＭＳ Ｐゴシック"/>
              </a:rPr>
              <a:pPr/>
              <a:t>2</a:t>
            </a:fld>
            <a:endParaRPr lang="en-US">
              <a:latin typeface="Times" pitchFamily="18" charset="0"/>
              <a:ea typeface="ＭＳ Ｐゴシック"/>
              <a:cs typeface="ＭＳ Ｐゴシック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>
                <a:latin typeface="Times" pitchFamily="18" charset="0"/>
                <a:cs typeface="Times New Roman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65615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84217A-78B0-4858-AA80-D71DF9CFFC22}" type="slidenum">
              <a:rPr lang="en-US" smtClean="0">
                <a:latin typeface="Times" pitchFamily="18" charset="0"/>
                <a:ea typeface="ＭＳ Ｐゴシック"/>
                <a:cs typeface="ＭＳ Ｐゴシック"/>
              </a:rPr>
              <a:pPr/>
              <a:t>4</a:t>
            </a:fld>
            <a:endParaRPr lang="en-US">
              <a:latin typeface="Times" pitchFamily="18" charset="0"/>
              <a:ea typeface="ＭＳ Ｐゴシック"/>
              <a:cs typeface="ＭＳ Ｐゴシック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308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65B135-AB04-4C30-9913-03F793975787}" type="slidenum">
              <a:rPr lang="en-US" smtClean="0">
                <a:latin typeface="Times" pitchFamily="18" charset="0"/>
                <a:ea typeface="ＭＳ Ｐゴシック"/>
                <a:cs typeface="ＭＳ Ｐゴシック"/>
              </a:rPr>
              <a:pPr/>
              <a:t>5</a:t>
            </a:fld>
            <a:endParaRPr lang="en-US">
              <a:latin typeface="Times" pitchFamily="18" charset="0"/>
              <a:ea typeface="ＭＳ Ｐゴシック"/>
              <a:cs typeface="ＭＳ Ｐゴシック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821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5E2A02-C83F-41E1-BC8C-97A3ACD8FBC9}" type="slidenum">
              <a:rPr lang="en-US" smtClean="0">
                <a:latin typeface="Times" pitchFamily="18" charset="0"/>
                <a:ea typeface="ＭＳ Ｐゴシック"/>
                <a:cs typeface="ＭＳ Ｐゴシック"/>
              </a:rPr>
              <a:pPr/>
              <a:t>6</a:t>
            </a:fld>
            <a:endParaRPr lang="en-US">
              <a:latin typeface="Times" pitchFamily="18" charset="0"/>
              <a:ea typeface="ＭＳ Ｐゴシック"/>
              <a:cs typeface="ＭＳ Ｐゴシック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007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5E2A02-C83F-41E1-BC8C-97A3ACD8FBC9}" type="slidenum">
              <a:rPr lang="en-US" smtClean="0">
                <a:latin typeface="Times" pitchFamily="18" charset="0"/>
                <a:ea typeface="ＭＳ Ｐゴシック"/>
                <a:cs typeface="ＭＳ Ｐゴシック"/>
              </a:rPr>
              <a:pPr/>
              <a:t>7</a:t>
            </a:fld>
            <a:endParaRPr lang="en-US">
              <a:latin typeface="Times" pitchFamily="18" charset="0"/>
              <a:ea typeface="ＭＳ Ｐゴシック"/>
              <a:cs typeface="ＭＳ Ｐゴシック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667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 1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Lou Pape SysEng6196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553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EFD11-03D6-425F-B92A-A2824DC5C2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 1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Lou Pape SysEng6196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44D2E-33BE-4BAB-81E2-159F75A2F7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85800"/>
            <a:ext cx="19431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6769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 1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Lou Pape SysEng6196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49768-D5B1-4281-90D9-D62ED0D262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858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524000"/>
            <a:ext cx="3810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038600"/>
            <a:ext cx="3810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38600"/>
            <a:ext cx="3810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 1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Lou Pape SysEng6196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02944-AAC3-4F63-A7AF-BDCDE6AC5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 1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Lou Pape SysEng6196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B7229-5116-4B4A-8972-6B2313545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 1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Lou Pape SysEng6196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EF182-9AC6-49A8-A247-1F80E323FA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 1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Lou Pape SysEng6196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EB8E1-0434-4CE6-8646-C960C5F36A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 1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Lou Pape SysEng6196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13534-81B4-42DF-AD8C-2032BC91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 1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Lou Pape SysEng6196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08F6A-4627-412D-A1F9-5CA33520DF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 1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Lou Pape SysEng6196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96DB8-77BB-4E39-B040-1DFAB2A3E1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 1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Lou Pape SysEng6196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D0927-28C2-4D7E-94C1-4D7EDBEF3F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 1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Lou Pape SysEng6196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0272-A76C-4D7B-9C65-20D5B30F88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 1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Lou Pape SysEng6196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C2262-01C7-4E3F-96F9-EE16D1F925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5" name="Rectangle 7"/>
          <p:cNvSpPr>
            <a:spLocks noChangeArrowheads="1"/>
          </p:cNvSpPr>
          <p:nvPr userDrawn="1"/>
        </p:nvSpPr>
        <p:spPr bwMode="auto">
          <a:xfrm>
            <a:off x="0" y="762000"/>
            <a:ext cx="9144000" cy="6096000"/>
          </a:xfrm>
          <a:prstGeom prst="rect">
            <a:avLst/>
          </a:prstGeom>
          <a:solidFill>
            <a:srgbClr val="EAD7A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ea typeface="ＭＳ Ｐゴシック" pitchFamily="16" charset="-128"/>
              <a:cs typeface="+mn-cs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a typeface="ＭＳ Ｐゴシック" pitchFamily="16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Week 1</a:t>
            </a:r>
            <a:endParaRPr lang="en-US" dirty="0"/>
          </a:p>
        </p:txBody>
      </p:sp>
      <p:sp>
        <p:nvSpPr>
          <p:cNvPr id="171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ea typeface="ＭＳ Ｐゴシック" pitchFamily="16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Dr. Lou Pape SysEng6196</a:t>
            </a:r>
            <a:endParaRPr lang="en-US" dirty="0"/>
          </a:p>
        </p:txBody>
      </p:sp>
      <p:sp>
        <p:nvSpPr>
          <p:cNvPr id="171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ea typeface="ＭＳ Ｐゴシック" pitchFamily="16" charset="-128"/>
                <a:cs typeface="+mn-cs"/>
              </a:defRPr>
            </a:lvl1pPr>
          </a:lstStyle>
          <a:p>
            <a:pPr>
              <a:defRPr/>
            </a:pPr>
            <a:fld id="{193ED066-8C9D-438E-994D-F09B4E444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4" r:id="rId2"/>
    <p:sldLayoutId id="2147483683" r:id="rId3"/>
    <p:sldLayoutId id="2147483682" r:id="rId4"/>
    <p:sldLayoutId id="2147483681" r:id="rId5"/>
    <p:sldLayoutId id="2147483680" r:id="rId6"/>
    <p:sldLayoutId id="2147483679" r:id="rId7"/>
    <p:sldLayoutId id="2147483678" r:id="rId8"/>
    <p:sldLayoutId id="2147483677" r:id="rId9"/>
    <p:sldLayoutId id="2147483676" r:id="rId10"/>
    <p:sldLayoutId id="2147483675" r:id="rId11"/>
    <p:sldLayoutId id="2147483674" r:id="rId12"/>
    <p:sldLayoutId id="2147483673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itchFamily="16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itchFamily="16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itchFamily="16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itchFamily="16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itchFamily="1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itchFamily="1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itchFamily="1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itchFamily="1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02/21/2020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Ryan Patton SysEng6542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EAB04F-7DB0-48C2-8F74-4155754E69AF}" type="slidenum">
              <a:rPr lang="en-US" smtClean="0">
                <a:ea typeface="ＭＳ Ｐゴシック"/>
                <a:cs typeface="ＭＳ Ｐゴシック"/>
              </a:rPr>
              <a:pPr/>
              <a:t>1</a:t>
            </a:fld>
            <a:endParaRPr lang="en-US">
              <a:ea typeface="ＭＳ Ｐゴシック"/>
              <a:cs typeface="ＭＳ Ｐゴシック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066800"/>
            <a:ext cx="8229600" cy="1736725"/>
          </a:xfrm>
        </p:spPr>
        <p:txBody>
          <a:bodyPr/>
          <a:lstStyle/>
          <a:p>
            <a:pPr eaLnBrk="1" hangingPunct="1"/>
            <a:r>
              <a:rPr lang="en-US" dirty="0" err="1"/>
              <a:t>SysEng</a:t>
            </a:r>
            <a:r>
              <a:rPr lang="en-US" dirty="0"/>
              <a:t> </a:t>
            </a:r>
            <a:r>
              <a:rPr lang="en-US" dirty="0" smtClean="0"/>
              <a:t>6542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MBSE Technical Paper Review</a:t>
            </a:r>
            <a:endParaRPr lang="en-US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81400"/>
            <a:ext cx="8534400" cy="2057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600" dirty="0" smtClean="0"/>
              <a:t>Ryan Patton</a:t>
            </a:r>
            <a:endParaRPr lang="en-US" sz="3600" dirty="0"/>
          </a:p>
          <a:p>
            <a:pPr eaLnBrk="1" hangingPunct="1">
              <a:lnSpc>
                <a:spcPct val="80000"/>
              </a:lnSpc>
            </a:pPr>
            <a:r>
              <a:rPr lang="en-US" sz="3600" dirty="0" smtClean="0"/>
              <a:t>A Case Study on NASA MBSE Practices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02/21/2020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Ryan Patton SysEng6542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124C6F-5BE9-4A80-92FC-50A87301F106}" type="slidenum">
              <a:rPr lang="en-US" smtClean="0">
                <a:ea typeface="ＭＳ Ｐゴシック"/>
                <a:cs typeface="ＭＳ Ｐゴシック"/>
              </a:rPr>
              <a:pPr/>
              <a:t>2</a:t>
            </a:fld>
            <a:endParaRPr lang="en-US">
              <a:ea typeface="ＭＳ Ｐゴシック"/>
              <a:cs typeface="ＭＳ Ｐゴシック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611188"/>
          </a:xfrm>
        </p:spPr>
        <p:txBody>
          <a:bodyPr/>
          <a:lstStyle/>
          <a:p>
            <a:pPr eaLnBrk="1" hangingPunct="1"/>
            <a:r>
              <a:rPr lang="en-US" sz="3200" dirty="0" smtClean="0">
                <a:cs typeface="Times New Roman" pitchFamily="18" charset="0"/>
              </a:rPr>
              <a:t>FUELEAP/Pathfinder Cases</a:t>
            </a:r>
            <a:endParaRPr lang="en-US" sz="3200" dirty="0">
              <a:cs typeface="Times New Roman" pitchFamily="18" charset="0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7162800" cy="5064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600" dirty="0" smtClean="0"/>
              <a:t>FUELEAP – aims to cultivate new concepts and capabilities that can lead to innovative design concepts and breakthrough technologies that will transform the aviation industry</a:t>
            </a:r>
            <a:endParaRPr 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>
                <a:cs typeface="Times New Roman" pitchFamily="18" charset="0"/>
              </a:rPr>
              <a:t>Heavy-fuel SOFC-powered aircraft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>
                <a:cs typeface="Times New Roman" pitchFamily="18" charset="0"/>
              </a:rPr>
              <a:t>2017 – Present (Ongoing)</a:t>
            </a:r>
            <a:endParaRPr lang="en-US" sz="1400" dirty="0">
              <a:cs typeface="Times New Roman" pitchFamily="18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1400" dirty="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cs typeface="Times New Roman" pitchFamily="18" charset="0"/>
              </a:rPr>
              <a:t>Pathfinder – aims to develop and advance MBSE capability across NASA, apply MBSE to real NASA issues, and capture issues and opportunities surrounding MBSE</a:t>
            </a:r>
            <a:endParaRPr lang="en-US" sz="1600" dirty="0">
              <a:cs typeface="Times New Roman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>
                <a:cs typeface="Times New Roman" pitchFamily="18" charset="0"/>
              </a:rPr>
              <a:t>Implemented in FY16 as the first of its kind by the NASA Engineering Safety Center (NESC) SE TDT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>
                <a:cs typeface="Times New Roman" pitchFamily="18" charset="0"/>
              </a:rPr>
              <a:t>Used to develop modeling products for a campaign (Program) of crew and cargo mission (Projects) to establish a human presence on Mars utilizing In-Situ Resource Utilization (ISRU).</a:t>
            </a:r>
            <a:endParaRPr lang="en-US" sz="1400" dirty="0">
              <a:cs typeface="Times New Roman" pitchFamily="18" charset="0"/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sz="1400" dirty="0" smtClean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FUELEAP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Clearer Identification of the Project Needs, Goals, and Observations (NGOs)</a:t>
            </a:r>
          </a:p>
          <a:p>
            <a:r>
              <a:rPr lang="en-US" dirty="0" smtClean="0"/>
              <a:t>Improved Communication Through the Use of Formal System Models</a:t>
            </a:r>
          </a:p>
          <a:p>
            <a:r>
              <a:rPr lang="en-US" dirty="0" smtClean="0"/>
              <a:t>Better Preparation for Life-Cycle Reviews</a:t>
            </a:r>
          </a:p>
          <a:p>
            <a:r>
              <a:rPr lang="en-US" dirty="0" smtClean="0"/>
              <a:t>Easier Identification of the Interdependencies Between Project Elements (i.e., The Relationship of Requirements to Physical Aircraft Subsystems, The Interfaces Between Subsystems, etc.)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Lou Pape SysEng6196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EF182-9AC6-49A8-A247-1F80E323FA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4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02/21/2020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Ryan Patton SysEng6542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56EFF7-3A56-4FC1-81AF-CC11C51C8117}" type="slidenum">
              <a:rPr lang="en-US" smtClean="0">
                <a:ea typeface="ＭＳ Ｐゴシック"/>
                <a:cs typeface="ＭＳ Ｐゴシック"/>
              </a:rPr>
              <a:pPr/>
              <a:t>4</a:t>
            </a:fld>
            <a:endParaRPr lang="en-US">
              <a:ea typeface="ＭＳ Ｐゴシック"/>
              <a:cs typeface="ＭＳ Ｐゴシック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Pathfinder </a:t>
            </a:r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71" y="1219200"/>
            <a:ext cx="7772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Goal </a:t>
            </a:r>
            <a:r>
              <a:rPr lang="en-US" sz="2000" dirty="0"/>
              <a:t>1: Demonstrate system modeling for mission architecture use and reuse for a human to Mars campaign of missions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Objective 1: Model Organization</a:t>
            </a:r>
            <a:endParaRPr lang="en-US" sz="1600" dirty="0"/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Objective 2: Parametric Analysis</a:t>
            </a:r>
            <a:endParaRPr lang="en-US" sz="1600" dirty="0"/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Objective 6: Model Libraries</a:t>
            </a:r>
            <a:endParaRPr lang="en-US" sz="1800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Goal 2: Mature the “Extensive ISRU” campaign from the architecture/mission design analysis toward a Program SRR by producing systems engineering products in a model-based way.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Objective 5: Reviews</a:t>
            </a:r>
            <a:endParaRPr lang="en-US" sz="1600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Goal 3: Understand, Demonstrate, and Apply Concepts of Model Re-Use</a:t>
            </a:r>
            <a:endParaRPr lang="en-US" sz="2000" dirty="0"/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Objective 7: Design Patterns</a:t>
            </a:r>
            <a:endParaRPr lang="en-US" sz="1600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Goal 4: Learn configuration management and collaboration best practices with respect to modeling and assess export capabilities of tools.</a:t>
            </a:r>
            <a:endParaRPr lang="en-US" sz="2000" dirty="0"/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Objective 3: Collaborative Modeling and Configuration Management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Objective 4: Model Export Capability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02/21/2020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Ryan Patton SysEng6542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F187E9-CA4D-4B69-8DA1-40BFD80F1A9B}" type="slidenum">
              <a:rPr lang="en-US" smtClean="0">
                <a:ea typeface="ＭＳ Ｐゴシック"/>
                <a:cs typeface="ＭＳ Ｐゴシック"/>
              </a:rPr>
              <a:pPr/>
              <a:t>5</a:t>
            </a:fld>
            <a:endParaRPr lang="en-US">
              <a:ea typeface="ＭＳ Ｐゴシック"/>
              <a:cs typeface="ＭＳ Ｐゴシック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838200"/>
            <a:ext cx="8686800" cy="762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Modeling </a:t>
            </a:r>
            <a:r>
              <a:rPr lang="en-US" sz="2800" dirty="0" smtClean="0"/>
              <a:t>Efforts Example</a:t>
            </a:r>
            <a:endParaRPr lang="en-US" sz="2800" dirty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486400"/>
            <a:ext cx="7772400" cy="762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 smtClean="0"/>
              <a:t>Mars Campaign Model for Parametric Analysis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70838"/>
            <a:ext cx="7315200" cy="39393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02/21/2020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Ryan Patton SysEng6542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E0FF4D-B980-43B5-A6DB-F69800A99D9F}" type="slidenum">
              <a:rPr lang="en-US" smtClean="0">
                <a:ea typeface="ＭＳ Ｐゴシック"/>
                <a:cs typeface="ＭＳ Ｐゴシック"/>
              </a:rPr>
              <a:pPr/>
              <a:t>6</a:t>
            </a:fld>
            <a:endParaRPr lang="en-US">
              <a:ea typeface="ＭＳ Ｐゴシック"/>
              <a:cs typeface="ＭＳ Ｐゴシック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473075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Results/Lessons Learned</a:t>
            </a:r>
            <a:endParaRPr lang="en-US" sz="3200" dirty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5275"/>
            <a:ext cx="8229600" cy="4835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 smtClean="0"/>
              <a:t>FUELEAP SE Team: modelin</a:t>
            </a:r>
            <a:r>
              <a:rPr lang="en-US" sz="2000" dirty="0" smtClean="0"/>
              <a:t>g requirements in </a:t>
            </a:r>
            <a:r>
              <a:rPr lang="en-US" sz="2000" dirty="0" err="1" smtClean="0"/>
              <a:t>SysML</a:t>
            </a:r>
            <a:r>
              <a:rPr lang="en-US" sz="2000" dirty="0" smtClean="0"/>
              <a:t> can quickly become cumbersome, capturing formal requirements and tracking them at a high-level only worth it – makes more sense for aeronautics than astronautics systems</a:t>
            </a:r>
          </a:p>
          <a:p>
            <a:pPr marL="0" indent="0" eaLnBrk="1" hangingPunct="1">
              <a:buNone/>
            </a:pPr>
            <a:r>
              <a:rPr lang="en-US" sz="2000" dirty="0" smtClean="0"/>
              <a:t>Pathfinder Team: </a:t>
            </a:r>
          </a:p>
          <a:p>
            <a:pPr marL="0" indent="0" eaLnBrk="1" hangingPunct="1">
              <a:buNone/>
            </a:pP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385725"/>
              </p:ext>
            </p:extLst>
          </p:nvPr>
        </p:nvGraphicFramePr>
        <p:xfrm>
          <a:off x="2816425" y="2866928"/>
          <a:ext cx="5866447" cy="3533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4743"/>
                <a:gridCol w="1835939"/>
                <a:gridCol w="3665765"/>
              </a:tblGrid>
              <a:tr h="120112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Accomplishments by Goals</a:t>
                      </a:r>
                      <a:endParaRPr lang="en-US" sz="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01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Goal</a:t>
                      </a:r>
                      <a:endParaRPr lang="en-US" sz="75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Goal Text</a:t>
                      </a:r>
                      <a:endParaRPr lang="en-US" sz="75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Accomplishments</a:t>
                      </a:r>
                      <a:endParaRPr lang="en-US" sz="75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105698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Demonstrate system modeling for mission architecture use and reuse for a human to Mars campaign of missions. The system modeling would be done at the campaign and mission level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effectLst/>
                        </a:rPr>
                        <a:t>The team demonstrated system modeling by developing numerous models for a Mars Campaign and Missions to take ISRU cargo to the Mars surface</a:t>
                      </a:r>
                      <a:endParaRPr lang="en-US" sz="1000" dirty="0">
                        <a:effectLst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effectLst/>
                        </a:rPr>
                        <a:t>Some of the developed models can be reused by other teams and are in a model library, as part of final deliverables.</a:t>
                      </a:r>
                      <a:endParaRPr lang="en-US" sz="1000" dirty="0">
                        <a:effectLst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effectLst/>
                        </a:rPr>
                        <a:t>The team acquired knowledge of, as well as developed some lessons learned and observations regarding model organization for a (Program) Campaign of Missions.</a:t>
                      </a:r>
                      <a:endParaRPr lang="en-US" sz="1000" dirty="0">
                        <a:effectLst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effectLst/>
                        </a:rPr>
                        <a:t>The team performed sensitivity analyses at the campaign level for two factors (mass limits for a particular launch, slips/delays in launch dates).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7653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Mature the Extensive ISRU campaign from the architecture/mission design analysis toward a Progam SRR by producing systems engineering products in a model based way.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The team developed 11 model based systems engineering products for the Extensive ISRU Mars Campaign.</a:t>
                      </a:r>
                      <a:endParaRPr lang="en-US" sz="1000">
                        <a:effectLst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The model based systems engineering products generated represent a subset of lifecycle review products for a Program SRR, Program SDR, Mission level CMR, and Mission level SRR.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8044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Understand, demonstrate, and apply concepts of model reuse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The team acquired knowledge of and, to some extent, applied model reuse as we developed our model based systems engineering products at the Campaign and Mission levels.</a:t>
                      </a:r>
                      <a:endParaRPr lang="en-US" sz="1000">
                        <a:effectLst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The team demonstrated model reuse by developing a model library that contains several reusable modeling assets.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8044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Learn configuration management and collaboration best practices with respect to modeling and assess capabilities and tools.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effectLst/>
                        </a:rPr>
                        <a:t>The team acquired knowledge of, as well as developed numerous lessons learned and observations regarding configuration management and collaborative modeling.</a:t>
                      </a:r>
                      <a:endParaRPr lang="en-US" sz="1000" dirty="0">
                        <a:effectLst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effectLst/>
                        </a:rPr>
                        <a:t>The team assessed the Document Modeling plugin and utilized it in the generation of the final report.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02/21/2020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Ryan Patton SysEng6542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E0FF4D-B980-43B5-A6DB-F69800A99D9F}" type="slidenum">
              <a:rPr lang="en-US" smtClean="0">
                <a:ea typeface="ＭＳ Ｐゴシック"/>
                <a:cs typeface="ＭＳ Ｐゴシック"/>
              </a:rPr>
              <a:pPr/>
              <a:t>7</a:t>
            </a:fld>
            <a:endParaRPr lang="en-US">
              <a:ea typeface="ＭＳ Ｐゴシック"/>
              <a:cs typeface="ＭＳ Ｐゴシック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473075"/>
          </a:xfrm>
        </p:spPr>
        <p:txBody>
          <a:bodyPr/>
          <a:lstStyle/>
          <a:p>
            <a:pPr eaLnBrk="1" hangingPunct="1"/>
            <a:r>
              <a:rPr lang="en-US" sz="3200" dirty="0" smtClean="0"/>
              <a:t>Future</a:t>
            </a:r>
            <a:endParaRPr lang="en-US" sz="3200" dirty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5275"/>
            <a:ext cx="8229600" cy="4835525"/>
          </a:xfrm>
        </p:spPr>
        <p:txBody>
          <a:bodyPr/>
          <a:lstStyle/>
          <a:p>
            <a:pPr eaLnBrk="1" hangingPunct="1"/>
            <a:r>
              <a:rPr lang="en-US" sz="2000" dirty="0" smtClean="0"/>
              <a:t>FUELEAP – hopes to add on to existing models</a:t>
            </a:r>
          </a:p>
          <a:p>
            <a:pPr lvl="1" eaLnBrk="1" hangingPunct="1"/>
            <a:r>
              <a:rPr lang="en-US" sz="1600" dirty="0" smtClean="0"/>
              <a:t>System safety analysis, including FMEA and FTA, for the integrated SOFC power system</a:t>
            </a:r>
          </a:p>
          <a:p>
            <a:pPr lvl="1" eaLnBrk="1" hangingPunct="1"/>
            <a:r>
              <a:rPr lang="en-US" sz="1600" dirty="0" smtClean="0"/>
              <a:t>Complete aircraft FHA</a:t>
            </a:r>
          </a:p>
          <a:p>
            <a:pPr lvl="1" eaLnBrk="1" hangingPunct="1"/>
            <a:r>
              <a:rPr lang="en-US" sz="1600" dirty="0" smtClean="0"/>
              <a:t>Feasibility analysis of the integrated heavy fuel hybrid-electric SOFC power system as a transformational source of airborne power, using research-defined objective performance criteria as threshold values for feasibility</a:t>
            </a:r>
            <a:endParaRPr lang="en-US" sz="1600" dirty="0" smtClean="0"/>
          </a:p>
          <a:p>
            <a:pPr eaLnBrk="1" hangingPunct="1"/>
            <a:r>
              <a:rPr lang="en-US" sz="2000" dirty="0" smtClean="0"/>
              <a:t>Pathfinder</a:t>
            </a:r>
          </a:p>
          <a:p>
            <a:pPr lvl="1" eaLnBrk="1" hangingPunct="1"/>
            <a:r>
              <a:rPr lang="en-US" sz="1600" dirty="0" smtClean="0"/>
              <a:t>Continue to mature and advance the demonstrated parametric capability associated with performing trade analysis for a Mars Campaign</a:t>
            </a:r>
          </a:p>
          <a:p>
            <a:pPr lvl="1" eaLnBrk="1" hangingPunct="1"/>
            <a:r>
              <a:rPr lang="en-US" sz="1600" dirty="0" smtClean="0"/>
              <a:t>Creating an Agency wide collaboration space for MBSE</a:t>
            </a:r>
          </a:p>
          <a:p>
            <a:pPr lvl="1" eaLnBrk="1" hangingPunct="1"/>
            <a:r>
              <a:rPr lang="en-US" sz="1600" dirty="0" smtClean="0"/>
              <a:t>Developing common and reusable assets</a:t>
            </a:r>
          </a:p>
          <a:p>
            <a:pPr lvl="1" eaLnBrk="1" hangingPunct="1"/>
            <a:r>
              <a:rPr lang="en-US" sz="1600" dirty="0" smtClean="0"/>
              <a:t>Further refining model governance principles </a:t>
            </a:r>
          </a:p>
          <a:p>
            <a:pPr lvl="1" eaLnBrk="1" hangingPunct="1"/>
            <a:r>
              <a:rPr lang="en-US" sz="1600" dirty="0" smtClean="0"/>
              <a:t>Establishing a MBSE “boot camp”</a:t>
            </a:r>
          </a:p>
          <a:p>
            <a:pPr lvl="1" eaLnBrk="1" hangingPunct="1"/>
            <a:r>
              <a:rPr lang="en-US" sz="1600" dirty="0" smtClean="0"/>
              <a:t>Ascertaining the concepts of model Verification and Validation</a:t>
            </a:r>
            <a:endParaRPr lang="en-US" sz="1600" dirty="0" smtClean="0"/>
          </a:p>
          <a:p>
            <a:pPr marL="0" indent="0" algn="ctr" eaLnBrk="1" hangingPunct="1">
              <a:buNone/>
            </a:pPr>
            <a:endParaRPr lang="en-US" sz="2000" dirty="0"/>
          </a:p>
          <a:p>
            <a:pPr marL="0" indent="0" algn="ctr" eaLnBrk="1" hangingPunct="1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10241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8000" dirty="0" smtClean="0"/>
              <a:t>Questions?</a:t>
            </a:r>
            <a:endParaRPr lang="en-US" sz="8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 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Lou Pape SysEng6196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EF182-9AC6-49A8-A247-1F80E323FA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93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Blank Presentation">
  <a:themeElements>
    <a:clrScheme name="Blank Presentatio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3662</TotalTime>
  <Words>843</Words>
  <Application>Microsoft Office PowerPoint</Application>
  <PresentationFormat>On-screen Show (4:3)</PresentationFormat>
  <Paragraphs>102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Symbol</vt:lpstr>
      <vt:lpstr>MS PGothic</vt:lpstr>
      <vt:lpstr>Times New Roman</vt:lpstr>
      <vt:lpstr>Times</vt:lpstr>
      <vt:lpstr>Arial</vt:lpstr>
      <vt:lpstr>SimSun</vt:lpstr>
      <vt:lpstr>Blank Presentation</vt:lpstr>
      <vt:lpstr>SysEng 6542 MBSE Technical Paper Review</vt:lpstr>
      <vt:lpstr>FUELEAP/Pathfinder Cases</vt:lpstr>
      <vt:lpstr>FUELEAP Objectives</vt:lpstr>
      <vt:lpstr>Pathfinder Goals</vt:lpstr>
      <vt:lpstr>Modeling Efforts Example</vt:lpstr>
      <vt:lpstr>Results/Lessons Learned</vt:lpstr>
      <vt:lpstr>Future</vt:lpstr>
      <vt:lpstr>PowerPoint Presentation</vt:lpstr>
    </vt:vector>
  </TitlesOfParts>
  <Company>Missouri University of Science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SysEng196</dc:title>
  <dc:subject>Systems Engineering Capstone</dc:subject>
  <dc:creator>Dr. Ron Carson</dc:creator>
  <cp:lastModifiedBy>Patton, Ryan</cp:lastModifiedBy>
  <cp:revision>264</cp:revision>
  <dcterms:created xsi:type="dcterms:W3CDTF">2003-03-27T20:00:59Z</dcterms:created>
  <dcterms:modified xsi:type="dcterms:W3CDTF">2020-02-24T00:42:33Z</dcterms:modified>
</cp:coreProperties>
</file>