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Ratan Teja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Punati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81D0-E432-D306-8299-C1121122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F459B-2430-659E-92EE-B01D747A0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5672"/>
            <a:ext cx="4895147" cy="376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723F1-9B07-E856-8DA9-83B6DD91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63657"/>
            <a:ext cx="5059680" cy="37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5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C9BF-4A84-9F15-B55E-6B87707E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Partition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75783-6F6D-90E1-88BF-07AA998B8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6440"/>
            <a:ext cx="4998720" cy="376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C4546-F707-143A-0804-9743D2D0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996440"/>
            <a:ext cx="4773819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9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5AEED20-519B-AC42-614D-D72093D9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557017"/>
            <a:ext cx="4128116" cy="2130640"/>
          </a:xfrm>
        </p:spPr>
        <p:txBody>
          <a:bodyPr/>
          <a:lstStyle/>
          <a:p>
            <a:r>
              <a:rPr lang="en-IN" dirty="0"/>
              <a:t>SINGLE CLASSIFICATION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89F87D-B05E-EB2F-0721-8A7BC4D2E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91" y="325795"/>
            <a:ext cx="3969849" cy="472372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5D1D0-096A-1825-5485-70D5EE59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736" y="5247282"/>
            <a:ext cx="4059104" cy="1363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4CE6F-AE74-E1E6-5BAE-B8DF9DE0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55" y="325795"/>
            <a:ext cx="3061845" cy="62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8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D8B1-1A10-383C-9593-72C9514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582A0B-7F0C-8AFE-DB6C-668178B9C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0398" y="560937"/>
            <a:ext cx="3517566" cy="5546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AD95B-DFA5-6099-C7E8-33B8067A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08" y="523119"/>
            <a:ext cx="3433190" cy="5584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06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7D9-899F-6219-E317-F9698904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031D53-3377-55D5-2A58-CE1A0FCC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942" y="786383"/>
            <a:ext cx="3617677" cy="5321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5A722-82A0-D346-70B7-3470B25FE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649" y="786383"/>
            <a:ext cx="3529105" cy="53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6AEC-58F9-0442-ADC6-C6CCDA24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2" y="786383"/>
            <a:ext cx="3914755" cy="2093975"/>
          </a:xfrm>
        </p:spPr>
        <p:txBody>
          <a:bodyPr/>
          <a:lstStyle/>
          <a:p>
            <a:r>
              <a:rPr lang="en-GB" dirty="0"/>
              <a:t>Comparison of LR, NN and Tree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7299DA-2D5F-F259-A605-7459F5C33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1386"/>
              </p:ext>
            </p:extLst>
          </p:nvPr>
        </p:nvGraphicFramePr>
        <p:xfrm>
          <a:off x="4847208" y="1259840"/>
          <a:ext cx="7131431" cy="3423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83">
                  <a:extLst>
                    <a:ext uri="{9D8B030D-6E8A-4147-A177-3AD203B41FA5}">
                      <a16:colId xmlns:a16="http://schemas.microsoft.com/office/drawing/2014/main" val="1690316829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527313675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3603207652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1844177151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762496723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3333405103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64790994"/>
                    </a:ext>
                  </a:extLst>
                </a:gridCol>
              </a:tblGrid>
              <a:tr h="570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Training Accuracy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Training Sensitivity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Training Specificity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Validation Accuracy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Validation Sensitivity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Validation Specificity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227" marB="11227" anchor="b"/>
                </a:tc>
                <a:extLst>
                  <a:ext uri="{0D108BD9-81ED-4DB2-BD59-A6C34878D82A}">
                    <a16:rowId xmlns:a16="http://schemas.microsoft.com/office/drawing/2014/main" val="4246305828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78.20%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63.09%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86.78%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77.09%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59.73%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solidFill>
                            <a:schemeClr val="tx1"/>
                          </a:solidFill>
                          <a:effectLst/>
                        </a:rPr>
                        <a:t>87.27%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extLst>
                  <a:ext uri="{0D108BD9-81ED-4DB2-BD59-A6C34878D82A}">
                    <a16:rowId xmlns:a16="http://schemas.microsoft.com/office/drawing/2014/main" val="189670323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Neural Network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81.57%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73.63%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86.31%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78.85%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71.68%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83.17%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extLst>
                  <a:ext uri="{0D108BD9-81ED-4DB2-BD59-A6C34878D82A}">
                    <a16:rowId xmlns:a16="http://schemas.microsoft.com/office/drawing/2014/main" val="2191873142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solidFill>
                            <a:schemeClr val="tx1"/>
                          </a:solidFill>
                          <a:effectLst/>
                        </a:rPr>
                        <a:t>80.29%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66.57%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88.47%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79.18%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66.42%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86.87%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extLst>
                  <a:ext uri="{0D108BD9-81ED-4DB2-BD59-A6C34878D82A}">
                    <a16:rowId xmlns:a16="http://schemas.microsoft.com/office/drawing/2014/main" val="1717242184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97.11%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93.53%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solidFill>
                            <a:schemeClr val="tx1"/>
                          </a:solidFill>
                          <a:effectLst/>
                        </a:rPr>
                        <a:t>99.24%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80.11%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69.64%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86.43%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extLst>
                  <a:ext uri="{0D108BD9-81ED-4DB2-BD59-A6C34878D82A}">
                    <a16:rowId xmlns:a16="http://schemas.microsoft.com/office/drawing/2014/main" val="1050834091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Bagging Model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99.60%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99.41%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99.71%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78.79%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>
                          <a:solidFill>
                            <a:schemeClr val="tx1"/>
                          </a:solidFill>
                          <a:effectLst/>
                        </a:rPr>
                        <a:t>69.93%</a:t>
                      </a:r>
                      <a:endParaRPr lang="en-IN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0" dirty="0">
                          <a:solidFill>
                            <a:schemeClr val="tx1"/>
                          </a:solidFill>
                          <a:effectLst/>
                        </a:rPr>
                        <a:t>84.14%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840" marR="16840" marT="11227" marB="11227" anchor="b"/>
                </a:tc>
                <a:extLst>
                  <a:ext uri="{0D108BD9-81ED-4DB2-BD59-A6C34878D82A}">
                    <a16:rowId xmlns:a16="http://schemas.microsoft.com/office/drawing/2014/main" val="10024599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C27B26F-60DD-2176-FB52-D30F4084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3193" y="0"/>
            <a:ext cx="140217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590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{62620585-EF7E-4CCE-B597-13276A8E8E9D}tf56160789_win32</Template>
  <TotalTime>41</TotalTime>
  <Words>106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Bookman Old Style</vt:lpstr>
      <vt:lpstr>Calibri</vt:lpstr>
      <vt:lpstr>Franklin Gothic Book</vt:lpstr>
      <vt:lpstr>Custom</vt:lpstr>
      <vt:lpstr>House Pricing</vt:lpstr>
      <vt:lpstr>Data Summary</vt:lpstr>
      <vt:lpstr>Data Partition</vt:lpstr>
      <vt:lpstr>SINGLE CLASSIFICATION TREE</vt:lpstr>
      <vt:lpstr>RANDOM FOREST</vt:lpstr>
      <vt:lpstr>BAGGING MODEL</vt:lpstr>
      <vt:lpstr>Comparison of LR, NN and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Pricing</dc:title>
  <dc:creator>Ratan Teja</dc:creator>
  <cp:lastModifiedBy>Ratan Teja</cp:lastModifiedBy>
  <cp:revision>2</cp:revision>
  <dcterms:created xsi:type="dcterms:W3CDTF">2024-05-01T03:27:34Z</dcterms:created>
  <dcterms:modified xsi:type="dcterms:W3CDTF">2024-05-01T04:14:37Z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