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85802fc7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85802fc7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85802fc7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85802fc7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85802fc7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85802fc7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d2558fa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d2558fa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54b0dc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54b0dc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b3f91d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b3f91d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3f91da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3f91da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b3f91dac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b3f91da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3f91da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b3f91da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b8cc6448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b8cc6448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85802fc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85802fc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85802fc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85802fc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sashankpillai/spotify-top-200-charts-20202021" TargetMode="External"/><Relationship Id="rId4" Type="http://schemas.openxmlformats.org/officeDocument/2006/relationships/hyperlink" Target="https://developer.spotify.com/disco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Dive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Jacob Cuomo, Ryan Tran, Dylan Fox, and Colby Luttrell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022687" y="348950"/>
            <a:ext cx="7098626" cy="444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genres make the most money?</a:t>
            </a:r>
            <a:endParaRPr/>
          </a:p>
        </p:txBody>
      </p:sp>
      <p:sp>
        <p:nvSpPr>
          <p:cNvPr id="124" name="Google Shape;124;p23"/>
          <p:cNvSpPr txBox="1"/>
          <p:nvPr>
            <p:ph idx="1" type="body"/>
          </p:nvPr>
        </p:nvSpPr>
        <p:spPr>
          <a:xfrm>
            <a:off x="311700" y="1152475"/>
            <a:ext cx="4044300" cy="346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According to SoundCharts and ProducerHive, Spotify pays $0.00318 per stream.</a:t>
            </a:r>
            <a:endParaRPr/>
          </a:p>
          <a:p>
            <a:pPr indent="-342900" lvl="0" marL="457200" rtl="0" algn="l">
              <a:spcBef>
                <a:spcPts val="0"/>
              </a:spcBef>
              <a:spcAft>
                <a:spcPts val="0"/>
              </a:spcAft>
              <a:buSzPts val="1800"/>
              <a:buChar char="●"/>
            </a:pPr>
            <a:r>
              <a:rPr lang="en"/>
              <a:t>On average, songs that fall in the genres of indie and rock make the most money. While, country and edm songs tend to make less money.</a:t>
            </a:r>
            <a:endParaRPr/>
          </a:p>
        </p:txBody>
      </p:sp>
      <p:pic>
        <p:nvPicPr>
          <p:cNvPr id="125" name="Google Shape;125;p23"/>
          <p:cNvPicPr preferRelativeResize="0"/>
          <p:nvPr/>
        </p:nvPicPr>
        <p:blipFill>
          <a:blip r:embed="rId3">
            <a:alphaModFix/>
          </a:blip>
          <a:stretch>
            <a:fillRect/>
          </a:stretch>
        </p:blipFill>
        <p:spPr>
          <a:xfrm>
            <a:off x="4532875" y="1314450"/>
            <a:ext cx="4299425" cy="309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660375" y="477650"/>
            <a:ext cx="8304300" cy="67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song made the most money? What made the least?</a:t>
            </a:r>
            <a:endParaRPr/>
          </a:p>
        </p:txBody>
      </p:sp>
      <p:sp>
        <p:nvSpPr>
          <p:cNvPr id="131" name="Google Shape;131;p24"/>
          <p:cNvSpPr txBox="1"/>
          <p:nvPr>
            <p:ph idx="1" type="body"/>
          </p:nvPr>
        </p:nvSpPr>
        <p:spPr>
          <a:xfrm>
            <a:off x="173025" y="1380875"/>
            <a:ext cx="7682100" cy="130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amount that was paid out from the highest streaming song 'Beggin' was $154654.37.</a:t>
            </a:r>
            <a:endParaRPr/>
          </a:p>
          <a:p>
            <a:pPr indent="-342900" lvl="0" marL="457200" rtl="0" algn="l">
              <a:spcBef>
                <a:spcPts val="0"/>
              </a:spcBef>
              <a:spcAft>
                <a:spcPts val="0"/>
              </a:spcAft>
              <a:buSzPts val="1800"/>
              <a:buChar char="●"/>
            </a:pPr>
            <a:r>
              <a:rPr lang="en"/>
              <a:t>The amount that was paid out from the lowest streaming song 'Good as Hell' was $13279.94.</a:t>
            </a:r>
            <a:endParaRPr/>
          </a:p>
        </p:txBody>
      </p:sp>
      <p:pic>
        <p:nvPicPr>
          <p:cNvPr id="132" name="Google Shape;132;p24"/>
          <p:cNvPicPr preferRelativeResize="0"/>
          <p:nvPr/>
        </p:nvPicPr>
        <p:blipFill>
          <a:blip r:embed="rId3">
            <a:alphaModFix/>
          </a:blip>
          <a:stretch>
            <a:fillRect/>
          </a:stretch>
        </p:blipFill>
        <p:spPr>
          <a:xfrm>
            <a:off x="173025" y="3240600"/>
            <a:ext cx="4288850" cy="1306275"/>
          </a:xfrm>
          <a:prstGeom prst="rect">
            <a:avLst/>
          </a:prstGeom>
          <a:noFill/>
          <a:ln>
            <a:noFill/>
          </a:ln>
        </p:spPr>
      </p:pic>
      <p:pic>
        <p:nvPicPr>
          <p:cNvPr id="133" name="Google Shape;133;p24"/>
          <p:cNvPicPr preferRelativeResize="0"/>
          <p:nvPr/>
        </p:nvPicPr>
        <p:blipFill>
          <a:blip r:embed="rId4">
            <a:alphaModFix/>
          </a:blip>
          <a:stretch>
            <a:fillRect/>
          </a:stretch>
        </p:blipFill>
        <p:spPr>
          <a:xfrm>
            <a:off x="4675700" y="3240600"/>
            <a:ext cx="4288850" cy="130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Spotify Dataset found on Kaggle:</a:t>
            </a:r>
            <a:endParaRPr/>
          </a:p>
          <a:p>
            <a:pPr indent="0" lvl="0" marL="0" rtl="0" algn="l">
              <a:spcBef>
                <a:spcPts val="1200"/>
              </a:spcBef>
              <a:spcAft>
                <a:spcPts val="0"/>
              </a:spcAft>
              <a:buNone/>
            </a:pPr>
            <a:r>
              <a:rPr lang="en" u="sng">
                <a:solidFill>
                  <a:schemeClr val="hlink"/>
                </a:solidFill>
                <a:hlinkClick r:id="rId3"/>
              </a:rPr>
              <a:t>https://www.kaggle.com/sashankpillai/spotify-top-200-charts-20202021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Spotify API Information:</a:t>
            </a:r>
            <a:endParaRPr/>
          </a:p>
          <a:p>
            <a:pPr indent="0" lvl="0" marL="0" rtl="0" algn="l">
              <a:spcBef>
                <a:spcPts val="1200"/>
              </a:spcBef>
              <a:spcAft>
                <a:spcPts val="0"/>
              </a:spcAft>
              <a:buNone/>
            </a:pPr>
            <a:r>
              <a:rPr lang="en" u="sng">
                <a:solidFill>
                  <a:schemeClr val="hlink"/>
                </a:solidFill>
                <a:hlinkClick r:id="rId4"/>
              </a:rPr>
              <a:t>https://developer.spotify.com/discover/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 Top Spotify Songs</a:t>
            </a:r>
            <a:endParaRPr/>
          </a:p>
          <a:p>
            <a:pPr indent="0" lvl="0" marL="0" rtl="0" algn="l">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4875202" y="1017725"/>
            <a:ext cx="3476619" cy="3991025"/>
          </a:xfrm>
          <a:prstGeom prst="rect">
            <a:avLst/>
          </a:prstGeom>
          <a:noFill/>
          <a:ln>
            <a:noFill/>
          </a:ln>
        </p:spPr>
      </p:pic>
      <p:sp>
        <p:nvSpPr>
          <p:cNvPr id="62" name="Google Shape;62;p14"/>
          <p:cNvSpPr txBox="1"/>
          <p:nvPr>
            <p:ph idx="1" type="body"/>
          </p:nvPr>
        </p:nvSpPr>
        <p:spPr>
          <a:xfrm>
            <a:off x="311700" y="1152475"/>
            <a:ext cx="37101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Most of the data were represented as objects, which made it hard to analyze at first.</a:t>
            </a:r>
            <a:endParaRPr/>
          </a:p>
          <a:p>
            <a:pPr indent="-334327" lvl="0" marL="457200" rtl="0" algn="l">
              <a:spcBef>
                <a:spcPts val="0"/>
              </a:spcBef>
              <a:spcAft>
                <a:spcPts val="0"/>
              </a:spcAft>
              <a:buSzPct val="100000"/>
              <a:buChar char="●"/>
            </a:pPr>
            <a:r>
              <a:rPr lang="en"/>
              <a:t>After some data cleansing, we were able to interpret in any way we wished.</a:t>
            </a:r>
            <a:endParaRPr/>
          </a:p>
          <a:p>
            <a:pPr indent="-334327" lvl="0" marL="457200" rtl="0" algn="l">
              <a:spcBef>
                <a:spcPts val="0"/>
              </a:spcBef>
              <a:spcAft>
                <a:spcPts val="0"/>
              </a:spcAft>
              <a:buSzPct val="100000"/>
              <a:buChar char="●"/>
            </a:pPr>
            <a:r>
              <a:rPr lang="en"/>
              <a:t>Attributes such as popularity, danceability, and energy are calculated by Spotify’s API.</a:t>
            </a:r>
            <a:endParaRPr/>
          </a:p>
          <a:p>
            <a:pPr indent="-334327" lvl="0" marL="457200" rtl="0" algn="l">
              <a:spcBef>
                <a:spcPts val="0"/>
              </a:spcBef>
              <a:spcAft>
                <a:spcPts val="0"/>
              </a:spcAft>
              <a:buSzPct val="100000"/>
              <a:buChar char="●"/>
            </a:pPr>
            <a:r>
              <a:rPr lang="en"/>
              <a:t>What makes a song a top hit? Do chords and genre play a role? What songs and genres make the most money?</a:t>
            </a:r>
            <a:endParaRPr/>
          </a:p>
        </p:txBody>
      </p:sp>
      <p:pic>
        <p:nvPicPr>
          <p:cNvPr id="63" name="Google Shape;63;p14"/>
          <p:cNvPicPr preferRelativeResize="0"/>
          <p:nvPr/>
        </p:nvPicPr>
        <p:blipFill>
          <a:blip r:embed="rId4">
            <a:alphaModFix/>
          </a:blip>
          <a:stretch>
            <a:fillRect/>
          </a:stretch>
        </p:blipFill>
        <p:spPr>
          <a:xfrm>
            <a:off x="5467863" y="186448"/>
            <a:ext cx="2291302" cy="688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Being A Popular Artist Effect Song Popularity?</a:t>
            </a:r>
            <a:endParaRPr/>
          </a:p>
        </p:txBody>
      </p:sp>
      <p:sp>
        <p:nvSpPr>
          <p:cNvPr id="69" name="Google Shape;69;p15"/>
          <p:cNvSpPr txBox="1"/>
          <p:nvPr>
            <p:ph idx="1" type="body"/>
          </p:nvPr>
        </p:nvSpPr>
        <p:spPr>
          <a:xfrm>
            <a:off x="311700" y="1152475"/>
            <a:ext cx="3710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 suggests that this is most likely the case with Taylor Swift, Justin Bieber, and Lil Uzi having the most songs in the top 200 song list dataset.</a:t>
            </a:r>
            <a:endParaRPr/>
          </a:p>
          <a:p>
            <a:pPr indent="-342900" lvl="0" marL="457200" rtl="0" algn="l">
              <a:spcBef>
                <a:spcPts val="0"/>
              </a:spcBef>
              <a:spcAft>
                <a:spcPts val="0"/>
              </a:spcAft>
              <a:buSzPts val="1800"/>
              <a:buChar char="●"/>
            </a:pPr>
            <a:r>
              <a:rPr lang="en"/>
              <a:t>Most of these artists are well known by everybody and there are almost no artists that nobody would know about.</a:t>
            </a:r>
            <a:endParaRPr/>
          </a:p>
        </p:txBody>
      </p:sp>
      <p:pic>
        <p:nvPicPr>
          <p:cNvPr id="70" name="Google Shape;70;p15"/>
          <p:cNvPicPr preferRelativeResize="0"/>
          <p:nvPr/>
        </p:nvPicPr>
        <p:blipFill>
          <a:blip r:embed="rId3">
            <a:alphaModFix/>
          </a:blip>
          <a:stretch>
            <a:fillRect/>
          </a:stretch>
        </p:blipFill>
        <p:spPr>
          <a:xfrm>
            <a:off x="4428650" y="1125536"/>
            <a:ext cx="4403660" cy="3470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 vs Total Popularity</a:t>
            </a:r>
            <a:endParaRPr/>
          </a:p>
        </p:txBody>
      </p:sp>
      <p:sp>
        <p:nvSpPr>
          <p:cNvPr id="76" name="Google Shape;76;p16"/>
          <p:cNvSpPr txBox="1"/>
          <p:nvPr>
            <p:ph idx="1" type="body"/>
          </p:nvPr>
        </p:nvSpPr>
        <p:spPr>
          <a:xfrm>
            <a:off x="311700" y="1152475"/>
            <a:ext cx="3566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According to Spotify, “popularity is calculated by algorithm and is based, in the most part, on the total number of plays the track has had and how recent those plays are. Generally speaking, songs that are being played a lot now will have a higher popularity than songs that were played a lot in the past.”</a:t>
            </a:r>
            <a:endParaRPr/>
          </a:p>
        </p:txBody>
      </p:sp>
      <p:pic>
        <p:nvPicPr>
          <p:cNvPr id="77" name="Google Shape;77;p16"/>
          <p:cNvPicPr preferRelativeResize="0"/>
          <p:nvPr/>
        </p:nvPicPr>
        <p:blipFill>
          <a:blip r:embed="rId3">
            <a:alphaModFix/>
          </a:blip>
          <a:stretch>
            <a:fillRect/>
          </a:stretch>
        </p:blipFill>
        <p:spPr>
          <a:xfrm>
            <a:off x="4008925" y="707050"/>
            <a:ext cx="4960800" cy="37293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 vs Total Streams</a:t>
            </a:r>
            <a:endParaRPr/>
          </a:p>
        </p:txBody>
      </p:sp>
      <p:sp>
        <p:nvSpPr>
          <p:cNvPr id="83" name="Google Shape;83;p17"/>
          <p:cNvSpPr txBox="1"/>
          <p:nvPr>
            <p:ph idx="1" type="body"/>
          </p:nvPr>
        </p:nvSpPr>
        <p:spPr>
          <a:xfrm>
            <a:off x="311700" y="1152475"/>
            <a:ext cx="36720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Taylor Swift is frequently among the top on these graphs as she has had the most popular songs. </a:t>
            </a:r>
            <a:endParaRPr/>
          </a:p>
          <a:p>
            <a:pPr indent="-342900" lvl="0" marL="457200" rtl="0" algn="l">
              <a:spcBef>
                <a:spcPts val="0"/>
              </a:spcBef>
              <a:spcAft>
                <a:spcPts val="0"/>
              </a:spcAft>
              <a:buSzPts val="1800"/>
              <a:buChar char="●"/>
            </a:pPr>
            <a:r>
              <a:rPr lang="en"/>
              <a:t>Keep in mind that the y-axis is in scientific notation, so 4.0 would really be 400,000,000 streams.</a:t>
            </a:r>
            <a:endParaRPr/>
          </a:p>
          <a:p>
            <a:pPr indent="-342900" lvl="0" marL="457200" rtl="0" algn="l">
              <a:spcBef>
                <a:spcPts val="0"/>
              </a:spcBef>
              <a:spcAft>
                <a:spcPts val="0"/>
              </a:spcAft>
              <a:buSzPts val="1800"/>
              <a:buChar char="●"/>
            </a:pPr>
            <a:r>
              <a:rPr lang="en"/>
              <a:t>All these graphs have the same general flow with almost the same artists.</a:t>
            </a:r>
            <a:endParaRPr/>
          </a:p>
        </p:txBody>
      </p:sp>
      <p:pic>
        <p:nvPicPr>
          <p:cNvPr id="84" name="Google Shape;84;p17"/>
          <p:cNvPicPr preferRelativeResize="0"/>
          <p:nvPr/>
        </p:nvPicPr>
        <p:blipFill>
          <a:blip r:embed="rId3">
            <a:alphaModFix/>
          </a:blip>
          <a:stretch>
            <a:fillRect/>
          </a:stretch>
        </p:blipFill>
        <p:spPr>
          <a:xfrm>
            <a:off x="4093200" y="979375"/>
            <a:ext cx="4746001" cy="37625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a:t>
            </a:r>
            <a:r>
              <a:rPr lang="en"/>
              <a:t>popular</a:t>
            </a:r>
            <a:r>
              <a:rPr lang="en"/>
              <a:t> chord to write in</a:t>
            </a:r>
            <a:endParaRPr/>
          </a:p>
        </p:txBody>
      </p:sp>
      <p:sp>
        <p:nvSpPr>
          <p:cNvPr id="90" name="Google Shape;90;p18"/>
          <p:cNvSpPr txBox="1"/>
          <p:nvPr>
            <p:ph idx="1" type="body"/>
          </p:nvPr>
        </p:nvSpPr>
        <p:spPr>
          <a:xfrm>
            <a:off x="311700" y="1152475"/>
            <a:ext cx="4187400" cy="327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Songs </a:t>
            </a:r>
            <a:r>
              <a:rPr lang="en"/>
              <a:t>written</a:t>
            </a:r>
            <a:r>
              <a:rPr lang="en"/>
              <a:t> in the chord C#/Db chart far more often than any other chord. </a:t>
            </a:r>
            <a:endParaRPr/>
          </a:p>
          <a:p>
            <a:pPr indent="-342900" lvl="0" marL="457200" rtl="0" algn="l">
              <a:spcBef>
                <a:spcPts val="0"/>
              </a:spcBef>
              <a:spcAft>
                <a:spcPts val="0"/>
              </a:spcAft>
              <a:buSzPts val="1800"/>
              <a:buChar char="●"/>
            </a:pPr>
            <a:r>
              <a:rPr lang="en"/>
              <a:t>C#/Db beats the second most popular chord by 30% or 59 </a:t>
            </a:r>
            <a:r>
              <a:rPr lang="en"/>
              <a:t>appearances</a:t>
            </a:r>
            <a:r>
              <a:rPr lang="en"/>
              <a:t> on the chart. </a:t>
            </a:r>
            <a:endParaRPr/>
          </a:p>
          <a:p>
            <a:pPr indent="-342900" lvl="0" marL="457200" rtl="0" algn="l">
              <a:spcBef>
                <a:spcPts val="0"/>
              </a:spcBef>
              <a:spcAft>
                <a:spcPts val="0"/>
              </a:spcAft>
              <a:buSzPts val="1800"/>
              <a:buChar char="●"/>
            </a:pPr>
            <a:r>
              <a:rPr lang="en"/>
              <a:t>Would writing your song in C#/Db be more likely to get you a number one hit?</a:t>
            </a:r>
            <a:endParaRPr/>
          </a:p>
        </p:txBody>
      </p:sp>
      <p:pic>
        <p:nvPicPr>
          <p:cNvPr id="91" name="Google Shape;91;p18"/>
          <p:cNvPicPr preferRelativeResize="0"/>
          <p:nvPr/>
        </p:nvPicPr>
        <p:blipFill>
          <a:blip r:embed="rId3">
            <a:alphaModFix/>
          </a:blip>
          <a:stretch>
            <a:fillRect/>
          </a:stretch>
        </p:blipFill>
        <p:spPr>
          <a:xfrm>
            <a:off x="4572000" y="1152475"/>
            <a:ext cx="4505325" cy="327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Chords popular with a number one hit</a:t>
            </a:r>
            <a:endParaRPr/>
          </a:p>
        </p:txBody>
      </p:sp>
      <p:sp>
        <p:nvSpPr>
          <p:cNvPr id="97" name="Google Shape;97;p19"/>
          <p:cNvSpPr txBox="1"/>
          <p:nvPr>
            <p:ph idx="1" type="body"/>
          </p:nvPr>
        </p:nvSpPr>
        <p:spPr>
          <a:xfrm>
            <a:off x="311700" y="1152475"/>
            <a:ext cx="4015200" cy="321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overwhelming shows that if one were to want a number one song your best chances of getting there are to write it in the chord of C </a:t>
            </a:r>
            <a:endParaRPr/>
          </a:p>
        </p:txBody>
      </p:sp>
      <p:pic>
        <p:nvPicPr>
          <p:cNvPr id="98" name="Google Shape;98;p19"/>
          <p:cNvPicPr preferRelativeResize="0"/>
          <p:nvPr/>
        </p:nvPicPr>
        <p:blipFill>
          <a:blip r:embed="rId3">
            <a:alphaModFix/>
          </a:blip>
          <a:stretch>
            <a:fillRect/>
          </a:stretch>
        </p:blipFill>
        <p:spPr>
          <a:xfrm>
            <a:off x="4326963" y="1211300"/>
            <a:ext cx="4505325" cy="289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Growth in the Number of Genres over Time</a:t>
            </a:r>
            <a:endParaRPr/>
          </a:p>
        </p:txBody>
      </p:sp>
      <p:sp>
        <p:nvSpPr>
          <p:cNvPr id="104" name="Google Shape;104;p20"/>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2269850" y="1152475"/>
            <a:ext cx="5165920" cy="34164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genres are the most popular?</a:t>
            </a:r>
            <a:endParaRPr/>
          </a:p>
        </p:txBody>
      </p:sp>
      <p:sp>
        <p:nvSpPr>
          <p:cNvPr id="111" name="Google Shape;111;p21"/>
          <p:cNvSpPr txBox="1"/>
          <p:nvPr>
            <p:ph idx="1" type="body"/>
          </p:nvPr>
        </p:nvSpPr>
        <p:spPr>
          <a:xfrm>
            <a:off x="311700" y="1152475"/>
            <a:ext cx="3554700" cy="189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Songs may fall into more than one genre.</a:t>
            </a:r>
            <a:endParaRPr/>
          </a:p>
          <a:p>
            <a:pPr indent="-342900" lvl="0" marL="457200" rtl="0" algn="l">
              <a:spcBef>
                <a:spcPts val="0"/>
              </a:spcBef>
              <a:spcAft>
                <a:spcPts val="0"/>
              </a:spcAft>
              <a:buSzPts val="1800"/>
              <a:buChar char="●"/>
            </a:pPr>
            <a:r>
              <a:rPr lang="en"/>
              <a:t>Pop and rap are commonly found in songs that charted on the Spotify top 200.</a:t>
            </a:r>
            <a:endParaRPr/>
          </a:p>
        </p:txBody>
      </p:sp>
      <p:pic>
        <p:nvPicPr>
          <p:cNvPr id="112" name="Google Shape;112;p21"/>
          <p:cNvPicPr preferRelativeResize="0"/>
          <p:nvPr/>
        </p:nvPicPr>
        <p:blipFill>
          <a:blip r:embed="rId3">
            <a:alphaModFix/>
          </a:blip>
          <a:stretch>
            <a:fillRect/>
          </a:stretch>
        </p:blipFill>
        <p:spPr>
          <a:xfrm>
            <a:off x="1155600" y="2998400"/>
            <a:ext cx="1866900" cy="1485900"/>
          </a:xfrm>
          <a:prstGeom prst="rect">
            <a:avLst/>
          </a:prstGeom>
          <a:noFill/>
          <a:ln>
            <a:noFill/>
          </a:ln>
        </p:spPr>
      </p:pic>
      <p:pic>
        <p:nvPicPr>
          <p:cNvPr id="113" name="Google Shape;113;p21"/>
          <p:cNvPicPr preferRelativeResize="0"/>
          <p:nvPr/>
        </p:nvPicPr>
        <p:blipFill>
          <a:blip r:embed="rId4">
            <a:alphaModFix/>
          </a:blip>
          <a:stretch>
            <a:fillRect/>
          </a:stretch>
        </p:blipFill>
        <p:spPr>
          <a:xfrm>
            <a:off x="4213275" y="1152475"/>
            <a:ext cx="4619025" cy="333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