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p:cViewPr varScale="1">
        <p:scale>
          <a:sx n="82" d="100"/>
          <a:sy n="82" d="100"/>
        </p:scale>
        <p:origin x="9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[amazon Sales.xlsx]amazon Sales!PivotTable1</c:name>
    <c:fmtId val="-1"/>
  </c:pivotSource>
  <c:chart>
    <c:autoTitleDeleted val="1"/>
    <c:pivotFmts>
      <c:pivotFmt>
        <c:idx val="0"/>
        <c:spPr>
          <a:solidFill>
            <a:schemeClr val="dk1">
              <a:tint val="885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1617217108778381E-2"/>
          <c:y val="4.2381811224346241E-2"/>
          <c:w val="0.91728635631808908"/>
          <c:h val="0.72952740433945029"/>
        </c:manualLayout>
      </c:layout>
      <c:barChart>
        <c:barDir val="col"/>
        <c:grouping val="stacked"/>
        <c:varyColors val="0"/>
        <c:ser>
          <c:idx val="0"/>
          <c:order val="0"/>
          <c:tx>
            <c:strRef>
              <c:f>'amazon Sales'!$B$1</c:f>
              <c:strCache>
                <c:ptCount val="1"/>
                <c:pt idx="0">
                  <c:v>Total</c:v>
                </c:pt>
              </c:strCache>
            </c:strRef>
          </c:tx>
          <c:spPr>
            <a:solidFill>
              <a:schemeClr val="dk1">
                <a:tint val="88500"/>
              </a:schemeClr>
            </a:solidFill>
            <a:ln>
              <a:noFill/>
            </a:ln>
            <a:effectLst/>
          </c:spPr>
          <c:invertIfNegative val="0"/>
          <c:dLbls>
            <c:dLbl>
              <c:idx val="0"/>
              <c:layout>
                <c:manualLayout>
                  <c:x val="-1.1028861662556607E-3"/>
                  <c:y val="-0.37826356175979559"/>
                </c:manualLayout>
              </c:layout>
              <c:tx>
                <c:rich>
                  <a:bodyPr/>
                  <a:lstStyle/>
                  <a:p>
                    <a:fld id="{DE286FD2-7467-46B5-BD66-9D322BC0AD3C}"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5EE4-4E0D-B77E-2302815254E3}"/>
                </c:ext>
              </c:extLst>
            </c:dLbl>
            <c:dLbl>
              <c:idx val="1"/>
              <c:layout>
                <c:manualLayout>
                  <c:x val="0"/>
                  <c:y val="-0.31853773621877524"/>
                </c:manualLayout>
              </c:layout>
              <c:tx>
                <c:rich>
                  <a:bodyPr/>
                  <a:lstStyle/>
                  <a:p>
                    <a:fld id="{D8036BAC-645A-44C7-A519-009CA04E18B8}" type="VALUE">
                      <a:rPr lang="en-US" smtClean="0"/>
                      <a:pPr/>
                      <a:t>[VALUE]</a:t>
                    </a:fld>
                    <a:r>
                      <a:rPr lang="en-US" dirty="0"/>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EE4-4E0D-B77E-2302815254E3}"/>
                </c:ext>
              </c:extLst>
            </c:dLbl>
            <c:dLbl>
              <c:idx val="2"/>
              <c:layout>
                <c:manualLayout>
                  <c:x val="3.1934030495406611E-3"/>
                  <c:y val="-0.36119904017664689"/>
                </c:manualLayout>
              </c:layout>
              <c:tx>
                <c:rich>
                  <a:bodyPr/>
                  <a:lstStyle/>
                  <a:p>
                    <a:fld id="{0B0B8ED2-8E3B-4BD4-A5BD-0C14FAECD65F}"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5EE4-4E0D-B77E-2302815254E3}"/>
                </c:ext>
              </c:extLst>
            </c:dLbl>
            <c:dLbl>
              <c:idx val="3"/>
              <c:layout>
                <c:manualLayout>
                  <c:x val="1.0644676831802204E-3"/>
                  <c:y val="-0.32422591007982476"/>
                </c:manualLayout>
              </c:layout>
              <c:tx>
                <c:rich>
                  <a:bodyPr/>
                  <a:lstStyle/>
                  <a:p>
                    <a:fld id="{9D057DF2-2C4D-477C-BF49-1C6C11C11F0E}"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EE4-4E0D-B77E-2302815254E3}"/>
                </c:ext>
              </c:extLst>
            </c:dLbl>
            <c:dLbl>
              <c:idx val="4"/>
              <c:layout>
                <c:manualLayout>
                  <c:x val="0"/>
                  <c:y val="-0.33844634473244867"/>
                </c:manualLayout>
              </c:layout>
              <c:tx>
                <c:rich>
                  <a:bodyPr/>
                  <a:lstStyle/>
                  <a:p>
                    <a:fld id="{48E58B98-6E7A-4AD8-8ECB-644B253A7EC2}" type="VALUE">
                      <a:rPr lang="en-US" smtClean="0"/>
                      <a:pPr/>
                      <a:t>[VALUE]</a:t>
                    </a:fld>
                    <a:r>
                      <a:rPr lang="en-US" dirty="0"/>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EE4-4E0D-B77E-2302815254E3}"/>
                </c:ext>
              </c:extLst>
            </c:dLbl>
            <c:dLbl>
              <c:idx val="5"/>
              <c:layout>
                <c:manualLayout>
                  <c:x val="0"/>
                  <c:y val="-0.29294095384405222"/>
                </c:manualLayout>
              </c:layout>
              <c:tx>
                <c:rich>
                  <a:bodyPr/>
                  <a:lstStyle/>
                  <a:p>
                    <a:fld id="{FA44384A-4B35-4341-960F-0B66DF717FF3}"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EE4-4E0D-B77E-2302815254E3}"/>
                </c:ext>
              </c:extLst>
            </c:dLbl>
            <c:dLbl>
              <c:idx val="6"/>
              <c:layout>
                <c:manualLayout>
                  <c:x val="0"/>
                  <c:y val="-0.30431730156615133"/>
                </c:manualLayout>
              </c:layout>
              <c:tx>
                <c:rich>
                  <a:bodyPr/>
                  <a:lstStyle/>
                  <a:p>
                    <a:fld id="{88FF2BE3-B7AE-44BA-82BC-874200E44350}"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5EE4-4E0D-B77E-2302815254E3}"/>
                </c:ext>
              </c:extLst>
            </c:dLbl>
            <c:dLbl>
              <c:idx val="7"/>
              <c:layout>
                <c:manualLayout>
                  <c:x val="0"/>
                  <c:y val="-0.34697860552402304"/>
                </c:manualLayout>
              </c:layout>
              <c:tx>
                <c:rich>
                  <a:bodyPr/>
                  <a:lstStyle/>
                  <a:p>
                    <a:fld id="{D9604C40-9E15-4523-AC09-78B543915CA8}"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EE4-4E0D-B77E-2302815254E3}"/>
                </c:ext>
              </c:extLst>
            </c:dLbl>
            <c:dLbl>
              <c:idx val="8"/>
              <c:layout>
                <c:manualLayout>
                  <c:x val="-1.5612012335344511E-16"/>
                  <c:y val="-0.3156936492882505"/>
                </c:manualLayout>
              </c:layout>
              <c:tx>
                <c:rich>
                  <a:bodyPr/>
                  <a:lstStyle/>
                  <a:p>
                    <a:fld id="{4189D05D-0AC1-4B01-BF4E-9A276D1EAA09}"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EE4-4E0D-B77E-2302815254E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'amazon Sales'!$A$2:$A$14</c:f>
              <c:multiLvlStrCache>
                <c:ptCount val="9"/>
                <c:lvl>
                  <c:pt idx="0">
                    <c:v>2017/Q1</c:v>
                  </c:pt>
                  <c:pt idx="1">
                    <c:v>2017/Q2</c:v>
                  </c:pt>
                  <c:pt idx="2">
                    <c:v>2017/Q3</c:v>
                  </c:pt>
                  <c:pt idx="3">
                    <c:v>2017/Q4</c:v>
                  </c:pt>
                  <c:pt idx="4">
                    <c:v>2018/Q1</c:v>
                  </c:pt>
                  <c:pt idx="5">
                    <c:v>2019/Q1</c:v>
                  </c:pt>
                  <c:pt idx="6">
                    <c:v>2019/Q2</c:v>
                  </c:pt>
                  <c:pt idx="7">
                    <c:v>2019/Q3</c:v>
                  </c:pt>
                  <c:pt idx="8">
                    <c:v>2019/Q4</c:v>
                  </c:pt>
                </c:lvl>
                <c:lvl>
                  <c:pt idx="0">
                    <c:v>2017</c:v>
                  </c:pt>
                  <c:pt idx="4">
                    <c:v>2018</c:v>
                  </c:pt>
                  <c:pt idx="5">
                    <c:v>2019</c:v>
                  </c:pt>
                </c:lvl>
              </c:multiLvlStrCache>
            </c:multiLvlStrRef>
          </c:cat>
          <c:val>
            <c:numRef>
              <c:f>'amazon Sales'!$B$2:$B$14</c:f>
              <c:numCache>
                <c:formatCode>General</c:formatCode>
                <c:ptCount val="9"/>
                <c:pt idx="0">
                  <c:v>22805028.82</c:v>
                </c:pt>
                <c:pt idx="1">
                  <c:v>20030364.07</c:v>
                </c:pt>
                <c:pt idx="2">
                  <c:v>22447772.199999999</c:v>
                </c:pt>
                <c:pt idx="3">
                  <c:v>19839937.510000002</c:v>
                </c:pt>
                <c:pt idx="4">
                  <c:v>20360324.629999999</c:v>
                </c:pt>
                <c:pt idx="5">
                  <c:v>17306756.890000001</c:v>
                </c:pt>
                <c:pt idx="6">
                  <c:v>18199348.469999999</c:v>
                </c:pt>
                <c:pt idx="7">
                  <c:v>21260027.960000001</c:v>
                </c:pt>
                <c:pt idx="8">
                  <c:v>19349703.91</c:v>
                </c:pt>
              </c:numCache>
            </c:numRef>
          </c:val>
          <c:extLst>
            <c:ext xmlns:c16="http://schemas.microsoft.com/office/drawing/2014/chart" uri="{C3380CC4-5D6E-409C-BE32-E72D297353CC}">
              <c16:uniqueId val="{00000009-5EE4-4E0D-B77E-2302815254E3}"/>
            </c:ext>
          </c:extLst>
        </c:ser>
        <c:dLbls>
          <c:dLblPos val="ctr"/>
          <c:showLegendKey val="0"/>
          <c:showVal val="1"/>
          <c:showCatName val="0"/>
          <c:showSerName val="0"/>
          <c:showPercent val="0"/>
          <c:showBubbleSize val="0"/>
        </c:dLbls>
        <c:gapWidth val="150"/>
        <c:overlap val="100"/>
        <c:axId val="736213567"/>
        <c:axId val="736211487"/>
      </c:barChart>
      <c:catAx>
        <c:axId val="736213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710" b="1" i="0" u="none" strike="noStrike" kern="1200" baseline="0">
                <a:solidFill>
                  <a:schemeClr val="tx1">
                    <a:lumMod val="65000"/>
                    <a:lumOff val="35000"/>
                  </a:schemeClr>
                </a:solidFill>
                <a:latin typeface="Segoe UI" panose="020B0502040204020203" pitchFamily="34" charset="0"/>
                <a:ea typeface="+mn-ea"/>
                <a:cs typeface="+mn-cs"/>
              </a:defRPr>
            </a:pPr>
            <a:endParaRPr lang="en-US"/>
          </a:p>
        </c:txPr>
        <c:crossAx val="736211487"/>
        <c:crosses val="autoZero"/>
        <c:auto val="1"/>
        <c:lblAlgn val="ctr"/>
        <c:lblOffset val="100"/>
        <c:noMultiLvlLbl val="0"/>
      </c:catAx>
      <c:valAx>
        <c:axId val="7362114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213567"/>
        <c:crosses val="autoZero"/>
        <c:crossBetween val="between"/>
        <c:dispUnits>
          <c:builtInUnit val="millions"/>
          <c:dispUnitsLbl>
            <c:spPr>
              <a:noFill/>
              <a:ln>
                <a:noFill/>
              </a:ln>
              <a:effectLst>
                <a:outerShdw blurRad="50800" sx="1000" sy="1000" algn="ctr" rotWithShape="0">
                  <a:srgbClr val="000000"/>
                </a:outerShdw>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[amazon Sales.xlsx]amazon Sales!PivotTable1</c:name>
    <c:fmtId val="-1"/>
  </c:pivotSource>
  <c:chart>
    <c:autoTitleDeleted val="0"/>
    <c:pivotFmts>
      <c:pivotFmt>
        <c:idx val="0"/>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135395082193677E-2"/>
          <c:y val="3.1635824744748214E-2"/>
          <c:w val="0.86957513123359576"/>
          <c:h val="0.89478392245316185"/>
        </c:manualLayout>
      </c:layout>
      <c:lineChart>
        <c:grouping val="standard"/>
        <c:varyColors val="0"/>
        <c:ser>
          <c:idx val="0"/>
          <c:order val="0"/>
          <c:tx>
            <c:strRef>
              <c:f>'amazon Sales'!$B$3:$B$4</c:f>
              <c:strCache>
                <c:ptCount val="1"/>
                <c:pt idx="0">
                  <c:v>2017</c:v>
                </c:pt>
              </c:strCache>
            </c:strRef>
          </c:tx>
          <c:spPr>
            <a:ln w="28575" cap="rnd">
              <a:solidFill>
                <a:schemeClr val="dk1">
                  <a:tint val="88500"/>
                </a:schemeClr>
              </a:solidFill>
              <a:round/>
            </a:ln>
            <a:effectLst/>
          </c:spPr>
          <c:marker>
            <c:symbol val="none"/>
          </c:marker>
          <c:cat>
            <c:strRef>
              <c:f>'amazon Sales'!$A$5:$A$17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'amazon Sales'!$B$5:$B$17</c:f>
              <c:numCache>
                <c:formatCode>General</c:formatCode>
                <c:ptCount val="12"/>
                <c:pt idx="0">
                  <c:v>8388188.5499999998</c:v>
                </c:pt>
                <c:pt idx="1">
                  <c:v>7163218.4400000004</c:v>
                </c:pt>
                <c:pt idx="2">
                  <c:v>7253621.8300000001</c:v>
                </c:pt>
                <c:pt idx="3">
                  <c:v>5586380.2400000002</c:v>
                </c:pt>
                <c:pt idx="4">
                  <c:v>5859866.5199999996</c:v>
                </c:pt>
                <c:pt idx="5">
                  <c:v>8584117.3100000005</c:v>
                </c:pt>
                <c:pt idx="6">
                  <c:v>6307640.8399999999</c:v>
                </c:pt>
                <c:pt idx="7">
                  <c:v>7688765.3499999996</c:v>
                </c:pt>
                <c:pt idx="8">
                  <c:v>8451366.0099999998</c:v>
                </c:pt>
                <c:pt idx="9">
                  <c:v>6069072.6900000004</c:v>
                </c:pt>
                <c:pt idx="10">
                  <c:v>6790334.3399999999</c:v>
                </c:pt>
                <c:pt idx="11">
                  <c:v>6980530.4800000004</c:v>
                </c:pt>
              </c:numCache>
            </c:numRef>
          </c:val>
          <c:smooth val="0"/>
          <c:extLst>
            <c:ext xmlns:c16="http://schemas.microsoft.com/office/drawing/2014/chart" uri="{C3380CC4-5D6E-409C-BE32-E72D297353CC}">
              <c16:uniqueId val="{00000000-880B-4673-9686-2165B0F65626}"/>
            </c:ext>
          </c:extLst>
        </c:ser>
        <c:ser>
          <c:idx val="1"/>
          <c:order val="1"/>
          <c:tx>
            <c:strRef>
              <c:f>'amazon Sales'!$C$3:$C$4</c:f>
              <c:strCache>
                <c:ptCount val="1"/>
                <c:pt idx="0">
                  <c:v>2018</c:v>
                </c:pt>
              </c:strCache>
            </c:strRef>
          </c:tx>
          <c:spPr>
            <a:ln w="28575" cap="rnd">
              <a:solidFill>
                <a:schemeClr val="dk1">
                  <a:tint val="55000"/>
                </a:schemeClr>
              </a:solidFill>
              <a:round/>
            </a:ln>
            <a:effectLst/>
          </c:spPr>
          <c:marker>
            <c:symbol val="none"/>
          </c:marker>
          <c:cat>
            <c:strRef>
              <c:f>'amazon Sales'!$A$5:$A$17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'amazon Sales'!$C$5:$C$17</c:f>
              <c:numCache>
                <c:formatCode>General</c:formatCode>
                <c:ptCount val="12"/>
                <c:pt idx="0">
                  <c:v>7554685.3700000001</c:v>
                </c:pt>
                <c:pt idx="1">
                  <c:v>6652728.4199999999</c:v>
                </c:pt>
                <c:pt idx="2">
                  <c:v>6152910.8399999999</c:v>
                </c:pt>
              </c:numCache>
            </c:numRef>
          </c:val>
          <c:smooth val="0"/>
          <c:extLst>
            <c:ext xmlns:c16="http://schemas.microsoft.com/office/drawing/2014/chart" uri="{C3380CC4-5D6E-409C-BE32-E72D297353CC}">
              <c16:uniqueId val="{00000001-880B-4673-9686-2165B0F65626}"/>
            </c:ext>
          </c:extLst>
        </c:ser>
        <c:ser>
          <c:idx val="2"/>
          <c:order val="2"/>
          <c:tx>
            <c:strRef>
              <c:f>'amazon Sales'!$D$3:$D$4</c:f>
              <c:strCache>
                <c:ptCount val="1"/>
                <c:pt idx="0">
                  <c:v>2019</c:v>
                </c:pt>
              </c:strCache>
            </c:strRef>
          </c:tx>
          <c:spPr>
            <a:ln w="28575" cap="rnd">
              <a:solidFill>
                <a:schemeClr val="dk1">
                  <a:tint val="75000"/>
                </a:schemeClr>
              </a:solidFill>
              <a:round/>
            </a:ln>
            <a:effectLst/>
          </c:spPr>
          <c:marker>
            <c:symbol val="none"/>
          </c:marker>
          <c:cat>
            <c:strRef>
              <c:f>'amazon Sales'!$A$5:$A$17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'amazon Sales'!$D$5:$D$17</c:f>
              <c:numCache>
                <c:formatCode>General</c:formatCode>
                <c:ptCount val="12"/>
                <c:pt idx="0">
                  <c:v>3170346.02</c:v>
                </c:pt>
                <c:pt idx="1">
                  <c:v>6477566.6299999999</c:v>
                </c:pt>
                <c:pt idx="2">
                  <c:v>7658844.2400000002</c:v>
                </c:pt>
                <c:pt idx="3">
                  <c:v>6142780.6500000004</c:v>
                </c:pt>
                <c:pt idx="4">
                  <c:v>4969402.91</c:v>
                </c:pt>
                <c:pt idx="5">
                  <c:v>7087164.9100000001</c:v>
                </c:pt>
                <c:pt idx="6">
                  <c:v>6846463.6900000004</c:v>
                </c:pt>
                <c:pt idx="7">
                  <c:v>6745209.1399999997</c:v>
                </c:pt>
                <c:pt idx="8">
                  <c:v>7668355.1299999999</c:v>
                </c:pt>
                <c:pt idx="9">
                  <c:v>6069850.8600000003</c:v>
                </c:pt>
                <c:pt idx="10">
                  <c:v>6421980.8700000001</c:v>
                </c:pt>
                <c:pt idx="11">
                  <c:v>6857872.1799999997</c:v>
                </c:pt>
              </c:numCache>
            </c:numRef>
          </c:val>
          <c:smooth val="0"/>
          <c:extLst>
            <c:ext xmlns:c16="http://schemas.microsoft.com/office/drawing/2014/chart" uri="{C3380CC4-5D6E-409C-BE32-E72D297353CC}">
              <c16:uniqueId val="{00000002-880B-4673-9686-2165B0F65626}"/>
            </c:ext>
          </c:extLst>
        </c:ser>
        <c:dLbls>
          <c:showLegendKey val="0"/>
          <c:showVal val="0"/>
          <c:showCatName val="0"/>
          <c:showSerName val="0"/>
          <c:showPercent val="0"/>
          <c:showBubbleSize val="0"/>
        </c:dLbls>
        <c:smooth val="0"/>
        <c:axId val="1828050368"/>
        <c:axId val="1828043712"/>
      </c:lineChart>
      <c:catAx>
        <c:axId val="182805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8043712"/>
        <c:crosses val="autoZero"/>
        <c:auto val="1"/>
        <c:lblAlgn val="ctr"/>
        <c:lblOffset val="100"/>
        <c:noMultiLvlLbl val="0"/>
      </c:catAx>
      <c:valAx>
        <c:axId val="1828043712"/>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8050368"/>
        <c:crosses val="autoZero"/>
        <c:crossBetween val="between"/>
        <c:dispUnits>
          <c:builtInUnit val="million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[amazon Sales.xlsx]amazon Sales!PivotTable2</c:name>
    <c:fmtId val="-1"/>
  </c:pivotSource>
  <c:chart>
    <c:autoTitleDeleted val="1"/>
    <c:pivotFmts>
      <c:pivotFmt>
        <c:idx val="0"/>
        <c:spPr>
          <a:solidFill>
            <a:schemeClr val="dk1">
              <a:tint val="88500"/>
            </a:schemeClr>
          </a:solidFill>
          <a:ln w="19050">
            <a:solidFill>
              <a:schemeClr val="lt1"/>
            </a:solid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28631452318460193"/>
              <c:y val="4.693059200933206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3.5455818022747165E-2"/>
              <c:y val="-1.779017206182560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647812773403324"/>
              <c:y val="-0.27194189268008168"/>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397987751531058"/>
              <c:y val="-0.1000845727617381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5876531058617674"/>
              <c:y val="-5.5825313502479703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dk1">
              <a:tint val="88500"/>
            </a:schemeClr>
          </a:solidFill>
          <a:ln w="19050">
            <a:solidFill>
              <a:schemeClr val="l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28631452318460193"/>
              <c:y val="4.693059200933206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647812773403324"/>
              <c:y val="-0.27194189268008168"/>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9"/>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397987751531058"/>
              <c:y val="-0.1000845727617381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0"/>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5876531058617674"/>
              <c:y val="-5.5825313502479703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3.5455818022747165E-2"/>
              <c:y val="-1.779017206182560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dk1">
              <a:tint val="88500"/>
            </a:schemeClr>
          </a:solidFill>
          <a:ln w="19050">
            <a:solidFill>
              <a:schemeClr val="l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3"/>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28631452318460193"/>
              <c:y val="4.693059200933206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647812773403324"/>
              <c:y val="-0.27194189268008168"/>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5"/>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397987751531058"/>
              <c:y val="-0.1000845727617381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6"/>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5876531058617674"/>
              <c:y val="-5.5825313502479703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3.5455818022747165E-2"/>
              <c:y val="-1.779017206182560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'amazon Sales'!$E$1</c:f>
              <c:strCache>
                <c:ptCount val="1"/>
                <c:pt idx="0">
                  <c:v>Total</c:v>
                </c:pt>
              </c:strCache>
            </c:strRef>
          </c:tx>
          <c:dPt>
            <c:idx val="0"/>
            <c:bubble3D val="0"/>
            <c:spPr>
              <a:solidFill>
                <a:schemeClr val="dk1">
                  <a:tint val="88500"/>
                </a:schemeClr>
              </a:solidFill>
              <a:ln w="19050">
                <a:solidFill>
                  <a:schemeClr val="lt1"/>
                </a:solidFill>
              </a:ln>
              <a:effectLst/>
            </c:spPr>
            <c:extLst>
              <c:ext xmlns:c16="http://schemas.microsoft.com/office/drawing/2014/chart" uri="{C3380CC4-5D6E-409C-BE32-E72D297353CC}">
                <c16:uniqueId val="{00000001-066F-4B96-AA80-5FDA474E2B76}"/>
              </c:ext>
            </c:extLst>
          </c:dPt>
          <c:dPt>
            <c:idx val="1"/>
            <c:bubble3D val="0"/>
            <c:spPr>
              <a:solidFill>
                <a:schemeClr val="dk1">
                  <a:tint val="55000"/>
                </a:schemeClr>
              </a:solidFill>
              <a:ln w="19050">
                <a:solidFill>
                  <a:schemeClr val="lt1"/>
                </a:solidFill>
              </a:ln>
              <a:effectLst/>
            </c:spPr>
            <c:extLst>
              <c:ext xmlns:c16="http://schemas.microsoft.com/office/drawing/2014/chart" uri="{C3380CC4-5D6E-409C-BE32-E72D297353CC}">
                <c16:uniqueId val="{00000003-066F-4B96-AA80-5FDA474E2B76}"/>
              </c:ext>
            </c:extLst>
          </c:dPt>
          <c:dPt>
            <c:idx val="2"/>
            <c:bubble3D val="0"/>
            <c:spPr>
              <a:solidFill>
                <a:schemeClr val="dk1">
                  <a:tint val="75000"/>
                </a:schemeClr>
              </a:solidFill>
              <a:ln w="19050">
                <a:solidFill>
                  <a:schemeClr val="lt1"/>
                </a:solidFill>
              </a:ln>
              <a:effectLst/>
            </c:spPr>
            <c:extLst>
              <c:ext xmlns:c16="http://schemas.microsoft.com/office/drawing/2014/chart" uri="{C3380CC4-5D6E-409C-BE32-E72D297353CC}">
                <c16:uniqueId val="{00000005-066F-4B96-AA80-5FDA474E2B76}"/>
              </c:ext>
            </c:extLst>
          </c:dPt>
          <c:dPt>
            <c:idx val="3"/>
            <c:bubble3D val="0"/>
            <c:spPr>
              <a:solidFill>
                <a:schemeClr val="dk1">
                  <a:tint val="98500"/>
                </a:schemeClr>
              </a:solidFill>
              <a:ln w="19050">
                <a:solidFill>
                  <a:schemeClr val="lt1"/>
                </a:solidFill>
              </a:ln>
              <a:effectLst/>
            </c:spPr>
            <c:extLst>
              <c:ext xmlns:c16="http://schemas.microsoft.com/office/drawing/2014/chart" uri="{C3380CC4-5D6E-409C-BE32-E72D297353CC}">
                <c16:uniqueId val="{00000007-066F-4B96-AA80-5FDA474E2B76}"/>
              </c:ext>
            </c:extLst>
          </c:dPt>
          <c:dPt>
            <c:idx val="4"/>
            <c:bubble3D val="0"/>
            <c:spPr>
              <a:solidFill>
                <a:schemeClr val="dk1">
                  <a:tint val="30000"/>
                </a:schemeClr>
              </a:solidFill>
              <a:ln w="19050">
                <a:solidFill>
                  <a:schemeClr val="lt1"/>
                </a:solidFill>
              </a:ln>
              <a:effectLst/>
            </c:spPr>
            <c:extLst>
              <c:ext xmlns:c16="http://schemas.microsoft.com/office/drawing/2014/chart" uri="{C3380CC4-5D6E-409C-BE32-E72D297353CC}">
                <c16:uniqueId val="{00000009-066F-4B96-AA80-5FDA474E2B76}"/>
              </c:ext>
            </c:extLst>
          </c:dPt>
          <c:dLbls>
            <c:dLbl>
              <c:idx val="0"/>
              <c:layout>
                <c:manualLayout>
                  <c:x val="-0.28631452318460193"/>
                  <c:y val="4.6930592009332061E-3"/>
                </c:manualLayout>
              </c:layout>
              <c:tx>
                <c:rich>
                  <a:bodyPr/>
                  <a:lstStyle/>
                  <a:p>
                    <a:r>
                      <a:rPr lang="en-US" baseline="0" dirty="0"/>
                      <a:t>10.96M, </a:t>
                    </a:r>
                    <a:fld id="{241612B3-862E-4FAB-9A5D-344E9E3DF077}"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66F-4B96-AA80-5FDA474E2B76}"/>
                </c:ext>
              </c:extLst>
            </c:dLbl>
            <c:dLbl>
              <c:idx val="1"/>
              <c:layout>
                <c:manualLayout>
                  <c:x val="0.14075045616701773"/>
                  <c:y val="-0.2041608673935747"/>
                </c:manualLayout>
              </c:layout>
              <c:tx>
                <c:rich>
                  <a:bodyPr/>
                  <a:lstStyle/>
                  <a:p>
                    <a:r>
                      <a:rPr lang="en-US" dirty="0"/>
                      <a:t>6.21M</a:t>
                    </a:r>
                    <a:r>
                      <a:rPr lang="en-US" baseline="0" dirty="0"/>
                      <a:t>, </a:t>
                    </a:r>
                    <a:fld id="{07426F08-25C4-475A-96BC-F293B7976E9D}"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66F-4B96-AA80-5FDA474E2B76}"/>
                </c:ext>
              </c:extLst>
            </c:dLbl>
            <c:dLbl>
              <c:idx val="2"/>
              <c:layout>
                <c:manualLayout>
                  <c:x val="0.17397987751531058"/>
                  <c:y val="-0.10008457276173816"/>
                </c:manualLayout>
              </c:layout>
              <c:tx>
                <c:rich>
                  <a:bodyPr/>
                  <a:lstStyle/>
                  <a:p>
                    <a:r>
                      <a:rPr lang="en-US" dirty="0"/>
                      <a:t>2.11M</a:t>
                    </a:r>
                    <a:r>
                      <a:rPr lang="en-US" baseline="0" dirty="0"/>
                      <a:t>, </a:t>
                    </a:r>
                    <a:fld id="{425E1AC2-9F5A-43EF-B40E-895455F84D33}"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66F-4B96-AA80-5FDA474E2B76}"/>
                </c:ext>
              </c:extLst>
            </c:dLbl>
            <c:dLbl>
              <c:idx val="3"/>
              <c:layout>
                <c:manualLayout>
                  <c:x val="0.15876531058617674"/>
                  <c:y val="-5.5825313502479703E-3"/>
                </c:manualLayout>
              </c:layout>
              <c:tx>
                <c:rich>
                  <a:bodyPr/>
                  <a:lstStyle/>
                  <a:p>
                    <a:r>
                      <a:rPr lang="en-US" baseline="0" dirty="0"/>
                      <a:t>15.5M, </a:t>
                    </a:r>
                    <a:fld id="{2C08C4DC-DC3F-4F0C-8D8B-DABAF7573058}"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66F-4B96-AA80-5FDA474E2B76}"/>
                </c:ext>
              </c:extLst>
            </c:dLbl>
            <c:dLbl>
              <c:idx val="4"/>
              <c:layout>
                <c:manualLayout>
                  <c:x val="-3.5455818022747165E-2"/>
                  <c:y val="-1.7790172061825604E-2"/>
                </c:manualLayout>
              </c:layout>
              <c:tx>
                <c:rich>
                  <a:bodyPr/>
                  <a:lstStyle/>
                  <a:p>
                    <a:r>
                      <a:rPr lang="en-US" baseline="0" dirty="0"/>
                      <a:t>95.69M, </a:t>
                    </a:r>
                    <a:fld id="{5CCDBFC7-F673-427C-955A-F5DF0E21390B}"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66F-4B96-AA80-5FDA474E2B7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'amazon Sales'!$D$2:$D$7</c:f>
              <c:strCache>
                <c:ptCount val="5"/>
                <c:pt idx="0">
                  <c:v>AU</c:v>
                </c:pt>
                <c:pt idx="1">
                  <c:v>CA</c:v>
                </c:pt>
                <c:pt idx="2">
                  <c:v>IR</c:v>
                </c:pt>
                <c:pt idx="3">
                  <c:v>UK</c:v>
                </c:pt>
                <c:pt idx="4">
                  <c:v>US</c:v>
                </c:pt>
              </c:strCache>
            </c:strRef>
          </c:cat>
          <c:val>
            <c:numRef>
              <c:f>'amazon Sales'!$E$2:$E$7</c:f>
              <c:numCache>
                <c:formatCode>General</c:formatCode>
                <c:ptCount val="5"/>
                <c:pt idx="0">
                  <c:v>10958648.499999996</c:v>
                </c:pt>
                <c:pt idx="1">
                  <c:v>6206764.1499999985</c:v>
                </c:pt>
                <c:pt idx="2">
                  <c:v>2106712.6199999992</c:v>
                </c:pt>
                <c:pt idx="3">
                  <c:v>15498790.120000005</c:v>
                </c:pt>
                <c:pt idx="4">
                  <c:v>95690589.51000002</c:v>
                </c:pt>
              </c:numCache>
            </c:numRef>
          </c:val>
          <c:extLst>
            <c:ext xmlns:c16="http://schemas.microsoft.com/office/drawing/2014/chart" uri="{C3380CC4-5D6E-409C-BE32-E72D297353CC}">
              <c16:uniqueId val="{0000000A-066F-4B96-AA80-5FDA474E2B76}"/>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layout>
        <c:manualLayout>
          <c:xMode val="edge"/>
          <c:yMode val="edge"/>
          <c:x val="0.90415916625445114"/>
          <c:y val="0.32364780693701645"/>
          <c:w val="5.6837325272471755E-2"/>
          <c:h val="0.3176027433769833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0"/>
              <c:pt idx="0">
                <c:v>ComeStore</c:v>
              </c:pt>
              <c:pt idx="1">
                <c:v>Champs Gigaplace</c:v>
              </c:pt>
              <c:pt idx="2">
                <c:v>TeamStore</c:v>
              </c:pt>
              <c:pt idx="3">
                <c:v>Xilinix Midstore</c:v>
              </c:pt>
              <c:pt idx="4">
                <c:v>Matradi Megastore</c:v>
              </c:pt>
              <c:pt idx="5">
                <c:v>Vanstars</c:v>
              </c:pt>
              <c:pt idx="6">
                <c:v>Tandy Superstore</c:v>
              </c:pt>
              <c:pt idx="7">
                <c:v>Target Gigstore</c:v>
              </c:pt>
              <c:pt idx="8">
                <c:v>Pereras</c:v>
              </c:pt>
              <c:pt idx="9">
                <c:v>Paracel Gigaplace</c:v>
              </c:pt>
            </c:strLit>
          </c:cat>
          <c:val>
            <c:numLit>
              <c:formatCode>General</c:formatCode>
              <c:ptCount val="10"/>
              <c:pt idx="0">
                <c:v>2214483.3900000029</c:v>
              </c:pt>
              <c:pt idx="1">
                <c:v>2243137.7799999998</c:v>
              </c:pt>
              <c:pt idx="2">
                <c:v>2356595.6599999992</c:v>
              </c:pt>
              <c:pt idx="3">
                <c:v>2994077.1899999972</c:v>
              </c:pt>
              <c:pt idx="4">
                <c:v>2996290.7500000005</c:v>
              </c:pt>
              <c:pt idx="5">
                <c:v>3250786.0399999972</c:v>
              </c:pt>
              <c:pt idx="6">
                <c:v>3275015.91</c:v>
              </c:pt>
              <c:pt idx="7">
                <c:v>5433005.9299999997</c:v>
              </c:pt>
              <c:pt idx="8">
                <c:v>10843991.229999993</c:v>
              </c:pt>
              <c:pt idx="9">
                <c:v>11397206.359999996</c:v>
              </c:pt>
            </c:numLit>
          </c:val>
          <c:extLst>
            <c:ext xmlns:c16="http://schemas.microsoft.com/office/drawing/2014/chart" uri="{C3380CC4-5D6E-409C-BE32-E72D297353CC}">
              <c16:uniqueId val="{00000000-9C2B-4B50-A142-F933E644E81A}"/>
            </c:ext>
          </c:extLst>
        </c:ser>
        <c:dLbls>
          <c:dLblPos val="outEnd"/>
          <c:showLegendKey val="0"/>
          <c:showVal val="1"/>
          <c:showCatName val="0"/>
          <c:showSerName val="0"/>
          <c:showPercent val="0"/>
          <c:showBubbleSize val="0"/>
        </c:dLbls>
        <c:gapWidth val="115"/>
        <c:overlap val="-20"/>
        <c:axId val="1867062688"/>
        <c:axId val="1867063520"/>
      </c:barChart>
      <c:catAx>
        <c:axId val="18670626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7063520"/>
        <c:crosses val="autoZero"/>
        <c:auto val="1"/>
        <c:lblAlgn val="ctr"/>
        <c:lblOffset val="100"/>
        <c:noMultiLvlLbl val="0"/>
      </c:catAx>
      <c:valAx>
        <c:axId val="1867063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7062688"/>
        <c:crosses val="autoZero"/>
        <c:crossBetween val="between"/>
        <c:dispUnits>
          <c:builtInUnit val="millions"/>
          <c:dispUnitsLbl>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[amazon Sales.xlsx]amazon Sales!PivotTable1</c:name>
    <c:fmtId val="-1"/>
  </c:pivotSource>
  <c:chart>
    <c:title>
      <c:layout>
        <c:manualLayout>
          <c:xMode val="edge"/>
          <c:yMode val="edge"/>
          <c:x val="0.46966377257000497"/>
          <c:y val="1.144049227025807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2675346647286473"/>
          <c:y val="0.1239955613823305"/>
          <c:w val="0.73433436238653516"/>
          <c:h val="0.8116913454783552"/>
        </c:manualLayout>
      </c:layout>
      <c:barChart>
        <c:barDir val="bar"/>
        <c:grouping val="clustered"/>
        <c:varyColors val="0"/>
        <c:ser>
          <c:idx val="0"/>
          <c:order val="0"/>
          <c:tx>
            <c:strRef>
              <c:f>'amazon Sales'!$B$1</c:f>
              <c:strCache>
                <c:ptCount val="1"/>
                <c:pt idx="0">
                  <c:v>Total</c:v>
                </c:pt>
              </c:strCache>
            </c:strRef>
          </c:tx>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'amazon Sales'!$A$2:$A$12</c:f>
              <c:strCache>
                <c:ptCount val="10"/>
                <c:pt idx="0">
                  <c:v>Landslide White Sugar</c:v>
                </c:pt>
                <c:pt idx="1">
                  <c:v>Discover Manicotti</c:v>
                </c:pt>
                <c:pt idx="2">
                  <c:v>Better Fancy Canned Sardines</c:v>
                </c:pt>
                <c:pt idx="3">
                  <c:v>Fast Mini Donuts</c:v>
                </c:pt>
                <c:pt idx="4">
                  <c:v>Big Time Frozen Cheese Pizza</c:v>
                </c:pt>
                <c:pt idx="5">
                  <c:v>Ebony Squash</c:v>
                </c:pt>
                <c:pt idx="6">
                  <c:v>Better Canned Tuna in Oil</c:v>
                </c:pt>
                <c:pt idx="7">
                  <c:v>Red Spade Pimento Loaf</c:v>
                </c:pt>
                <c:pt idx="8">
                  <c:v>High Top Dried Mushrooms</c:v>
                </c:pt>
                <c:pt idx="9">
                  <c:v>Better Large Canned Shrimp</c:v>
                </c:pt>
              </c:strCache>
            </c:strRef>
          </c:cat>
          <c:val>
            <c:numRef>
              <c:f>'amazon Sales'!$B$2:$B$12</c:f>
              <c:numCache>
                <c:formatCode>General</c:formatCode>
                <c:ptCount val="10"/>
                <c:pt idx="0">
                  <c:v>4282290.62</c:v>
                </c:pt>
                <c:pt idx="1">
                  <c:v>4901139.4800000004</c:v>
                </c:pt>
                <c:pt idx="2">
                  <c:v>4975348.3499999996</c:v>
                </c:pt>
                <c:pt idx="3">
                  <c:v>5009499.08</c:v>
                </c:pt>
                <c:pt idx="4">
                  <c:v>5127171.17</c:v>
                </c:pt>
                <c:pt idx="5">
                  <c:v>5380727.75</c:v>
                </c:pt>
                <c:pt idx="6">
                  <c:v>5693075.1200000001</c:v>
                </c:pt>
                <c:pt idx="7">
                  <c:v>5711486.4500000002</c:v>
                </c:pt>
                <c:pt idx="8">
                  <c:v>13368414.529999999</c:v>
                </c:pt>
                <c:pt idx="9">
                  <c:v>15454172.470000001</c:v>
                </c:pt>
              </c:numCache>
            </c:numRef>
          </c:val>
          <c:extLst>
            <c:ext xmlns:c16="http://schemas.microsoft.com/office/drawing/2014/chart" uri="{C3380CC4-5D6E-409C-BE32-E72D297353CC}">
              <c16:uniqueId val="{00000000-1550-4D02-B0A8-3A6EF26E142B}"/>
            </c:ext>
          </c:extLst>
        </c:ser>
        <c:dLbls>
          <c:dLblPos val="outEnd"/>
          <c:showLegendKey val="0"/>
          <c:showVal val="1"/>
          <c:showCatName val="0"/>
          <c:showSerName val="0"/>
          <c:showPercent val="0"/>
          <c:showBubbleSize val="0"/>
        </c:dLbls>
        <c:gapWidth val="115"/>
        <c:overlap val="-20"/>
        <c:axId val="625944624"/>
        <c:axId val="625946704"/>
      </c:barChart>
      <c:catAx>
        <c:axId val="62594462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946704"/>
        <c:crosses val="autoZero"/>
        <c:auto val="1"/>
        <c:lblAlgn val="ctr"/>
        <c:lblOffset val="100"/>
        <c:noMultiLvlLbl val="0"/>
      </c:catAx>
      <c:valAx>
        <c:axId val="625946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944624"/>
        <c:crosses val="autoZero"/>
        <c:crossBetween val="between"/>
        <c:dispUnits>
          <c:builtInUnit val="millions"/>
          <c:dispUnitsLbl>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B6258A-B9A6-4F98-8AC7-02C3CA4A5AF8}"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11061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227408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74939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253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2323106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B6258A-B9A6-4F98-8AC7-02C3CA4A5AF8}"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4254458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B6258A-B9A6-4F98-8AC7-02C3CA4A5AF8}"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633322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258A-B9A6-4F98-8AC7-02C3CA4A5AF8}"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165674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258A-B9A6-4F98-8AC7-02C3CA4A5AF8}"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05442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258A-B9A6-4F98-8AC7-02C3CA4A5AF8}"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07792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6258A-B9A6-4F98-8AC7-02C3CA4A5AF8}"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227210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6258A-B9A6-4F98-8AC7-02C3CA4A5AF8}"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401639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6258A-B9A6-4F98-8AC7-02C3CA4A5AF8}"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13036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B6258A-B9A6-4F98-8AC7-02C3CA4A5AF8}"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2599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6258A-B9A6-4F98-8AC7-02C3CA4A5AF8}" type="datetimeFigureOut">
              <a:rPr lang="en-IN" smtClean="0"/>
              <a:t>05-08-2023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416072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132362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42679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B6258A-B9A6-4F98-8AC7-02C3CA4A5AF8}" type="datetimeFigureOut">
              <a:rPr lang="en-IN" smtClean="0"/>
              <a:t>05-08-2023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78D84F-4211-452F-B0C3-8F5ACEF11DD5}" type="slidenum">
              <a:rPr lang="en-IN" smtClean="0"/>
              <a:t>‹#›</a:t>
            </a:fld>
            <a:endParaRPr lang="en-IN"/>
          </a:p>
        </p:txBody>
      </p:sp>
    </p:spTree>
    <p:extLst>
      <p:ext uri="{BB962C8B-B14F-4D97-AF65-F5344CB8AC3E}">
        <p14:creationId xmlns:p14="http://schemas.microsoft.com/office/powerpoint/2010/main" val="1334380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E58E8B-915E-231C-BA4F-004C686C98D5}"/>
              </a:ext>
            </a:extLst>
          </p:cNvPr>
          <p:cNvSpPr txBox="1"/>
          <p:nvPr/>
        </p:nvSpPr>
        <p:spPr>
          <a:xfrm>
            <a:off x="713996" y="1760090"/>
            <a:ext cx="10689362" cy="923330"/>
          </a:xfrm>
          <a:prstGeom prst="rect">
            <a:avLst/>
          </a:prstGeom>
          <a:noFill/>
        </p:spPr>
        <p:txBody>
          <a:bodyPr wrap="square" lIns="0" tIns="0" rIns="0" bIns="0" rtlCol="0">
            <a:spAutoFit/>
          </a:bodyPr>
          <a:lstStyle/>
          <a:p>
            <a:pPr algn="ctr"/>
            <a:r>
              <a:rPr lang="en-US" sz="6000" b="1" dirty="0">
                <a:latin typeface="Calibri" panose="020F0502020204030204" pitchFamily="34" charset="0"/>
                <a:cs typeface="Calibri" panose="020F0502020204030204" pitchFamily="34" charset="0"/>
              </a:rPr>
              <a:t>AMAZON SALES DATA ANALYSIS </a:t>
            </a:r>
          </a:p>
        </p:txBody>
      </p:sp>
      <p:sp>
        <p:nvSpPr>
          <p:cNvPr id="3" name="TextBox 2">
            <a:extLst>
              <a:ext uri="{FF2B5EF4-FFF2-40B4-BE49-F238E27FC236}">
                <a16:creationId xmlns:a16="http://schemas.microsoft.com/office/drawing/2014/main" id="{D75312A0-78B3-CB2D-2E8D-C9817D676A67}"/>
              </a:ext>
            </a:extLst>
          </p:cNvPr>
          <p:cNvSpPr txBox="1"/>
          <p:nvPr/>
        </p:nvSpPr>
        <p:spPr>
          <a:xfrm>
            <a:off x="1524410" y="3013501"/>
            <a:ext cx="9068534" cy="830997"/>
          </a:xfrm>
          <a:prstGeom prst="rect">
            <a:avLst/>
          </a:prstGeom>
          <a:noFill/>
        </p:spPr>
        <p:txBody>
          <a:bodyPr wrap="square" lIns="0" tIns="0" rIns="0" bIns="0" rtlCol="0">
            <a:spAutoFit/>
          </a:bodyPr>
          <a:lstStyle/>
          <a:p>
            <a:pPr algn="ctr"/>
            <a:r>
              <a:rPr lang="en-US" sz="5400" b="1" dirty="0">
                <a:latin typeface="Calibri" panose="020F0502020204030204" pitchFamily="34" charset="0"/>
                <a:cs typeface="Calibri" panose="020F0502020204030204" pitchFamily="34" charset="0"/>
              </a:rPr>
              <a:t>DETAIL PROJECT REPORT</a:t>
            </a:r>
          </a:p>
        </p:txBody>
      </p:sp>
      <p:sp>
        <p:nvSpPr>
          <p:cNvPr id="4" name="TextBox 3">
            <a:extLst>
              <a:ext uri="{FF2B5EF4-FFF2-40B4-BE49-F238E27FC236}">
                <a16:creationId xmlns:a16="http://schemas.microsoft.com/office/drawing/2014/main" id="{7D16A4BC-F913-278E-9C95-E811BC549F2F}"/>
              </a:ext>
            </a:extLst>
          </p:cNvPr>
          <p:cNvSpPr txBox="1"/>
          <p:nvPr/>
        </p:nvSpPr>
        <p:spPr>
          <a:xfrm>
            <a:off x="2493239" y="4174579"/>
            <a:ext cx="7130877" cy="615553"/>
          </a:xfrm>
          <a:prstGeom prst="rect">
            <a:avLst/>
          </a:prstGeom>
          <a:noFill/>
        </p:spPr>
        <p:txBody>
          <a:bodyPr wrap="square" lIns="0" tIns="0" rIns="0" bIns="0" rtlCol="0">
            <a:spAutoFit/>
          </a:bodyPr>
          <a:lstStyle/>
          <a:p>
            <a:pPr algn="ctr"/>
            <a:r>
              <a:rPr lang="en-US" sz="4000" u="sng" dirty="0">
                <a:latin typeface="Calibri" panose="020F0502020204030204" pitchFamily="34" charset="0"/>
                <a:cs typeface="Calibri" panose="020F0502020204030204" pitchFamily="34" charset="0"/>
              </a:rPr>
              <a:t>Chaitanya Nilkanthanawar</a:t>
            </a:r>
          </a:p>
        </p:txBody>
      </p:sp>
    </p:spTree>
    <p:extLst>
      <p:ext uri="{BB962C8B-B14F-4D97-AF65-F5344CB8AC3E}">
        <p14:creationId xmlns:p14="http://schemas.microsoft.com/office/powerpoint/2010/main" val="41344043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Segoe UI" panose="020B0502040204020203" pitchFamily="34" charset="0"/>
                <a:cs typeface="Segoe UI" panose="020B0502040204020203" pitchFamily="34" charset="0"/>
              </a:rPr>
              <a:t>Conclusion :</a:t>
            </a:r>
          </a:p>
        </p:txBody>
      </p:sp>
      <p:sp>
        <p:nvSpPr>
          <p:cNvPr id="4" name="TextBox 3">
            <a:extLst>
              <a:ext uri="{FF2B5EF4-FFF2-40B4-BE49-F238E27FC236}">
                <a16:creationId xmlns:a16="http://schemas.microsoft.com/office/drawing/2014/main" id="{9647ED11-870F-AD9F-2C52-1C53ABF91B39}"/>
              </a:ext>
            </a:extLst>
          </p:cNvPr>
          <p:cNvSpPr txBox="1"/>
          <p:nvPr/>
        </p:nvSpPr>
        <p:spPr>
          <a:xfrm>
            <a:off x="402011" y="1360845"/>
            <a:ext cx="11387979" cy="5179623"/>
          </a:xfrm>
          <a:prstGeom prst="rect">
            <a:avLst/>
          </a:prstGeom>
          <a:noFill/>
        </p:spPr>
        <p:txBody>
          <a:bodyPr wrap="square">
            <a:spAutoFit/>
          </a:bodyPr>
          <a:lstStyle/>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1. In 2017, the highest revenue was recorded at 85.12 million, followed by 2019 at 76.12 million and 2018 at 20.36 million.</a:t>
            </a:r>
          </a:p>
          <a:p>
            <a:pPr>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2. Upon observing the monthly insights for 2017, 2018, and 2019, sales peak in March, June, and September, while they are lower in April, May, and October. Amazon could introduce attractive discounts and offers to stimulate higher revenue.</a:t>
            </a:r>
          </a:p>
          <a:p>
            <a:pPr>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3. Among all countries, the United States has the highest sales, while sales are lowest in Iran (IR).</a:t>
            </a:r>
          </a:p>
          <a:p>
            <a:pPr>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4. The Better Large Canned Shrimp and High-Top Dried Mushrooms stand out as the best-selling products in both domestic and international markets.</a:t>
            </a:r>
          </a:p>
          <a:p>
            <a:pPr>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5. Paracel Gigaplace and Pereras emerge as the top customers who have generated the highest revenue.</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186990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B2039924-9C1C-3DCA-5890-83D52A6371A7}"/>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solidFill>
            <a:schemeClr val="tx1">
              <a:lumMod val="5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 name="TextBox 6">
            <a:extLst>
              <a:ext uri="{FF2B5EF4-FFF2-40B4-BE49-F238E27FC236}">
                <a16:creationId xmlns:a16="http://schemas.microsoft.com/office/drawing/2014/main" id="{DC5D5DD4-1609-31E6-CC2C-7A7DEE4A709F}"/>
              </a:ext>
            </a:extLst>
          </p:cNvPr>
          <p:cNvSpPr txBox="1"/>
          <p:nvPr/>
        </p:nvSpPr>
        <p:spPr>
          <a:xfrm>
            <a:off x="207278" y="591662"/>
            <a:ext cx="3411414" cy="677108"/>
          </a:xfrm>
          <a:prstGeom prst="rect">
            <a:avLst/>
          </a:prstGeom>
          <a:noFill/>
        </p:spPr>
        <p:txBody>
          <a:bodyPr wrap="square" lIns="0" tIns="0" rIns="0" bIns="0" rtlCol="0">
            <a:spAutoFit/>
          </a:bodyPr>
          <a:lstStyle/>
          <a:p>
            <a:pPr algn="ctr"/>
            <a:r>
              <a:rPr lang="en-US" sz="4400" b="1" dirty="0">
                <a:latin typeface="Segoe UI" panose="020B0502040204020203" pitchFamily="34" charset="0"/>
                <a:cs typeface="Segoe UI" panose="020B0502040204020203" pitchFamily="34" charset="0"/>
              </a:rPr>
              <a:t>Objective</a:t>
            </a:r>
          </a:p>
        </p:txBody>
      </p:sp>
      <p:sp>
        <p:nvSpPr>
          <p:cNvPr id="8" name="TextBox 7">
            <a:extLst>
              <a:ext uri="{FF2B5EF4-FFF2-40B4-BE49-F238E27FC236}">
                <a16:creationId xmlns:a16="http://schemas.microsoft.com/office/drawing/2014/main" id="{4BC6A2FE-A291-983D-F922-2C90DA01384B}"/>
              </a:ext>
            </a:extLst>
          </p:cNvPr>
          <p:cNvSpPr txBox="1"/>
          <p:nvPr/>
        </p:nvSpPr>
        <p:spPr>
          <a:xfrm>
            <a:off x="4390293" y="591662"/>
            <a:ext cx="3411414" cy="677108"/>
          </a:xfrm>
          <a:prstGeom prst="rect">
            <a:avLst/>
          </a:prstGeom>
          <a:noFill/>
        </p:spPr>
        <p:txBody>
          <a:bodyPr wrap="square" lIns="0" tIns="0" rIns="0" bIns="0" rtlCol="0">
            <a:spAutoFit/>
          </a:bodyPr>
          <a:lstStyle/>
          <a:p>
            <a:pPr algn="ctr"/>
            <a:r>
              <a:rPr lang="en-US" sz="4400" b="1" dirty="0">
                <a:solidFill>
                  <a:schemeClr val="bg1"/>
                </a:solidFill>
                <a:latin typeface="Segoe UI" panose="020B0502040204020203" pitchFamily="34" charset="0"/>
                <a:cs typeface="Segoe UI" panose="020B0502040204020203" pitchFamily="34" charset="0"/>
              </a:rPr>
              <a:t>Benefits</a:t>
            </a:r>
          </a:p>
        </p:txBody>
      </p:sp>
      <p:sp>
        <p:nvSpPr>
          <p:cNvPr id="9" name="TextBox 8">
            <a:extLst>
              <a:ext uri="{FF2B5EF4-FFF2-40B4-BE49-F238E27FC236}">
                <a16:creationId xmlns:a16="http://schemas.microsoft.com/office/drawing/2014/main" id="{2B0704E5-78F8-1802-BF1E-B9A977C240DB}"/>
              </a:ext>
            </a:extLst>
          </p:cNvPr>
          <p:cNvSpPr txBox="1"/>
          <p:nvPr/>
        </p:nvSpPr>
        <p:spPr>
          <a:xfrm>
            <a:off x="8489332" y="253108"/>
            <a:ext cx="3411414" cy="1354217"/>
          </a:xfrm>
          <a:prstGeom prst="rect">
            <a:avLst/>
          </a:prstGeom>
          <a:noFill/>
        </p:spPr>
        <p:txBody>
          <a:bodyPr wrap="square" lIns="0" tIns="0" rIns="0" bIns="0" rtlCol="0">
            <a:spAutoFit/>
          </a:bodyPr>
          <a:lstStyle/>
          <a:p>
            <a:pPr algn="ctr"/>
            <a:r>
              <a:rPr lang="en-US" sz="4400" b="1" dirty="0">
                <a:latin typeface="Calibri" panose="020F0502020204030204" pitchFamily="34" charset="0"/>
                <a:cs typeface="Calibri" panose="020F0502020204030204" pitchFamily="34" charset="0"/>
              </a:rPr>
              <a:t>Problem Statement</a:t>
            </a:r>
          </a:p>
        </p:txBody>
      </p:sp>
      <p:sp>
        <p:nvSpPr>
          <p:cNvPr id="11" name="TextBox 10">
            <a:extLst>
              <a:ext uri="{FF2B5EF4-FFF2-40B4-BE49-F238E27FC236}">
                <a16:creationId xmlns:a16="http://schemas.microsoft.com/office/drawing/2014/main" id="{A3C13E77-3A4B-3899-B4FB-0DD9C0EDB381}"/>
              </a:ext>
            </a:extLst>
          </p:cNvPr>
          <p:cNvSpPr txBox="1"/>
          <p:nvPr/>
        </p:nvSpPr>
        <p:spPr>
          <a:xfrm>
            <a:off x="415961" y="1858054"/>
            <a:ext cx="3286708" cy="4358886"/>
          </a:xfrm>
          <a:prstGeom prst="rect">
            <a:avLst/>
          </a:prstGeom>
          <a:noFill/>
        </p:spPr>
        <p:txBody>
          <a:bodyPr wrap="square">
            <a:spAutoFit/>
          </a:bodyPr>
          <a:lstStyle/>
          <a:p>
            <a:pPr algn="ct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The Significance Of Sales Management Has Grown Substantially Due To Escalating Competition And The Demand For Enhanced Distribution Methods Aimed At Cost Reduction And Profit Augmentation. In Contemporary Business Operations, Sales Management Stands As The Paramount Function Within Commercial Enterprises.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6446D5A-039B-5397-EEBF-97F01DF1D9FE}"/>
              </a:ext>
            </a:extLst>
          </p:cNvPr>
          <p:cNvSpPr txBox="1"/>
          <p:nvPr/>
        </p:nvSpPr>
        <p:spPr>
          <a:xfrm>
            <a:off x="4390293" y="1374845"/>
            <a:ext cx="3411414" cy="5325304"/>
          </a:xfrm>
          <a:prstGeom prst="rect">
            <a:avLst/>
          </a:prstGeom>
          <a:noFill/>
        </p:spPr>
        <p:txBody>
          <a:bodyPr wrap="square">
            <a:spAutoFit/>
          </a:bodyPr>
          <a:lstStyle/>
          <a:p>
            <a:pPr>
              <a:lnSpc>
                <a:spcPct val="107000"/>
              </a:lnSpc>
              <a:spcAft>
                <a:spcPts val="800"/>
              </a:spcAft>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Facilitates Informed And Improved Business Decision-Making.</a:t>
            </a: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Enables The Analysis Of Customer Trends And Satisfaction, Thereby Fostering The Development Of Innovative And Superior Products And Services.</a:t>
            </a: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Provides A Deeper Understanding Of The Customer Base.</a:t>
            </a: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Streamlines The Management Of Resources For Smoother Operations.</a:t>
            </a: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71B10B5E-A209-F971-5E96-9507B55E0BE6}"/>
              </a:ext>
            </a:extLst>
          </p:cNvPr>
          <p:cNvSpPr txBox="1"/>
          <p:nvPr/>
        </p:nvSpPr>
        <p:spPr>
          <a:xfrm>
            <a:off x="8551685" y="1858054"/>
            <a:ext cx="3286708" cy="4358886"/>
          </a:xfrm>
          <a:prstGeom prst="rect">
            <a:avLst/>
          </a:prstGeom>
          <a:noFill/>
        </p:spPr>
        <p:txBody>
          <a:bodyPr wrap="square">
            <a:spAutoFit/>
          </a:bodyPr>
          <a:lstStyle/>
          <a:p>
            <a:pPr algn="ct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Create A Comprehensive Report Through The Process Of Extracting, Transforming, And Loading (ETL) Of Data. This Report Will Encompass The Sales Trends Categorized By Year, Month, And Quarter. Furthermore, It Will Delve Into Data Relationships To Facilitate A Comprehensive Understanding And Thorough Analysis Of The Underlying Facts.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00318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Quick Insight :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7734301" cy="40703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Concise Overview Of Amazon Sales For The Years 2017, 2018, And 2019.</a:t>
            </a:r>
          </a:p>
        </p:txBody>
      </p:sp>
      <p:sp>
        <p:nvSpPr>
          <p:cNvPr id="5" name="TextBox 4">
            <a:extLst>
              <a:ext uri="{FF2B5EF4-FFF2-40B4-BE49-F238E27FC236}">
                <a16:creationId xmlns:a16="http://schemas.microsoft.com/office/drawing/2014/main" id="{66D2C9A0-1327-A183-2653-F7263F0AF3F0}"/>
              </a:ext>
            </a:extLst>
          </p:cNvPr>
          <p:cNvSpPr txBox="1"/>
          <p:nvPr/>
        </p:nvSpPr>
        <p:spPr>
          <a:xfrm>
            <a:off x="957941" y="2088528"/>
            <a:ext cx="3077029" cy="1446550"/>
          </a:xfrm>
          <a:prstGeom prst="rect">
            <a:avLst/>
          </a:prstGeom>
          <a:solidFill>
            <a:schemeClr val="tx1">
              <a:lumMod val="50000"/>
            </a:schemeClr>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bg2"/>
                </a:solidFill>
                <a:latin typeface="Calibri" panose="020F0502020204030204" pitchFamily="34" charset="0"/>
                <a:cs typeface="Calibri" panose="020F0502020204030204" pitchFamily="34" charset="0"/>
              </a:rPr>
              <a:t>181.6M</a:t>
            </a:r>
            <a:r>
              <a:rPr lang="en-US" sz="4400" dirty="0">
                <a:solidFill>
                  <a:schemeClr val="bg2"/>
                </a:solidFill>
                <a:latin typeface="Calibri" panose="020F0502020204030204" pitchFamily="34" charset="0"/>
                <a:cs typeface="Calibri" panose="020F0502020204030204" pitchFamily="34" charset="0"/>
              </a:rPr>
              <a:t> </a:t>
            </a:r>
          </a:p>
          <a:p>
            <a:pPr algn="ctr"/>
            <a:r>
              <a:rPr lang="en-US" sz="2800" dirty="0">
                <a:solidFill>
                  <a:schemeClr val="bg2"/>
                </a:solidFill>
                <a:latin typeface="Calibri" panose="020F0502020204030204" pitchFamily="34" charset="0"/>
                <a:cs typeface="Calibri" panose="020F0502020204030204" pitchFamily="34" charset="0"/>
              </a:rPr>
              <a:t>Total Sales</a:t>
            </a:r>
          </a:p>
        </p:txBody>
      </p:sp>
      <p:sp>
        <p:nvSpPr>
          <p:cNvPr id="6" name="TextBox 5">
            <a:extLst>
              <a:ext uri="{FF2B5EF4-FFF2-40B4-BE49-F238E27FC236}">
                <a16:creationId xmlns:a16="http://schemas.microsoft.com/office/drawing/2014/main" id="{43267250-0587-B034-05F8-D0081F2D2EC7}"/>
              </a:ext>
            </a:extLst>
          </p:cNvPr>
          <p:cNvSpPr txBox="1"/>
          <p:nvPr/>
        </p:nvSpPr>
        <p:spPr>
          <a:xfrm>
            <a:off x="4464729" y="2088528"/>
            <a:ext cx="3262540" cy="1446550"/>
          </a:xfrm>
          <a:prstGeom prst="rect">
            <a:avLst/>
          </a:prstGeom>
          <a:solidFill>
            <a:schemeClr val="tx1">
              <a:lumMod val="50000"/>
            </a:schemeClr>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algn="ctr">
              <a:defRPr sz="6000" b="1">
                <a:solidFill>
                  <a:schemeClr val="bg2"/>
                </a:solidFill>
                <a:latin typeface="Calibri" panose="020F0502020204030204" pitchFamily="34" charset="0"/>
                <a:cs typeface="Calibri" panose="020F0502020204030204" pitchFamily="34" charset="0"/>
              </a:defRPr>
            </a:lvl1pPr>
          </a:lstStyle>
          <a:p>
            <a:r>
              <a:rPr lang="en-US" dirty="0"/>
              <a:t>2857K </a:t>
            </a:r>
          </a:p>
          <a:p>
            <a:r>
              <a:rPr lang="en-US" sz="2800" b="0" dirty="0"/>
              <a:t>Sales Quantity</a:t>
            </a:r>
          </a:p>
        </p:txBody>
      </p:sp>
      <p:sp>
        <p:nvSpPr>
          <p:cNvPr id="7" name="TextBox 6">
            <a:extLst>
              <a:ext uri="{FF2B5EF4-FFF2-40B4-BE49-F238E27FC236}">
                <a16:creationId xmlns:a16="http://schemas.microsoft.com/office/drawing/2014/main" id="{E33682FB-0E33-099B-CFCE-D15D9D8C0A1E}"/>
              </a:ext>
            </a:extLst>
          </p:cNvPr>
          <p:cNvSpPr txBox="1"/>
          <p:nvPr/>
        </p:nvSpPr>
        <p:spPr>
          <a:xfrm>
            <a:off x="8157029" y="2088528"/>
            <a:ext cx="3077029" cy="1446550"/>
          </a:xfrm>
          <a:prstGeom prst="rect">
            <a:avLst/>
          </a:prstGeom>
          <a:solidFill>
            <a:schemeClr val="tx1">
              <a:lumMod val="50000"/>
            </a:schemeClr>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algn="ctr">
              <a:defRPr sz="6000" b="1">
                <a:solidFill>
                  <a:schemeClr val="bg2"/>
                </a:solidFill>
                <a:latin typeface="Calibri" panose="020F0502020204030204" pitchFamily="34" charset="0"/>
                <a:cs typeface="Calibri" panose="020F0502020204030204" pitchFamily="34" charset="0"/>
              </a:defRPr>
            </a:lvl1pPr>
          </a:lstStyle>
          <a:p>
            <a:r>
              <a:rPr lang="en-US" dirty="0"/>
              <a:t>75.45M </a:t>
            </a:r>
          </a:p>
          <a:p>
            <a:r>
              <a:rPr lang="en-US" sz="2800" b="0" dirty="0"/>
              <a:t>Total Profit</a:t>
            </a:r>
          </a:p>
        </p:txBody>
      </p:sp>
      <p:sp>
        <p:nvSpPr>
          <p:cNvPr id="8" name="TextBox 7">
            <a:extLst>
              <a:ext uri="{FF2B5EF4-FFF2-40B4-BE49-F238E27FC236}">
                <a16:creationId xmlns:a16="http://schemas.microsoft.com/office/drawing/2014/main" id="{0A14CF4B-7D1D-6FA5-35AF-6DAA7D6F2E1F}"/>
              </a:ext>
            </a:extLst>
          </p:cNvPr>
          <p:cNvSpPr txBox="1"/>
          <p:nvPr/>
        </p:nvSpPr>
        <p:spPr>
          <a:xfrm>
            <a:off x="2676934" y="4342016"/>
            <a:ext cx="3077029" cy="1446550"/>
          </a:xfrm>
          <a:prstGeom prst="rect">
            <a:avLst/>
          </a:prstGeom>
          <a:solidFill>
            <a:schemeClr val="bg1"/>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latin typeface="Calibri" panose="020F0502020204030204" pitchFamily="34" charset="0"/>
                <a:cs typeface="Calibri" panose="020F0502020204030204" pitchFamily="34" charset="0"/>
              </a:rPr>
              <a:t>639</a:t>
            </a:r>
            <a:r>
              <a:rPr lang="en-US" sz="4400" dirty="0">
                <a:latin typeface="Calibri" panose="020F0502020204030204" pitchFamily="34" charset="0"/>
                <a:cs typeface="Calibri" panose="020F0502020204030204" pitchFamily="34" charset="0"/>
              </a:rPr>
              <a:t> </a:t>
            </a:r>
          </a:p>
          <a:p>
            <a:pPr algn="ctr"/>
            <a:r>
              <a:rPr lang="en-US" sz="2800" dirty="0">
                <a:latin typeface="Calibri" panose="020F0502020204030204" pitchFamily="34" charset="0"/>
                <a:cs typeface="Calibri" panose="020F0502020204030204" pitchFamily="34" charset="0"/>
              </a:rPr>
              <a:t>Products</a:t>
            </a:r>
          </a:p>
        </p:txBody>
      </p:sp>
      <p:sp>
        <p:nvSpPr>
          <p:cNvPr id="9" name="TextBox 8">
            <a:extLst>
              <a:ext uri="{FF2B5EF4-FFF2-40B4-BE49-F238E27FC236}">
                <a16:creationId xmlns:a16="http://schemas.microsoft.com/office/drawing/2014/main" id="{5320F8D5-F860-AB62-2A0B-7A1F3C12193E}"/>
              </a:ext>
            </a:extLst>
          </p:cNvPr>
          <p:cNvSpPr txBox="1"/>
          <p:nvPr/>
        </p:nvSpPr>
        <p:spPr>
          <a:xfrm>
            <a:off x="6438037" y="4342016"/>
            <a:ext cx="3077029" cy="1446550"/>
          </a:xfrm>
          <a:prstGeom prst="rect">
            <a:avLst/>
          </a:prstGeom>
          <a:solidFill>
            <a:schemeClr val="bg1"/>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algn="ctr">
              <a:defRPr sz="6000" b="1">
                <a:solidFill>
                  <a:schemeClr val="bg1"/>
                </a:solidFill>
                <a:latin typeface="Calibri" panose="020F0502020204030204" pitchFamily="34" charset="0"/>
                <a:cs typeface="Calibri" panose="020F0502020204030204" pitchFamily="34" charset="0"/>
              </a:defRPr>
            </a:lvl1pPr>
          </a:lstStyle>
          <a:p>
            <a:r>
              <a:rPr lang="en-US" dirty="0">
                <a:solidFill>
                  <a:schemeClr val="tx1"/>
                </a:solidFill>
              </a:rPr>
              <a:t>439 </a:t>
            </a:r>
          </a:p>
          <a:p>
            <a:r>
              <a:rPr lang="en-US" sz="2800" dirty="0">
                <a:solidFill>
                  <a:schemeClr val="tx1"/>
                </a:solidFill>
              </a:rPr>
              <a:t>Customers</a:t>
            </a:r>
          </a:p>
        </p:txBody>
      </p:sp>
    </p:spTree>
    <p:extLst>
      <p:ext uri="{BB962C8B-B14F-4D97-AF65-F5344CB8AC3E}">
        <p14:creationId xmlns:p14="http://schemas.microsoft.com/office/powerpoint/2010/main" val="32664221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Total Sales For All The Quarters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67191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Terms Of Revenue, 2017 Recorded The Highest At 85.12 Million, Followed By 2019 At 76.12 Million, And Then 2018 At 20.36 Million.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F6F209CD-E75E-8C56-B40F-AC1864ED51B0}"/>
              </a:ext>
            </a:extLst>
          </p:cNvPr>
          <p:cNvGraphicFramePr>
            <a:graphicFrameLocks/>
          </p:cNvGraphicFramePr>
          <p:nvPr>
            <p:extLst>
              <p:ext uri="{D42A27DB-BD31-4B8C-83A1-F6EECF244321}">
                <p14:modId xmlns:p14="http://schemas.microsoft.com/office/powerpoint/2010/main" val="1653519893"/>
              </p:ext>
            </p:extLst>
          </p:nvPr>
        </p:nvGraphicFramePr>
        <p:xfrm>
          <a:off x="442847" y="2496775"/>
          <a:ext cx="11229747" cy="414662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CDC96444-77D1-CA79-C101-2AA612FEB153}"/>
              </a:ext>
            </a:extLst>
          </p:cNvPr>
          <p:cNvSpPr txBox="1"/>
          <p:nvPr/>
        </p:nvSpPr>
        <p:spPr>
          <a:xfrm>
            <a:off x="2798928" y="2174781"/>
            <a:ext cx="1216207" cy="246221"/>
          </a:xfrm>
          <a:prstGeom prst="rect">
            <a:avLst/>
          </a:prstGeom>
          <a:noFill/>
        </p:spPr>
        <p:txBody>
          <a:bodyPr wrap="square" lIns="0" tIns="0" rIns="0" bIns="0" rtlCol="0">
            <a:spAutoFit/>
          </a:bodyPr>
          <a:lstStyle/>
          <a:p>
            <a:pPr algn="ctr"/>
            <a:r>
              <a:rPr lang="en-US" sz="1600" b="1" dirty="0">
                <a:latin typeface="Segoe UI" panose="020B0502040204020203" pitchFamily="34" charset="0"/>
                <a:cs typeface="Segoe UI" panose="020B0502040204020203" pitchFamily="34" charset="0"/>
              </a:rPr>
              <a:t>85.12M</a:t>
            </a:r>
            <a:r>
              <a:rPr lang="en-US" sz="1600" b="1" dirty="0">
                <a:solidFill>
                  <a:schemeClr val="accent4">
                    <a:lumMod val="50000"/>
                  </a:schemeClr>
                </a:solidFill>
                <a:latin typeface="Segoe UI" panose="020B0502040204020203" pitchFamily="34" charset="0"/>
                <a:cs typeface="Segoe UI" panose="020B0502040204020203" pitchFamily="34" charset="0"/>
              </a:rPr>
              <a:t> </a:t>
            </a:r>
          </a:p>
        </p:txBody>
      </p:sp>
      <p:sp>
        <p:nvSpPr>
          <p:cNvPr id="11" name="TextBox 10">
            <a:extLst>
              <a:ext uri="{FF2B5EF4-FFF2-40B4-BE49-F238E27FC236}">
                <a16:creationId xmlns:a16="http://schemas.microsoft.com/office/drawing/2014/main" id="{14E6F49E-D8F1-E002-ACCD-208E1CD3291C}"/>
              </a:ext>
            </a:extLst>
          </p:cNvPr>
          <p:cNvSpPr txBox="1"/>
          <p:nvPr/>
        </p:nvSpPr>
        <p:spPr>
          <a:xfrm>
            <a:off x="5887380" y="2252860"/>
            <a:ext cx="1216207" cy="246221"/>
          </a:xfrm>
          <a:prstGeom prst="rect">
            <a:avLst/>
          </a:prstGeom>
          <a:noFill/>
        </p:spPr>
        <p:txBody>
          <a:bodyPr wrap="square" lIns="0" tIns="0" rIns="0" bIns="0" rtlCol="0">
            <a:spAutoFit/>
          </a:bodyPr>
          <a:lstStyle/>
          <a:p>
            <a:pPr algn="ctr"/>
            <a:r>
              <a:rPr lang="en-US" sz="1600" b="1" dirty="0">
                <a:latin typeface="Segoe UI" panose="020B0502040204020203" pitchFamily="34" charset="0"/>
                <a:cs typeface="Segoe UI" panose="020B0502040204020203" pitchFamily="34" charset="0"/>
              </a:rPr>
              <a:t>20.36M</a:t>
            </a:r>
            <a:r>
              <a:rPr lang="en-US" sz="1600" b="1" dirty="0">
                <a:solidFill>
                  <a:schemeClr val="accent4">
                    <a:lumMod val="50000"/>
                  </a:schemeClr>
                </a:solidFill>
                <a:latin typeface="Segoe UI" panose="020B0502040204020203" pitchFamily="34" charset="0"/>
                <a:cs typeface="Segoe UI" panose="020B0502040204020203" pitchFamily="34" charset="0"/>
              </a:rPr>
              <a:t> </a:t>
            </a:r>
          </a:p>
        </p:txBody>
      </p:sp>
      <p:cxnSp>
        <p:nvCxnSpPr>
          <p:cNvPr id="12" name="Straight Connector 11">
            <a:extLst>
              <a:ext uri="{FF2B5EF4-FFF2-40B4-BE49-F238E27FC236}">
                <a16:creationId xmlns:a16="http://schemas.microsoft.com/office/drawing/2014/main" id="{F3E33C59-6A38-4AA0-3455-28E61ACCEFFB}"/>
              </a:ext>
            </a:extLst>
          </p:cNvPr>
          <p:cNvCxnSpPr>
            <a:cxnSpLocks/>
          </p:cNvCxnSpPr>
          <p:nvPr/>
        </p:nvCxnSpPr>
        <p:spPr>
          <a:xfrm>
            <a:off x="1309511" y="2421002"/>
            <a:ext cx="4476271" cy="0"/>
          </a:xfrm>
          <a:prstGeom prst="line">
            <a:avLst/>
          </a:prstGeom>
          <a:ln w="9525"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2F354F00-A62E-2E94-04AC-8274896259E7}"/>
              </a:ext>
            </a:extLst>
          </p:cNvPr>
          <p:cNvCxnSpPr>
            <a:cxnSpLocks/>
          </p:cNvCxnSpPr>
          <p:nvPr/>
        </p:nvCxnSpPr>
        <p:spPr>
          <a:xfrm>
            <a:off x="7152843" y="2445643"/>
            <a:ext cx="4476271" cy="0"/>
          </a:xfrm>
          <a:prstGeom prst="line">
            <a:avLst/>
          </a:prstGeom>
          <a:ln w="9525"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31D9816-F352-F4C8-EAFB-137EB53FF80D}"/>
              </a:ext>
            </a:extLst>
          </p:cNvPr>
          <p:cNvSpPr txBox="1"/>
          <p:nvPr/>
        </p:nvSpPr>
        <p:spPr>
          <a:xfrm>
            <a:off x="8975832" y="2170394"/>
            <a:ext cx="1216207" cy="246221"/>
          </a:xfrm>
          <a:prstGeom prst="rect">
            <a:avLst/>
          </a:prstGeom>
          <a:noFill/>
        </p:spPr>
        <p:txBody>
          <a:bodyPr wrap="square" lIns="0" tIns="0" rIns="0" bIns="0" rtlCol="0">
            <a:spAutoFit/>
          </a:bodyPr>
          <a:lstStyle/>
          <a:p>
            <a:pPr algn="ctr"/>
            <a:r>
              <a:rPr lang="en-US" sz="1600" b="1" dirty="0">
                <a:latin typeface="Segoe UI" panose="020B0502040204020203" pitchFamily="34" charset="0"/>
                <a:cs typeface="Segoe UI" panose="020B0502040204020203" pitchFamily="34" charset="0"/>
              </a:rPr>
              <a:t>76.12M </a:t>
            </a:r>
          </a:p>
        </p:txBody>
      </p:sp>
    </p:spTree>
    <p:extLst>
      <p:ext uri="{BB962C8B-B14F-4D97-AF65-F5344CB8AC3E}">
        <p14:creationId xmlns:p14="http://schemas.microsoft.com/office/powerpoint/2010/main" val="10616345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Monthly Sales Comparison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67191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Terms Of Revenue, 2017 Recorded The Highest At 85.12 Million, Followed By 2019 At 76.12 Million, And Then 2018 At 20.36 Million.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EA5521C5-47D6-4051-2861-B9638E453143}"/>
              </a:ext>
            </a:extLst>
          </p:cNvPr>
          <p:cNvGraphicFramePr>
            <a:graphicFrameLocks/>
          </p:cNvGraphicFramePr>
          <p:nvPr>
            <p:extLst>
              <p:ext uri="{D42A27DB-BD31-4B8C-83A1-F6EECF244321}">
                <p14:modId xmlns:p14="http://schemas.microsoft.com/office/powerpoint/2010/main" val="994133978"/>
              </p:ext>
            </p:extLst>
          </p:nvPr>
        </p:nvGraphicFramePr>
        <p:xfrm>
          <a:off x="285750" y="1892795"/>
          <a:ext cx="11582400" cy="47801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57676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10231372"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Revenue Categorized By Countries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67191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US Accounted For 73% Of The Revenue, Followed By Australia. The Least Revenue Was Accounted For By IR, Followed By CA.</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64047E39-4A54-F0D5-0A96-866D8C06B195}"/>
              </a:ext>
            </a:extLst>
          </p:cNvPr>
          <p:cNvGraphicFramePr>
            <a:graphicFrameLocks/>
          </p:cNvGraphicFramePr>
          <p:nvPr>
            <p:extLst>
              <p:ext uri="{D42A27DB-BD31-4B8C-83A1-F6EECF244321}">
                <p14:modId xmlns:p14="http://schemas.microsoft.com/office/powerpoint/2010/main" val="398161246"/>
              </p:ext>
            </p:extLst>
          </p:nvPr>
        </p:nvGraphicFramePr>
        <p:xfrm>
          <a:off x="1364326" y="2154521"/>
          <a:ext cx="9197927" cy="46381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84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Top 10 Customers w.r.t Revenue :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Paracel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Gigaplace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Generated Revenue Of 11.40 Million, Followed By Pereras, Which Generated 10.84 Million.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04C7485D-8870-352E-E8D2-1E76D5ED71B4}"/>
              </a:ext>
            </a:extLst>
          </p:cNvPr>
          <p:cNvGraphicFramePr>
            <a:graphicFrameLocks/>
          </p:cNvGraphicFramePr>
          <p:nvPr>
            <p:extLst>
              <p:ext uri="{D42A27DB-BD31-4B8C-83A1-F6EECF244321}">
                <p14:modId xmlns:p14="http://schemas.microsoft.com/office/powerpoint/2010/main" val="934809056"/>
              </p:ext>
            </p:extLst>
          </p:nvPr>
        </p:nvGraphicFramePr>
        <p:xfrm>
          <a:off x="203200" y="1750454"/>
          <a:ext cx="11988800" cy="4808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22801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Segoe UI" panose="020B0502040204020203" pitchFamily="34" charset="0"/>
                <a:cs typeface="Segoe UI" panose="020B0502040204020203" pitchFamily="34" charset="0"/>
              </a:rPr>
              <a:t>Top 5 Customers of Countries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Top Five Customers From Each Country.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12">
            <a:extLst>
              <a:ext uri="{FF2B5EF4-FFF2-40B4-BE49-F238E27FC236}">
                <a16:creationId xmlns:a16="http://schemas.microsoft.com/office/drawing/2014/main" id="{E0054B2A-47B7-FA93-96DD-1E19743EEFF2}"/>
              </a:ext>
            </a:extLst>
          </p:cNvPr>
          <p:cNvGraphicFramePr>
            <a:graphicFrameLocks noGrp="1"/>
          </p:cNvGraphicFramePr>
          <p:nvPr>
            <p:extLst>
              <p:ext uri="{D42A27DB-BD31-4B8C-83A1-F6EECF244321}">
                <p14:modId xmlns:p14="http://schemas.microsoft.com/office/powerpoint/2010/main" val="1703412848"/>
              </p:ext>
            </p:extLst>
          </p:nvPr>
        </p:nvGraphicFramePr>
        <p:xfrm>
          <a:off x="499292" y="1745527"/>
          <a:ext cx="11193415" cy="4722590"/>
        </p:xfrm>
        <a:graphic>
          <a:graphicData uri="http://schemas.openxmlformats.org/drawingml/2006/table">
            <a:tbl>
              <a:tblPr firstRow="1" bandRow="1">
                <a:tableStyleId>{5202B0CA-FC54-4496-8BCA-5EF66A818D29}</a:tableStyleId>
              </a:tblPr>
              <a:tblGrid>
                <a:gridCol w="2238683">
                  <a:extLst>
                    <a:ext uri="{9D8B030D-6E8A-4147-A177-3AD203B41FA5}">
                      <a16:colId xmlns:a16="http://schemas.microsoft.com/office/drawing/2014/main" val="2387828395"/>
                    </a:ext>
                  </a:extLst>
                </a:gridCol>
                <a:gridCol w="2238683">
                  <a:extLst>
                    <a:ext uri="{9D8B030D-6E8A-4147-A177-3AD203B41FA5}">
                      <a16:colId xmlns:a16="http://schemas.microsoft.com/office/drawing/2014/main" val="1262812922"/>
                    </a:ext>
                  </a:extLst>
                </a:gridCol>
                <a:gridCol w="2238683">
                  <a:extLst>
                    <a:ext uri="{9D8B030D-6E8A-4147-A177-3AD203B41FA5}">
                      <a16:colId xmlns:a16="http://schemas.microsoft.com/office/drawing/2014/main" val="3966317697"/>
                    </a:ext>
                  </a:extLst>
                </a:gridCol>
                <a:gridCol w="2238683">
                  <a:extLst>
                    <a:ext uri="{9D8B030D-6E8A-4147-A177-3AD203B41FA5}">
                      <a16:colId xmlns:a16="http://schemas.microsoft.com/office/drawing/2014/main" val="2260889097"/>
                    </a:ext>
                  </a:extLst>
                </a:gridCol>
                <a:gridCol w="2238683">
                  <a:extLst>
                    <a:ext uri="{9D8B030D-6E8A-4147-A177-3AD203B41FA5}">
                      <a16:colId xmlns:a16="http://schemas.microsoft.com/office/drawing/2014/main" val="3999175975"/>
                    </a:ext>
                  </a:extLst>
                </a:gridCol>
              </a:tblGrid>
              <a:tr h="641393">
                <a:tc>
                  <a:txBody>
                    <a:bodyPr/>
                    <a:lstStyle/>
                    <a:p>
                      <a:pPr algn="ctr" fontAlgn="b"/>
                      <a:r>
                        <a:rPr lang="en-US" sz="1600" b="1" u="none" strike="noStrike" baseline="0" dirty="0">
                          <a:solidFill>
                            <a:schemeClr val="tx1"/>
                          </a:solidFill>
                          <a:effectLst/>
                        </a:rPr>
                        <a:t>US</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1" u="none" strike="noStrike" baseline="0" dirty="0">
                          <a:solidFill>
                            <a:schemeClr val="tx1"/>
                          </a:solidFill>
                          <a:effectLst/>
                        </a:rPr>
                        <a:t>AU</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1" u="none" strike="noStrike" baseline="0" dirty="0">
                          <a:solidFill>
                            <a:schemeClr val="tx1"/>
                          </a:solidFill>
                          <a:effectLst/>
                        </a:rPr>
                        <a:t>UK</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1" u="none" strike="noStrike" baseline="0" dirty="0">
                          <a:solidFill>
                            <a:schemeClr val="tx1"/>
                          </a:solidFill>
                          <a:effectLst/>
                        </a:rPr>
                        <a:t>CA</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1" u="none" strike="noStrike" baseline="0" dirty="0">
                          <a:solidFill>
                            <a:schemeClr val="tx1"/>
                          </a:solidFill>
                          <a:effectLst/>
                        </a:rPr>
                        <a:t>IR</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7592754"/>
                  </a:ext>
                </a:extLst>
              </a:tr>
              <a:tr h="859951">
                <a:tc>
                  <a:txBody>
                    <a:bodyPr/>
                    <a:lstStyle/>
                    <a:p>
                      <a:pPr algn="ctr" fontAlgn="b"/>
                      <a:r>
                        <a:rPr lang="en-US" sz="1600" b="0" u="none" strike="noStrike" baseline="0" dirty="0">
                          <a:solidFill>
                            <a:srgbClr val="000000"/>
                          </a:solidFill>
                          <a:effectLst/>
                        </a:rPr>
                        <a:t>Paracel Gigaplace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Target Gigstore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Champs Gigaplace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Dci Shop</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Oki Shop</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17571810"/>
                  </a:ext>
                </a:extLst>
              </a:tr>
              <a:tr h="641393">
                <a:tc>
                  <a:txBody>
                    <a:bodyPr/>
                    <a:lstStyle/>
                    <a:p>
                      <a:pPr algn="ctr" fontAlgn="b"/>
                      <a:r>
                        <a:rPr lang="en-US" sz="1600" b="0" u="none" strike="noStrike" baseline="0" dirty="0" err="1">
                          <a:solidFill>
                            <a:srgbClr val="000000"/>
                          </a:solidFill>
                          <a:effectLst/>
                        </a:rPr>
                        <a:t>Pereras</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TeamStore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ComeStore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A1 Store</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Harbor Store</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7529431"/>
                  </a:ext>
                </a:extLst>
              </a:tr>
              <a:tr h="859951">
                <a:tc>
                  <a:txBody>
                    <a:bodyPr/>
                    <a:lstStyle/>
                    <a:p>
                      <a:pPr algn="ctr" fontAlgn="b"/>
                      <a:r>
                        <a:rPr lang="en-US" sz="1600" b="0" u="none" strike="noStrike" baseline="0" dirty="0">
                          <a:solidFill>
                            <a:srgbClr val="000000"/>
                          </a:solidFill>
                          <a:effectLst/>
                        </a:rPr>
                        <a:t>Tandy Superstore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Screen Supermarket</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err="1">
                          <a:solidFill>
                            <a:srgbClr val="000000"/>
                          </a:solidFill>
                          <a:effectLst/>
                        </a:rPr>
                        <a:t>Zeroo</a:t>
                      </a:r>
                      <a:r>
                        <a:rPr lang="en-US" sz="1600" b="0" u="none" strike="noStrike" baseline="0" dirty="0">
                          <a:solidFill>
                            <a:srgbClr val="000000"/>
                          </a:solidFill>
                          <a:effectLst/>
                        </a:rPr>
                        <a:t> </a:t>
                      </a:r>
                      <a:r>
                        <a:rPr lang="en-US" sz="1600" b="0" u="none" strike="noStrike" baseline="0" dirty="0" err="1">
                          <a:solidFill>
                            <a:srgbClr val="000000"/>
                          </a:solidFill>
                          <a:effectLst/>
                        </a:rPr>
                        <a:t>Gigastore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err="1">
                          <a:solidFill>
                            <a:srgbClr val="000000"/>
                          </a:solidFill>
                          <a:effectLst/>
                        </a:rPr>
                        <a:t>Ravenwerks</a:t>
                      </a:r>
                      <a:r>
                        <a:rPr lang="en-US" sz="1600" b="0" u="none" strike="noStrike" baseline="0" dirty="0">
                          <a:solidFill>
                            <a:srgbClr val="000000"/>
                          </a:solidFill>
                          <a:effectLst/>
                        </a:rPr>
                        <a:t> Shop</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Sage Supermarket</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2526824"/>
                  </a:ext>
                </a:extLst>
              </a:tr>
              <a:tr h="859951">
                <a:tc>
                  <a:txBody>
                    <a:bodyPr/>
                    <a:lstStyle/>
                    <a:p>
                      <a:pPr algn="ctr" fontAlgn="b"/>
                      <a:r>
                        <a:rPr lang="en-US" sz="1600" b="0" u="none" strike="noStrike" baseline="0" dirty="0" err="1">
                          <a:solidFill>
                            <a:srgbClr val="000000"/>
                          </a:solidFill>
                          <a:effectLst/>
                        </a:rPr>
                        <a:t>Vanstars</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Aadast Shop</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Ventana </a:t>
                      </a:r>
                      <a:r>
                        <a:rPr lang="en-US" sz="1600" b="0" u="none" strike="noStrike" baseline="0" dirty="0" err="1">
                          <a:solidFill>
                            <a:srgbClr val="000000"/>
                          </a:solidFill>
                          <a:effectLst/>
                        </a:rPr>
                        <a:t>Maxistore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Pacific Supermarket</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Jones Stores</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3520303"/>
                  </a:ext>
                </a:extLst>
              </a:tr>
              <a:tr h="859951">
                <a:tc>
                  <a:txBody>
                    <a:bodyPr/>
                    <a:lstStyle/>
                    <a:p>
                      <a:pPr algn="ctr" fontAlgn="b"/>
                      <a:r>
                        <a:rPr lang="en-US" sz="1600" b="0" u="none" strike="noStrike" baseline="0" dirty="0" err="1">
                          <a:solidFill>
                            <a:srgbClr val="000000"/>
                          </a:solidFill>
                          <a:effectLst/>
                        </a:rPr>
                        <a:t>Matradi</a:t>
                      </a:r>
                      <a:r>
                        <a:rPr lang="en-US" sz="1600" b="0" u="none" strike="noStrike" baseline="0" dirty="0">
                          <a:solidFill>
                            <a:srgbClr val="000000"/>
                          </a:solidFill>
                          <a:effectLst/>
                        </a:rPr>
                        <a:t> Megastore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Edmark Shop</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Markets</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ACRON Shop</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Guarantee Supermarket</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14430744"/>
                  </a:ext>
                </a:extLst>
              </a:tr>
            </a:tbl>
          </a:graphicData>
        </a:graphic>
      </p:graphicFrame>
    </p:spTree>
    <p:extLst>
      <p:ext uri="{BB962C8B-B14F-4D97-AF65-F5344CB8AC3E}">
        <p14:creationId xmlns:p14="http://schemas.microsoft.com/office/powerpoint/2010/main" val="29144284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0" y="389883"/>
            <a:ext cx="10576605"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Top 10 Products Sold w.r.t Revenue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67191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Better Large Canned Shrimp And High Top Dried Mushrooms Are The Products With The Highest Sales Among All 639 Products.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46A1CCC0-2328-873A-BA68-08FF76307603}"/>
              </a:ext>
            </a:extLst>
          </p:cNvPr>
          <p:cNvGraphicFramePr>
            <a:graphicFrameLocks/>
          </p:cNvGraphicFramePr>
          <p:nvPr>
            <p:extLst>
              <p:ext uri="{D42A27DB-BD31-4B8C-83A1-F6EECF244321}">
                <p14:modId xmlns:p14="http://schemas.microsoft.com/office/powerpoint/2010/main" val="4186051107"/>
              </p:ext>
            </p:extLst>
          </p:nvPr>
        </p:nvGraphicFramePr>
        <p:xfrm>
          <a:off x="320966" y="1827478"/>
          <a:ext cx="11547184" cy="48922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206367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49</TotalTime>
  <Words>586</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Calisto MT</vt:lpstr>
      <vt:lpstr>Segoe UI</vt:lpstr>
      <vt:lpstr>Segoe UI Semibold</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Nilkanthanawar</dc:creator>
  <cp:lastModifiedBy>Chaitanya Nilkanthanawar</cp:lastModifiedBy>
  <cp:revision>5</cp:revision>
  <dcterms:created xsi:type="dcterms:W3CDTF">2023-08-04T17:11:56Z</dcterms:created>
  <dcterms:modified xsi:type="dcterms:W3CDTF">2023-08-05T03:50:34Z</dcterms:modified>
</cp:coreProperties>
</file>