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61" r:id="rId2"/>
    <p:sldId id="264" r:id="rId3"/>
    <p:sldId id="265" r:id="rId4"/>
    <p:sldId id="266" r:id="rId5"/>
    <p:sldId id="267" r:id="rId6"/>
    <p:sldId id="268" r:id="rId7"/>
    <p:sldId id="263" r:id="rId8"/>
    <p:sldId id="257" r:id="rId9"/>
    <p:sldId id="258" r:id="rId10"/>
    <p:sldId id="259" r:id="rId11"/>
  </p:sldIdLst>
  <p:sldSz cx="12192000" cy="6858000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Montserrat" panose="00000500000000000000" pitchFamily="50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AC7614"/>
    <a:srgbClr val="3399FF"/>
    <a:srgbClr val="3A7E96"/>
    <a:srgbClr val="19C3FF"/>
    <a:srgbClr val="002836"/>
    <a:srgbClr val="2C133D"/>
    <a:srgbClr val="0088B8"/>
    <a:srgbClr val="75DBFF"/>
    <a:srgbClr val="0056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5535-34FB-9674-7814-94F8EC9C5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44B09-435A-7D83-48AB-4100336E3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A3BFF-9881-C4CB-14D2-21AFDDBE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7DAC4-9502-E925-225B-2C4E871F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27796-139A-E1B3-CEF2-AFD4B87D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078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069E6-8A5B-B0DD-8AE6-C9B0F231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473D3-9513-7CA8-698A-CFD696429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3D1F6-15EA-53C6-99CC-7DD030F9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BF9F8-DAA8-BDDE-ACA4-64CE9411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F0846-9BFB-D7BE-5DD9-CC609D12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37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021BB7-E6F2-F102-D29E-2EA6DEBD6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87268-D2E7-2873-981F-BA53692D8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09A37-2413-39D9-1987-0DE47A0FF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8C311-B0FF-23DE-D4C2-F45F9075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44C6D-217A-EBAD-FE40-02EE47CC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54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0FB7-BA3F-02EC-5AD0-CDAC5C738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6AE03-E01D-9838-1031-45698B48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3DA6F-E5C0-F87E-D47A-0D91D48EC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644CF-7A57-FE66-B6CB-7C5FE090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B9FFB-BFE2-D405-2D92-6C29DBC8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84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513F-6BD4-B370-5139-F4C870040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B93AB-883B-212D-5B5A-AA32C28D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E7765-3BE8-70C0-4817-2B15E7F49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79317-DA7F-0553-BED4-70754BC78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D6696-7FB8-47A9-16CF-BD956C7A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23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A7F8-21B1-A0E1-0468-E24CEA1B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103C6-8CE1-A75A-1743-05EDC61CD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DFEE6-1208-04A0-A767-41B1E77DA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84226-E9EA-8072-7C84-833911A3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FDBCF-5E52-EC77-20AF-5FC50FC45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D7343-8EEF-1E92-F666-1F26A54D9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10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CAE7-47A0-851C-190D-BC324875E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9FEBF-3A4D-6CEA-EDBD-F5E8B659E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86A8A-1105-9673-0DF3-C6D468968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5DE4A-0204-76AF-683C-F13DA76A8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9F162D-19C3-32F0-6843-4A8F3AA01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A444C-6188-5AF1-D188-7DEB3BFE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FFC2C-17AC-380B-E571-EDABDA52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A1C5A-D061-DBE3-F6DF-866D0CD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19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E31C-7078-6C6F-1EA9-7E31E528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D81112-0860-F955-246A-78693D5D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94C1D-6449-7F6F-C3F7-B58BAA009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D1AE2-AA4C-1A7C-82E1-C2FEC8C9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1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961D0-F798-33D5-BC67-74ECD4CA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F08066-E931-3281-84D1-5AA17E2C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6F50A-DF32-B99F-25D2-93BB3DA1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50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62263-437E-1636-C86D-06EDB225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BD140-24E9-ECF2-57E6-A1149CC16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10C54-325A-B00A-8780-FE1711560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3F51D-C561-B857-979F-5E9BB6C7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ACF4C-C716-5E88-BC5A-BA844D69D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10A44-E383-26FA-F0A7-485CCBE3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87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8E229-F93C-5FB1-2729-22AF1F33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0ED6AD-3C97-1CD1-A51C-733233E66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E83B0-80A8-FDC1-FECE-B044E46B4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D3B00-9142-E972-0FD5-AC6412BAC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0A0AD-A4C7-17DC-4EF7-9D8B6595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444BB-36C0-C44F-59D0-101ACC50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72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A3DB64-8C7B-33D0-227E-6909B736A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14DB3-EE77-CB89-CF26-F5FD96210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6BAE1-9DC2-489D-388A-7583D20D6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36AA6-72B5-42F0-8282-8CBD373B88BE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A63F5-C2E7-DFC6-B094-9A39C3E3E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9019B-B4AF-3AF1-C8A3-B2576A419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73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u1Bbhw3wxM" TargetMode="External"/><Relationship Id="rId2" Type="http://schemas.openxmlformats.org/officeDocument/2006/relationships/hyperlink" Target="https://youtu.be/pmMrne3hYsg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liverpool.cloud.panopto.eu/Panopto/Pages/Viewer.aspx?id=29175bb6-a9e1-4970-8b06-b0eb007aef7f" TargetMode="External"/><Relationship Id="rId4" Type="http://schemas.openxmlformats.org/officeDocument/2006/relationships/hyperlink" Target="https://youtu.be/kbduwdDQ57U?si=S40b5SiChI4gwPdD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iverpool.cloud.panopto.eu/Panopto/Pages/Viewer.aspx?id=29175bb6-a9e1-4970-8b06-b0eb007aef7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u1Bbhw3wxM" TargetMode="External"/><Relationship Id="rId2" Type="http://schemas.openxmlformats.org/officeDocument/2006/relationships/hyperlink" Target="https://youtu.be/pmMrne3hYs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inyurl.com/teaching-with-ai" TargetMode="External"/><Relationship Id="rId5" Type="http://schemas.openxmlformats.org/officeDocument/2006/relationships/hyperlink" Target="https://liverpool.cloud.panopto.eu/Panopto/Pages/Viewer.aspx?id=29175bb6-a9e1-4970-8b06-b0eb007aef7f" TargetMode="External"/><Relationship Id="rId4" Type="http://schemas.openxmlformats.org/officeDocument/2006/relationships/hyperlink" Target="https://youtu.be/kbduwdDQ57U?si=S40b5SiChI4gwPd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u1Bbhw3wxM" TargetMode="External"/><Relationship Id="rId2" Type="http://schemas.openxmlformats.org/officeDocument/2006/relationships/hyperlink" Target="https://youtu.be/pmMrne3hYs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inyurl.com/teaching-with-ai" TargetMode="External"/><Relationship Id="rId5" Type="http://schemas.openxmlformats.org/officeDocument/2006/relationships/hyperlink" Target="https://liverpool.cloud.panopto.eu/Panopto/Pages/Viewer.aspx?id=29175bb6-a9e1-4970-8b06-b0eb007aef7f" TargetMode="External"/><Relationship Id="rId4" Type="http://schemas.openxmlformats.org/officeDocument/2006/relationships/hyperlink" Target="https://youtu.be/kbduwdDQ57U?si=S40b5SiChI4gwPd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u1Bbhw3wxM" TargetMode="External"/><Relationship Id="rId2" Type="http://schemas.openxmlformats.org/officeDocument/2006/relationships/hyperlink" Target="https://youtu.be/pmMrne3hYs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inyurl.com/teaching-with-ai" TargetMode="External"/><Relationship Id="rId5" Type="http://schemas.openxmlformats.org/officeDocument/2006/relationships/hyperlink" Target="https://liverpool.cloud.panopto.eu/Panopto/Pages/Viewer.aspx?id=29175bb6-a9e1-4970-8b06-b0eb007aef7f" TargetMode="External"/><Relationship Id="rId4" Type="http://schemas.openxmlformats.org/officeDocument/2006/relationships/hyperlink" Target="https://youtu.be/kbduwdDQ57U?si=S40b5SiChI4gwPd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u1Bbhw3wxM" TargetMode="External"/><Relationship Id="rId2" Type="http://schemas.openxmlformats.org/officeDocument/2006/relationships/hyperlink" Target="https://youtu.be/pmMrne3hYs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inyurl.com/teaching-with-ai" TargetMode="External"/><Relationship Id="rId5" Type="http://schemas.openxmlformats.org/officeDocument/2006/relationships/hyperlink" Target="https://liverpool.cloud.panopto.eu/Panopto/Pages/Viewer.aspx?id=29175bb6-a9e1-4970-8b06-b0eb007aef7f" TargetMode="External"/><Relationship Id="rId4" Type="http://schemas.openxmlformats.org/officeDocument/2006/relationships/hyperlink" Target="https://youtu.be/kbduwdDQ57U?si=S40b5SiChI4gwPdD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youtu.be/tu1Bbhw3wxM" TargetMode="External"/><Relationship Id="rId7" Type="http://schemas.openxmlformats.org/officeDocument/2006/relationships/hyperlink" Target="https://favird.com/l/ai-tools-and-applications?c=Education" TargetMode="External"/><Relationship Id="rId2" Type="http://schemas.openxmlformats.org/officeDocument/2006/relationships/hyperlink" Target="https://youtu.be/pmMrne3hYs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inyurl.com/teaching-with-ai" TargetMode="External"/><Relationship Id="rId5" Type="http://schemas.openxmlformats.org/officeDocument/2006/relationships/hyperlink" Target="https://liverpool.cloud.panopto.eu/Panopto/Pages/Viewer.aspx?id=29175bb6-a9e1-4970-8b06-b0eb007aef7f" TargetMode="External"/><Relationship Id="rId4" Type="http://schemas.openxmlformats.org/officeDocument/2006/relationships/hyperlink" Target="https://youtu.be/kbduwdDQ57U?si=S40b5SiChI4gwPd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u1Bbhw3wxM" TargetMode="External"/><Relationship Id="rId2" Type="http://schemas.openxmlformats.org/officeDocument/2006/relationships/hyperlink" Target="https://youtu.be/pmMrne3hYsg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kbduwdDQ57U?si=S40b5SiChI4gwPdD" TargetMode="External"/><Relationship Id="rId2" Type="http://schemas.openxmlformats.org/officeDocument/2006/relationships/hyperlink" Target="https://youtu.be/pmMrne3hYsg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outu.be/tu1Bbhw3wx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ECBC982-A146-8272-E9BF-CA40E2EAB29E}"/>
              </a:ext>
            </a:extLst>
          </p:cNvPr>
          <p:cNvGrpSpPr/>
          <p:nvPr/>
        </p:nvGrpSpPr>
        <p:grpSpPr>
          <a:xfrm>
            <a:off x="-8303790" y="-4224"/>
            <a:ext cx="11480101" cy="6858000"/>
            <a:chOff x="0" y="0"/>
            <a:chExt cx="11480101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CB761F9-67BF-1A0A-4731-268BADA8E962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11829CD-9726-5777-E8C3-CDCBAF2765FA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4607768 h 6858000"/>
                  <a:gd name="connsiteX3" fmla="*/ 11365021 w 11480101"/>
                  <a:gd name="connsiteY3" fmla="*/ 4607768 h 6858000"/>
                  <a:gd name="connsiteX4" fmla="*/ 11480101 w 11480101"/>
                  <a:gd name="connsiteY4" fmla="*/ 4722848 h 6858000"/>
                  <a:gd name="connsiteX5" fmla="*/ 11480101 w 11480101"/>
                  <a:gd name="connsiteY5" fmla="*/ 5183154 h 6858000"/>
                  <a:gd name="connsiteX6" fmla="*/ 11365021 w 11480101"/>
                  <a:gd name="connsiteY6" fmla="*/ 5298234 h 6858000"/>
                  <a:gd name="connsiteX7" fmla="*/ 10870163 w 11480101"/>
                  <a:gd name="connsiteY7" fmla="*/ 529823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4607768"/>
                    </a:lnTo>
                    <a:lnTo>
                      <a:pt x="11365021" y="4607768"/>
                    </a:lnTo>
                    <a:cubicBezTo>
                      <a:pt x="11428578" y="4607768"/>
                      <a:pt x="11480101" y="4659291"/>
                      <a:pt x="11480101" y="4722848"/>
                    </a:cubicBezTo>
                    <a:lnTo>
                      <a:pt x="11480101" y="5183154"/>
                    </a:lnTo>
                    <a:cubicBezTo>
                      <a:pt x="11480101" y="5246711"/>
                      <a:pt x="11428578" y="5298234"/>
                      <a:pt x="11365021" y="5298234"/>
                    </a:cubicBezTo>
                    <a:lnTo>
                      <a:pt x="10870163" y="529823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5674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8A4EF3-72D8-27F8-0610-BBFF271A8908}"/>
                  </a:ext>
                </a:extLst>
              </p:cNvPr>
              <p:cNvSpPr txBox="1"/>
              <p:nvPr/>
            </p:nvSpPr>
            <p:spPr>
              <a:xfrm>
                <a:off x="6755364" y="475861"/>
                <a:ext cx="359228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01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B9088E-81CF-CDE9-573B-3710FDB006F2}"/>
                  </a:ext>
                </a:extLst>
              </p:cNvPr>
              <p:cNvSpPr txBox="1"/>
              <p:nvPr/>
            </p:nvSpPr>
            <p:spPr>
              <a:xfrm>
                <a:off x="6755363" y="1726164"/>
                <a:ext cx="3592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Enhancing Lectures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EF9BF3-9438-9A9B-78DA-DB11D9FC7914}"/>
                  </a:ext>
                </a:extLst>
              </p:cNvPr>
              <p:cNvSpPr txBox="1"/>
              <p:nvPr/>
            </p:nvSpPr>
            <p:spPr>
              <a:xfrm>
                <a:off x="10994910" y="469329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1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088E54-C83D-438E-0998-8971AE8A7BB7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in-class polls/quizzes using ChatGPT and Poll Everywhere/Kahoot.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Reinforce student understanding of lecture content.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LIFE748 Structural Bioinformatics Lecture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(Poll Everywhere)]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(Kahoot)]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CF0A573-DD84-3772-8197-974D9B1976B5}"/>
              </a:ext>
            </a:extLst>
          </p:cNvPr>
          <p:cNvGrpSpPr/>
          <p:nvPr/>
        </p:nvGrpSpPr>
        <p:grpSpPr>
          <a:xfrm>
            <a:off x="-8973511" y="-4224"/>
            <a:ext cx="11480101" cy="6858000"/>
            <a:chOff x="0" y="0"/>
            <a:chExt cx="11480101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3D87D1-D5B2-4719-92F2-45F9BB330035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EE9D4C7-57B4-21E7-4199-3DC87BEDBE37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3673151 h 6858000"/>
                  <a:gd name="connsiteX3" fmla="*/ 11365021 w 11480101"/>
                  <a:gd name="connsiteY3" fmla="*/ 3673151 h 6858000"/>
                  <a:gd name="connsiteX4" fmla="*/ 11480101 w 11480101"/>
                  <a:gd name="connsiteY4" fmla="*/ 3788231 h 6858000"/>
                  <a:gd name="connsiteX5" fmla="*/ 11480101 w 11480101"/>
                  <a:gd name="connsiteY5" fmla="*/ 4248537 h 6858000"/>
                  <a:gd name="connsiteX6" fmla="*/ 11365021 w 11480101"/>
                  <a:gd name="connsiteY6" fmla="*/ 4363617 h 6858000"/>
                  <a:gd name="connsiteX7" fmla="*/ 10870163 w 11480101"/>
                  <a:gd name="connsiteY7" fmla="*/ 4363617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3673151"/>
                    </a:lnTo>
                    <a:lnTo>
                      <a:pt x="11365021" y="3673151"/>
                    </a:lnTo>
                    <a:cubicBezTo>
                      <a:pt x="11428578" y="3673151"/>
                      <a:pt x="11480101" y="3724674"/>
                      <a:pt x="11480101" y="3788231"/>
                    </a:cubicBezTo>
                    <a:lnTo>
                      <a:pt x="11480101" y="4248537"/>
                    </a:lnTo>
                    <a:cubicBezTo>
                      <a:pt x="11480101" y="4312094"/>
                      <a:pt x="11428578" y="4363617"/>
                      <a:pt x="11365021" y="4363617"/>
                    </a:cubicBezTo>
                    <a:lnTo>
                      <a:pt x="10870163" y="4363617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88B8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FEF98E-37C8-53E1-6ADD-9D2A5B69EB7E}"/>
                  </a:ext>
                </a:extLst>
              </p:cNvPr>
              <p:cNvSpPr txBox="1"/>
              <p:nvPr/>
            </p:nvSpPr>
            <p:spPr>
              <a:xfrm>
                <a:off x="10966915" y="376956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2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C2C928-434A-B74C-C05F-DA4754478EDF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build formative quizzes for Canvas.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Support student comprehension.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Prompt critical thinking.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Paper Comprehension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How to video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]</a:t>
              </a:r>
              <a:endParaRPr lang="en-GB" sz="16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4A1E3A-2E30-4C95-EC18-E27C1F1A3355}"/>
                </a:ext>
              </a:extLst>
            </p:cNvPr>
            <p:cNvSpPr txBox="1"/>
            <p:nvPr/>
          </p:nvSpPr>
          <p:spPr>
            <a:xfrm>
              <a:off x="6755364" y="475861"/>
              <a:ext cx="359228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dirty="0">
                  <a:solidFill>
                    <a:schemeClr val="bg1">
                      <a:alpha val="25000"/>
                    </a:schemeClr>
                  </a:solidFill>
                  <a:latin typeface="Montserrat" panose="00000500000000000000" pitchFamily="50" charset="0"/>
                </a:rPr>
                <a:t>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38BEC4-61AE-AD89-82D3-EB4D01C82E4B}"/>
                </a:ext>
              </a:extLst>
            </p:cNvPr>
            <p:cNvSpPr txBox="1"/>
            <p:nvPr/>
          </p:nvSpPr>
          <p:spPr>
            <a:xfrm>
              <a:off x="6224631" y="1726164"/>
              <a:ext cx="447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Building Formative Activities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7CA7DA-4DCC-4F49-2B57-8BFBD8E22326}"/>
              </a:ext>
            </a:extLst>
          </p:cNvPr>
          <p:cNvGrpSpPr/>
          <p:nvPr/>
        </p:nvGrpSpPr>
        <p:grpSpPr>
          <a:xfrm>
            <a:off x="-9639608" y="-4224"/>
            <a:ext cx="11480101" cy="6862224"/>
            <a:chOff x="0" y="0"/>
            <a:chExt cx="11480101" cy="686222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FA6D2AD-B485-3324-9629-A863C26650B7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5EBC391-9CBA-FB39-137D-0B214161B721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2738534 h 6858000"/>
                  <a:gd name="connsiteX3" fmla="*/ 11365021 w 11480101"/>
                  <a:gd name="connsiteY3" fmla="*/ 2738534 h 6858000"/>
                  <a:gd name="connsiteX4" fmla="*/ 11480101 w 11480101"/>
                  <a:gd name="connsiteY4" fmla="*/ 2853614 h 6858000"/>
                  <a:gd name="connsiteX5" fmla="*/ 11480101 w 11480101"/>
                  <a:gd name="connsiteY5" fmla="*/ 3313920 h 6858000"/>
                  <a:gd name="connsiteX6" fmla="*/ 11365021 w 11480101"/>
                  <a:gd name="connsiteY6" fmla="*/ 3429000 h 6858000"/>
                  <a:gd name="connsiteX7" fmla="*/ 10870163 w 11480101"/>
                  <a:gd name="connsiteY7" fmla="*/ 3429000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2738534"/>
                    </a:lnTo>
                    <a:lnTo>
                      <a:pt x="11365021" y="2738534"/>
                    </a:lnTo>
                    <a:cubicBezTo>
                      <a:pt x="11428578" y="2738534"/>
                      <a:pt x="11480101" y="2790057"/>
                      <a:pt x="11480101" y="2853614"/>
                    </a:cubicBezTo>
                    <a:lnTo>
                      <a:pt x="11480101" y="3313920"/>
                    </a:lnTo>
                    <a:cubicBezTo>
                      <a:pt x="11480101" y="3377477"/>
                      <a:pt x="11428578" y="3429000"/>
                      <a:pt x="11365021" y="3429000"/>
                    </a:cubicBezTo>
                    <a:lnTo>
                      <a:pt x="10870163" y="3429000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19C3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B3EF742-A9C5-FDFC-CD37-087E6FBB296A}"/>
                  </a:ext>
                </a:extLst>
              </p:cNvPr>
              <p:cNvSpPr txBox="1"/>
              <p:nvPr/>
            </p:nvSpPr>
            <p:spPr>
              <a:xfrm>
                <a:off x="7324529" y="475861"/>
                <a:ext cx="205273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03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48288C-A165-DAD2-D8CA-4F0D4862DF7A}"/>
                  </a:ext>
                </a:extLst>
              </p:cNvPr>
              <p:cNvSpPr txBox="1"/>
              <p:nvPr/>
            </p:nvSpPr>
            <p:spPr>
              <a:xfrm>
                <a:off x="6643400" y="1791478"/>
                <a:ext cx="3704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Develop Teaching Resources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FCA3A7-7586-C9C3-3036-DC0FEC2A2A09}"/>
                  </a:ext>
                </a:extLst>
              </p:cNvPr>
              <p:cNvSpPr txBox="1"/>
              <p:nvPr/>
            </p:nvSpPr>
            <p:spPr>
              <a:xfrm>
                <a:off x="10966915" y="2817846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3A7E96"/>
                    </a:solidFill>
                    <a:latin typeface="Montserrat" panose="00000500000000000000" pitchFamily="50" charset="0"/>
                  </a:rPr>
                  <a:t>3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BC3291-56E9-4C22-1526-1E6B642C10C1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a structured resource on ANY topic for students.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Swallow your pride.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Use ChatGPT to build a resource that’s twice as good in half the time.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Active Learning Workshop.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Introduction to Visualisation using R and Ggplot2.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4194512-DFC4-C89F-FC9A-519A40516AC2}"/>
              </a:ext>
            </a:extLst>
          </p:cNvPr>
          <p:cNvGrpSpPr/>
          <p:nvPr/>
        </p:nvGrpSpPr>
        <p:grpSpPr>
          <a:xfrm>
            <a:off x="-10305705" y="-4224"/>
            <a:ext cx="11480101" cy="6862224"/>
            <a:chOff x="0" y="0"/>
            <a:chExt cx="11480101" cy="686222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52A1BCB-BBD0-016F-0042-81FD2DF2B810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F5F3939-9EA0-3569-786C-D71895F2F1ED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1803138 h 6858000"/>
                  <a:gd name="connsiteX3" fmla="*/ 11365021 w 11480101"/>
                  <a:gd name="connsiteY3" fmla="*/ 1803138 h 6858000"/>
                  <a:gd name="connsiteX4" fmla="*/ 11480101 w 11480101"/>
                  <a:gd name="connsiteY4" fmla="*/ 1918218 h 6858000"/>
                  <a:gd name="connsiteX5" fmla="*/ 11480101 w 11480101"/>
                  <a:gd name="connsiteY5" fmla="*/ 2378524 h 6858000"/>
                  <a:gd name="connsiteX6" fmla="*/ 11365021 w 11480101"/>
                  <a:gd name="connsiteY6" fmla="*/ 2493604 h 6858000"/>
                  <a:gd name="connsiteX7" fmla="*/ 10870163 w 11480101"/>
                  <a:gd name="connsiteY7" fmla="*/ 249360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1803138"/>
                    </a:lnTo>
                    <a:lnTo>
                      <a:pt x="11365021" y="1803138"/>
                    </a:lnTo>
                    <a:cubicBezTo>
                      <a:pt x="11428578" y="1803138"/>
                      <a:pt x="11480101" y="1854661"/>
                      <a:pt x="11480101" y="1918218"/>
                    </a:cubicBezTo>
                    <a:lnTo>
                      <a:pt x="11480101" y="2378524"/>
                    </a:lnTo>
                    <a:cubicBezTo>
                      <a:pt x="11480101" y="2442081"/>
                      <a:pt x="11428578" y="2493604"/>
                      <a:pt x="11365021" y="2493604"/>
                    </a:cubicBezTo>
                    <a:lnTo>
                      <a:pt x="10870163" y="249360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75DB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F6D771-D648-8893-66A8-72692412F5A2}"/>
                  </a:ext>
                </a:extLst>
              </p:cNvPr>
              <p:cNvSpPr txBox="1"/>
              <p:nvPr/>
            </p:nvSpPr>
            <p:spPr>
              <a:xfrm>
                <a:off x="7240562" y="438539"/>
                <a:ext cx="2724539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04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8AC0B00-B267-3FBB-332B-0933372CED3D}"/>
                  </a:ext>
                </a:extLst>
              </p:cNvPr>
              <p:cNvSpPr txBox="1"/>
              <p:nvPr/>
            </p:nvSpPr>
            <p:spPr>
              <a:xfrm>
                <a:off x="7128593" y="1724218"/>
                <a:ext cx="2724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Assistive Feedback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D622BD-B286-0322-7046-EF5A77119A72}"/>
                  </a:ext>
                </a:extLst>
              </p:cNvPr>
              <p:cNvSpPr txBox="1"/>
              <p:nvPr/>
            </p:nvSpPr>
            <p:spPr>
              <a:xfrm>
                <a:off x="10935478" y="1908884"/>
                <a:ext cx="5166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19C3FF"/>
                    </a:solidFill>
                    <a:latin typeface="Montserrat" panose="00000500000000000000" pitchFamily="50" charset="0"/>
                  </a:rPr>
                  <a:t>4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983AC-4225-732A-B4E2-11F50F0B7680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Automate feedback provided on coursework submissions via Canvas/ChatGPT.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Referencing criteria only!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Improving student experience.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Increasing consistency across large groups of markers.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Assistive Feedback Tool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[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 to Video Overview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]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1095549-7141-9C98-F266-425B7907BB8A}"/>
              </a:ext>
            </a:extLst>
          </p:cNvPr>
          <p:cNvGrpSpPr/>
          <p:nvPr/>
        </p:nvGrpSpPr>
        <p:grpSpPr>
          <a:xfrm>
            <a:off x="4510755" y="1498583"/>
            <a:ext cx="3170490" cy="3860833"/>
            <a:chOff x="6841936" y="1691226"/>
            <a:chExt cx="3170490" cy="386083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60ED413-36EA-17B4-D255-836BD87B3898}"/>
                </a:ext>
              </a:extLst>
            </p:cNvPr>
            <p:cNvSpPr txBox="1"/>
            <p:nvPr/>
          </p:nvSpPr>
          <p:spPr>
            <a:xfrm>
              <a:off x="7432423" y="1781796"/>
              <a:ext cx="200247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3900" dirty="0">
                  <a:solidFill>
                    <a:schemeClr val="bg1"/>
                  </a:solidFill>
                  <a:latin typeface="Bebas Neue" panose="020B0606020202050201" pitchFamily="34" charset="0"/>
                </a:rPr>
                <a:t>AI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04E4BCD-8F82-4A30-3BFC-B610909712AA}"/>
                </a:ext>
              </a:extLst>
            </p:cNvPr>
            <p:cNvSpPr txBox="1"/>
            <p:nvPr/>
          </p:nvSpPr>
          <p:spPr>
            <a:xfrm>
              <a:off x="7564002" y="1691226"/>
              <a:ext cx="17393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USING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BD8C024-F140-C61C-5D0E-1D3630F82298}"/>
                </a:ext>
              </a:extLst>
            </p:cNvPr>
            <p:cNvSpPr txBox="1"/>
            <p:nvPr/>
          </p:nvSpPr>
          <p:spPr>
            <a:xfrm>
              <a:off x="6841936" y="4692946"/>
              <a:ext cx="3170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IN YOUR TEACHING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E819C0A-81D0-39A5-5B01-576FE7D84859}"/>
              </a:ext>
            </a:extLst>
          </p:cNvPr>
          <p:cNvSpPr txBox="1"/>
          <p:nvPr/>
        </p:nvSpPr>
        <p:spPr>
          <a:xfrm>
            <a:off x="4337769" y="5359416"/>
            <a:ext cx="35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C000"/>
                </a:solidFill>
                <a:latin typeface="Montserrat" panose="00000500000000000000" pitchFamily="50" charset="0"/>
              </a:rPr>
              <a:t>R. Treharne &amp; J. Foster</a:t>
            </a:r>
          </a:p>
        </p:txBody>
      </p:sp>
    </p:spTree>
    <p:extLst>
      <p:ext uri="{BB962C8B-B14F-4D97-AF65-F5344CB8AC3E}">
        <p14:creationId xmlns:p14="http://schemas.microsoft.com/office/powerpoint/2010/main" val="135868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27B9284-D89D-0309-EF51-91905CAA8B01}"/>
              </a:ext>
            </a:extLst>
          </p:cNvPr>
          <p:cNvGrpSpPr/>
          <p:nvPr/>
        </p:nvGrpSpPr>
        <p:grpSpPr>
          <a:xfrm>
            <a:off x="0" y="0"/>
            <a:ext cx="11480101" cy="6862224"/>
            <a:chOff x="0" y="0"/>
            <a:chExt cx="11480101" cy="686222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0808E9E-D844-8B08-D7FB-ED1F8DD9EE85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2" name="Freeform: Shape 1">
                <a:extLst>
                  <a:ext uri="{FF2B5EF4-FFF2-40B4-BE49-F238E27FC236}">
                    <a16:creationId xmlns:a16="http://schemas.microsoft.com/office/drawing/2014/main" id="{8148ABF2-4113-ACF5-E9FF-FD4B096EC754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1803138 h 6858000"/>
                  <a:gd name="connsiteX3" fmla="*/ 11365021 w 11480101"/>
                  <a:gd name="connsiteY3" fmla="*/ 1803138 h 6858000"/>
                  <a:gd name="connsiteX4" fmla="*/ 11480101 w 11480101"/>
                  <a:gd name="connsiteY4" fmla="*/ 1918218 h 6858000"/>
                  <a:gd name="connsiteX5" fmla="*/ 11480101 w 11480101"/>
                  <a:gd name="connsiteY5" fmla="*/ 2378524 h 6858000"/>
                  <a:gd name="connsiteX6" fmla="*/ 11365021 w 11480101"/>
                  <a:gd name="connsiteY6" fmla="*/ 2493604 h 6858000"/>
                  <a:gd name="connsiteX7" fmla="*/ 10870163 w 11480101"/>
                  <a:gd name="connsiteY7" fmla="*/ 249360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1803138"/>
                    </a:lnTo>
                    <a:lnTo>
                      <a:pt x="11365021" y="1803138"/>
                    </a:lnTo>
                    <a:cubicBezTo>
                      <a:pt x="11428578" y="1803138"/>
                      <a:pt x="11480101" y="1854661"/>
                      <a:pt x="11480101" y="1918218"/>
                    </a:cubicBezTo>
                    <a:lnTo>
                      <a:pt x="11480101" y="2378524"/>
                    </a:lnTo>
                    <a:cubicBezTo>
                      <a:pt x="11480101" y="2442081"/>
                      <a:pt x="11428578" y="2493604"/>
                      <a:pt x="11365021" y="2493604"/>
                    </a:cubicBezTo>
                    <a:lnTo>
                      <a:pt x="10870163" y="249360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75DB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8C6D06-E460-95C5-BF7D-ED2300C74A49}"/>
                  </a:ext>
                </a:extLst>
              </p:cNvPr>
              <p:cNvSpPr txBox="1"/>
              <p:nvPr/>
            </p:nvSpPr>
            <p:spPr>
              <a:xfrm>
                <a:off x="7240562" y="438539"/>
                <a:ext cx="2724539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04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17E6E-F5C2-A2D0-DFDB-ABE53822E589}"/>
                  </a:ext>
                </a:extLst>
              </p:cNvPr>
              <p:cNvSpPr txBox="1"/>
              <p:nvPr/>
            </p:nvSpPr>
            <p:spPr>
              <a:xfrm>
                <a:off x="7128593" y="1724218"/>
                <a:ext cx="2724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Assistive Feedback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07DC9C-8C1B-4F69-EBB8-C9F615890FE0}"/>
                  </a:ext>
                </a:extLst>
              </p:cNvPr>
              <p:cNvSpPr txBox="1"/>
              <p:nvPr/>
            </p:nvSpPr>
            <p:spPr>
              <a:xfrm>
                <a:off x="10935478" y="1908884"/>
                <a:ext cx="5166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19C3FF"/>
                    </a:solidFill>
                    <a:latin typeface="Montserrat" panose="00000500000000000000" pitchFamily="50" charset="0"/>
                  </a:rPr>
                  <a:t>4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F64C22-B776-F021-5B24-3D080A8BFB3E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Automate feedback provided on coursework submissions via Canvas/ChatGPT.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Referencing criteria only!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Improving student experience.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Increasing consistency across large groups of markers.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Assistive Feedback Tool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[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 to Video Overview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]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837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ECBC982-A146-8272-E9BF-CA40E2EAB29E}"/>
              </a:ext>
            </a:extLst>
          </p:cNvPr>
          <p:cNvGrpSpPr/>
          <p:nvPr/>
        </p:nvGrpSpPr>
        <p:grpSpPr>
          <a:xfrm>
            <a:off x="-3308108" y="-8448"/>
            <a:ext cx="11480101" cy="6858000"/>
            <a:chOff x="0" y="0"/>
            <a:chExt cx="11480101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CB761F9-67BF-1A0A-4731-268BADA8E962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11829CD-9726-5777-E8C3-CDCBAF2765FA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4607768 h 6858000"/>
                  <a:gd name="connsiteX3" fmla="*/ 11365021 w 11480101"/>
                  <a:gd name="connsiteY3" fmla="*/ 4607768 h 6858000"/>
                  <a:gd name="connsiteX4" fmla="*/ 11480101 w 11480101"/>
                  <a:gd name="connsiteY4" fmla="*/ 4722848 h 6858000"/>
                  <a:gd name="connsiteX5" fmla="*/ 11480101 w 11480101"/>
                  <a:gd name="connsiteY5" fmla="*/ 5183154 h 6858000"/>
                  <a:gd name="connsiteX6" fmla="*/ 11365021 w 11480101"/>
                  <a:gd name="connsiteY6" fmla="*/ 5298234 h 6858000"/>
                  <a:gd name="connsiteX7" fmla="*/ 10870163 w 11480101"/>
                  <a:gd name="connsiteY7" fmla="*/ 529823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4607768"/>
                    </a:lnTo>
                    <a:lnTo>
                      <a:pt x="11365021" y="4607768"/>
                    </a:lnTo>
                    <a:cubicBezTo>
                      <a:pt x="11428578" y="4607768"/>
                      <a:pt x="11480101" y="4659291"/>
                      <a:pt x="11480101" y="4722848"/>
                    </a:cubicBezTo>
                    <a:lnTo>
                      <a:pt x="11480101" y="5183154"/>
                    </a:lnTo>
                    <a:cubicBezTo>
                      <a:pt x="11480101" y="5246711"/>
                      <a:pt x="11428578" y="5298234"/>
                      <a:pt x="11365021" y="5298234"/>
                    </a:cubicBezTo>
                    <a:lnTo>
                      <a:pt x="10870163" y="529823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5674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8A4EF3-72D8-27F8-0610-BBFF271A8908}"/>
                  </a:ext>
                </a:extLst>
              </p:cNvPr>
              <p:cNvSpPr txBox="1"/>
              <p:nvPr/>
            </p:nvSpPr>
            <p:spPr>
              <a:xfrm>
                <a:off x="6755364" y="475861"/>
                <a:ext cx="359228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01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B9088E-81CF-CDE9-573B-3710FDB006F2}"/>
                  </a:ext>
                </a:extLst>
              </p:cNvPr>
              <p:cNvSpPr txBox="1"/>
              <p:nvPr/>
            </p:nvSpPr>
            <p:spPr>
              <a:xfrm>
                <a:off x="6755363" y="1726164"/>
                <a:ext cx="3592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Enhancing Lectures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EF9BF3-9438-9A9B-78DA-DB11D9FC7914}"/>
                  </a:ext>
                </a:extLst>
              </p:cNvPr>
              <p:cNvSpPr txBox="1"/>
              <p:nvPr/>
            </p:nvSpPr>
            <p:spPr>
              <a:xfrm>
                <a:off x="10994910" y="469329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1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088E54-C83D-438E-0998-8971AE8A7BB7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in-class polls/quizzes using ChatGPT and Poll Everywhere/Kahoot.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Reinforce student understanding of lecture content.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LIFE748 Structural Bioinformatics Lecture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(Poll Everywhere)]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(Kahoot)]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CF0A573-DD84-3772-8197-974D9B1976B5}"/>
              </a:ext>
            </a:extLst>
          </p:cNvPr>
          <p:cNvGrpSpPr/>
          <p:nvPr/>
        </p:nvGrpSpPr>
        <p:grpSpPr>
          <a:xfrm>
            <a:off x="-8973511" y="-4224"/>
            <a:ext cx="11480101" cy="6858000"/>
            <a:chOff x="0" y="0"/>
            <a:chExt cx="11480101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3D87D1-D5B2-4719-92F2-45F9BB330035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EE9D4C7-57B4-21E7-4199-3DC87BEDBE37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3673151 h 6858000"/>
                  <a:gd name="connsiteX3" fmla="*/ 11365021 w 11480101"/>
                  <a:gd name="connsiteY3" fmla="*/ 3673151 h 6858000"/>
                  <a:gd name="connsiteX4" fmla="*/ 11480101 w 11480101"/>
                  <a:gd name="connsiteY4" fmla="*/ 3788231 h 6858000"/>
                  <a:gd name="connsiteX5" fmla="*/ 11480101 w 11480101"/>
                  <a:gd name="connsiteY5" fmla="*/ 4248537 h 6858000"/>
                  <a:gd name="connsiteX6" fmla="*/ 11365021 w 11480101"/>
                  <a:gd name="connsiteY6" fmla="*/ 4363617 h 6858000"/>
                  <a:gd name="connsiteX7" fmla="*/ 10870163 w 11480101"/>
                  <a:gd name="connsiteY7" fmla="*/ 4363617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3673151"/>
                    </a:lnTo>
                    <a:lnTo>
                      <a:pt x="11365021" y="3673151"/>
                    </a:lnTo>
                    <a:cubicBezTo>
                      <a:pt x="11428578" y="3673151"/>
                      <a:pt x="11480101" y="3724674"/>
                      <a:pt x="11480101" y="3788231"/>
                    </a:cubicBezTo>
                    <a:lnTo>
                      <a:pt x="11480101" y="4248537"/>
                    </a:lnTo>
                    <a:cubicBezTo>
                      <a:pt x="11480101" y="4312094"/>
                      <a:pt x="11428578" y="4363617"/>
                      <a:pt x="11365021" y="4363617"/>
                    </a:cubicBezTo>
                    <a:lnTo>
                      <a:pt x="10870163" y="4363617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88B8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FEF98E-37C8-53E1-6ADD-9D2A5B69EB7E}"/>
                  </a:ext>
                </a:extLst>
              </p:cNvPr>
              <p:cNvSpPr txBox="1"/>
              <p:nvPr/>
            </p:nvSpPr>
            <p:spPr>
              <a:xfrm>
                <a:off x="10966915" y="376956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2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C2C928-434A-B74C-C05F-DA4754478EDF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build formative quizzes for Canvas.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Support student comprehension.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Prompt critical thinking.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Paper Comprehension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How to video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]</a:t>
              </a:r>
              <a:endParaRPr lang="en-GB" sz="16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4A1E3A-2E30-4C95-EC18-E27C1F1A3355}"/>
                </a:ext>
              </a:extLst>
            </p:cNvPr>
            <p:cNvSpPr txBox="1"/>
            <p:nvPr/>
          </p:nvSpPr>
          <p:spPr>
            <a:xfrm>
              <a:off x="6755364" y="475861"/>
              <a:ext cx="359228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dirty="0">
                  <a:solidFill>
                    <a:schemeClr val="bg1">
                      <a:alpha val="25000"/>
                    </a:schemeClr>
                  </a:solidFill>
                  <a:latin typeface="Montserrat" panose="00000500000000000000" pitchFamily="50" charset="0"/>
                </a:rPr>
                <a:t>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38BEC4-61AE-AD89-82D3-EB4D01C82E4B}"/>
                </a:ext>
              </a:extLst>
            </p:cNvPr>
            <p:cNvSpPr txBox="1"/>
            <p:nvPr/>
          </p:nvSpPr>
          <p:spPr>
            <a:xfrm>
              <a:off x="6224631" y="1726164"/>
              <a:ext cx="447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Building Formative Activities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7CA7DA-4DCC-4F49-2B57-8BFBD8E22326}"/>
              </a:ext>
            </a:extLst>
          </p:cNvPr>
          <p:cNvGrpSpPr/>
          <p:nvPr/>
        </p:nvGrpSpPr>
        <p:grpSpPr>
          <a:xfrm>
            <a:off x="-9639608" y="-4224"/>
            <a:ext cx="11480101" cy="6862224"/>
            <a:chOff x="0" y="0"/>
            <a:chExt cx="11480101" cy="686222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FA6D2AD-B485-3324-9629-A863C26650B7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5EBC391-9CBA-FB39-137D-0B214161B721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2738534 h 6858000"/>
                  <a:gd name="connsiteX3" fmla="*/ 11365021 w 11480101"/>
                  <a:gd name="connsiteY3" fmla="*/ 2738534 h 6858000"/>
                  <a:gd name="connsiteX4" fmla="*/ 11480101 w 11480101"/>
                  <a:gd name="connsiteY4" fmla="*/ 2853614 h 6858000"/>
                  <a:gd name="connsiteX5" fmla="*/ 11480101 w 11480101"/>
                  <a:gd name="connsiteY5" fmla="*/ 3313920 h 6858000"/>
                  <a:gd name="connsiteX6" fmla="*/ 11365021 w 11480101"/>
                  <a:gd name="connsiteY6" fmla="*/ 3429000 h 6858000"/>
                  <a:gd name="connsiteX7" fmla="*/ 10870163 w 11480101"/>
                  <a:gd name="connsiteY7" fmla="*/ 3429000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2738534"/>
                    </a:lnTo>
                    <a:lnTo>
                      <a:pt x="11365021" y="2738534"/>
                    </a:lnTo>
                    <a:cubicBezTo>
                      <a:pt x="11428578" y="2738534"/>
                      <a:pt x="11480101" y="2790057"/>
                      <a:pt x="11480101" y="2853614"/>
                    </a:cubicBezTo>
                    <a:lnTo>
                      <a:pt x="11480101" y="3313920"/>
                    </a:lnTo>
                    <a:cubicBezTo>
                      <a:pt x="11480101" y="3377477"/>
                      <a:pt x="11428578" y="3429000"/>
                      <a:pt x="11365021" y="3429000"/>
                    </a:cubicBezTo>
                    <a:lnTo>
                      <a:pt x="10870163" y="3429000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19C3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B3EF742-A9C5-FDFC-CD37-087E6FBB296A}"/>
                  </a:ext>
                </a:extLst>
              </p:cNvPr>
              <p:cNvSpPr txBox="1"/>
              <p:nvPr/>
            </p:nvSpPr>
            <p:spPr>
              <a:xfrm>
                <a:off x="7324529" y="475861"/>
                <a:ext cx="205273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03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48288C-A165-DAD2-D8CA-4F0D4862DF7A}"/>
                  </a:ext>
                </a:extLst>
              </p:cNvPr>
              <p:cNvSpPr txBox="1"/>
              <p:nvPr/>
            </p:nvSpPr>
            <p:spPr>
              <a:xfrm>
                <a:off x="6643400" y="1791478"/>
                <a:ext cx="3704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Develop Teaching Resources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FCA3A7-7586-C9C3-3036-DC0FEC2A2A09}"/>
                  </a:ext>
                </a:extLst>
              </p:cNvPr>
              <p:cNvSpPr txBox="1"/>
              <p:nvPr/>
            </p:nvSpPr>
            <p:spPr>
              <a:xfrm>
                <a:off x="10966915" y="2817846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3A7E96"/>
                    </a:solidFill>
                    <a:latin typeface="Montserrat" panose="00000500000000000000" pitchFamily="50" charset="0"/>
                  </a:rPr>
                  <a:t>3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BC3291-56E9-4C22-1526-1E6B642C10C1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a structured resource on ANY topic for students.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Swallow your pride.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Use ChatGPT to build a resource that’s twice as good in half the time.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Active Learning Workshop.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Introduction to Visualisation using R and Ggplot2.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4194512-DFC4-C89F-FC9A-519A40516AC2}"/>
              </a:ext>
            </a:extLst>
          </p:cNvPr>
          <p:cNvGrpSpPr/>
          <p:nvPr/>
        </p:nvGrpSpPr>
        <p:grpSpPr>
          <a:xfrm>
            <a:off x="-10305705" y="-4224"/>
            <a:ext cx="11480101" cy="6862224"/>
            <a:chOff x="0" y="0"/>
            <a:chExt cx="11480101" cy="686222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52A1BCB-BBD0-016F-0042-81FD2DF2B810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F5F3939-9EA0-3569-786C-D71895F2F1ED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1803138 h 6858000"/>
                  <a:gd name="connsiteX3" fmla="*/ 11365021 w 11480101"/>
                  <a:gd name="connsiteY3" fmla="*/ 1803138 h 6858000"/>
                  <a:gd name="connsiteX4" fmla="*/ 11480101 w 11480101"/>
                  <a:gd name="connsiteY4" fmla="*/ 1918218 h 6858000"/>
                  <a:gd name="connsiteX5" fmla="*/ 11480101 w 11480101"/>
                  <a:gd name="connsiteY5" fmla="*/ 2378524 h 6858000"/>
                  <a:gd name="connsiteX6" fmla="*/ 11365021 w 11480101"/>
                  <a:gd name="connsiteY6" fmla="*/ 2493604 h 6858000"/>
                  <a:gd name="connsiteX7" fmla="*/ 10870163 w 11480101"/>
                  <a:gd name="connsiteY7" fmla="*/ 249360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1803138"/>
                    </a:lnTo>
                    <a:lnTo>
                      <a:pt x="11365021" y="1803138"/>
                    </a:lnTo>
                    <a:cubicBezTo>
                      <a:pt x="11428578" y="1803138"/>
                      <a:pt x="11480101" y="1854661"/>
                      <a:pt x="11480101" y="1918218"/>
                    </a:cubicBezTo>
                    <a:lnTo>
                      <a:pt x="11480101" y="2378524"/>
                    </a:lnTo>
                    <a:cubicBezTo>
                      <a:pt x="11480101" y="2442081"/>
                      <a:pt x="11428578" y="2493604"/>
                      <a:pt x="11365021" y="2493604"/>
                    </a:cubicBezTo>
                    <a:lnTo>
                      <a:pt x="10870163" y="249360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75DB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F6D771-D648-8893-66A8-72692412F5A2}"/>
                  </a:ext>
                </a:extLst>
              </p:cNvPr>
              <p:cNvSpPr txBox="1"/>
              <p:nvPr/>
            </p:nvSpPr>
            <p:spPr>
              <a:xfrm>
                <a:off x="7240562" y="438539"/>
                <a:ext cx="2724539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04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8AC0B00-B267-3FBB-332B-0933372CED3D}"/>
                  </a:ext>
                </a:extLst>
              </p:cNvPr>
              <p:cNvSpPr txBox="1"/>
              <p:nvPr/>
            </p:nvSpPr>
            <p:spPr>
              <a:xfrm>
                <a:off x="7128593" y="1724218"/>
                <a:ext cx="2724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Assistive Feedback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D622BD-B286-0322-7046-EF5A77119A72}"/>
                  </a:ext>
                </a:extLst>
              </p:cNvPr>
              <p:cNvSpPr txBox="1"/>
              <p:nvPr/>
            </p:nvSpPr>
            <p:spPr>
              <a:xfrm>
                <a:off x="10935478" y="1908884"/>
                <a:ext cx="5166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19C3FF"/>
                    </a:solidFill>
                    <a:latin typeface="Montserrat" panose="00000500000000000000" pitchFamily="50" charset="0"/>
                  </a:rPr>
                  <a:t>4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983AC-4225-732A-B4E2-11F50F0B7680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Automate feedback provided on coursework submissions via Canvas/ChatGPT.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Referencing criteria only!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Improving student experience.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Increasing consistency across large groups of markers.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Assistive Feedback Tool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[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 to Video Overview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]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B1F839-D802-0AB5-51B9-5E05C7A21F9B}"/>
              </a:ext>
            </a:extLst>
          </p:cNvPr>
          <p:cNvGrpSpPr/>
          <p:nvPr/>
        </p:nvGrpSpPr>
        <p:grpSpPr>
          <a:xfrm>
            <a:off x="8296544" y="1498583"/>
            <a:ext cx="3170490" cy="3860833"/>
            <a:chOff x="6841936" y="1691226"/>
            <a:chExt cx="3170490" cy="386083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1D1B05-288E-FA54-3E35-18F621538953}"/>
                </a:ext>
              </a:extLst>
            </p:cNvPr>
            <p:cNvSpPr txBox="1"/>
            <p:nvPr/>
          </p:nvSpPr>
          <p:spPr>
            <a:xfrm>
              <a:off x="7432423" y="1781796"/>
              <a:ext cx="200247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3900" dirty="0">
                  <a:solidFill>
                    <a:schemeClr val="bg1"/>
                  </a:solidFill>
                  <a:latin typeface="Bebas Neue" panose="020B0606020202050201" pitchFamily="34" charset="0"/>
                </a:rPr>
                <a:t>AI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DED0D4A-94E0-7FB9-AD44-94F9AF7FB30F}"/>
                </a:ext>
              </a:extLst>
            </p:cNvPr>
            <p:cNvSpPr txBox="1"/>
            <p:nvPr/>
          </p:nvSpPr>
          <p:spPr>
            <a:xfrm>
              <a:off x="7564002" y="1691226"/>
              <a:ext cx="17393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USING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62DF980-3BBA-30A4-D701-8D74DE6A9B9B}"/>
                </a:ext>
              </a:extLst>
            </p:cNvPr>
            <p:cNvSpPr txBox="1"/>
            <p:nvPr/>
          </p:nvSpPr>
          <p:spPr>
            <a:xfrm>
              <a:off x="6841936" y="4692946"/>
              <a:ext cx="3170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IN YOUR TEACHING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E87A0C0-D836-332C-DD54-A275910C39CE}"/>
              </a:ext>
            </a:extLst>
          </p:cNvPr>
          <p:cNvSpPr txBox="1"/>
          <p:nvPr/>
        </p:nvSpPr>
        <p:spPr>
          <a:xfrm>
            <a:off x="8123558" y="5359416"/>
            <a:ext cx="35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C000"/>
                </a:solidFill>
                <a:latin typeface="Montserrat" panose="00000500000000000000" pitchFamily="50" charset="0"/>
              </a:rPr>
              <a:t>R. Treharne &amp; J. Foster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50E179-CB53-611E-503C-411F483FC7B5}"/>
              </a:ext>
            </a:extLst>
          </p:cNvPr>
          <p:cNvSpPr txBox="1"/>
          <p:nvPr/>
        </p:nvSpPr>
        <p:spPr>
          <a:xfrm>
            <a:off x="7686802" y="5875132"/>
            <a:ext cx="43969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FFC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https://tinyurl.com/teaching-with-ai</a:t>
            </a:r>
            <a:endParaRPr lang="en-GB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733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ECBC982-A146-8272-E9BF-CA40E2EAB29E}"/>
              </a:ext>
            </a:extLst>
          </p:cNvPr>
          <p:cNvGrpSpPr/>
          <p:nvPr/>
        </p:nvGrpSpPr>
        <p:grpSpPr>
          <a:xfrm>
            <a:off x="-3308108" y="-8448"/>
            <a:ext cx="11480101" cy="6858000"/>
            <a:chOff x="0" y="0"/>
            <a:chExt cx="11480101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CB761F9-67BF-1A0A-4731-268BADA8E962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11829CD-9726-5777-E8C3-CDCBAF2765FA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4607768 h 6858000"/>
                  <a:gd name="connsiteX3" fmla="*/ 11365021 w 11480101"/>
                  <a:gd name="connsiteY3" fmla="*/ 4607768 h 6858000"/>
                  <a:gd name="connsiteX4" fmla="*/ 11480101 w 11480101"/>
                  <a:gd name="connsiteY4" fmla="*/ 4722848 h 6858000"/>
                  <a:gd name="connsiteX5" fmla="*/ 11480101 w 11480101"/>
                  <a:gd name="connsiteY5" fmla="*/ 5183154 h 6858000"/>
                  <a:gd name="connsiteX6" fmla="*/ 11365021 w 11480101"/>
                  <a:gd name="connsiteY6" fmla="*/ 5298234 h 6858000"/>
                  <a:gd name="connsiteX7" fmla="*/ 10870163 w 11480101"/>
                  <a:gd name="connsiteY7" fmla="*/ 529823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4607768"/>
                    </a:lnTo>
                    <a:lnTo>
                      <a:pt x="11365021" y="4607768"/>
                    </a:lnTo>
                    <a:cubicBezTo>
                      <a:pt x="11428578" y="4607768"/>
                      <a:pt x="11480101" y="4659291"/>
                      <a:pt x="11480101" y="4722848"/>
                    </a:cubicBezTo>
                    <a:lnTo>
                      <a:pt x="11480101" y="5183154"/>
                    </a:lnTo>
                    <a:cubicBezTo>
                      <a:pt x="11480101" y="5246711"/>
                      <a:pt x="11428578" y="5298234"/>
                      <a:pt x="11365021" y="5298234"/>
                    </a:cubicBezTo>
                    <a:lnTo>
                      <a:pt x="10870163" y="529823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5674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8A4EF3-72D8-27F8-0610-BBFF271A8908}"/>
                  </a:ext>
                </a:extLst>
              </p:cNvPr>
              <p:cNvSpPr txBox="1"/>
              <p:nvPr/>
            </p:nvSpPr>
            <p:spPr>
              <a:xfrm>
                <a:off x="6755364" y="475861"/>
                <a:ext cx="359228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01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B9088E-81CF-CDE9-573B-3710FDB006F2}"/>
                  </a:ext>
                </a:extLst>
              </p:cNvPr>
              <p:cNvSpPr txBox="1"/>
              <p:nvPr/>
            </p:nvSpPr>
            <p:spPr>
              <a:xfrm>
                <a:off x="6755363" y="1726164"/>
                <a:ext cx="3592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Enhancing Lectures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EF9BF3-9438-9A9B-78DA-DB11D9FC7914}"/>
                  </a:ext>
                </a:extLst>
              </p:cNvPr>
              <p:cNvSpPr txBox="1"/>
              <p:nvPr/>
            </p:nvSpPr>
            <p:spPr>
              <a:xfrm>
                <a:off x="10994910" y="469329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1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088E54-C83D-438E-0998-8971AE8A7BB7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in-class polls/quizzes using ChatGPT and Poll Everywhere/Kahoot.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Reinforce student understanding of lecture content.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LIFE748 Structural Bioinformatics Lecture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(Poll Everywhere)]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(Kahoot)]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CF0A573-DD84-3772-8197-974D9B1976B5}"/>
              </a:ext>
            </a:extLst>
          </p:cNvPr>
          <p:cNvGrpSpPr/>
          <p:nvPr/>
        </p:nvGrpSpPr>
        <p:grpSpPr>
          <a:xfrm>
            <a:off x="-3975168" y="4224"/>
            <a:ext cx="11480101" cy="6858000"/>
            <a:chOff x="0" y="0"/>
            <a:chExt cx="11480101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3D87D1-D5B2-4719-92F2-45F9BB330035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EE9D4C7-57B4-21E7-4199-3DC87BEDBE37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3673151 h 6858000"/>
                  <a:gd name="connsiteX3" fmla="*/ 11365021 w 11480101"/>
                  <a:gd name="connsiteY3" fmla="*/ 3673151 h 6858000"/>
                  <a:gd name="connsiteX4" fmla="*/ 11480101 w 11480101"/>
                  <a:gd name="connsiteY4" fmla="*/ 3788231 h 6858000"/>
                  <a:gd name="connsiteX5" fmla="*/ 11480101 w 11480101"/>
                  <a:gd name="connsiteY5" fmla="*/ 4248537 h 6858000"/>
                  <a:gd name="connsiteX6" fmla="*/ 11365021 w 11480101"/>
                  <a:gd name="connsiteY6" fmla="*/ 4363617 h 6858000"/>
                  <a:gd name="connsiteX7" fmla="*/ 10870163 w 11480101"/>
                  <a:gd name="connsiteY7" fmla="*/ 4363617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3673151"/>
                    </a:lnTo>
                    <a:lnTo>
                      <a:pt x="11365021" y="3673151"/>
                    </a:lnTo>
                    <a:cubicBezTo>
                      <a:pt x="11428578" y="3673151"/>
                      <a:pt x="11480101" y="3724674"/>
                      <a:pt x="11480101" y="3788231"/>
                    </a:cubicBezTo>
                    <a:lnTo>
                      <a:pt x="11480101" y="4248537"/>
                    </a:lnTo>
                    <a:cubicBezTo>
                      <a:pt x="11480101" y="4312094"/>
                      <a:pt x="11428578" y="4363617"/>
                      <a:pt x="11365021" y="4363617"/>
                    </a:cubicBezTo>
                    <a:lnTo>
                      <a:pt x="10870163" y="4363617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88B8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FEF98E-37C8-53E1-6ADD-9D2A5B69EB7E}"/>
                  </a:ext>
                </a:extLst>
              </p:cNvPr>
              <p:cNvSpPr txBox="1"/>
              <p:nvPr/>
            </p:nvSpPr>
            <p:spPr>
              <a:xfrm>
                <a:off x="10966915" y="376956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2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C2C928-434A-B74C-C05F-DA4754478EDF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build formative quizzes for Canvas.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Support student comprehension.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Prompt critical thinking.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Paper Comprehension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How to video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]</a:t>
              </a:r>
              <a:endParaRPr lang="en-GB" sz="16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4A1E3A-2E30-4C95-EC18-E27C1F1A3355}"/>
                </a:ext>
              </a:extLst>
            </p:cNvPr>
            <p:cNvSpPr txBox="1"/>
            <p:nvPr/>
          </p:nvSpPr>
          <p:spPr>
            <a:xfrm>
              <a:off x="6755364" y="475861"/>
              <a:ext cx="359228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dirty="0">
                  <a:solidFill>
                    <a:schemeClr val="bg1">
                      <a:alpha val="25000"/>
                    </a:schemeClr>
                  </a:solidFill>
                  <a:latin typeface="Montserrat" panose="00000500000000000000" pitchFamily="50" charset="0"/>
                </a:rPr>
                <a:t>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38BEC4-61AE-AD89-82D3-EB4D01C82E4B}"/>
                </a:ext>
              </a:extLst>
            </p:cNvPr>
            <p:cNvSpPr txBox="1"/>
            <p:nvPr/>
          </p:nvSpPr>
          <p:spPr>
            <a:xfrm>
              <a:off x="6224631" y="1726164"/>
              <a:ext cx="447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Building Formative Activities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7CA7DA-4DCC-4F49-2B57-8BFBD8E22326}"/>
              </a:ext>
            </a:extLst>
          </p:cNvPr>
          <p:cNvGrpSpPr/>
          <p:nvPr/>
        </p:nvGrpSpPr>
        <p:grpSpPr>
          <a:xfrm>
            <a:off x="-9639608" y="-4224"/>
            <a:ext cx="11480101" cy="6862224"/>
            <a:chOff x="0" y="0"/>
            <a:chExt cx="11480101" cy="686222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FA6D2AD-B485-3324-9629-A863C26650B7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5EBC391-9CBA-FB39-137D-0B214161B721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2738534 h 6858000"/>
                  <a:gd name="connsiteX3" fmla="*/ 11365021 w 11480101"/>
                  <a:gd name="connsiteY3" fmla="*/ 2738534 h 6858000"/>
                  <a:gd name="connsiteX4" fmla="*/ 11480101 w 11480101"/>
                  <a:gd name="connsiteY4" fmla="*/ 2853614 h 6858000"/>
                  <a:gd name="connsiteX5" fmla="*/ 11480101 w 11480101"/>
                  <a:gd name="connsiteY5" fmla="*/ 3313920 h 6858000"/>
                  <a:gd name="connsiteX6" fmla="*/ 11365021 w 11480101"/>
                  <a:gd name="connsiteY6" fmla="*/ 3429000 h 6858000"/>
                  <a:gd name="connsiteX7" fmla="*/ 10870163 w 11480101"/>
                  <a:gd name="connsiteY7" fmla="*/ 3429000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2738534"/>
                    </a:lnTo>
                    <a:lnTo>
                      <a:pt x="11365021" y="2738534"/>
                    </a:lnTo>
                    <a:cubicBezTo>
                      <a:pt x="11428578" y="2738534"/>
                      <a:pt x="11480101" y="2790057"/>
                      <a:pt x="11480101" y="2853614"/>
                    </a:cubicBezTo>
                    <a:lnTo>
                      <a:pt x="11480101" y="3313920"/>
                    </a:lnTo>
                    <a:cubicBezTo>
                      <a:pt x="11480101" y="3377477"/>
                      <a:pt x="11428578" y="3429000"/>
                      <a:pt x="11365021" y="3429000"/>
                    </a:cubicBezTo>
                    <a:lnTo>
                      <a:pt x="10870163" y="3429000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19C3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B3EF742-A9C5-FDFC-CD37-087E6FBB296A}"/>
                  </a:ext>
                </a:extLst>
              </p:cNvPr>
              <p:cNvSpPr txBox="1"/>
              <p:nvPr/>
            </p:nvSpPr>
            <p:spPr>
              <a:xfrm>
                <a:off x="7324529" y="475861"/>
                <a:ext cx="205273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03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48288C-A165-DAD2-D8CA-4F0D4862DF7A}"/>
                  </a:ext>
                </a:extLst>
              </p:cNvPr>
              <p:cNvSpPr txBox="1"/>
              <p:nvPr/>
            </p:nvSpPr>
            <p:spPr>
              <a:xfrm>
                <a:off x="6643400" y="1791478"/>
                <a:ext cx="3704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Develop Teaching Resources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FCA3A7-7586-C9C3-3036-DC0FEC2A2A09}"/>
                  </a:ext>
                </a:extLst>
              </p:cNvPr>
              <p:cNvSpPr txBox="1"/>
              <p:nvPr/>
            </p:nvSpPr>
            <p:spPr>
              <a:xfrm>
                <a:off x="10966915" y="2817846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3A7E96"/>
                    </a:solidFill>
                    <a:latin typeface="Montserrat" panose="00000500000000000000" pitchFamily="50" charset="0"/>
                  </a:rPr>
                  <a:t>3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BC3291-56E9-4C22-1526-1E6B642C10C1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a structured resource on ANY topic for students.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Swallow your pride.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Use ChatGPT to build a resource that’s twice as good in half the time.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Active Learning Workshop.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Introduction to Visualisation using R and Ggplot2.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4194512-DFC4-C89F-FC9A-519A40516AC2}"/>
              </a:ext>
            </a:extLst>
          </p:cNvPr>
          <p:cNvGrpSpPr/>
          <p:nvPr/>
        </p:nvGrpSpPr>
        <p:grpSpPr>
          <a:xfrm>
            <a:off x="-10305705" y="-4224"/>
            <a:ext cx="11480101" cy="6862224"/>
            <a:chOff x="0" y="0"/>
            <a:chExt cx="11480101" cy="686222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52A1BCB-BBD0-016F-0042-81FD2DF2B810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F5F3939-9EA0-3569-786C-D71895F2F1ED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1803138 h 6858000"/>
                  <a:gd name="connsiteX3" fmla="*/ 11365021 w 11480101"/>
                  <a:gd name="connsiteY3" fmla="*/ 1803138 h 6858000"/>
                  <a:gd name="connsiteX4" fmla="*/ 11480101 w 11480101"/>
                  <a:gd name="connsiteY4" fmla="*/ 1918218 h 6858000"/>
                  <a:gd name="connsiteX5" fmla="*/ 11480101 w 11480101"/>
                  <a:gd name="connsiteY5" fmla="*/ 2378524 h 6858000"/>
                  <a:gd name="connsiteX6" fmla="*/ 11365021 w 11480101"/>
                  <a:gd name="connsiteY6" fmla="*/ 2493604 h 6858000"/>
                  <a:gd name="connsiteX7" fmla="*/ 10870163 w 11480101"/>
                  <a:gd name="connsiteY7" fmla="*/ 249360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1803138"/>
                    </a:lnTo>
                    <a:lnTo>
                      <a:pt x="11365021" y="1803138"/>
                    </a:lnTo>
                    <a:cubicBezTo>
                      <a:pt x="11428578" y="1803138"/>
                      <a:pt x="11480101" y="1854661"/>
                      <a:pt x="11480101" y="1918218"/>
                    </a:cubicBezTo>
                    <a:lnTo>
                      <a:pt x="11480101" y="2378524"/>
                    </a:lnTo>
                    <a:cubicBezTo>
                      <a:pt x="11480101" y="2442081"/>
                      <a:pt x="11428578" y="2493604"/>
                      <a:pt x="11365021" y="2493604"/>
                    </a:cubicBezTo>
                    <a:lnTo>
                      <a:pt x="10870163" y="249360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75DB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F6D771-D648-8893-66A8-72692412F5A2}"/>
                  </a:ext>
                </a:extLst>
              </p:cNvPr>
              <p:cNvSpPr txBox="1"/>
              <p:nvPr/>
            </p:nvSpPr>
            <p:spPr>
              <a:xfrm>
                <a:off x="7240562" y="438539"/>
                <a:ext cx="2724539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04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8AC0B00-B267-3FBB-332B-0933372CED3D}"/>
                  </a:ext>
                </a:extLst>
              </p:cNvPr>
              <p:cNvSpPr txBox="1"/>
              <p:nvPr/>
            </p:nvSpPr>
            <p:spPr>
              <a:xfrm>
                <a:off x="7128593" y="1724218"/>
                <a:ext cx="2724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Assistive Feedback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D622BD-B286-0322-7046-EF5A77119A72}"/>
                  </a:ext>
                </a:extLst>
              </p:cNvPr>
              <p:cNvSpPr txBox="1"/>
              <p:nvPr/>
            </p:nvSpPr>
            <p:spPr>
              <a:xfrm>
                <a:off x="10935478" y="1908884"/>
                <a:ext cx="5166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19C3FF"/>
                    </a:solidFill>
                    <a:latin typeface="Montserrat" panose="00000500000000000000" pitchFamily="50" charset="0"/>
                  </a:rPr>
                  <a:t>4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983AC-4225-732A-B4E2-11F50F0B7680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Automate feedback provided on coursework submissions via Canvas/ChatGPT.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Referencing criteria only!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Improving student experience.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Increasing consistency across large groups of markers.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Assistive Feedback Tool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[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 to Video Overview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]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B1F839-D802-0AB5-51B9-5E05C7A21F9B}"/>
              </a:ext>
            </a:extLst>
          </p:cNvPr>
          <p:cNvGrpSpPr/>
          <p:nvPr/>
        </p:nvGrpSpPr>
        <p:grpSpPr>
          <a:xfrm>
            <a:off x="8296544" y="1498583"/>
            <a:ext cx="3170490" cy="3860833"/>
            <a:chOff x="6841936" y="1691226"/>
            <a:chExt cx="3170490" cy="386083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1D1B05-288E-FA54-3E35-18F621538953}"/>
                </a:ext>
              </a:extLst>
            </p:cNvPr>
            <p:cNvSpPr txBox="1"/>
            <p:nvPr/>
          </p:nvSpPr>
          <p:spPr>
            <a:xfrm>
              <a:off x="7432423" y="1781796"/>
              <a:ext cx="200247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3900" dirty="0">
                  <a:solidFill>
                    <a:schemeClr val="bg1"/>
                  </a:solidFill>
                  <a:latin typeface="Bebas Neue" panose="020B0606020202050201" pitchFamily="34" charset="0"/>
                </a:rPr>
                <a:t>AI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DED0D4A-94E0-7FB9-AD44-94F9AF7FB30F}"/>
                </a:ext>
              </a:extLst>
            </p:cNvPr>
            <p:cNvSpPr txBox="1"/>
            <p:nvPr/>
          </p:nvSpPr>
          <p:spPr>
            <a:xfrm>
              <a:off x="7564002" y="1691226"/>
              <a:ext cx="17393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USING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62DF980-3BBA-30A4-D701-8D74DE6A9B9B}"/>
                </a:ext>
              </a:extLst>
            </p:cNvPr>
            <p:cNvSpPr txBox="1"/>
            <p:nvPr/>
          </p:nvSpPr>
          <p:spPr>
            <a:xfrm>
              <a:off x="6841936" y="4692946"/>
              <a:ext cx="3170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IN YOUR TEACHING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E87A0C0-D836-332C-DD54-A275910C39CE}"/>
              </a:ext>
            </a:extLst>
          </p:cNvPr>
          <p:cNvSpPr txBox="1"/>
          <p:nvPr/>
        </p:nvSpPr>
        <p:spPr>
          <a:xfrm>
            <a:off x="8123558" y="5359416"/>
            <a:ext cx="35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C000"/>
                </a:solidFill>
                <a:latin typeface="Montserrat" panose="00000500000000000000" pitchFamily="50" charset="0"/>
              </a:rPr>
              <a:t>R. Treharne &amp; J. Foster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408B85-E3EA-FC56-1D57-5079741C0B54}"/>
              </a:ext>
            </a:extLst>
          </p:cNvPr>
          <p:cNvSpPr txBox="1"/>
          <p:nvPr/>
        </p:nvSpPr>
        <p:spPr>
          <a:xfrm>
            <a:off x="7686802" y="5875132"/>
            <a:ext cx="43969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FFC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https://tinyurl.com/teaching-with-ai</a:t>
            </a:r>
            <a:endParaRPr lang="en-GB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036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ECBC982-A146-8272-E9BF-CA40E2EAB29E}"/>
              </a:ext>
            </a:extLst>
          </p:cNvPr>
          <p:cNvGrpSpPr/>
          <p:nvPr/>
        </p:nvGrpSpPr>
        <p:grpSpPr>
          <a:xfrm>
            <a:off x="-3308108" y="-8448"/>
            <a:ext cx="11480101" cy="6858000"/>
            <a:chOff x="0" y="0"/>
            <a:chExt cx="11480101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CB761F9-67BF-1A0A-4731-268BADA8E962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11829CD-9726-5777-E8C3-CDCBAF2765FA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4607768 h 6858000"/>
                  <a:gd name="connsiteX3" fmla="*/ 11365021 w 11480101"/>
                  <a:gd name="connsiteY3" fmla="*/ 4607768 h 6858000"/>
                  <a:gd name="connsiteX4" fmla="*/ 11480101 w 11480101"/>
                  <a:gd name="connsiteY4" fmla="*/ 4722848 h 6858000"/>
                  <a:gd name="connsiteX5" fmla="*/ 11480101 w 11480101"/>
                  <a:gd name="connsiteY5" fmla="*/ 5183154 h 6858000"/>
                  <a:gd name="connsiteX6" fmla="*/ 11365021 w 11480101"/>
                  <a:gd name="connsiteY6" fmla="*/ 5298234 h 6858000"/>
                  <a:gd name="connsiteX7" fmla="*/ 10870163 w 11480101"/>
                  <a:gd name="connsiteY7" fmla="*/ 529823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4607768"/>
                    </a:lnTo>
                    <a:lnTo>
                      <a:pt x="11365021" y="4607768"/>
                    </a:lnTo>
                    <a:cubicBezTo>
                      <a:pt x="11428578" y="4607768"/>
                      <a:pt x="11480101" y="4659291"/>
                      <a:pt x="11480101" y="4722848"/>
                    </a:cubicBezTo>
                    <a:lnTo>
                      <a:pt x="11480101" y="5183154"/>
                    </a:lnTo>
                    <a:cubicBezTo>
                      <a:pt x="11480101" y="5246711"/>
                      <a:pt x="11428578" y="5298234"/>
                      <a:pt x="11365021" y="5298234"/>
                    </a:cubicBezTo>
                    <a:lnTo>
                      <a:pt x="10870163" y="529823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5674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8A4EF3-72D8-27F8-0610-BBFF271A8908}"/>
                  </a:ext>
                </a:extLst>
              </p:cNvPr>
              <p:cNvSpPr txBox="1"/>
              <p:nvPr/>
            </p:nvSpPr>
            <p:spPr>
              <a:xfrm>
                <a:off x="6755364" y="475861"/>
                <a:ext cx="359228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01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B9088E-81CF-CDE9-573B-3710FDB006F2}"/>
                  </a:ext>
                </a:extLst>
              </p:cNvPr>
              <p:cNvSpPr txBox="1"/>
              <p:nvPr/>
            </p:nvSpPr>
            <p:spPr>
              <a:xfrm>
                <a:off x="6755363" y="1726164"/>
                <a:ext cx="3592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Enhancing Lectures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EF9BF3-9438-9A9B-78DA-DB11D9FC7914}"/>
                  </a:ext>
                </a:extLst>
              </p:cNvPr>
              <p:cNvSpPr txBox="1"/>
              <p:nvPr/>
            </p:nvSpPr>
            <p:spPr>
              <a:xfrm>
                <a:off x="10994910" y="469329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1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088E54-C83D-438E-0998-8971AE8A7BB7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in-class polls/quizzes using ChatGPT and Poll Everywhere/Kahoot.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Reinforce student understanding of lecture content.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LIFE748 Structural Bioinformatics Lecture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(Poll Everywhere)]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(Kahoot)]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CF0A573-DD84-3772-8197-974D9B1976B5}"/>
              </a:ext>
            </a:extLst>
          </p:cNvPr>
          <p:cNvGrpSpPr/>
          <p:nvPr/>
        </p:nvGrpSpPr>
        <p:grpSpPr>
          <a:xfrm>
            <a:off x="-3975168" y="4224"/>
            <a:ext cx="11480101" cy="6858000"/>
            <a:chOff x="0" y="0"/>
            <a:chExt cx="11480101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3D87D1-D5B2-4719-92F2-45F9BB330035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EE9D4C7-57B4-21E7-4199-3DC87BEDBE37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3673151 h 6858000"/>
                  <a:gd name="connsiteX3" fmla="*/ 11365021 w 11480101"/>
                  <a:gd name="connsiteY3" fmla="*/ 3673151 h 6858000"/>
                  <a:gd name="connsiteX4" fmla="*/ 11480101 w 11480101"/>
                  <a:gd name="connsiteY4" fmla="*/ 3788231 h 6858000"/>
                  <a:gd name="connsiteX5" fmla="*/ 11480101 w 11480101"/>
                  <a:gd name="connsiteY5" fmla="*/ 4248537 h 6858000"/>
                  <a:gd name="connsiteX6" fmla="*/ 11365021 w 11480101"/>
                  <a:gd name="connsiteY6" fmla="*/ 4363617 h 6858000"/>
                  <a:gd name="connsiteX7" fmla="*/ 10870163 w 11480101"/>
                  <a:gd name="connsiteY7" fmla="*/ 4363617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3673151"/>
                    </a:lnTo>
                    <a:lnTo>
                      <a:pt x="11365021" y="3673151"/>
                    </a:lnTo>
                    <a:cubicBezTo>
                      <a:pt x="11428578" y="3673151"/>
                      <a:pt x="11480101" y="3724674"/>
                      <a:pt x="11480101" y="3788231"/>
                    </a:cubicBezTo>
                    <a:lnTo>
                      <a:pt x="11480101" y="4248537"/>
                    </a:lnTo>
                    <a:cubicBezTo>
                      <a:pt x="11480101" y="4312094"/>
                      <a:pt x="11428578" y="4363617"/>
                      <a:pt x="11365021" y="4363617"/>
                    </a:cubicBezTo>
                    <a:lnTo>
                      <a:pt x="10870163" y="4363617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88B8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FEF98E-37C8-53E1-6ADD-9D2A5B69EB7E}"/>
                  </a:ext>
                </a:extLst>
              </p:cNvPr>
              <p:cNvSpPr txBox="1"/>
              <p:nvPr/>
            </p:nvSpPr>
            <p:spPr>
              <a:xfrm>
                <a:off x="10966915" y="376956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2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C2C928-434A-B74C-C05F-DA4754478EDF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build formative quizzes for Canvas.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Support student comprehension.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Prompt critical thinking.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Paper Comprehension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How to video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]</a:t>
              </a:r>
              <a:endParaRPr lang="en-GB" sz="16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4A1E3A-2E30-4C95-EC18-E27C1F1A3355}"/>
                </a:ext>
              </a:extLst>
            </p:cNvPr>
            <p:cNvSpPr txBox="1"/>
            <p:nvPr/>
          </p:nvSpPr>
          <p:spPr>
            <a:xfrm>
              <a:off x="6755364" y="475861"/>
              <a:ext cx="359228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dirty="0">
                  <a:solidFill>
                    <a:schemeClr val="bg1">
                      <a:alpha val="25000"/>
                    </a:schemeClr>
                  </a:solidFill>
                  <a:latin typeface="Montserrat" panose="00000500000000000000" pitchFamily="50" charset="0"/>
                </a:rPr>
                <a:t>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38BEC4-61AE-AD89-82D3-EB4D01C82E4B}"/>
                </a:ext>
              </a:extLst>
            </p:cNvPr>
            <p:cNvSpPr txBox="1"/>
            <p:nvPr/>
          </p:nvSpPr>
          <p:spPr>
            <a:xfrm>
              <a:off x="6224631" y="1726164"/>
              <a:ext cx="447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Building Formative Activities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7CA7DA-4DCC-4F49-2B57-8BFBD8E22326}"/>
              </a:ext>
            </a:extLst>
          </p:cNvPr>
          <p:cNvGrpSpPr/>
          <p:nvPr/>
        </p:nvGrpSpPr>
        <p:grpSpPr>
          <a:xfrm>
            <a:off x="-4619935" y="4224"/>
            <a:ext cx="11480101" cy="6862224"/>
            <a:chOff x="0" y="0"/>
            <a:chExt cx="11480101" cy="686222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FA6D2AD-B485-3324-9629-A863C26650B7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5EBC391-9CBA-FB39-137D-0B214161B721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2738534 h 6858000"/>
                  <a:gd name="connsiteX3" fmla="*/ 11365021 w 11480101"/>
                  <a:gd name="connsiteY3" fmla="*/ 2738534 h 6858000"/>
                  <a:gd name="connsiteX4" fmla="*/ 11480101 w 11480101"/>
                  <a:gd name="connsiteY4" fmla="*/ 2853614 h 6858000"/>
                  <a:gd name="connsiteX5" fmla="*/ 11480101 w 11480101"/>
                  <a:gd name="connsiteY5" fmla="*/ 3313920 h 6858000"/>
                  <a:gd name="connsiteX6" fmla="*/ 11365021 w 11480101"/>
                  <a:gd name="connsiteY6" fmla="*/ 3429000 h 6858000"/>
                  <a:gd name="connsiteX7" fmla="*/ 10870163 w 11480101"/>
                  <a:gd name="connsiteY7" fmla="*/ 3429000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2738534"/>
                    </a:lnTo>
                    <a:lnTo>
                      <a:pt x="11365021" y="2738534"/>
                    </a:lnTo>
                    <a:cubicBezTo>
                      <a:pt x="11428578" y="2738534"/>
                      <a:pt x="11480101" y="2790057"/>
                      <a:pt x="11480101" y="2853614"/>
                    </a:cubicBezTo>
                    <a:lnTo>
                      <a:pt x="11480101" y="3313920"/>
                    </a:lnTo>
                    <a:cubicBezTo>
                      <a:pt x="11480101" y="3377477"/>
                      <a:pt x="11428578" y="3429000"/>
                      <a:pt x="11365021" y="3429000"/>
                    </a:cubicBezTo>
                    <a:lnTo>
                      <a:pt x="10870163" y="3429000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19C3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B3EF742-A9C5-FDFC-CD37-087E6FBB296A}"/>
                  </a:ext>
                </a:extLst>
              </p:cNvPr>
              <p:cNvSpPr txBox="1"/>
              <p:nvPr/>
            </p:nvSpPr>
            <p:spPr>
              <a:xfrm>
                <a:off x="6440222" y="475861"/>
                <a:ext cx="3914247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03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48288C-A165-DAD2-D8CA-4F0D4862DF7A}"/>
                  </a:ext>
                </a:extLst>
              </p:cNvPr>
              <p:cNvSpPr txBox="1"/>
              <p:nvPr/>
            </p:nvSpPr>
            <p:spPr>
              <a:xfrm>
                <a:off x="6433401" y="1791478"/>
                <a:ext cx="391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Develop Teaching Resources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FCA3A7-7586-C9C3-3036-DC0FEC2A2A09}"/>
                  </a:ext>
                </a:extLst>
              </p:cNvPr>
              <p:cNvSpPr txBox="1"/>
              <p:nvPr/>
            </p:nvSpPr>
            <p:spPr>
              <a:xfrm>
                <a:off x="10966915" y="2817846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3A7E96"/>
                    </a:solidFill>
                    <a:latin typeface="Montserrat" panose="00000500000000000000" pitchFamily="50" charset="0"/>
                  </a:rPr>
                  <a:t>3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BC3291-56E9-4C22-1526-1E6B642C10C1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a structured resource on ANY topic for students.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Swallow your pride.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Use ChatGPT to build a resource that’s twice as good in half the time.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Active Learning Workshop.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Introduction to Visualisation using R and Ggplot2.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4194512-DFC4-C89F-FC9A-519A40516AC2}"/>
              </a:ext>
            </a:extLst>
          </p:cNvPr>
          <p:cNvGrpSpPr/>
          <p:nvPr/>
        </p:nvGrpSpPr>
        <p:grpSpPr>
          <a:xfrm>
            <a:off x="-10305705" y="-4224"/>
            <a:ext cx="11480101" cy="6862224"/>
            <a:chOff x="0" y="0"/>
            <a:chExt cx="11480101" cy="686222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52A1BCB-BBD0-016F-0042-81FD2DF2B810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F5F3939-9EA0-3569-786C-D71895F2F1ED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1803138 h 6858000"/>
                  <a:gd name="connsiteX3" fmla="*/ 11365021 w 11480101"/>
                  <a:gd name="connsiteY3" fmla="*/ 1803138 h 6858000"/>
                  <a:gd name="connsiteX4" fmla="*/ 11480101 w 11480101"/>
                  <a:gd name="connsiteY4" fmla="*/ 1918218 h 6858000"/>
                  <a:gd name="connsiteX5" fmla="*/ 11480101 w 11480101"/>
                  <a:gd name="connsiteY5" fmla="*/ 2378524 h 6858000"/>
                  <a:gd name="connsiteX6" fmla="*/ 11365021 w 11480101"/>
                  <a:gd name="connsiteY6" fmla="*/ 2493604 h 6858000"/>
                  <a:gd name="connsiteX7" fmla="*/ 10870163 w 11480101"/>
                  <a:gd name="connsiteY7" fmla="*/ 249360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1803138"/>
                    </a:lnTo>
                    <a:lnTo>
                      <a:pt x="11365021" y="1803138"/>
                    </a:lnTo>
                    <a:cubicBezTo>
                      <a:pt x="11428578" y="1803138"/>
                      <a:pt x="11480101" y="1854661"/>
                      <a:pt x="11480101" y="1918218"/>
                    </a:cubicBezTo>
                    <a:lnTo>
                      <a:pt x="11480101" y="2378524"/>
                    </a:lnTo>
                    <a:cubicBezTo>
                      <a:pt x="11480101" y="2442081"/>
                      <a:pt x="11428578" y="2493604"/>
                      <a:pt x="11365021" y="2493604"/>
                    </a:cubicBezTo>
                    <a:lnTo>
                      <a:pt x="10870163" y="249360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75DB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F6D771-D648-8893-66A8-72692412F5A2}"/>
                  </a:ext>
                </a:extLst>
              </p:cNvPr>
              <p:cNvSpPr txBox="1"/>
              <p:nvPr/>
            </p:nvSpPr>
            <p:spPr>
              <a:xfrm>
                <a:off x="7240562" y="438539"/>
                <a:ext cx="2724539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04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8AC0B00-B267-3FBB-332B-0933372CED3D}"/>
                  </a:ext>
                </a:extLst>
              </p:cNvPr>
              <p:cNvSpPr txBox="1"/>
              <p:nvPr/>
            </p:nvSpPr>
            <p:spPr>
              <a:xfrm>
                <a:off x="7128593" y="1724218"/>
                <a:ext cx="2724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Assistive Feedback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D622BD-B286-0322-7046-EF5A77119A72}"/>
                  </a:ext>
                </a:extLst>
              </p:cNvPr>
              <p:cNvSpPr txBox="1"/>
              <p:nvPr/>
            </p:nvSpPr>
            <p:spPr>
              <a:xfrm>
                <a:off x="10935478" y="1908884"/>
                <a:ext cx="5166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19C3FF"/>
                    </a:solidFill>
                    <a:latin typeface="Montserrat" panose="00000500000000000000" pitchFamily="50" charset="0"/>
                  </a:rPr>
                  <a:t>4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983AC-4225-732A-B4E2-11F50F0B7680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Automate feedback provided on coursework submissions via Canvas/ChatGPT.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Referencing criteria only!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Improving student experience.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Increasing consistency across large groups of markers.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Assistive Feedback Tool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[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 to Video Overview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]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B1F839-D802-0AB5-51B9-5E05C7A21F9B}"/>
              </a:ext>
            </a:extLst>
          </p:cNvPr>
          <p:cNvGrpSpPr/>
          <p:nvPr/>
        </p:nvGrpSpPr>
        <p:grpSpPr>
          <a:xfrm>
            <a:off x="8296544" y="1498583"/>
            <a:ext cx="3170490" cy="3860833"/>
            <a:chOff x="6841936" y="1691226"/>
            <a:chExt cx="3170490" cy="386083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1D1B05-288E-FA54-3E35-18F621538953}"/>
                </a:ext>
              </a:extLst>
            </p:cNvPr>
            <p:cNvSpPr txBox="1"/>
            <p:nvPr/>
          </p:nvSpPr>
          <p:spPr>
            <a:xfrm>
              <a:off x="7432423" y="1781796"/>
              <a:ext cx="200247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3900" dirty="0">
                  <a:solidFill>
                    <a:schemeClr val="bg1"/>
                  </a:solidFill>
                  <a:latin typeface="Bebas Neue" panose="020B0606020202050201" pitchFamily="34" charset="0"/>
                </a:rPr>
                <a:t>AI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DED0D4A-94E0-7FB9-AD44-94F9AF7FB30F}"/>
                </a:ext>
              </a:extLst>
            </p:cNvPr>
            <p:cNvSpPr txBox="1"/>
            <p:nvPr/>
          </p:nvSpPr>
          <p:spPr>
            <a:xfrm>
              <a:off x="7564002" y="1691226"/>
              <a:ext cx="17393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USING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62DF980-3BBA-30A4-D701-8D74DE6A9B9B}"/>
                </a:ext>
              </a:extLst>
            </p:cNvPr>
            <p:cNvSpPr txBox="1"/>
            <p:nvPr/>
          </p:nvSpPr>
          <p:spPr>
            <a:xfrm>
              <a:off x="6841936" y="4692946"/>
              <a:ext cx="3170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IN YOUR TEACHING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E87A0C0-D836-332C-DD54-A275910C39CE}"/>
              </a:ext>
            </a:extLst>
          </p:cNvPr>
          <p:cNvSpPr txBox="1"/>
          <p:nvPr/>
        </p:nvSpPr>
        <p:spPr>
          <a:xfrm>
            <a:off x="8123558" y="5359416"/>
            <a:ext cx="35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C000"/>
                </a:solidFill>
                <a:latin typeface="Montserrat" panose="00000500000000000000" pitchFamily="50" charset="0"/>
              </a:rPr>
              <a:t>R. Treharne &amp; J. Foster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0CB319-6EE6-C216-092D-F0BD99EEC3F8}"/>
              </a:ext>
            </a:extLst>
          </p:cNvPr>
          <p:cNvSpPr txBox="1"/>
          <p:nvPr/>
        </p:nvSpPr>
        <p:spPr>
          <a:xfrm>
            <a:off x="7686802" y="5875132"/>
            <a:ext cx="43969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FFC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https://tinyurl.com/teaching-with-ai</a:t>
            </a:r>
            <a:endParaRPr lang="en-GB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960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ECBC982-A146-8272-E9BF-CA40E2EAB29E}"/>
              </a:ext>
            </a:extLst>
          </p:cNvPr>
          <p:cNvGrpSpPr/>
          <p:nvPr/>
        </p:nvGrpSpPr>
        <p:grpSpPr>
          <a:xfrm>
            <a:off x="-3308108" y="-8448"/>
            <a:ext cx="11480101" cy="6858000"/>
            <a:chOff x="0" y="0"/>
            <a:chExt cx="11480101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CB761F9-67BF-1A0A-4731-268BADA8E962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11829CD-9726-5777-E8C3-CDCBAF2765FA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4607768 h 6858000"/>
                  <a:gd name="connsiteX3" fmla="*/ 11365021 w 11480101"/>
                  <a:gd name="connsiteY3" fmla="*/ 4607768 h 6858000"/>
                  <a:gd name="connsiteX4" fmla="*/ 11480101 w 11480101"/>
                  <a:gd name="connsiteY4" fmla="*/ 4722848 h 6858000"/>
                  <a:gd name="connsiteX5" fmla="*/ 11480101 w 11480101"/>
                  <a:gd name="connsiteY5" fmla="*/ 5183154 h 6858000"/>
                  <a:gd name="connsiteX6" fmla="*/ 11365021 w 11480101"/>
                  <a:gd name="connsiteY6" fmla="*/ 5298234 h 6858000"/>
                  <a:gd name="connsiteX7" fmla="*/ 10870163 w 11480101"/>
                  <a:gd name="connsiteY7" fmla="*/ 529823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4607768"/>
                    </a:lnTo>
                    <a:lnTo>
                      <a:pt x="11365021" y="4607768"/>
                    </a:lnTo>
                    <a:cubicBezTo>
                      <a:pt x="11428578" y="4607768"/>
                      <a:pt x="11480101" y="4659291"/>
                      <a:pt x="11480101" y="4722848"/>
                    </a:cubicBezTo>
                    <a:lnTo>
                      <a:pt x="11480101" y="5183154"/>
                    </a:lnTo>
                    <a:cubicBezTo>
                      <a:pt x="11480101" y="5246711"/>
                      <a:pt x="11428578" y="5298234"/>
                      <a:pt x="11365021" y="5298234"/>
                    </a:cubicBezTo>
                    <a:lnTo>
                      <a:pt x="10870163" y="529823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5674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8A4EF3-72D8-27F8-0610-BBFF271A8908}"/>
                  </a:ext>
                </a:extLst>
              </p:cNvPr>
              <p:cNvSpPr txBox="1"/>
              <p:nvPr/>
            </p:nvSpPr>
            <p:spPr>
              <a:xfrm>
                <a:off x="6755364" y="475861"/>
                <a:ext cx="359228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01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B9088E-81CF-CDE9-573B-3710FDB006F2}"/>
                  </a:ext>
                </a:extLst>
              </p:cNvPr>
              <p:cNvSpPr txBox="1"/>
              <p:nvPr/>
            </p:nvSpPr>
            <p:spPr>
              <a:xfrm>
                <a:off x="6755363" y="1726164"/>
                <a:ext cx="3592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Enhancing Lectures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EF9BF3-9438-9A9B-78DA-DB11D9FC7914}"/>
                  </a:ext>
                </a:extLst>
              </p:cNvPr>
              <p:cNvSpPr txBox="1"/>
              <p:nvPr/>
            </p:nvSpPr>
            <p:spPr>
              <a:xfrm>
                <a:off x="10994910" y="469329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1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088E54-C83D-438E-0998-8971AE8A7BB7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in-class polls/quizzes using ChatGPT and Poll Everywhere/Kahoot.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Reinforce student understanding of lecture content.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LIFE748 Structural Bioinformatics Lecture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(Poll Everywhere)]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(Kahoot)]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CF0A573-DD84-3772-8197-974D9B1976B5}"/>
              </a:ext>
            </a:extLst>
          </p:cNvPr>
          <p:cNvGrpSpPr/>
          <p:nvPr/>
        </p:nvGrpSpPr>
        <p:grpSpPr>
          <a:xfrm>
            <a:off x="-3975168" y="4224"/>
            <a:ext cx="11480101" cy="6858000"/>
            <a:chOff x="0" y="0"/>
            <a:chExt cx="11480101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3D87D1-D5B2-4719-92F2-45F9BB330035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EE9D4C7-57B4-21E7-4199-3DC87BEDBE37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3673151 h 6858000"/>
                  <a:gd name="connsiteX3" fmla="*/ 11365021 w 11480101"/>
                  <a:gd name="connsiteY3" fmla="*/ 3673151 h 6858000"/>
                  <a:gd name="connsiteX4" fmla="*/ 11480101 w 11480101"/>
                  <a:gd name="connsiteY4" fmla="*/ 3788231 h 6858000"/>
                  <a:gd name="connsiteX5" fmla="*/ 11480101 w 11480101"/>
                  <a:gd name="connsiteY5" fmla="*/ 4248537 h 6858000"/>
                  <a:gd name="connsiteX6" fmla="*/ 11365021 w 11480101"/>
                  <a:gd name="connsiteY6" fmla="*/ 4363617 h 6858000"/>
                  <a:gd name="connsiteX7" fmla="*/ 10870163 w 11480101"/>
                  <a:gd name="connsiteY7" fmla="*/ 4363617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3673151"/>
                    </a:lnTo>
                    <a:lnTo>
                      <a:pt x="11365021" y="3673151"/>
                    </a:lnTo>
                    <a:cubicBezTo>
                      <a:pt x="11428578" y="3673151"/>
                      <a:pt x="11480101" y="3724674"/>
                      <a:pt x="11480101" y="3788231"/>
                    </a:cubicBezTo>
                    <a:lnTo>
                      <a:pt x="11480101" y="4248537"/>
                    </a:lnTo>
                    <a:cubicBezTo>
                      <a:pt x="11480101" y="4312094"/>
                      <a:pt x="11428578" y="4363617"/>
                      <a:pt x="11365021" y="4363617"/>
                    </a:cubicBezTo>
                    <a:lnTo>
                      <a:pt x="10870163" y="4363617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88B8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FEF98E-37C8-53E1-6ADD-9D2A5B69EB7E}"/>
                  </a:ext>
                </a:extLst>
              </p:cNvPr>
              <p:cNvSpPr txBox="1"/>
              <p:nvPr/>
            </p:nvSpPr>
            <p:spPr>
              <a:xfrm>
                <a:off x="10966915" y="376956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2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C2C928-434A-B74C-C05F-DA4754478EDF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build formative quizzes for Canvas.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Support student comprehension.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Prompt critical thinking.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Paper Comprehension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How to video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]</a:t>
              </a:r>
              <a:endParaRPr lang="en-GB" sz="16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4A1E3A-2E30-4C95-EC18-E27C1F1A3355}"/>
                </a:ext>
              </a:extLst>
            </p:cNvPr>
            <p:cNvSpPr txBox="1"/>
            <p:nvPr/>
          </p:nvSpPr>
          <p:spPr>
            <a:xfrm>
              <a:off x="6755364" y="475861"/>
              <a:ext cx="359228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dirty="0">
                  <a:solidFill>
                    <a:schemeClr val="bg1">
                      <a:alpha val="25000"/>
                    </a:schemeClr>
                  </a:solidFill>
                  <a:latin typeface="Montserrat" panose="00000500000000000000" pitchFamily="50" charset="0"/>
                </a:rPr>
                <a:t>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38BEC4-61AE-AD89-82D3-EB4D01C82E4B}"/>
                </a:ext>
              </a:extLst>
            </p:cNvPr>
            <p:cNvSpPr txBox="1"/>
            <p:nvPr/>
          </p:nvSpPr>
          <p:spPr>
            <a:xfrm>
              <a:off x="6224631" y="1726164"/>
              <a:ext cx="447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Building Formative Activities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7CA7DA-4DCC-4F49-2B57-8BFBD8E22326}"/>
              </a:ext>
            </a:extLst>
          </p:cNvPr>
          <p:cNvGrpSpPr/>
          <p:nvPr/>
        </p:nvGrpSpPr>
        <p:grpSpPr>
          <a:xfrm>
            <a:off x="-4619935" y="4224"/>
            <a:ext cx="11480101" cy="6862224"/>
            <a:chOff x="0" y="0"/>
            <a:chExt cx="11480101" cy="686222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FA6D2AD-B485-3324-9629-A863C26650B7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5EBC391-9CBA-FB39-137D-0B214161B721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2738534 h 6858000"/>
                  <a:gd name="connsiteX3" fmla="*/ 11365021 w 11480101"/>
                  <a:gd name="connsiteY3" fmla="*/ 2738534 h 6858000"/>
                  <a:gd name="connsiteX4" fmla="*/ 11480101 w 11480101"/>
                  <a:gd name="connsiteY4" fmla="*/ 2853614 h 6858000"/>
                  <a:gd name="connsiteX5" fmla="*/ 11480101 w 11480101"/>
                  <a:gd name="connsiteY5" fmla="*/ 3313920 h 6858000"/>
                  <a:gd name="connsiteX6" fmla="*/ 11365021 w 11480101"/>
                  <a:gd name="connsiteY6" fmla="*/ 3429000 h 6858000"/>
                  <a:gd name="connsiteX7" fmla="*/ 10870163 w 11480101"/>
                  <a:gd name="connsiteY7" fmla="*/ 3429000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2738534"/>
                    </a:lnTo>
                    <a:lnTo>
                      <a:pt x="11365021" y="2738534"/>
                    </a:lnTo>
                    <a:cubicBezTo>
                      <a:pt x="11428578" y="2738534"/>
                      <a:pt x="11480101" y="2790057"/>
                      <a:pt x="11480101" y="2853614"/>
                    </a:cubicBezTo>
                    <a:lnTo>
                      <a:pt x="11480101" y="3313920"/>
                    </a:lnTo>
                    <a:cubicBezTo>
                      <a:pt x="11480101" y="3377477"/>
                      <a:pt x="11428578" y="3429000"/>
                      <a:pt x="11365021" y="3429000"/>
                    </a:cubicBezTo>
                    <a:lnTo>
                      <a:pt x="10870163" y="3429000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19C3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B3EF742-A9C5-FDFC-CD37-087E6FBB296A}"/>
                  </a:ext>
                </a:extLst>
              </p:cNvPr>
              <p:cNvSpPr txBox="1"/>
              <p:nvPr/>
            </p:nvSpPr>
            <p:spPr>
              <a:xfrm>
                <a:off x="7324529" y="475861"/>
                <a:ext cx="205273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03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48288C-A165-DAD2-D8CA-4F0D4862DF7A}"/>
                  </a:ext>
                </a:extLst>
              </p:cNvPr>
              <p:cNvSpPr txBox="1"/>
              <p:nvPr/>
            </p:nvSpPr>
            <p:spPr>
              <a:xfrm>
                <a:off x="6643400" y="1791478"/>
                <a:ext cx="3704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Develop Teaching Resources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FCA3A7-7586-C9C3-3036-DC0FEC2A2A09}"/>
                  </a:ext>
                </a:extLst>
              </p:cNvPr>
              <p:cNvSpPr txBox="1"/>
              <p:nvPr/>
            </p:nvSpPr>
            <p:spPr>
              <a:xfrm>
                <a:off x="10966915" y="2817846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3A7E96"/>
                    </a:solidFill>
                    <a:latin typeface="Montserrat" panose="00000500000000000000" pitchFamily="50" charset="0"/>
                  </a:rPr>
                  <a:t>3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BC3291-56E9-4C22-1526-1E6B642C10C1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a structured resource on ANY topic for students.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Swallow your pride.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Use ChatGPT to build a resource that’s twice as good in half the time.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Active Learning Workshop.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Introduction to Visualisation using R and Ggplot2.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4194512-DFC4-C89F-FC9A-519A40516AC2}"/>
              </a:ext>
            </a:extLst>
          </p:cNvPr>
          <p:cNvGrpSpPr/>
          <p:nvPr/>
        </p:nvGrpSpPr>
        <p:grpSpPr>
          <a:xfrm>
            <a:off x="-5278414" y="-4224"/>
            <a:ext cx="11480101" cy="6862224"/>
            <a:chOff x="0" y="0"/>
            <a:chExt cx="11480101" cy="686222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52A1BCB-BBD0-016F-0042-81FD2DF2B810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F5F3939-9EA0-3569-786C-D71895F2F1ED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1803138 h 6858000"/>
                  <a:gd name="connsiteX3" fmla="*/ 11365021 w 11480101"/>
                  <a:gd name="connsiteY3" fmla="*/ 1803138 h 6858000"/>
                  <a:gd name="connsiteX4" fmla="*/ 11480101 w 11480101"/>
                  <a:gd name="connsiteY4" fmla="*/ 1918218 h 6858000"/>
                  <a:gd name="connsiteX5" fmla="*/ 11480101 w 11480101"/>
                  <a:gd name="connsiteY5" fmla="*/ 2378524 h 6858000"/>
                  <a:gd name="connsiteX6" fmla="*/ 11365021 w 11480101"/>
                  <a:gd name="connsiteY6" fmla="*/ 2493604 h 6858000"/>
                  <a:gd name="connsiteX7" fmla="*/ 10870163 w 11480101"/>
                  <a:gd name="connsiteY7" fmla="*/ 249360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1803138"/>
                    </a:lnTo>
                    <a:lnTo>
                      <a:pt x="11365021" y="1803138"/>
                    </a:lnTo>
                    <a:cubicBezTo>
                      <a:pt x="11428578" y="1803138"/>
                      <a:pt x="11480101" y="1854661"/>
                      <a:pt x="11480101" y="1918218"/>
                    </a:cubicBezTo>
                    <a:lnTo>
                      <a:pt x="11480101" y="2378524"/>
                    </a:lnTo>
                    <a:cubicBezTo>
                      <a:pt x="11480101" y="2442081"/>
                      <a:pt x="11428578" y="2493604"/>
                      <a:pt x="11365021" y="2493604"/>
                    </a:cubicBezTo>
                    <a:lnTo>
                      <a:pt x="10870163" y="249360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75DB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F6D771-D648-8893-66A8-72692412F5A2}"/>
                  </a:ext>
                </a:extLst>
              </p:cNvPr>
              <p:cNvSpPr txBox="1"/>
              <p:nvPr/>
            </p:nvSpPr>
            <p:spPr>
              <a:xfrm>
                <a:off x="6580912" y="438539"/>
                <a:ext cx="3997862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04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8AC0B00-B267-3FBB-332B-0933372CED3D}"/>
                  </a:ext>
                </a:extLst>
              </p:cNvPr>
              <p:cNvSpPr txBox="1"/>
              <p:nvPr/>
            </p:nvSpPr>
            <p:spPr>
              <a:xfrm>
                <a:off x="6724347" y="1724218"/>
                <a:ext cx="38544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Assistive Feedback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D622BD-B286-0322-7046-EF5A77119A72}"/>
                  </a:ext>
                </a:extLst>
              </p:cNvPr>
              <p:cNvSpPr txBox="1"/>
              <p:nvPr/>
            </p:nvSpPr>
            <p:spPr>
              <a:xfrm>
                <a:off x="10935478" y="1908884"/>
                <a:ext cx="5166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19C3FF"/>
                    </a:solidFill>
                    <a:latin typeface="Montserrat" panose="00000500000000000000" pitchFamily="50" charset="0"/>
                  </a:rPr>
                  <a:t>4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983AC-4225-732A-B4E2-11F50F0B7680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Automate feedback provided on coursework submissions via Canvas/ChatGPT.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Referencing criteria only!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Improving student experience.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Increasing consistency across large groups of markers.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Assistive Feedback Tool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[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 to Video Overview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]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B1F839-D802-0AB5-51B9-5E05C7A21F9B}"/>
              </a:ext>
            </a:extLst>
          </p:cNvPr>
          <p:cNvGrpSpPr/>
          <p:nvPr/>
        </p:nvGrpSpPr>
        <p:grpSpPr>
          <a:xfrm>
            <a:off x="8296544" y="1498583"/>
            <a:ext cx="3170490" cy="3860833"/>
            <a:chOff x="6841936" y="1691226"/>
            <a:chExt cx="3170490" cy="386083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1D1B05-288E-FA54-3E35-18F621538953}"/>
                </a:ext>
              </a:extLst>
            </p:cNvPr>
            <p:cNvSpPr txBox="1"/>
            <p:nvPr/>
          </p:nvSpPr>
          <p:spPr>
            <a:xfrm>
              <a:off x="7432423" y="1781796"/>
              <a:ext cx="200247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3900" dirty="0">
                  <a:solidFill>
                    <a:schemeClr val="bg1"/>
                  </a:solidFill>
                  <a:latin typeface="Bebas Neue" panose="020B0606020202050201" pitchFamily="34" charset="0"/>
                </a:rPr>
                <a:t>AI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DED0D4A-94E0-7FB9-AD44-94F9AF7FB30F}"/>
                </a:ext>
              </a:extLst>
            </p:cNvPr>
            <p:cNvSpPr txBox="1"/>
            <p:nvPr/>
          </p:nvSpPr>
          <p:spPr>
            <a:xfrm>
              <a:off x="7564002" y="1691226"/>
              <a:ext cx="17393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USING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62DF980-3BBA-30A4-D701-8D74DE6A9B9B}"/>
                </a:ext>
              </a:extLst>
            </p:cNvPr>
            <p:cNvSpPr txBox="1"/>
            <p:nvPr/>
          </p:nvSpPr>
          <p:spPr>
            <a:xfrm>
              <a:off x="6841936" y="4692946"/>
              <a:ext cx="3170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IN YOUR TEACHING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E87A0C0-D836-332C-DD54-A275910C39CE}"/>
              </a:ext>
            </a:extLst>
          </p:cNvPr>
          <p:cNvSpPr txBox="1"/>
          <p:nvPr/>
        </p:nvSpPr>
        <p:spPr>
          <a:xfrm>
            <a:off x="8123558" y="5359416"/>
            <a:ext cx="35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C000"/>
                </a:solidFill>
                <a:latin typeface="Montserrat" panose="00000500000000000000" pitchFamily="50" charset="0"/>
              </a:rPr>
              <a:t>R. Treharne &amp; J. Foster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243CBE-274B-7E38-8501-3211E8C5CB00}"/>
              </a:ext>
            </a:extLst>
          </p:cNvPr>
          <p:cNvSpPr txBox="1"/>
          <p:nvPr/>
        </p:nvSpPr>
        <p:spPr>
          <a:xfrm>
            <a:off x="7686802" y="5875132"/>
            <a:ext cx="43969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FFC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https://tinyurl.com/teaching-with-ai</a:t>
            </a:r>
            <a:endParaRPr lang="en-GB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877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ECBC982-A146-8272-E9BF-CA40E2EAB29E}"/>
              </a:ext>
            </a:extLst>
          </p:cNvPr>
          <p:cNvGrpSpPr/>
          <p:nvPr/>
        </p:nvGrpSpPr>
        <p:grpSpPr>
          <a:xfrm>
            <a:off x="-11657349" y="-16896"/>
            <a:ext cx="11480101" cy="6858000"/>
            <a:chOff x="0" y="0"/>
            <a:chExt cx="11480101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CB761F9-67BF-1A0A-4731-268BADA8E962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11829CD-9726-5777-E8C3-CDCBAF2765FA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4607768 h 6858000"/>
                  <a:gd name="connsiteX3" fmla="*/ 11365021 w 11480101"/>
                  <a:gd name="connsiteY3" fmla="*/ 4607768 h 6858000"/>
                  <a:gd name="connsiteX4" fmla="*/ 11480101 w 11480101"/>
                  <a:gd name="connsiteY4" fmla="*/ 4722848 h 6858000"/>
                  <a:gd name="connsiteX5" fmla="*/ 11480101 w 11480101"/>
                  <a:gd name="connsiteY5" fmla="*/ 5183154 h 6858000"/>
                  <a:gd name="connsiteX6" fmla="*/ 11365021 w 11480101"/>
                  <a:gd name="connsiteY6" fmla="*/ 5298234 h 6858000"/>
                  <a:gd name="connsiteX7" fmla="*/ 10870163 w 11480101"/>
                  <a:gd name="connsiteY7" fmla="*/ 529823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4607768"/>
                    </a:lnTo>
                    <a:lnTo>
                      <a:pt x="11365021" y="4607768"/>
                    </a:lnTo>
                    <a:cubicBezTo>
                      <a:pt x="11428578" y="4607768"/>
                      <a:pt x="11480101" y="4659291"/>
                      <a:pt x="11480101" y="4722848"/>
                    </a:cubicBezTo>
                    <a:lnTo>
                      <a:pt x="11480101" y="5183154"/>
                    </a:lnTo>
                    <a:cubicBezTo>
                      <a:pt x="11480101" y="5246711"/>
                      <a:pt x="11428578" y="5298234"/>
                      <a:pt x="11365021" y="5298234"/>
                    </a:cubicBezTo>
                    <a:lnTo>
                      <a:pt x="10870163" y="529823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5674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8A4EF3-72D8-27F8-0610-BBFF271A8908}"/>
                  </a:ext>
                </a:extLst>
              </p:cNvPr>
              <p:cNvSpPr txBox="1"/>
              <p:nvPr/>
            </p:nvSpPr>
            <p:spPr>
              <a:xfrm>
                <a:off x="6755364" y="475861"/>
                <a:ext cx="359228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01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B9088E-81CF-CDE9-573B-3710FDB006F2}"/>
                  </a:ext>
                </a:extLst>
              </p:cNvPr>
              <p:cNvSpPr txBox="1"/>
              <p:nvPr/>
            </p:nvSpPr>
            <p:spPr>
              <a:xfrm>
                <a:off x="6755363" y="1726164"/>
                <a:ext cx="3592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Enhancing Lectures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EF9BF3-9438-9A9B-78DA-DB11D9FC7914}"/>
                  </a:ext>
                </a:extLst>
              </p:cNvPr>
              <p:cNvSpPr txBox="1"/>
              <p:nvPr/>
            </p:nvSpPr>
            <p:spPr>
              <a:xfrm>
                <a:off x="10994910" y="469329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1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088E54-C83D-438E-0998-8971AE8A7BB7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in-class polls/quizzes using ChatGPT and Poll Everywhere/Kahoot.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Reinforce student understanding of lecture content.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LIFE748 Structural Bioinformatics Lecture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(Poll Everywhere)]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(Kahoot)]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CF0A573-DD84-3772-8197-974D9B1976B5}"/>
              </a:ext>
            </a:extLst>
          </p:cNvPr>
          <p:cNvGrpSpPr/>
          <p:nvPr/>
        </p:nvGrpSpPr>
        <p:grpSpPr>
          <a:xfrm>
            <a:off x="-12324409" y="-4224"/>
            <a:ext cx="11480101" cy="6858000"/>
            <a:chOff x="0" y="0"/>
            <a:chExt cx="11480101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3D87D1-D5B2-4719-92F2-45F9BB330035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EE9D4C7-57B4-21E7-4199-3DC87BEDBE37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3673151 h 6858000"/>
                  <a:gd name="connsiteX3" fmla="*/ 11365021 w 11480101"/>
                  <a:gd name="connsiteY3" fmla="*/ 3673151 h 6858000"/>
                  <a:gd name="connsiteX4" fmla="*/ 11480101 w 11480101"/>
                  <a:gd name="connsiteY4" fmla="*/ 3788231 h 6858000"/>
                  <a:gd name="connsiteX5" fmla="*/ 11480101 w 11480101"/>
                  <a:gd name="connsiteY5" fmla="*/ 4248537 h 6858000"/>
                  <a:gd name="connsiteX6" fmla="*/ 11365021 w 11480101"/>
                  <a:gd name="connsiteY6" fmla="*/ 4363617 h 6858000"/>
                  <a:gd name="connsiteX7" fmla="*/ 10870163 w 11480101"/>
                  <a:gd name="connsiteY7" fmla="*/ 4363617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3673151"/>
                    </a:lnTo>
                    <a:lnTo>
                      <a:pt x="11365021" y="3673151"/>
                    </a:lnTo>
                    <a:cubicBezTo>
                      <a:pt x="11428578" y="3673151"/>
                      <a:pt x="11480101" y="3724674"/>
                      <a:pt x="11480101" y="3788231"/>
                    </a:cubicBezTo>
                    <a:lnTo>
                      <a:pt x="11480101" y="4248537"/>
                    </a:lnTo>
                    <a:cubicBezTo>
                      <a:pt x="11480101" y="4312094"/>
                      <a:pt x="11428578" y="4363617"/>
                      <a:pt x="11365021" y="4363617"/>
                    </a:cubicBezTo>
                    <a:lnTo>
                      <a:pt x="10870163" y="4363617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88B8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FEF98E-37C8-53E1-6ADD-9D2A5B69EB7E}"/>
                  </a:ext>
                </a:extLst>
              </p:cNvPr>
              <p:cNvSpPr txBox="1"/>
              <p:nvPr/>
            </p:nvSpPr>
            <p:spPr>
              <a:xfrm>
                <a:off x="10966915" y="376956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2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C2C928-434A-B74C-C05F-DA4754478EDF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build formative quizzes for Canvas.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Support student comprehension.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Prompt critical thinking.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Paper Comprehension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How to video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]</a:t>
              </a:r>
              <a:endParaRPr lang="en-GB" sz="16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4A1E3A-2E30-4C95-EC18-E27C1F1A3355}"/>
                </a:ext>
              </a:extLst>
            </p:cNvPr>
            <p:cNvSpPr txBox="1"/>
            <p:nvPr/>
          </p:nvSpPr>
          <p:spPr>
            <a:xfrm>
              <a:off x="6755364" y="475861"/>
              <a:ext cx="359228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dirty="0">
                  <a:solidFill>
                    <a:schemeClr val="bg1">
                      <a:alpha val="25000"/>
                    </a:schemeClr>
                  </a:solidFill>
                  <a:latin typeface="Montserrat" panose="00000500000000000000" pitchFamily="50" charset="0"/>
                </a:rPr>
                <a:t>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38BEC4-61AE-AD89-82D3-EB4D01C82E4B}"/>
                </a:ext>
              </a:extLst>
            </p:cNvPr>
            <p:cNvSpPr txBox="1"/>
            <p:nvPr/>
          </p:nvSpPr>
          <p:spPr>
            <a:xfrm>
              <a:off x="6224631" y="1726164"/>
              <a:ext cx="447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Building Formative Activities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7CA7DA-4DCC-4F49-2B57-8BFBD8E22326}"/>
              </a:ext>
            </a:extLst>
          </p:cNvPr>
          <p:cNvGrpSpPr/>
          <p:nvPr/>
        </p:nvGrpSpPr>
        <p:grpSpPr>
          <a:xfrm>
            <a:off x="-12969176" y="-4224"/>
            <a:ext cx="11480101" cy="6862224"/>
            <a:chOff x="0" y="0"/>
            <a:chExt cx="11480101" cy="686222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FA6D2AD-B485-3324-9629-A863C26650B7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5EBC391-9CBA-FB39-137D-0B214161B721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2738534 h 6858000"/>
                  <a:gd name="connsiteX3" fmla="*/ 11365021 w 11480101"/>
                  <a:gd name="connsiteY3" fmla="*/ 2738534 h 6858000"/>
                  <a:gd name="connsiteX4" fmla="*/ 11480101 w 11480101"/>
                  <a:gd name="connsiteY4" fmla="*/ 2853614 h 6858000"/>
                  <a:gd name="connsiteX5" fmla="*/ 11480101 w 11480101"/>
                  <a:gd name="connsiteY5" fmla="*/ 3313920 h 6858000"/>
                  <a:gd name="connsiteX6" fmla="*/ 11365021 w 11480101"/>
                  <a:gd name="connsiteY6" fmla="*/ 3429000 h 6858000"/>
                  <a:gd name="connsiteX7" fmla="*/ 10870163 w 11480101"/>
                  <a:gd name="connsiteY7" fmla="*/ 3429000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2738534"/>
                    </a:lnTo>
                    <a:lnTo>
                      <a:pt x="11365021" y="2738534"/>
                    </a:lnTo>
                    <a:cubicBezTo>
                      <a:pt x="11428578" y="2738534"/>
                      <a:pt x="11480101" y="2790057"/>
                      <a:pt x="11480101" y="2853614"/>
                    </a:cubicBezTo>
                    <a:lnTo>
                      <a:pt x="11480101" y="3313920"/>
                    </a:lnTo>
                    <a:cubicBezTo>
                      <a:pt x="11480101" y="3377477"/>
                      <a:pt x="11428578" y="3429000"/>
                      <a:pt x="11365021" y="3429000"/>
                    </a:cubicBezTo>
                    <a:lnTo>
                      <a:pt x="10870163" y="3429000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19C3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B3EF742-A9C5-FDFC-CD37-087E6FBB296A}"/>
                  </a:ext>
                </a:extLst>
              </p:cNvPr>
              <p:cNvSpPr txBox="1"/>
              <p:nvPr/>
            </p:nvSpPr>
            <p:spPr>
              <a:xfrm>
                <a:off x="7324529" y="475861"/>
                <a:ext cx="205273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03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48288C-A165-DAD2-D8CA-4F0D4862DF7A}"/>
                  </a:ext>
                </a:extLst>
              </p:cNvPr>
              <p:cNvSpPr txBox="1"/>
              <p:nvPr/>
            </p:nvSpPr>
            <p:spPr>
              <a:xfrm>
                <a:off x="6643400" y="1791478"/>
                <a:ext cx="3704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Develop Teaching Resources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FCA3A7-7586-C9C3-3036-DC0FEC2A2A09}"/>
                  </a:ext>
                </a:extLst>
              </p:cNvPr>
              <p:cNvSpPr txBox="1"/>
              <p:nvPr/>
            </p:nvSpPr>
            <p:spPr>
              <a:xfrm>
                <a:off x="10966915" y="2817846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3A7E96"/>
                    </a:solidFill>
                    <a:latin typeface="Montserrat" panose="00000500000000000000" pitchFamily="50" charset="0"/>
                  </a:rPr>
                  <a:t>3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BC3291-56E9-4C22-1526-1E6B642C10C1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a structured resource on ANY topic for students.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Swallow your pride.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Use ChatGPT to build a resource that’s twice as good in half the time.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Active Learning Workshop.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Introduction to Visualisation using R and Ggplot2.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4194512-DFC4-C89F-FC9A-519A40516AC2}"/>
              </a:ext>
            </a:extLst>
          </p:cNvPr>
          <p:cNvGrpSpPr/>
          <p:nvPr/>
        </p:nvGrpSpPr>
        <p:grpSpPr>
          <a:xfrm>
            <a:off x="-13627655" y="-12672"/>
            <a:ext cx="11480101" cy="6862224"/>
            <a:chOff x="0" y="0"/>
            <a:chExt cx="11480101" cy="686222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52A1BCB-BBD0-016F-0042-81FD2DF2B810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F5F3939-9EA0-3569-786C-D71895F2F1ED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1803138 h 6858000"/>
                  <a:gd name="connsiteX3" fmla="*/ 11365021 w 11480101"/>
                  <a:gd name="connsiteY3" fmla="*/ 1803138 h 6858000"/>
                  <a:gd name="connsiteX4" fmla="*/ 11480101 w 11480101"/>
                  <a:gd name="connsiteY4" fmla="*/ 1918218 h 6858000"/>
                  <a:gd name="connsiteX5" fmla="*/ 11480101 w 11480101"/>
                  <a:gd name="connsiteY5" fmla="*/ 2378524 h 6858000"/>
                  <a:gd name="connsiteX6" fmla="*/ 11365021 w 11480101"/>
                  <a:gd name="connsiteY6" fmla="*/ 2493604 h 6858000"/>
                  <a:gd name="connsiteX7" fmla="*/ 10870163 w 11480101"/>
                  <a:gd name="connsiteY7" fmla="*/ 249360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1803138"/>
                    </a:lnTo>
                    <a:lnTo>
                      <a:pt x="11365021" y="1803138"/>
                    </a:lnTo>
                    <a:cubicBezTo>
                      <a:pt x="11428578" y="1803138"/>
                      <a:pt x="11480101" y="1854661"/>
                      <a:pt x="11480101" y="1918218"/>
                    </a:cubicBezTo>
                    <a:lnTo>
                      <a:pt x="11480101" y="2378524"/>
                    </a:lnTo>
                    <a:cubicBezTo>
                      <a:pt x="11480101" y="2442081"/>
                      <a:pt x="11428578" y="2493604"/>
                      <a:pt x="11365021" y="2493604"/>
                    </a:cubicBezTo>
                    <a:lnTo>
                      <a:pt x="10870163" y="249360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75DB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F6D771-D648-8893-66A8-72692412F5A2}"/>
                  </a:ext>
                </a:extLst>
              </p:cNvPr>
              <p:cNvSpPr txBox="1"/>
              <p:nvPr/>
            </p:nvSpPr>
            <p:spPr>
              <a:xfrm>
                <a:off x="7240562" y="438539"/>
                <a:ext cx="2724539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04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8AC0B00-B267-3FBB-332B-0933372CED3D}"/>
                  </a:ext>
                </a:extLst>
              </p:cNvPr>
              <p:cNvSpPr txBox="1"/>
              <p:nvPr/>
            </p:nvSpPr>
            <p:spPr>
              <a:xfrm>
                <a:off x="7128593" y="1724218"/>
                <a:ext cx="2724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Assistive Feedback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D622BD-B286-0322-7046-EF5A77119A72}"/>
                  </a:ext>
                </a:extLst>
              </p:cNvPr>
              <p:cNvSpPr txBox="1"/>
              <p:nvPr/>
            </p:nvSpPr>
            <p:spPr>
              <a:xfrm>
                <a:off x="10935478" y="1908884"/>
                <a:ext cx="5166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19C3FF"/>
                    </a:solidFill>
                    <a:latin typeface="Montserrat" panose="00000500000000000000" pitchFamily="50" charset="0"/>
                  </a:rPr>
                  <a:t>4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983AC-4225-732A-B4E2-11F50F0B7680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Automate feedback provided on coursework submissions via Canvas/ChatGPT.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Referencing criteria only!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Improving student experience.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Increasing consistency across large groups of markers.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Assistive Feedback Tool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[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 to Video Overview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]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B1F839-D802-0AB5-51B9-5E05C7A21F9B}"/>
              </a:ext>
            </a:extLst>
          </p:cNvPr>
          <p:cNvGrpSpPr/>
          <p:nvPr/>
        </p:nvGrpSpPr>
        <p:grpSpPr>
          <a:xfrm>
            <a:off x="8296544" y="1498583"/>
            <a:ext cx="3170490" cy="3860833"/>
            <a:chOff x="6841936" y="1691226"/>
            <a:chExt cx="3170490" cy="386083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1D1B05-288E-FA54-3E35-18F621538953}"/>
                </a:ext>
              </a:extLst>
            </p:cNvPr>
            <p:cNvSpPr txBox="1"/>
            <p:nvPr/>
          </p:nvSpPr>
          <p:spPr>
            <a:xfrm>
              <a:off x="7432423" y="1781796"/>
              <a:ext cx="200247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3900" dirty="0">
                  <a:solidFill>
                    <a:schemeClr val="bg1"/>
                  </a:solidFill>
                  <a:latin typeface="Bebas Neue" panose="020B0606020202050201" pitchFamily="34" charset="0"/>
                </a:rPr>
                <a:t>AI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DED0D4A-94E0-7FB9-AD44-94F9AF7FB30F}"/>
                </a:ext>
              </a:extLst>
            </p:cNvPr>
            <p:cNvSpPr txBox="1"/>
            <p:nvPr/>
          </p:nvSpPr>
          <p:spPr>
            <a:xfrm>
              <a:off x="7564002" y="1691226"/>
              <a:ext cx="17393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USING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62DF980-3BBA-30A4-D701-8D74DE6A9B9B}"/>
                </a:ext>
              </a:extLst>
            </p:cNvPr>
            <p:cNvSpPr txBox="1"/>
            <p:nvPr/>
          </p:nvSpPr>
          <p:spPr>
            <a:xfrm>
              <a:off x="6841936" y="4692946"/>
              <a:ext cx="3170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IN YOUR TEACHING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E87A0C0-D836-332C-DD54-A275910C39CE}"/>
              </a:ext>
            </a:extLst>
          </p:cNvPr>
          <p:cNvSpPr txBox="1"/>
          <p:nvPr/>
        </p:nvSpPr>
        <p:spPr>
          <a:xfrm>
            <a:off x="8123558" y="5359416"/>
            <a:ext cx="35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C000"/>
                </a:solidFill>
                <a:latin typeface="Montserrat" panose="00000500000000000000" pitchFamily="50" charset="0"/>
              </a:rPr>
              <a:t>R. Treharne &amp; J. Foster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E5BD87-1E53-A3F1-C5F2-9CAB717D868D}"/>
              </a:ext>
            </a:extLst>
          </p:cNvPr>
          <p:cNvSpPr txBox="1"/>
          <p:nvPr/>
        </p:nvSpPr>
        <p:spPr>
          <a:xfrm>
            <a:off x="7686802" y="5875132"/>
            <a:ext cx="43969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FFC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https://tinyurl.com/teaching-with-ai</a:t>
            </a:r>
            <a:endParaRPr lang="en-GB" sz="1200" dirty="0">
              <a:solidFill>
                <a:srgbClr val="FFC000"/>
              </a:solidFill>
            </a:endParaRPr>
          </a:p>
        </p:txBody>
      </p:sp>
      <p:pic>
        <p:nvPicPr>
          <p:cNvPr id="20" name="Picture 19">
            <a:hlinkClick r:id="rId7"/>
            <a:extLst>
              <a:ext uri="{FF2B5EF4-FFF2-40B4-BE49-F238E27FC236}">
                <a16:creationId xmlns:a16="http://schemas.microsoft.com/office/drawing/2014/main" id="{6BC0AC22-6439-EE38-5700-0420C43E8A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665" y="1159761"/>
            <a:ext cx="6793660" cy="499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55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CB761F9-67BF-1A0A-4731-268BADA8E962}"/>
              </a:ext>
            </a:extLst>
          </p:cNvPr>
          <p:cNvGrpSpPr/>
          <p:nvPr/>
        </p:nvGrpSpPr>
        <p:grpSpPr>
          <a:xfrm>
            <a:off x="0" y="0"/>
            <a:ext cx="11480101" cy="6858000"/>
            <a:chOff x="0" y="0"/>
            <a:chExt cx="11480101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11829CD-9726-5777-E8C3-CDCBAF2765FA}"/>
                </a:ext>
              </a:extLst>
            </p:cNvPr>
            <p:cNvSpPr/>
            <p:nvPr/>
          </p:nvSpPr>
          <p:spPr>
            <a:xfrm>
              <a:off x="0" y="0"/>
              <a:ext cx="11480101" cy="6858000"/>
            </a:xfrm>
            <a:custGeom>
              <a:avLst/>
              <a:gdLst>
                <a:gd name="connsiteX0" fmla="*/ 0 w 11480101"/>
                <a:gd name="connsiteY0" fmla="*/ 0 h 6858000"/>
                <a:gd name="connsiteX1" fmla="*/ 10870163 w 11480101"/>
                <a:gd name="connsiteY1" fmla="*/ 0 h 6858000"/>
                <a:gd name="connsiteX2" fmla="*/ 10870163 w 11480101"/>
                <a:gd name="connsiteY2" fmla="*/ 4607768 h 6858000"/>
                <a:gd name="connsiteX3" fmla="*/ 11365021 w 11480101"/>
                <a:gd name="connsiteY3" fmla="*/ 4607768 h 6858000"/>
                <a:gd name="connsiteX4" fmla="*/ 11480101 w 11480101"/>
                <a:gd name="connsiteY4" fmla="*/ 4722848 h 6858000"/>
                <a:gd name="connsiteX5" fmla="*/ 11480101 w 11480101"/>
                <a:gd name="connsiteY5" fmla="*/ 5183154 h 6858000"/>
                <a:gd name="connsiteX6" fmla="*/ 11365021 w 11480101"/>
                <a:gd name="connsiteY6" fmla="*/ 5298234 h 6858000"/>
                <a:gd name="connsiteX7" fmla="*/ 10870163 w 11480101"/>
                <a:gd name="connsiteY7" fmla="*/ 5298234 h 6858000"/>
                <a:gd name="connsiteX8" fmla="*/ 10870163 w 11480101"/>
                <a:gd name="connsiteY8" fmla="*/ 6858000 h 6858000"/>
                <a:gd name="connsiteX9" fmla="*/ 0 w 11480101"/>
                <a:gd name="connsiteY9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80101" h="6858000">
                  <a:moveTo>
                    <a:pt x="0" y="0"/>
                  </a:moveTo>
                  <a:lnTo>
                    <a:pt x="10870163" y="0"/>
                  </a:lnTo>
                  <a:lnTo>
                    <a:pt x="10870163" y="4607768"/>
                  </a:lnTo>
                  <a:lnTo>
                    <a:pt x="11365021" y="4607768"/>
                  </a:lnTo>
                  <a:cubicBezTo>
                    <a:pt x="11428578" y="4607768"/>
                    <a:pt x="11480101" y="4659291"/>
                    <a:pt x="11480101" y="4722848"/>
                  </a:cubicBezTo>
                  <a:lnTo>
                    <a:pt x="11480101" y="5183154"/>
                  </a:lnTo>
                  <a:cubicBezTo>
                    <a:pt x="11480101" y="5246711"/>
                    <a:pt x="11428578" y="5298234"/>
                    <a:pt x="11365021" y="5298234"/>
                  </a:cubicBezTo>
                  <a:lnTo>
                    <a:pt x="10870163" y="5298234"/>
                  </a:lnTo>
                  <a:lnTo>
                    <a:pt x="10870163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5674"/>
            </a:solidFill>
            <a:ln>
              <a:noFill/>
            </a:ln>
            <a:effectLst>
              <a:outerShdw blurRad="127000" dist="63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88A4EF3-72D8-27F8-0610-BBFF271A8908}"/>
                </a:ext>
              </a:extLst>
            </p:cNvPr>
            <p:cNvSpPr txBox="1"/>
            <p:nvPr/>
          </p:nvSpPr>
          <p:spPr>
            <a:xfrm>
              <a:off x="6755364" y="475861"/>
              <a:ext cx="359228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dirty="0">
                  <a:solidFill>
                    <a:schemeClr val="bg1">
                      <a:alpha val="25000"/>
                    </a:schemeClr>
                  </a:solidFill>
                  <a:latin typeface="Montserrat" panose="00000500000000000000" pitchFamily="50" charset="0"/>
                </a:rPr>
                <a:t>01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BB9088E-81CF-CDE9-573B-3710FDB006F2}"/>
                </a:ext>
              </a:extLst>
            </p:cNvPr>
            <p:cNvSpPr txBox="1"/>
            <p:nvPr/>
          </p:nvSpPr>
          <p:spPr>
            <a:xfrm>
              <a:off x="6755363" y="1726164"/>
              <a:ext cx="3592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Enhancing Lectures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EF9BF3-9438-9A9B-78DA-DB11D9FC7914}"/>
                </a:ext>
              </a:extLst>
            </p:cNvPr>
            <p:cNvSpPr txBox="1"/>
            <p:nvPr/>
          </p:nvSpPr>
          <p:spPr>
            <a:xfrm>
              <a:off x="10994910" y="4693298"/>
              <a:ext cx="4385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002836"/>
                  </a:solidFill>
                  <a:latin typeface="Montserrat" panose="00000500000000000000" pitchFamily="50" charset="0"/>
                </a:rPr>
                <a:t>1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3088E54-C83D-438E-0998-8971AE8A7BB7}"/>
              </a:ext>
            </a:extLst>
          </p:cNvPr>
          <p:cNvSpPr txBox="1"/>
          <p:nvPr/>
        </p:nvSpPr>
        <p:spPr>
          <a:xfrm>
            <a:off x="6755363" y="2337909"/>
            <a:ext cx="35922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Montserrat" panose="00000500000000000000" pitchFamily="50" charset="0"/>
              </a:rPr>
              <a:t>Quickly develop in-class polls/quizzes using ChatGPT and Poll Everywhere/Kahoot.</a:t>
            </a:r>
          </a:p>
          <a:p>
            <a:pPr algn="ctr"/>
            <a:endParaRPr lang="en-GB" sz="1600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Montserrat" panose="00000500000000000000" pitchFamily="50" charset="0"/>
              </a:rPr>
              <a:t>Reinforce student understanding of lecture content.</a:t>
            </a:r>
          </a:p>
          <a:p>
            <a:pPr algn="ctr"/>
            <a:endParaRPr lang="en-GB" sz="1600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Montserrat" panose="00000500000000000000" pitchFamily="50" charset="0"/>
              </a:rPr>
              <a:t>Increase student engagement.</a:t>
            </a:r>
          </a:p>
          <a:p>
            <a:pPr algn="ctr"/>
            <a:endParaRPr lang="en-GB" sz="1600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Montserrat" panose="00000500000000000000" pitchFamily="50" charset="0"/>
              </a:rPr>
              <a:t>Example: LIFE748 Structural Bioinformatics Lecture</a:t>
            </a:r>
          </a:p>
          <a:p>
            <a:pPr algn="ctr"/>
            <a:endParaRPr lang="en-GB" sz="1600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algn="ctr"/>
            <a:r>
              <a:rPr lang="en-GB" sz="1400" b="1" dirty="0">
                <a:solidFill>
                  <a:schemeClr val="bg1"/>
                </a:solidFill>
                <a:latin typeface="Montserrat" panose="00000500000000000000" pitchFamily="50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[How to Video (Poll Everywhere)]</a:t>
            </a:r>
            <a:endParaRPr lang="en-GB" sz="1400" b="1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algn="ctr"/>
            <a:r>
              <a:rPr lang="en-GB" sz="1400" b="1" dirty="0">
                <a:solidFill>
                  <a:schemeClr val="bg1"/>
                </a:solidFill>
                <a:latin typeface="Montserrat" panose="00000500000000000000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[How to Video (Kahoot)]</a:t>
            </a:r>
            <a:endParaRPr lang="en-GB" sz="1400" b="1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algn="ctr"/>
            <a:endParaRPr lang="en-GB" sz="16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34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82CB510-C083-DFF4-04CF-2F81F3AE75CC}"/>
              </a:ext>
            </a:extLst>
          </p:cNvPr>
          <p:cNvGrpSpPr/>
          <p:nvPr/>
        </p:nvGrpSpPr>
        <p:grpSpPr>
          <a:xfrm>
            <a:off x="0" y="0"/>
            <a:ext cx="11480101" cy="6858000"/>
            <a:chOff x="0" y="0"/>
            <a:chExt cx="11480101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A15A4ED-BEE0-98E3-B0DD-9484614776E6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2" name="Freeform: Shape 1">
                <a:extLst>
                  <a:ext uri="{FF2B5EF4-FFF2-40B4-BE49-F238E27FC236}">
                    <a16:creationId xmlns:a16="http://schemas.microsoft.com/office/drawing/2014/main" id="{F7D69306-A424-7EFB-5909-9CB121EE27F4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3673151 h 6858000"/>
                  <a:gd name="connsiteX3" fmla="*/ 11365021 w 11480101"/>
                  <a:gd name="connsiteY3" fmla="*/ 3673151 h 6858000"/>
                  <a:gd name="connsiteX4" fmla="*/ 11480101 w 11480101"/>
                  <a:gd name="connsiteY4" fmla="*/ 3788231 h 6858000"/>
                  <a:gd name="connsiteX5" fmla="*/ 11480101 w 11480101"/>
                  <a:gd name="connsiteY5" fmla="*/ 4248537 h 6858000"/>
                  <a:gd name="connsiteX6" fmla="*/ 11365021 w 11480101"/>
                  <a:gd name="connsiteY6" fmla="*/ 4363617 h 6858000"/>
                  <a:gd name="connsiteX7" fmla="*/ 10870163 w 11480101"/>
                  <a:gd name="connsiteY7" fmla="*/ 4363617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3673151"/>
                    </a:lnTo>
                    <a:lnTo>
                      <a:pt x="11365021" y="3673151"/>
                    </a:lnTo>
                    <a:cubicBezTo>
                      <a:pt x="11428578" y="3673151"/>
                      <a:pt x="11480101" y="3724674"/>
                      <a:pt x="11480101" y="3788231"/>
                    </a:cubicBezTo>
                    <a:lnTo>
                      <a:pt x="11480101" y="4248537"/>
                    </a:lnTo>
                    <a:cubicBezTo>
                      <a:pt x="11480101" y="4312094"/>
                      <a:pt x="11428578" y="4363617"/>
                      <a:pt x="11365021" y="4363617"/>
                    </a:cubicBezTo>
                    <a:lnTo>
                      <a:pt x="10870163" y="4363617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88B8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C6F455-C0DC-57C1-877D-95B4672C7FF9}"/>
                  </a:ext>
                </a:extLst>
              </p:cNvPr>
              <p:cNvSpPr txBox="1"/>
              <p:nvPr/>
            </p:nvSpPr>
            <p:spPr>
              <a:xfrm>
                <a:off x="10966915" y="376956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2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C3EE38-14A5-2F8A-97AE-C83C6D36FA5E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build formative quizzes for Canvas.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Support student comprehension.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Prompt critical thinking.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Paper Comprehension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How to video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]</a:t>
              </a:r>
              <a:endParaRPr lang="en-GB" sz="16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A45461-E33E-6DF8-CDF0-5DD940AC04BB}"/>
                </a:ext>
              </a:extLst>
            </p:cNvPr>
            <p:cNvSpPr txBox="1"/>
            <p:nvPr/>
          </p:nvSpPr>
          <p:spPr>
            <a:xfrm>
              <a:off x="6755364" y="475861"/>
              <a:ext cx="359228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dirty="0">
                  <a:solidFill>
                    <a:schemeClr val="bg1">
                      <a:alpha val="25000"/>
                    </a:schemeClr>
                  </a:solidFill>
                  <a:latin typeface="Montserrat" panose="00000500000000000000" pitchFamily="50" charset="0"/>
                </a:rPr>
                <a:t>02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AEAFD6-20B3-2D6D-6F48-96E896A161B3}"/>
                </a:ext>
              </a:extLst>
            </p:cNvPr>
            <p:cNvSpPr txBox="1"/>
            <p:nvPr/>
          </p:nvSpPr>
          <p:spPr>
            <a:xfrm>
              <a:off x="6224631" y="1726164"/>
              <a:ext cx="447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Building Formative Activities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462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6687605-A492-0BE3-8107-A0C3ECC76FE2}"/>
              </a:ext>
            </a:extLst>
          </p:cNvPr>
          <p:cNvGrpSpPr/>
          <p:nvPr/>
        </p:nvGrpSpPr>
        <p:grpSpPr>
          <a:xfrm>
            <a:off x="0" y="0"/>
            <a:ext cx="11480101" cy="6862224"/>
            <a:chOff x="0" y="0"/>
            <a:chExt cx="11480101" cy="686222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20A299A-363A-4BA0-F093-836398284B56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2" name="Freeform: Shape 1">
                <a:extLst>
                  <a:ext uri="{FF2B5EF4-FFF2-40B4-BE49-F238E27FC236}">
                    <a16:creationId xmlns:a16="http://schemas.microsoft.com/office/drawing/2014/main" id="{1AE4C965-F26F-FF6B-ADC5-95E514BAE718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2738534 h 6858000"/>
                  <a:gd name="connsiteX3" fmla="*/ 11365021 w 11480101"/>
                  <a:gd name="connsiteY3" fmla="*/ 2738534 h 6858000"/>
                  <a:gd name="connsiteX4" fmla="*/ 11480101 w 11480101"/>
                  <a:gd name="connsiteY4" fmla="*/ 2853614 h 6858000"/>
                  <a:gd name="connsiteX5" fmla="*/ 11480101 w 11480101"/>
                  <a:gd name="connsiteY5" fmla="*/ 3313920 h 6858000"/>
                  <a:gd name="connsiteX6" fmla="*/ 11365021 w 11480101"/>
                  <a:gd name="connsiteY6" fmla="*/ 3429000 h 6858000"/>
                  <a:gd name="connsiteX7" fmla="*/ 10870163 w 11480101"/>
                  <a:gd name="connsiteY7" fmla="*/ 3429000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2738534"/>
                    </a:lnTo>
                    <a:lnTo>
                      <a:pt x="11365021" y="2738534"/>
                    </a:lnTo>
                    <a:cubicBezTo>
                      <a:pt x="11428578" y="2738534"/>
                      <a:pt x="11480101" y="2790057"/>
                      <a:pt x="11480101" y="2853614"/>
                    </a:cubicBezTo>
                    <a:lnTo>
                      <a:pt x="11480101" y="3313920"/>
                    </a:lnTo>
                    <a:cubicBezTo>
                      <a:pt x="11480101" y="3377477"/>
                      <a:pt x="11428578" y="3429000"/>
                      <a:pt x="11365021" y="3429000"/>
                    </a:cubicBezTo>
                    <a:lnTo>
                      <a:pt x="10870163" y="3429000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19C3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A97CE5-0A63-6D80-97EF-A6700E941D72}"/>
                  </a:ext>
                </a:extLst>
              </p:cNvPr>
              <p:cNvSpPr txBox="1"/>
              <p:nvPr/>
            </p:nvSpPr>
            <p:spPr>
              <a:xfrm>
                <a:off x="7324529" y="475861"/>
                <a:ext cx="205273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03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0DE6A7-0222-169F-BF6C-2C974CFFFE3E}"/>
                  </a:ext>
                </a:extLst>
              </p:cNvPr>
              <p:cNvSpPr txBox="1"/>
              <p:nvPr/>
            </p:nvSpPr>
            <p:spPr>
              <a:xfrm>
                <a:off x="6643400" y="1791478"/>
                <a:ext cx="3704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Develop Teaching Resources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3C5090-AA48-9F90-D568-AA37146AD9AA}"/>
                  </a:ext>
                </a:extLst>
              </p:cNvPr>
              <p:cNvSpPr txBox="1"/>
              <p:nvPr/>
            </p:nvSpPr>
            <p:spPr>
              <a:xfrm>
                <a:off x="10966915" y="2817846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3A7E96"/>
                    </a:solidFill>
                    <a:latin typeface="Montserrat" panose="00000500000000000000" pitchFamily="50" charset="0"/>
                  </a:rPr>
                  <a:t>3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89DC8CA-1C9A-C0F9-7655-7D0AF9EB16B6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a structured resource on ANY topic for students.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Swallow your pride.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Use ChatGPT to build a resource that’s twice as good in half the time.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Active Learning Workshop.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Introduction to Visualisation using R and Ggplot2.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60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1325</Words>
  <Application>Microsoft Office PowerPoint</Application>
  <PresentationFormat>Widescreen</PresentationFormat>
  <Paragraphs>414</Paragraphs>
  <Slides>10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Bebas Neue</vt:lpstr>
      <vt:lpstr>Arial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Treharne, Robert</dc:creator>
  <cp:lastModifiedBy>Treharne, Robert</cp:lastModifiedBy>
  <cp:revision>8</cp:revision>
  <dcterms:created xsi:type="dcterms:W3CDTF">2024-03-05T07:34:24Z</dcterms:created>
  <dcterms:modified xsi:type="dcterms:W3CDTF">2024-03-06T13:16:44Z</dcterms:modified>
</cp:coreProperties>
</file>