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8" r:id="rId7"/>
    <p:sldId id="263" r:id="rId8"/>
    <p:sldId id="257" r:id="rId9"/>
    <p:sldId id="258" r:id="rId10"/>
    <p:sldId id="259" r:id="rId11"/>
  </p:sldIdLst>
  <p:sldSz cx="12192000" cy="6858000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Montserrat" panose="00000500000000000000" pitchFamily="50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C7614"/>
    <a:srgbClr val="3399FF"/>
    <a:srgbClr val="3A7E96"/>
    <a:srgbClr val="19C3FF"/>
    <a:srgbClr val="002836"/>
    <a:srgbClr val="2C133D"/>
    <a:srgbClr val="0088B8"/>
    <a:srgbClr val="75DBFF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7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535-34FB-9674-7814-94F8EC9C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4B09-435A-7D83-48AB-4100336E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3BFF-9881-C4CB-14D2-21AFDDBE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DAC4-9502-E925-225B-2C4E871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7796-139A-E1B3-CEF2-AFD4B87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69E6-8A5B-B0DD-8AE6-C9B0F23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73D3-9513-7CA8-698A-CFD69642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D1F6-15EA-53C6-99CC-7DD030F9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F9F8-DAA8-BDDE-ACA4-64CE941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0846-9BFB-D7BE-5DD9-CC609D12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1BB7-E6F2-F102-D29E-2EA6DEBD6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7268-D2E7-2873-981F-BA53692D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9A37-2413-39D9-1987-0DE47A0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C311-B0FF-23DE-D4C2-F45F907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4C6D-217A-EBAD-FE40-02EE47CC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FB7-BA3F-02EC-5AD0-CDAC5C73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AE03-E01D-9838-1031-45698B48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DA6F-E5C0-F87E-D47A-0D91D48E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44CF-7A57-FE66-B6CB-7C5FE090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9FFB-BFE2-D405-2D92-6C29DBC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13F-6BD4-B370-5139-F4C87004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93AB-883B-212D-5B5A-AA32C28D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7765-3BE8-70C0-4817-2B15E7F4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317-DA7F-0553-BED4-70754BC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6696-7FB8-47A9-16CF-BD956C7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A7F8-21B1-A0E1-0468-E24CEA1B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03C6-8CE1-A75A-1743-05EDC61CD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FEE6-1208-04A0-A767-41B1E77D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4226-E9EA-8072-7C84-833911A3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DBCF-5E52-EC77-20AF-5FC50FC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7343-8EEF-1E92-F666-1F26A54D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CAE7-47A0-851C-190D-BC32487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FEBF-3A4D-6CEA-EDBD-F5E8B659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6A8A-1105-9673-0DF3-C6D46896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DE4A-0204-76AF-683C-F13DA76A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F162D-19C3-32F0-6843-4A8F3AA0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A444C-6188-5AF1-D188-7DEB3BFE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FC2C-17AC-380B-E571-EDABDA5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A1C5A-D061-DBE3-F6DF-866D0CD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31C-7078-6C6F-1EA9-7E31E528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81112-0860-F955-246A-78693D5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94C1D-6449-7F6F-C3F7-B58BAA0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D1AE2-AA4C-1A7C-82E1-C2FEC8C9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961D0-F798-33D5-BC67-74ECD4C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08066-E931-3281-84D1-5AA17E2C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F50A-DF32-B99F-25D2-93BB3DA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263-437E-1636-C86D-06EDB225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D140-24E9-ECF2-57E6-A1149CC1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0C54-325A-B00A-8780-FE171156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3F51D-C561-B857-979F-5E9BB6C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CF4C-C716-5E88-BC5A-BA844D69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0A44-E383-26FA-F0A7-485CCBE3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229-F93C-5FB1-2729-22AF1F33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D6AD-3C97-1CD1-A51C-733233E6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83B0-80A8-FDC1-FECE-B044E46B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3B00-9142-E972-0FD5-AC6412BA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A0AD-A4C7-17DC-4EF7-9D8B659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44BB-36C0-C44F-59D0-101ACC50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3DB64-8C7B-33D0-227E-6909B736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14DB3-EE77-CB89-CF26-F5FD9621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BAE1-9DC2-489D-388A-7583D20D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63F5-C2E7-DFC6-B094-9A39C3E3E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019B-B4AF-3AF1-C8A3-B2576A419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rpool.cloud.panopto.eu/Panopto/Pages/Viewer.aspx?id=29175bb6-a9e1-4970-8b06-b0eb007aef7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7" Type="http://schemas.openxmlformats.org/officeDocument/2006/relationships/hyperlink" Target="https://tinyurl.com/teaching-with-ai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treharne/assistive_feedback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youtu.be/tu1Bbhw3wxM" TargetMode="External"/><Relationship Id="rId7" Type="http://schemas.openxmlformats.org/officeDocument/2006/relationships/hyperlink" Target="https://favird.com/l/ai-tools-and-applications?c=Education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bduwdDQ57U?si=S40b5SiChI4gwPdD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tu1Bbhw3wx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8303790" y="-4224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095549-7141-9C98-F266-425B7907BB8A}"/>
              </a:ext>
            </a:extLst>
          </p:cNvPr>
          <p:cNvGrpSpPr/>
          <p:nvPr/>
        </p:nvGrpSpPr>
        <p:grpSpPr>
          <a:xfrm>
            <a:off x="4510755" y="1498583"/>
            <a:ext cx="3170490" cy="3860833"/>
            <a:chOff x="6841936" y="1691226"/>
            <a:chExt cx="3170490" cy="3860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0ED413-36EA-17B4-D255-836BD87B3898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4E4BCD-8F82-4A30-3BFC-B610909712AA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8C024-F140-C61C-5D0E-1D3630F82298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819C0A-81D0-39A5-5B01-576FE7D84859}"/>
              </a:ext>
            </a:extLst>
          </p:cNvPr>
          <p:cNvSpPr txBox="1"/>
          <p:nvPr/>
        </p:nvSpPr>
        <p:spPr>
          <a:xfrm>
            <a:off x="4337769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1358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7B9284-D89D-0309-EF51-91905CAA8B01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808E9E-D844-8B08-D7FB-ED1F8DD9EE8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8148ABF2-4113-ACF5-E9FF-FD4B096EC75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C6D06-E460-95C5-BF7D-ED2300C74A49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17E6E-F5C2-A2D0-DFDB-ABE53822E589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7DC9C-8C1B-4F69-EBB8-C9F615890FE0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F64C22-B776-F021-5B24-3D080A8BFB3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0E179-CB53-611E-503C-411F483FC7B5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3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08B85-E3EA-FC56-1D57-5079741C0B54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3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6440222" y="475861"/>
                <a:ext cx="3914247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433401" y="1791478"/>
                <a:ext cx="391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7108446"/>
            <a:chOff x="0" y="0"/>
            <a:chExt cx="11480101" cy="710844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Tool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CB319-6EE6-C216-092D-F0BD99EEC3F8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6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5278414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6580912" y="438539"/>
                <a:ext cx="399786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6724347" y="1724218"/>
                <a:ext cx="3854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3CBE-274B-7E38-8501-3211E8C5CB00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7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11657349" y="-16896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12324409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12969176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3627655" y="-12672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5BD87-1E53-A3F1-C5F2-9CAB717D868D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  <p:pic>
        <p:nvPicPr>
          <p:cNvPr id="20" name="Picture 19">
            <a:hlinkClick r:id="rId7"/>
            <a:extLst>
              <a:ext uri="{FF2B5EF4-FFF2-40B4-BE49-F238E27FC236}">
                <a16:creationId xmlns:a16="http://schemas.microsoft.com/office/drawing/2014/main" id="{6BC0AC22-6439-EE38-5700-0420C43E8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65" y="1159761"/>
            <a:ext cx="6793660" cy="4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B761F9-67BF-1A0A-4731-268BADA8E962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1829CD-9726-5777-E8C3-CDCBAF2765FA}"/>
                </a:ext>
              </a:extLst>
            </p:cNvPr>
            <p:cNvSpPr/>
            <p:nvPr/>
          </p:nvSpPr>
          <p:spPr>
            <a:xfrm>
              <a:off x="0" y="0"/>
              <a:ext cx="11480101" cy="6858000"/>
            </a:xfrm>
            <a:custGeom>
              <a:avLst/>
              <a:gdLst>
                <a:gd name="connsiteX0" fmla="*/ 0 w 11480101"/>
                <a:gd name="connsiteY0" fmla="*/ 0 h 6858000"/>
                <a:gd name="connsiteX1" fmla="*/ 10870163 w 11480101"/>
                <a:gd name="connsiteY1" fmla="*/ 0 h 6858000"/>
                <a:gd name="connsiteX2" fmla="*/ 10870163 w 11480101"/>
                <a:gd name="connsiteY2" fmla="*/ 4607768 h 6858000"/>
                <a:gd name="connsiteX3" fmla="*/ 11365021 w 11480101"/>
                <a:gd name="connsiteY3" fmla="*/ 4607768 h 6858000"/>
                <a:gd name="connsiteX4" fmla="*/ 11480101 w 11480101"/>
                <a:gd name="connsiteY4" fmla="*/ 4722848 h 6858000"/>
                <a:gd name="connsiteX5" fmla="*/ 11480101 w 11480101"/>
                <a:gd name="connsiteY5" fmla="*/ 5183154 h 6858000"/>
                <a:gd name="connsiteX6" fmla="*/ 11365021 w 11480101"/>
                <a:gd name="connsiteY6" fmla="*/ 5298234 h 6858000"/>
                <a:gd name="connsiteX7" fmla="*/ 10870163 w 11480101"/>
                <a:gd name="connsiteY7" fmla="*/ 5298234 h 6858000"/>
                <a:gd name="connsiteX8" fmla="*/ 10870163 w 11480101"/>
                <a:gd name="connsiteY8" fmla="*/ 6858000 h 6858000"/>
                <a:gd name="connsiteX9" fmla="*/ 0 w 11480101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0101" h="6858000">
                  <a:moveTo>
                    <a:pt x="0" y="0"/>
                  </a:moveTo>
                  <a:lnTo>
                    <a:pt x="10870163" y="0"/>
                  </a:lnTo>
                  <a:lnTo>
                    <a:pt x="10870163" y="4607768"/>
                  </a:lnTo>
                  <a:lnTo>
                    <a:pt x="11365021" y="4607768"/>
                  </a:lnTo>
                  <a:cubicBezTo>
                    <a:pt x="11428578" y="4607768"/>
                    <a:pt x="11480101" y="4659291"/>
                    <a:pt x="11480101" y="4722848"/>
                  </a:cubicBezTo>
                  <a:lnTo>
                    <a:pt x="11480101" y="5183154"/>
                  </a:lnTo>
                  <a:cubicBezTo>
                    <a:pt x="11480101" y="5246711"/>
                    <a:pt x="11428578" y="5298234"/>
                    <a:pt x="11365021" y="5298234"/>
                  </a:cubicBezTo>
                  <a:lnTo>
                    <a:pt x="10870163" y="5298234"/>
                  </a:lnTo>
                  <a:lnTo>
                    <a:pt x="1087016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674"/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8A4EF3-72D8-27F8-0610-BBFF271A8908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B9088E-81CF-CDE9-573B-3710FDB006F2}"/>
                </a:ext>
              </a:extLst>
            </p:cNvPr>
            <p:cNvSpPr txBox="1"/>
            <p:nvPr/>
          </p:nvSpPr>
          <p:spPr>
            <a:xfrm>
              <a:off x="6755363" y="1726164"/>
              <a:ext cx="3592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Enhancing Lectures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EF9BF3-9438-9A9B-78DA-DB11D9FC7914}"/>
                </a:ext>
              </a:extLst>
            </p:cNvPr>
            <p:cNvSpPr txBox="1"/>
            <p:nvPr/>
          </p:nvSpPr>
          <p:spPr>
            <a:xfrm>
              <a:off x="10994910" y="4693298"/>
              <a:ext cx="438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002836"/>
                  </a:solidFill>
                  <a:latin typeface="Montserrat" panose="00000500000000000000" pitchFamily="50" charset="0"/>
                </a:rPr>
                <a:t>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088E54-C83D-438E-0998-8971AE8A7BB7}"/>
              </a:ext>
            </a:extLst>
          </p:cNvPr>
          <p:cNvSpPr txBox="1"/>
          <p:nvPr/>
        </p:nvSpPr>
        <p:spPr>
          <a:xfrm>
            <a:off x="6755363" y="2337909"/>
            <a:ext cx="3592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Quickly develop in-class polls/quizzes using ChatGPT and Poll Everywhere/Kahoot.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Reinforce student understanding of lecture content.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Increase student engagement.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Example: LIFE748 Structural Bioinformatics Lecture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(Poll Everywhere)]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(Kahoot)]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4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82CB510-C083-DFF4-04CF-2F81F3AE75CC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15A4ED-BEE0-98E3-B0DD-9484614776E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F7D69306-A424-7EFB-5909-9CB121EE27F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6F455-C0DC-57C1-877D-95B4672C7FF9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3EE38-14A5-2F8A-97AE-C83C6D36FA5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A45461-E33E-6DF8-CDF0-5DD940AC04BB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AEAFD6-20B3-2D6D-6F48-96E896A161B3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6687605-A492-0BE3-8107-A0C3ECC76FE2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A299A-363A-4BA0-F093-836398284B5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1AE4C965-F26F-FF6B-ADC5-95E514BAE718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97CE5-0A63-6D80-97EF-A6700E941D72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DE6A7-0222-169F-BF6C-2C974CFFFE3E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C5090-AA48-9F90-D568-AA37146AD9AA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9DC8CA-1C9A-C0F9-7655-7D0AF9EB16B6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0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1330</Words>
  <Application>Microsoft Office PowerPoint</Application>
  <PresentationFormat>Widescreen</PresentationFormat>
  <Paragraphs>415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Bebas Neue</vt:lpstr>
      <vt:lpstr>Montserrat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Treharne, Robert</dc:creator>
  <cp:lastModifiedBy>Treharne, Robert</cp:lastModifiedBy>
  <cp:revision>9</cp:revision>
  <dcterms:created xsi:type="dcterms:W3CDTF">2024-03-05T07:34:24Z</dcterms:created>
  <dcterms:modified xsi:type="dcterms:W3CDTF">2024-03-07T09:24:54Z</dcterms:modified>
</cp:coreProperties>
</file>