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72" r:id="rId2"/>
    <p:sldId id="279" r:id="rId3"/>
    <p:sldId id="280" r:id="rId4"/>
    <p:sldId id="258" r:id="rId5"/>
    <p:sldId id="259" r:id="rId6"/>
    <p:sldId id="260" r:id="rId7"/>
    <p:sldId id="261" r:id="rId8"/>
    <p:sldId id="274" r:id="rId9"/>
    <p:sldId id="262" r:id="rId10"/>
    <p:sldId id="263" r:id="rId11"/>
    <p:sldId id="264" r:id="rId12"/>
    <p:sldId id="265" r:id="rId13"/>
    <p:sldId id="266" r:id="rId14"/>
    <p:sldId id="267" r:id="rId15"/>
    <p:sldId id="268" r:id="rId16"/>
    <p:sldId id="269" r:id="rId17"/>
    <p:sldId id="270" r:id="rId18"/>
    <p:sldId id="271" r:id="rId19"/>
    <p:sldId id="278" r:id="rId20"/>
    <p:sldId id="277" r:id="rId21"/>
  </p:sldIdLst>
  <p:sldSz cx="9144000" cy="5143500" type="screen16x9"/>
  <p:notesSz cx="6858000" cy="9144000"/>
  <p:embeddedFontLst>
    <p:embeddedFont>
      <p:font typeface="Lato" panose="020F0502020204030203" pitchFamily="34" charset="0"/>
      <p:regular r:id="rId23"/>
      <p:bold r:id="rId24"/>
      <p:italic r:id="rId25"/>
      <p:boldItalic r:id="rId26"/>
    </p:embeddedFont>
    <p:embeddedFont>
      <p:font typeface="Raleway" pitchFamily="2" charset="0"/>
      <p:regular r:id="rId27"/>
      <p:bold r:id="rId28"/>
      <p:italic r:id="rId29"/>
      <p:boldItalic r:id="rId30"/>
    </p:embeddedFont>
    <p:embeddedFont>
      <p:font typeface="Roboto" panose="02000000000000000000" pitchFamily="2" charset="0"/>
      <p:regular r:id="rId31"/>
      <p:bold r:id="rId32"/>
      <p:italic r:id="rId33"/>
      <p:boldItalic r:id="rId34"/>
    </p:embeddedFont>
    <p:embeddedFont>
      <p:font typeface="Roboto Medium"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 y="8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f4846090e0_0_1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f4846090e0_0_1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1190dbad67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1190dbad67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1190dbad67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1190dbad67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1190dbad67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1190dbad67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1190dbad67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1190dbad67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1190dbad67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1190dbad67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1190dbad67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1190dbad67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402f9fca8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402f9fca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402f9fca8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2402f9fca8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4031f5740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24031f5740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f4846090e0_0_1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f4846090e0_0_1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1190dbad67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1190dbad67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f4846090e0_0_9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f4846090e0_0_9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1190dbad67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1190dbad6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3322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1190dbad67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1190dbad67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1190dbad6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1190dbad6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B275E0-4ECA-B89D-B10A-F87B29C00FF8}"/>
              </a:ext>
            </a:extLst>
          </p:cNvPr>
          <p:cNvSpPr>
            <a:spLocks noGrp="1"/>
          </p:cNvSpPr>
          <p:nvPr>
            <p:ph type="dt" sz="half" idx="10"/>
          </p:nvPr>
        </p:nvSpPr>
        <p:spPr/>
        <p:txBody>
          <a:bodyPr/>
          <a:lstStyle/>
          <a:p>
            <a:fld id="{8806A843-6872-4D38-AEA4-00A10FFB796F}" type="datetimeFigureOut">
              <a:rPr lang="en-IN" smtClean="0"/>
              <a:t>25-05-2023</a:t>
            </a:fld>
            <a:endParaRPr lang="en-IN"/>
          </a:p>
        </p:txBody>
      </p:sp>
      <p:sp>
        <p:nvSpPr>
          <p:cNvPr id="3" name="Footer Placeholder 2">
            <a:extLst>
              <a:ext uri="{FF2B5EF4-FFF2-40B4-BE49-F238E27FC236}">
                <a16:creationId xmlns:a16="http://schemas.microsoft.com/office/drawing/2014/main" id="{0708F2A2-8E12-6D56-FF28-F19B5FE8184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CBE96D5-C4F2-7560-24B0-C78CF0C5C338}"/>
              </a:ext>
            </a:extLst>
          </p:cNvPr>
          <p:cNvSpPr>
            <a:spLocks noGrp="1"/>
          </p:cNvSpPr>
          <p:nvPr>
            <p:ph type="sldNum" sz="quarter" idx="12"/>
          </p:nvPr>
        </p:nvSpPr>
        <p:spPr/>
        <p:txBody>
          <a:bodyPr/>
          <a:lstStyle/>
          <a:p>
            <a:fld id="{115F95D4-EF13-4B8D-806E-24AE94142AFE}" type="slidenum">
              <a:rPr lang="en-IN" smtClean="0"/>
              <a:t>‹#›</a:t>
            </a:fld>
            <a:endParaRPr lang="en-IN"/>
          </a:p>
        </p:txBody>
      </p:sp>
    </p:spTree>
    <p:extLst>
      <p:ext uri="{BB962C8B-B14F-4D97-AF65-F5344CB8AC3E}">
        <p14:creationId xmlns:p14="http://schemas.microsoft.com/office/powerpoint/2010/main" val="1404404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B4E54-C0C9-8F3B-C8E2-47F4420EF6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6F8D91-4D41-09C2-2D01-0FE2DAB035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6F777D-07F6-5C86-641B-BCFC47591FDB}"/>
              </a:ext>
            </a:extLst>
          </p:cNvPr>
          <p:cNvSpPr>
            <a:spLocks noGrp="1"/>
          </p:cNvSpPr>
          <p:nvPr>
            <p:ph type="dt" sz="half" idx="10"/>
          </p:nvPr>
        </p:nvSpPr>
        <p:spPr/>
        <p:txBody>
          <a:bodyPr/>
          <a:lstStyle/>
          <a:p>
            <a:fld id="{8806A843-6872-4D38-AEA4-00A10FFB796F}" type="datetimeFigureOut">
              <a:rPr lang="en-IN" smtClean="0"/>
              <a:t>25-05-2023</a:t>
            </a:fld>
            <a:endParaRPr lang="en-IN"/>
          </a:p>
        </p:txBody>
      </p:sp>
      <p:sp>
        <p:nvSpPr>
          <p:cNvPr id="5" name="Footer Placeholder 4">
            <a:extLst>
              <a:ext uri="{FF2B5EF4-FFF2-40B4-BE49-F238E27FC236}">
                <a16:creationId xmlns:a16="http://schemas.microsoft.com/office/drawing/2014/main" id="{555F4776-87C2-264C-838A-EFAAB99CC1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558947-438E-EF9C-EC76-025F2A21E6A0}"/>
              </a:ext>
            </a:extLst>
          </p:cNvPr>
          <p:cNvSpPr>
            <a:spLocks noGrp="1"/>
          </p:cNvSpPr>
          <p:nvPr>
            <p:ph type="sldNum" sz="quarter" idx="12"/>
          </p:nvPr>
        </p:nvSpPr>
        <p:spPr/>
        <p:txBody>
          <a:bodyPr/>
          <a:lstStyle/>
          <a:p>
            <a:fld id="{115F95D4-EF13-4B8D-806E-24AE94142AFE}" type="slidenum">
              <a:rPr lang="en-IN" smtClean="0"/>
              <a:t>‹#›</a:t>
            </a:fld>
            <a:endParaRPr lang="en-IN"/>
          </a:p>
        </p:txBody>
      </p:sp>
    </p:spTree>
    <p:extLst>
      <p:ext uri="{BB962C8B-B14F-4D97-AF65-F5344CB8AC3E}">
        <p14:creationId xmlns:p14="http://schemas.microsoft.com/office/powerpoint/2010/main" val="3529537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hyperlink" Target="http://www.youtube.com/watch?v=YTKI-nDvKRo"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EAB9FB-F6B4-45D2-B371-ACF563D28782}"/>
              </a:ext>
            </a:extLst>
          </p:cNvPr>
          <p:cNvSpPr txBox="1"/>
          <p:nvPr/>
        </p:nvSpPr>
        <p:spPr>
          <a:xfrm>
            <a:off x="2092431" y="1231035"/>
            <a:ext cx="4288788" cy="346249"/>
          </a:xfrm>
          <a:prstGeom prst="rect">
            <a:avLst/>
          </a:prstGeom>
          <a:noFill/>
        </p:spPr>
        <p:txBody>
          <a:bodyPr wrap="square" lIns="68580" tIns="34290" rIns="68580" bIns="34290" rtlCol="0" anchor="t">
            <a:spAutoFit/>
          </a:bodyPr>
          <a:lstStyle/>
          <a:p>
            <a:pPr algn="ctr"/>
            <a:r>
              <a:rPr lang="en-US" sz="1800" b="1" i="1" dirty="0">
                <a:solidFill>
                  <a:srgbClr val="002060"/>
                </a:solidFill>
                <a:latin typeface="Times New Roman" panose="02020603050405020304" pitchFamily="18" charset="0"/>
                <a:cs typeface="Times New Roman" panose="02020603050405020304" pitchFamily="18" charset="0"/>
              </a:rPr>
              <a:t>Group Number: 22IT701</a:t>
            </a:r>
          </a:p>
        </p:txBody>
      </p:sp>
      <p:sp>
        <p:nvSpPr>
          <p:cNvPr id="3" name="TextBox 2">
            <a:extLst>
              <a:ext uri="{FF2B5EF4-FFF2-40B4-BE49-F238E27FC236}">
                <a16:creationId xmlns:a16="http://schemas.microsoft.com/office/drawing/2014/main" id="{2C89D252-C815-47DC-9163-39DE577023EC}"/>
              </a:ext>
            </a:extLst>
          </p:cNvPr>
          <p:cNvSpPr txBox="1"/>
          <p:nvPr/>
        </p:nvSpPr>
        <p:spPr>
          <a:xfrm>
            <a:off x="537099" y="695634"/>
            <a:ext cx="8069802" cy="323165"/>
          </a:xfrm>
          <a:prstGeom prst="rect">
            <a:avLst/>
          </a:prstGeom>
          <a:noFill/>
        </p:spPr>
        <p:txBody>
          <a:bodyPr wrap="square" lIns="68580" tIns="34290" rIns="68580" bIns="34290" rtlCol="0" anchor="t">
            <a:spAutoFit/>
          </a:bodyPr>
          <a:lstStyle/>
          <a:p>
            <a:r>
              <a:rPr lang="en-US" sz="1650" b="1" dirty="0">
                <a:solidFill>
                  <a:srgbClr val="7030A0"/>
                </a:solidFill>
                <a:latin typeface="Times New Roman" panose="02020603050405020304" pitchFamily="18" charset="0"/>
                <a:cs typeface="Times New Roman" panose="02020603050405020304" pitchFamily="18" charset="0"/>
              </a:rPr>
              <a:t>Project Title :-</a:t>
            </a:r>
            <a:r>
              <a:rPr lang="en-IN" sz="1650" dirty="0">
                <a:solidFill>
                  <a:srgbClr val="7030A0"/>
                </a:solidFill>
                <a:latin typeface="Times New Roman" panose="02020603050405020304" pitchFamily="18" charset="0"/>
                <a:cs typeface="Times New Roman" panose="02020603050405020304" pitchFamily="18" charset="0"/>
              </a:rPr>
              <a:t> </a:t>
            </a:r>
            <a:r>
              <a:rPr lang="en-IN" sz="1650" dirty="0">
                <a:latin typeface="Times New Roman" panose="02020603050405020304" pitchFamily="18" charset="0"/>
                <a:cs typeface="Times New Roman" panose="02020603050405020304" pitchFamily="18" charset="0"/>
              </a:rPr>
              <a:t>Movie &amp; Song Recommender System Based on Emotion Detection using ML</a:t>
            </a:r>
          </a:p>
        </p:txBody>
      </p:sp>
      <p:sp>
        <p:nvSpPr>
          <p:cNvPr id="4" name="TextBox 3">
            <a:extLst>
              <a:ext uri="{FF2B5EF4-FFF2-40B4-BE49-F238E27FC236}">
                <a16:creationId xmlns:a16="http://schemas.microsoft.com/office/drawing/2014/main" id="{45E4A2F7-8800-4A66-9E1A-B914879AE091}"/>
              </a:ext>
            </a:extLst>
          </p:cNvPr>
          <p:cNvSpPr txBox="1"/>
          <p:nvPr/>
        </p:nvSpPr>
        <p:spPr>
          <a:xfrm>
            <a:off x="2697480" y="1747582"/>
            <a:ext cx="6242379" cy="1281120"/>
          </a:xfrm>
          <a:prstGeom prst="rect">
            <a:avLst/>
          </a:prstGeom>
          <a:noFill/>
        </p:spPr>
        <p:txBody>
          <a:bodyPr wrap="square" lIns="68580" tIns="34290" rIns="68580" bIns="34290" rtlCol="0" anchor="t">
            <a:spAutoFit/>
          </a:bodyPr>
          <a:lstStyle/>
          <a:p>
            <a:r>
              <a:rPr lang="en-US" sz="1575" b="1" i="1" dirty="0">
                <a:solidFill>
                  <a:srgbClr val="C00000"/>
                </a:solidFill>
              </a:rPr>
              <a:t>Group members :-</a:t>
            </a:r>
            <a:r>
              <a:rPr lang="en-US" sz="1575" b="1" i="1" dirty="0">
                <a:solidFill>
                  <a:srgbClr val="002060"/>
                </a:solidFill>
              </a:rPr>
              <a:t>  </a:t>
            </a:r>
            <a:r>
              <a:rPr lang="en-US" sz="1575" i="1" dirty="0">
                <a:solidFill>
                  <a:srgbClr val="002060"/>
                </a:solidFill>
                <a:ea typeface="+mn-lt"/>
                <a:cs typeface="+mn-lt"/>
              </a:rPr>
              <a:t>1. Name:- Shruti Gupta (1900970130116)</a:t>
            </a:r>
          </a:p>
          <a:p>
            <a:endParaRPr lang="en-US" sz="1575" i="1" dirty="0">
              <a:solidFill>
                <a:srgbClr val="002060"/>
              </a:solidFill>
              <a:ea typeface="+mn-lt"/>
              <a:cs typeface="+mn-lt"/>
            </a:endParaRPr>
          </a:p>
          <a:p>
            <a:r>
              <a:rPr lang="en-US" sz="1575" i="1" dirty="0">
                <a:solidFill>
                  <a:srgbClr val="002060"/>
                </a:solidFill>
                <a:ea typeface="+mn-lt"/>
                <a:cs typeface="+mn-lt"/>
              </a:rPr>
              <a:t>                            </a:t>
            </a:r>
            <a:r>
              <a:rPr lang="en-US" sz="1575" i="1" dirty="0">
                <a:solidFill>
                  <a:srgbClr val="002060"/>
                </a:solidFill>
              </a:rPr>
              <a:t>     2. Name:- </a:t>
            </a:r>
            <a:r>
              <a:rPr lang="en-US" sz="1575" i="1" dirty="0" err="1">
                <a:solidFill>
                  <a:srgbClr val="002060"/>
                </a:solidFill>
              </a:rPr>
              <a:t>Shivam</a:t>
            </a:r>
            <a:r>
              <a:rPr lang="en-US" sz="1575" i="1" dirty="0">
                <a:solidFill>
                  <a:srgbClr val="002060"/>
                </a:solidFill>
              </a:rPr>
              <a:t> Prajapati (1900970130111)</a:t>
            </a:r>
            <a:endParaRPr lang="en-US" sz="1575" i="1" dirty="0">
              <a:solidFill>
                <a:srgbClr val="002060"/>
              </a:solidFill>
              <a:cs typeface="Calibri"/>
            </a:endParaRPr>
          </a:p>
          <a:p>
            <a:r>
              <a:rPr lang="en-US" sz="1575" i="1" dirty="0">
                <a:solidFill>
                  <a:srgbClr val="002060"/>
                </a:solidFill>
              </a:rPr>
              <a:t>	              </a:t>
            </a:r>
            <a:endParaRPr lang="en-US" sz="1575" i="1" dirty="0">
              <a:solidFill>
                <a:srgbClr val="002060"/>
              </a:solidFill>
              <a:cs typeface="Calibri"/>
            </a:endParaRPr>
          </a:p>
          <a:p>
            <a:r>
              <a:rPr lang="en-US" sz="1575" i="1" dirty="0">
                <a:solidFill>
                  <a:srgbClr val="002060"/>
                </a:solidFill>
              </a:rPr>
              <a:t>	                 3. Name:- Rahul Tewari (1900970130089)</a:t>
            </a:r>
            <a:endParaRPr lang="en-US" sz="1575" i="1" dirty="0">
              <a:solidFill>
                <a:srgbClr val="002060"/>
              </a:solidFill>
              <a:cs typeface="Calibri"/>
            </a:endParaRPr>
          </a:p>
        </p:txBody>
      </p:sp>
      <p:sp>
        <p:nvSpPr>
          <p:cNvPr id="8" name="Google Shape;74;p16">
            <a:extLst>
              <a:ext uri="{FF2B5EF4-FFF2-40B4-BE49-F238E27FC236}">
                <a16:creationId xmlns:a16="http://schemas.microsoft.com/office/drawing/2014/main" id="{9931C59A-EBD5-66B5-1827-AD903179E99E}"/>
              </a:ext>
            </a:extLst>
          </p:cNvPr>
          <p:cNvSpPr txBox="1"/>
          <p:nvPr/>
        </p:nvSpPr>
        <p:spPr>
          <a:xfrm>
            <a:off x="1896731" y="182859"/>
            <a:ext cx="4680188" cy="512775"/>
          </a:xfrm>
          <a:prstGeom prst="rect">
            <a:avLst/>
          </a:prstGeom>
          <a:noFill/>
          <a:ln>
            <a:noFill/>
          </a:ln>
        </p:spPr>
        <p:txBody>
          <a:bodyPr spcFirstLastPara="1" wrap="square" lIns="68569" tIns="68569" rIns="68569" bIns="68569" anchor="t" anchorCtr="0">
            <a:noAutofit/>
          </a:bodyPr>
          <a:lstStyle/>
          <a:p>
            <a:pPr algn="ctr"/>
            <a:r>
              <a:rPr lang="en" sz="2100" b="1" dirty="0">
                <a:solidFill>
                  <a:schemeClr val="accent2">
                    <a:lumMod val="50000"/>
                  </a:schemeClr>
                </a:solidFill>
                <a:latin typeface="Times New Roman"/>
                <a:cs typeface="Times New Roman"/>
              </a:rPr>
              <a:t>Department of Information Technology</a:t>
            </a:r>
            <a:endParaRPr lang="en-US" sz="2100" dirty="0">
              <a:solidFill>
                <a:schemeClr val="accent2">
                  <a:lumMod val="50000"/>
                </a:schemeClr>
              </a:solidFill>
            </a:endParaRPr>
          </a:p>
        </p:txBody>
      </p:sp>
      <p:sp>
        <p:nvSpPr>
          <p:cNvPr id="9" name="TextBox 8">
            <a:extLst>
              <a:ext uri="{FF2B5EF4-FFF2-40B4-BE49-F238E27FC236}">
                <a16:creationId xmlns:a16="http://schemas.microsoft.com/office/drawing/2014/main" id="{AB14BF9E-7D6E-363B-DC16-6977AFE46206}"/>
              </a:ext>
            </a:extLst>
          </p:cNvPr>
          <p:cNvSpPr txBox="1"/>
          <p:nvPr/>
        </p:nvSpPr>
        <p:spPr>
          <a:xfrm>
            <a:off x="1721768" y="3968855"/>
            <a:ext cx="5030114" cy="796372"/>
          </a:xfrm>
          <a:prstGeom prst="rect">
            <a:avLst/>
          </a:prstGeom>
          <a:noFill/>
        </p:spPr>
        <p:txBody>
          <a:bodyPr wrap="square" lIns="68580" tIns="34290" rIns="68580" bIns="34290" rtlCol="0" anchor="t">
            <a:spAutoFit/>
          </a:bodyPr>
          <a:lstStyle/>
          <a:p>
            <a:r>
              <a:rPr lang="en-US" sz="1575" b="1" i="1" dirty="0">
                <a:solidFill>
                  <a:srgbClr val="C00000"/>
                </a:solidFill>
              </a:rPr>
              <a:t>Project Guide :-</a:t>
            </a:r>
            <a:r>
              <a:rPr lang="en-US" sz="1575" b="1" i="1" dirty="0">
                <a:solidFill>
                  <a:srgbClr val="002060"/>
                </a:solidFill>
              </a:rPr>
              <a:t>  </a:t>
            </a:r>
            <a:r>
              <a:rPr lang="en-US" sz="1575" i="1" dirty="0">
                <a:solidFill>
                  <a:srgbClr val="002060"/>
                </a:solidFill>
                <a:ea typeface="+mn-lt"/>
                <a:cs typeface="+mn-lt"/>
              </a:rPr>
              <a:t>Name:- Dr. Sanjeev Kumar Singh</a:t>
            </a:r>
            <a:endParaRPr lang="en-US" sz="1575" dirty="0">
              <a:ea typeface="+mn-lt"/>
              <a:cs typeface="+mn-lt"/>
            </a:endParaRPr>
          </a:p>
          <a:p>
            <a:r>
              <a:rPr lang="en-US" sz="1575" i="1" dirty="0">
                <a:solidFill>
                  <a:srgbClr val="002060"/>
                </a:solidFill>
                <a:ea typeface="+mn-lt"/>
                <a:cs typeface="+mn-lt"/>
              </a:rPr>
              <a:t>                             Designation :- Professor and HOD</a:t>
            </a:r>
          </a:p>
          <a:p>
            <a:endParaRPr lang="en-US" sz="1575" i="1" dirty="0">
              <a:solidFill>
                <a:srgbClr val="002060"/>
              </a:solidFill>
              <a:ea typeface="+mn-lt"/>
              <a:cs typeface="+mn-lt"/>
            </a:endParaRPr>
          </a:p>
        </p:txBody>
      </p:sp>
      <p:pic>
        <p:nvPicPr>
          <p:cNvPr id="5" name="image2.png">
            <a:extLst>
              <a:ext uri="{FF2B5EF4-FFF2-40B4-BE49-F238E27FC236}">
                <a16:creationId xmlns:a16="http://schemas.microsoft.com/office/drawing/2014/main" id="{47DE5D57-0A3D-C358-52C6-9C84330FE07B}"/>
              </a:ext>
            </a:extLst>
          </p:cNvPr>
          <p:cNvPicPr/>
          <p:nvPr/>
        </p:nvPicPr>
        <p:blipFill>
          <a:blip r:embed="rId2"/>
          <a:srcRect/>
          <a:stretch>
            <a:fillRect/>
          </a:stretch>
        </p:blipFill>
        <p:spPr>
          <a:xfrm>
            <a:off x="537100" y="2027866"/>
            <a:ext cx="2160380" cy="1281119"/>
          </a:xfrm>
          <a:prstGeom prst="rect">
            <a:avLst/>
          </a:prstGeom>
          <a:ln/>
        </p:spPr>
      </p:pic>
    </p:spTree>
    <p:extLst>
      <p:ext uri="{BB962C8B-B14F-4D97-AF65-F5344CB8AC3E}">
        <p14:creationId xmlns:p14="http://schemas.microsoft.com/office/powerpoint/2010/main" val="1306486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txBox="1">
            <a:spLocks noGrp="1"/>
          </p:cNvSpPr>
          <p:nvPr>
            <p:ph type="ctrTitle"/>
          </p:nvPr>
        </p:nvSpPr>
        <p:spPr>
          <a:xfrm>
            <a:off x="448975" y="494275"/>
            <a:ext cx="8238300" cy="71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a:t>4.1 Implementation of Emotion Detection </a:t>
            </a:r>
            <a:endParaRPr sz="2400"/>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162" name="Google Shape;162;p20" descr="Kids ! Learn facial expressions acting skills.  Watch Prithvi he does 20 facial expressions." title="Facial expressions for Kids">
            <a:hlinkClick r:id="rId3"/>
          </p:cNvPr>
          <p:cNvPicPr preferRelativeResize="0"/>
          <p:nvPr/>
        </p:nvPicPr>
        <p:blipFill>
          <a:blip r:embed="rId4">
            <a:alphaModFix/>
          </a:blip>
          <a:stretch>
            <a:fillRect/>
          </a:stretch>
        </p:blipFill>
        <p:spPr>
          <a:xfrm>
            <a:off x="542425" y="1864125"/>
            <a:ext cx="3371850" cy="2528900"/>
          </a:xfrm>
          <a:prstGeom prst="rect">
            <a:avLst/>
          </a:prstGeom>
          <a:noFill/>
          <a:ln>
            <a:noFill/>
          </a:ln>
          <a:effectLst>
            <a:outerShdw blurRad="57150" dist="19050" dir="5400000" algn="bl" rotWithShape="0">
              <a:srgbClr val="000000">
                <a:alpha val="28000"/>
              </a:srgbClr>
            </a:outerShdw>
          </a:effectLst>
        </p:spPr>
      </p:pic>
      <p:pic>
        <p:nvPicPr>
          <p:cNvPr id="163" name="Google Shape;163;p20"/>
          <p:cNvPicPr preferRelativeResize="0"/>
          <p:nvPr/>
        </p:nvPicPr>
        <p:blipFill>
          <a:blip r:embed="rId5">
            <a:alphaModFix/>
          </a:blip>
          <a:stretch>
            <a:fillRect/>
          </a:stretch>
        </p:blipFill>
        <p:spPr>
          <a:xfrm>
            <a:off x="4641775" y="1326375"/>
            <a:ext cx="3707700" cy="3604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fade">
                                      <p:cBhvr>
                                        <p:cTn id="7" dur="10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1"/>
          <p:cNvSpPr txBox="1">
            <a:spLocks noGrp="1"/>
          </p:cNvSpPr>
          <p:nvPr>
            <p:ph type="ctrTitle"/>
          </p:nvPr>
        </p:nvSpPr>
        <p:spPr>
          <a:xfrm>
            <a:off x="452850" y="347971"/>
            <a:ext cx="8238300" cy="798077"/>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400" dirty="0"/>
              <a:t>4.2 Implementation of Movie and Song Recommendation System </a:t>
            </a:r>
            <a:endParaRPr sz="2400"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pic>
        <p:nvPicPr>
          <p:cNvPr id="170" name="Google Shape;170;p21"/>
          <p:cNvPicPr preferRelativeResize="0"/>
          <p:nvPr/>
        </p:nvPicPr>
        <p:blipFill rotWithShape="1">
          <a:blip r:embed="rId3">
            <a:alphaModFix/>
          </a:blip>
          <a:srcRect l="1903" t="4698"/>
          <a:stretch/>
        </p:blipFill>
        <p:spPr>
          <a:xfrm>
            <a:off x="1670304" y="1816608"/>
            <a:ext cx="5297884" cy="255984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2"/>
          <p:cNvSpPr txBox="1">
            <a:spLocks noGrp="1"/>
          </p:cNvSpPr>
          <p:nvPr>
            <p:ph type="ctrTitle"/>
          </p:nvPr>
        </p:nvSpPr>
        <p:spPr>
          <a:xfrm>
            <a:off x="448975" y="494275"/>
            <a:ext cx="8238300" cy="71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a:t>5. Modules and System Integration </a:t>
            </a:r>
            <a:endParaRPr sz="2400"/>
          </a:p>
          <a:p>
            <a:pPr marL="0" lvl="0" indent="0" algn="l" rtl="0">
              <a:spcBef>
                <a:spcPts val="0"/>
              </a:spcBef>
              <a:spcAft>
                <a:spcPts val="0"/>
              </a:spcAft>
              <a:buNone/>
            </a:pPr>
            <a:endParaRPr/>
          </a:p>
        </p:txBody>
      </p:sp>
      <p:sp>
        <p:nvSpPr>
          <p:cNvPr id="176" name="Google Shape;176;p22"/>
          <p:cNvSpPr txBox="1">
            <a:spLocks noGrp="1"/>
          </p:cNvSpPr>
          <p:nvPr>
            <p:ph type="subTitle" idx="1"/>
          </p:nvPr>
        </p:nvSpPr>
        <p:spPr>
          <a:xfrm>
            <a:off x="318200" y="1259725"/>
            <a:ext cx="8369100" cy="3737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457200" lvl="0" indent="-304800" algn="l" rtl="0">
              <a:spcBef>
                <a:spcPts val="0"/>
              </a:spcBef>
              <a:spcAft>
                <a:spcPts val="0"/>
              </a:spcAft>
              <a:buClr>
                <a:srgbClr val="000000"/>
              </a:buClr>
              <a:buSzPts val="1200"/>
              <a:buFont typeface="Roboto"/>
              <a:buChar char="●"/>
            </a:pPr>
            <a:r>
              <a:rPr lang="en" sz="1200" dirty="0">
                <a:solidFill>
                  <a:srgbClr val="000000"/>
                </a:solidFill>
                <a:latin typeface="Roboto"/>
                <a:ea typeface="Roboto"/>
                <a:cs typeface="Roboto"/>
                <a:sym typeface="Roboto"/>
              </a:rPr>
              <a:t>To integrate the emotion detection module with the movies and song recommender system, we could modify the recommendation algorithm to take into account the user's emotional state.</a:t>
            </a:r>
            <a:endParaRPr sz="1200" dirty="0">
              <a:solidFill>
                <a:srgbClr val="000000"/>
              </a:solidFill>
              <a:latin typeface="Roboto"/>
              <a:ea typeface="Roboto"/>
              <a:cs typeface="Roboto"/>
              <a:sym typeface="Roboto"/>
            </a:endParaRPr>
          </a:p>
          <a:p>
            <a:pPr marL="457200" lvl="0" indent="-304800" algn="l" rtl="0">
              <a:spcBef>
                <a:spcPts val="0"/>
              </a:spcBef>
              <a:spcAft>
                <a:spcPts val="0"/>
              </a:spcAft>
              <a:buClr>
                <a:srgbClr val="000000"/>
              </a:buClr>
              <a:buSzPts val="1200"/>
              <a:buFont typeface="Roboto"/>
              <a:buChar char="●"/>
            </a:pPr>
            <a:r>
              <a:rPr lang="en" sz="1200" dirty="0">
                <a:solidFill>
                  <a:srgbClr val="000000"/>
                </a:solidFill>
                <a:latin typeface="Roboto"/>
                <a:ea typeface="Roboto"/>
                <a:cs typeface="Roboto"/>
                <a:sym typeface="Roboto"/>
              </a:rPr>
              <a:t>To filter the recommended movies or songs based on their emotional content or use a weighted cosine similarity that gives more weight to items that match the user's emotional state. </a:t>
            </a:r>
            <a:endParaRPr sz="1200" dirty="0">
              <a:solidFill>
                <a:srgbClr val="000000"/>
              </a:solidFill>
              <a:latin typeface="Roboto"/>
              <a:ea typeface="Roboto"/>
              <a:cs typeface="Roboto"/>
              <a:sym typeface="Roboto"/>
            </a:endParaRPr>
          </a:p>
          <a:p>
            <a:pPr marL="457200" lvl="0" indent="-304800" algn="l" rtl="0">
              <a:spcBef>
                <a:spcPts val="0"/>
              </a:spcBef>
              <a:spcAft>
                <a:spcPts val="0"/>
              </a:spcAft>
              <a:buClr>
                <a:srgbClr val="000000"/>
              </a:buClr>
              <a:buSzPts val="1200"/>
              <a:buFont typeface="Roboto"/>
              <a:buChar char="●"/>
            </a:pPr>
            <a:r>
              <a:rPr lang="en" sz="1200" dirty="0">
                <a:solidFill>
                  <a:srgbClr val="000000"/>
                </a:solidFill>
                <a:latin typeface="Roboto"/>
                <a:ea typeface="Roboto"/>
                <a:cs typeface="Roboto"/>
                <a:sym typeface="Roboto"/>
              </a:rPr>
              <a:t>To use a hybrid recommendation approach that combines both content-based and collaborative filtering techniques to recommend items based on both the user's preferences and emotional state.</a:t>
            </a:r>
            <a:endParaRPr sz="1200" dirty="0">
              <a:solidFill>
                <a:srgbClr val="000000"/>
              </a:solidFill>
            </a:endParaRPr>
          </a:p>
        </p:txBody>
      </p:sp>
      <p:grpSp>
        <p:nvGrpSpPr>
          <p:cNvPr id="177" name="Google Shape;177;p22"/>
          <p:cNvGrpSpPr/>
          <p:nvPr/>
        </p:nvGrpSpPr>
        <p:grpSpPr>
          <a:xfrm>
            <a:off x="2955240" y="1804653"/>
            <a:ext cx="2322630" cy="1778828"/>
            <a:chOff x="3071457" y="2013875"/>
            <a:chExt cx="1944600" cy="1569600"/>
          </a:xfrm>
        </p:grpSpPr>
        <p:sp>
          <p:nvSpPr>
            <p:cNvPr id="178" name="Google Shape;178;p22"/>
            <p:cNvSpPr/>
            <p:nvPr/>
          </p:nvSpPr>
          <p:spPr>
            <a:xfrm rot="10800000" flipH="1">
              <a:off x="3071457" y="2013875"/>
              <a:ext cx="1944600" cy="1569600"/>
            </a:xfrm>
            <a:prstGeom prst="round2DiagRect">
              <a:avLst>
                <a:gd name="adj1" fmla="val 0"/>
                <a:gd name="adj2" fmla="val 17764"/>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txBox="1"/>
            <p:nvPr/>
          </p:nvSpPr>
          <p:spPr>
            <a:xfrm>
              <a:off x="3213153" y="2256394"/>
              <a:ext cx="1666800" cy="45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rgbClr val="FFFFFF"/>
                  </a:solidFill>
                  <a:latin typeface="Roboto"/>
                  <a:ea typeface="Roboto"/>
                  <a:cs typeface="Roboto"/>
                  <a:sym typeface="Roboto"/>
                </a:rPr>
                <a:t>Recommender System</a:t>
              </a:r>
              <a:endParaRPr sz="1200">
                <a:solidFill>
                  <a:srgbClr val="FFFFFF"/>
                </a:solidFill>
                <a:latin typeface="Roboto"/>
                <a:ea typeface="Roboto"/>
                <a:cs typeface="Roboto"/>
                <a:sym typeface="Roboto"/>
              </a:endParaRPr>
            </a:p>
          </p:txBody>
        </p:sp>
        <p:sp>
          <p:nvSpPr>
            <p:cNvPr id="180" name="Google Shape;180;p22"/>
            <p:cNvSpPr txBox="1"/>
            <p:nvPr/>
          </p:nvSpPr>
          <p:spPr>
            <a:xfrm>
              <a:off x="3213148" y="2601381"/>
              <a:ext cx="1666800" cy="627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100">
                  <a:latin typeface="Roboto"/>
                  <a:ea typeface="Roboto"/>
                  <a:cs typeface="Roboto"/>
                  <a:sym typeface="Roboto"/>
                </a:rPr>
                <a:t>Recommender System is based on Cosine Similarity on Genre and Description variables.</a:t>
              </a:r>
              <a:endParaRPr sz="1100">
                <a:latin typeface="Roboto"/>
                <a:ea typeface="Roboto"/>
                <a:cs typeface="Roboto"/>
                <a:sym typeface="Roboto"/>
              </a:endParaRPr>
            </a:p>
          </p:txBody>
        </p:sp>
      </p:grpSp>
      <p:grpSp>
        <p:nvGrpSpPr>
          <p:cNvPr id="181" name="Google Shape;181;p22"/>
          <p:cNvGrpSpPr/>
          <p:nvPr/>
        </p:nvGrpSpPr>
        <p:grpSpPr>
          <a:xfrm>
            <a:off x="656062" y="1804478"/>
            <a:ext cx="2299295" cy="1778828"/>
            <a:chOff x="1126863" y="2013875"/>
            <a:chExt cx="1944600" cy="1569600"/>
          </a:xfrm>
        </p:grpSpPr>
        <p:sp>
          <p:nvSpPr>
            <p:cNvPr id="182" name="Google Shape;182;p22"/>
            <p:cNvSpPr/>
            <p:nvPr/>
          </p:nvSpPr>
          <p:spPr>
            <a:xfrm>
              <a:off x="1126863" y="2013875"/>
              <a:ext cx="1944600" cy="1569600"/>
            </a:xfrm>
            <a:prstGeom prst="round2DiagRect">
              <a:avLst>
                <a:gd name="adj1" fmla="val 0"/>
                <a:gd name="adj2" fmla="val 17764"/>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txBox="1"/>
            <p:nvPr/>
          </p:nvSpPr>
          <p:spPr>
            <a:xfrm>
              <a:off x="1351627" y="2256385"/>
              <a:ext cx="1451700" cy="459900"/>
            </a:xfrm>
            <a:prstGeom prst="rect">
              <a:avLst/>
            </a:prstGeom>
            <a:solidFill>
              <a:srgbClr val="4A86E8"/>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lt1"/>
                  </a:solidFill>
                  <a:latin typeface="Roboto"/>
                  <a:ea typeface="Roboto"/>
                  <a:cs typeface="Roboto"/>
                  <a:sym typeface="Roboto"/>
                </a:rPr>
                <a:t>Emotion Detection</a:t>
              </a:r>
              <a:endParaRPr sz="1300">
                <a:solidFill>
                  <a:schemeClr val="lt1"/>
                </a:solidFill>
                <a:latin typeface="Roboto"/>
                <a:ea typeface="Roboto"/>
                <a:cs typeface="Roboto"/>
                <a:sym typeface="Roboto"/>
              </a:endParaRPr>
            </a:p>
          </p:txBody>
        </p:sp>
        <p:sp>
          <p:nvSpPr>
            <p:cNvPr id="184" name="Google Shape;184;p22"/>
            <p:cNvSpPr txBox="1"/>
            <p:nvPr/>
          </p:nvSpPr>
          <p:spPr>
            <a:xfrm>
              <a:off x="1240651" y="2601378"/>
              <a:ext cx="1562700" cy="627300"/>
            </a:xfrm>
            <a:prstGeom prst="rect">
              <a:avLst/>
            </a:prstGeom>
            <a:solidFill>
              <a:srgbClr val="4A86E8"/>
            </a:solid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100">
                  <a:latin typeface="Roboto"/>
                  <a:ea typeface="Roboto"/>
                  <a:cs typeface="Roboto"/>
                  <a:sym typeface="Roboto"/>
                </a:rPr>
                <a:t>Emotion detection is based on pretrained Haarcascade algorithms and john- viola algorithms.</a:t>
              </a:r>
              <a:endParaRPr>
                <a:latin typeface="Roboto"/>
                <a:ea typeface="Roboto"/>
                <a:cs typeface="Roboto"/>
                <a:sym typeface="Roboto"/>
              </a:endParaRPr>
            </a:p>
          </p:txBody>
        </p:sp>
      </p:grpSp>
      <p:grpSp>
        <p:nvGrpSpPr>
          <p:cNvPr id="185" name="Google Shape;185;p22"/>
          <p:cNvGrpSpPr/>
          <p:nvPr/>
        </p:nvGrpSpPr>
        <p:grpSpPr>
          <a:xfrm>
            <a:off x="5277866" y="1804653"/>
            <a:ext cx="3224489" cy="1778828"/>
            <a:chOff x="5015938" y="2013875"/>
            <a:chExt cx="3001200" cy="1569600"/>
          </a:xfrm>
        </p:grpSpPr>
        <p:sp>
          <p:nvSpPr>
            <p:cNvPr id="186" name="Google Shape;186;p22"/>
            <p:cNvSpPr/>
            <p:nvPr/>
          </p:nvSpPr>
          <p:spPr>
            <a:xfrm>
              <a:off x="5015938" y="2013875"/>
              <a:ext cx="3001200" cy="1569600"/>
            </a:xfrm>
            <a:prstGeom prst="round2DiagRect">
              <a:avLst>
                <a:gd name="adj1" fmla="val 0"/>
                <a:gd name="adj2" fmla="val 17764"/>
              </a:avLst>
            </a:prstGeom>
            <a:solidFill>
              <a:srgbClr val="094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87" name="Google Shape;187;p22"/>
            <p:cNvSpPr txBox="1"/>
            <p:nvPr/>
          </p:nvSpPr>
          <p:spPr>
            <a:xfrm>
              <a:off x="5360231" y="2256403"/>
              <a:ext cx="2417100" cy="97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b="1">
                <a:solidFill>
                  <a:srgbClr val="FFFFFF"/>
                </a:solidFill>
                <a:latin typeface="Roboto"/>
                <a:ea typeface="Roboto"/>
                <a:cs typeface="Roboto"/>
                <a:sym typeface="Roboto"/>
              </a:endParaRPr>
            </a:p>
            <a:p>
              <a:pPr marL="0" lvl="0" indent="0" algn="ctr" rtl="0">
                <a:spcBef>
                  <a:spcPts val="0"/>
                </a:spcBef>
                <a:spcAft>
                  <a:spcPts val="0"/>
                </a:spcAft>
                <a:buNone/>
              </a:pPr>
              <a:r>
                <a:rPr lang="en" b="1">
                  <a:solidFill>
                    <a:srgbClr val="FFFFFF"/>
                  </a:solidFill>
                  <a:latin typeface="Roboto"/>
                  <a:ea typeface="Roboto"/>
                  <a:cs typeface="Roboto"/>
                  <a:sym typeface="Roboto"/>
                </a:rPr>
                <a:t>Movie and Song Recommender System based on Emotion Detection</a:t>
              </a:r>
              <a:endParaRPr>
                <a:solidFill>
                  <a:srgbClr val="FFFFFF"/>
                </a:solidFill>
                <a:latin typeface="Roboto"/>
                <a:ea typeface="Roboto"/>
                <a:cs typeface="Roboto"/>
                <a:sym typeface="Roboto"/>
              </a:endParaRPr>
            </a:p>
          </p:txBody>
        </p:sp>
        <p:sp>
          <p:nvSpPr>
            <p:cNvPr id="188" name="Google Shape;188;p22"/>
            <p:cNvSpPr txBox="1"/>
            <p:nvPr/>
          </p:nvSpPr>
          <p:spPr>
            <a:xfrm>
              <a:off x="5360225" y="2716353"/>
              <a:ext cx="2417100" cy="51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sz="1100">
                <a:solidFill>
                  <a:srgbClr val="FFFFFF"/>
                </a:solidFill>
                <a:latin typeface="Roboto"/>
                <a:ea typeface="Roboto"/>
                <a:cs typeface="Roboto"/>
                <a:sym typeface="Roboto"/>
              </a:endParaRPr>
            </a:p>
          </p:txBody>
        </p:sp>
      </p:grpSp>
      <p:grpSp>
        <p:nvGrpSpPr>
          <p:cNvPr id="189" name="Google Shape;189;p22"/>
          <p:cNvGrpSpPr/>
          <p:nvPr/>
        </p:nvGrpSpPr>
        <p:grpSpPr>
          <a:xfrm>
            <a:off x="5069335" y="2465201"/>
            <a:ext cx="460391" cy="457726"/>
            <a:chOff x="4858109" y="2631368"/>
            <a:chExt cx="316442" cy="315000"/>
          </a:xfrm>
        </p:grpSpPr>
        <p:sp>
          <p:nvSpPr>
            <p:cNvPr id="190" name="Google Shape;190;p22"/>
            <p:cNvSpPr/>
            <p:nvPr/>
          </p:nvSpPr>
          <p:spPr>
            <a:xfrm>
              <a:off x="4859551" y="2631368"/>
              <a:ext cx="315000" cy="315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858109" y="2739300"/>
              <a:ext cx="239100" cy="99000"/>
            </a:xfrm>
            <a:prstGeom prst="rightArrow">
              <a:avLst>
                <a:gd name="adj1" fmla="val 32020"/>
                <a:gd name="adj2" fmla="val 66970"/>
              </a:avLst>
            </a:prstGeom>
            <a:solidFill>
              <a:srgbClr val="0D5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br>
                <a:rPr lang="en"/>
              </a:br>
              <a:endParaRPr/>
            </a:p>
          </p:txBody>
        </p:sp>
      </p:grpSp>
      <p:grpSp>
        <p:nvGrpSpPr>
          <p:cNvPr id="192" name="Google Shape;192;p22"/>
          <p:cNvGrpSpPr/>
          <p:nvPr/>
        </p:nvGrpSpPr>
        <p:grpSpPr>
          <a:xfrm>
            <a:off x="2759262" y="2465191"/>
            <a:ext cx="460380" cy="457746"/>
            <a:chOff x="3157188" y="909150"/>
            <a:chExt cx="470400" cy="470400"/>
          </a:xfrm>
        </p:grpSpPr>
        <p:sp>
          <p:nvSpPr>
            <p:cNvPr id="193" name="Google Shape;193;p22"/>
            <p:cNvSpPr/>
            <p:nvPr/>
          </p:nvSpPr>
          <p:spPr>
            <a:xfrm>
              <a:off x="3157188" y="909150"/>
              <a:ext cx="470400" cy="47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3243138" y="995100"/>
              <a:ext cx="298500" cy="298500"/>
            </a:xfrm>
            <a:prstGeom prst="mathPlus">
              <a:avLst>
                <a:gd name="adj1" fmla="val 9900"/>
              </a:avLst>
            </a:prstGeom>
            <a:solidFill>
              <a:srgbClr val="307B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3"/>
          <p:cNvSpPr txBox="1">
            <a:spLocks noGrp="1"/>
          </p:cNvSpPr>
          <p:nvPr>
            <p:ph type="ctrTitle"/>
          </p:nvPr>
        </p:nvSpPr>
        <p:spPr>
          <a:xfrm>
            <a:off x="448975" y="494275"/>
            <a:ext cx="8238300" cy="71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t>6. Technology Used</a:t>
            </a:r>
            <a:endParaRPr sz="2400" dirty="0"/>
          </a:p>
          <a:p>
            <a:pPr marL="0" lvl="0" indent="0" algn="l" rtl="0">
              <a:spcBef>
                <a:spcPts val="0"/>
              </a:spcBef>
              <a:spcAft>
                <a:spcPts val="0"/>
              </a:spcAft>
              <a:buNone/>
            </a:pPr>
            <a:endParaRPr dirty="0"/>
          </a:p>
        </p:txBody>
      </p:sp>
      <p:sp>
        <p:nvSpPr>
          <p:cNvPr id="201" name="Google Shape;201;p23"/>
          <p:cNvSpPr/>
          <p:nvPr/>
        </p:nvSpPr>
        <p:spPr>
          <a:xfrm>
            <a:off x="557925" y="1357625"/>
            <a:ext cx="8031300" cy="3531000"/>
          </a:xfrm>
          <a:prstGeom prst="roundRect">
            <a:avLst>
              <a:gd name="adj" fmla="val 16667"/>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lt1"/>
              </a:highlight>
            </a:endParaRPr>
          </a:p>
        </p:txBody>
      </p:sp>
      <p:sp>
        <p:nvSpPr>
          <p:cNvPr id="202" name="Google Shape;202;p23"/>
          <p:cNvSpPr txBox="1"/>
          <p:nvPr/>
        </p:nvSpPr>
        <p:spPr>
          <a:xfrm>
            <a:off x="721400" y="1521250"/>
            <a:ext cx="7660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pic>
        <p:nvPicPr>
          <p:cNvPr id="203" name="Google Shape;203;p23"/>
          <p:cNvPicPr preferRelativeResize="0"/>
          <p:nvPr/>
        </p:nvPicPr>
        <p:blipFill>
          <a:blip r:embed="rId3">
            <a:alphaModFix/>
          </a:blip>
          <a:stretch>
            <a:fillRect/>
          </a:stretch>
        </p:blipFill>
        <p:spPr>
          <a:xfrm>
            <a:off x="2730549" y="1521249"/>
            <a:ext cx="1475800" cy="1279825"/>
          </a:xfrm>
          <a:prstGeom prst="rect">
            <a:avLst/>
          </a:prstGeom>
          <a:noFill/>
          <a:ln>
            <a:noFill/>
          </a:ln>
        </p:spPr>
      </p:pic>
      <p:pic>
        <p:nvPicPr>
          <p:cNvPr id="204" name="Google Shape;204;p23"/>
          <p:cNvPicPr preferRelativeResize="0"/>
          <p:nvPr/>
        </p:nvPicPr>
        <p:blipFill>
          <a:blip r:embed="rId4">
            <a:alphaModFix/>
          </a:blip>
          <a:stretch>
            <a:fillRect/>
          </a:stretch>
        </p:blipFill>
        <p:spPr>
          <a:xfrm>
            <a:off x="4829825" y="1500175"/>
            <a:ext cx="1300900" cy="1300900"/>
          </a:xfrm>
          <a:prstGeom prst="rect">
            <a:avLst/>
          </a:prstGeom>
          <a:noFill/>
          <a:ln>
            <a:noFill/>
          </a:ln>
        </p:spPr>
      </p:pic>
      <p:pic>
        <p:nvPicPr>
          <p:cNvPr id="205" name="Google Shape;205;p23"/>
          <p:cNvPicPr preferRelativeResize="0"/>
          <p:nvPr/>
        </p:nvPicPr>
        <p:blipFill>
          <a:blip r:embed="rId5">
            <a:alphaModFix/>
          </a:blip>
          <a:stretch>
            <a:fillRect/>
          </a:stretch>
        </p:blipFill>
        <p:spPr>
          <a:xfrm>
            <a:off x="5562525" y="2971950"/>
            <a:ext cx="2718425" cy="1808973"/>
          </a:xfrm>
          <a:prstGeom prst="rect">
            <a:avLst/>
          </a:prstGeom>
          <a:noFill/>
          <a:ln>
            <a:noFill/>
          </a:ln>
        </p:spPr>
      </p:pic>
      <p:pic>
        <p:nvPicPr>
          <p:cNvPr id="206" name="Google Shape;206;p23"/>
          <p:cNvPicPr preferRelativeResize="0"/>
          <p:nvPr/>
        </p:nvPicPr>
        <p:blipFill rotWithShape="1">
          <a:blip r:embed="rId6">
            <a:alphaModFix/>
          </a:blip>
          <a:srcRect t="-28529" b="28530"/>
          <a:stretch/>
        </p:blipFill>
        <p:spPr>
          <a:xfrm>
            <a:off x="636100" y="1998000"/>
            <a:ext cx="3264725" cy="2261150"/>
          </a:xfrm>
          <a:prstGeom prst="rect">
            <a:avLst/>
          </a:prstGeom>
          <a:noFill/>
          <a:ln>
            <a:noFill/>
          </a:ln>
          <a:effectLst>
            <a:outerShdw blurRad="57150" dist="19050" dir="5400000" algn="bl" rotWithShape="0">
              <a:srgbClr val="000000">
                <a:alpha val="0"/>
              </a:srgbClr>
            </a:outerShdw>
          </a:effectLst>
        </p:spPr>
      </p:pic>
      <p:pic>
        <p:nvPicPr>
          <p:cNvPr id="207" name="Google Shape;207;p23"/>
          <p:cNvPicPr preferRelativeResize="0"/>
          <p:nvPr/>
        </p:nvPicPr>
        <p:blipFill>
          <a:blip r:embed="rId7">
            <a:alphaModFix/>
          </a:blip>
          <a:stretch>
            <a:fillRect/>
          </a:stretch>
        </p:blipFill>
        <p:spPr>
          <a:xfrm>
            <a:off x="3793100" y="3069050"/>
            <a:ext cx="1415950" cy="1406425"/>
          </a:xfrm>
          <a:prstGeom prst="rect">
            <a:avLst/>
          </a:prstGeom>
          <a:noFill/>
          <a:ln>
            <a:noFill/>
          </a:ln>
        </p:spPr>
      </p:pic>
      <p:pic>
        <p:nvPicPr>
          <p:cNvPr id="208" name="Google Shape;208;p23"/>
          <p:cNvPicPr preferRelativeResize="0"/>
          <p:nvPr/>
        </p:nvPicPr>
        <p:blipFill>
          <a:blip r:embed="rId8">
            <a:alphaModFix/>
          </a:blip>
          <a:stretch>
            <a:fillRect/>
          </a:stretch>
        </p:blipFill>
        <p:spPr>
          <a:xfrm>
            <a:off x="806170" y="1500175"/>
            <a:ext cx="1300900" cy="1300900"/>
          </a:xfrm>
          <a:prstGeom prst="rect">
            <a:avLst/>
          </a:prstGeom>
          <a:noFill/>
          <a:ln>
            <a:noFill/>
          </a:ln>
        </p:spPr>
      </p:pic>
      <p:pic>
        <p:nvPicPr>
          <p:cNvPr id="209" name="Google Shape;209;p23"/>
          <p:cNvPicPr preferRelativeResize="0"/>
          <p:nvPr/>
        </p:nvPicPr>
        <p:blipFill>
          <a:blip r:embed="rId9">
            <a:alphaModFix/>
          </a:blip>
          <a:stretch>
            <a:fillRect/>
          </a:stretch>
        </p:blipFill>
        <p:spPr>
          <a:xfrm>
            <a:off x="6649476" y="1542176"/>
            <a:ext cx="1133850" cy="1133850"/>
          </a:xfrm>
          <a:prstGeom prst="rect">
            <a:avLst/>
          </a:prstGeom>
          <a:noFill/>
          <a:ln>
            <a:noFill/>
          </a:ln>
        </p:spPr>
      </p:pic>
      <p:sp>
        <p:nvSpPr>
          <p:cNvPr id="210" name="Google Shape;210;p23"/>
          <p:cNvSpPr txBox="1"/>
          <p:nvPr/>
        </p:nvSpPr>
        <p:spPr>
          <a:xfrm>
            <a:off x="822650" y="2571750"/>
            <a:ext cx="74583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Lato"/>
                <a:ea typeface="Lato"/>
                <a:cs typeface="Lato"/>
                <a:sym typeface="Lato"/>
              </a:rPr>
              <a:t>      Python                                  Pandas                             Seaborn                      Matplotlib</a:t>
            </a:r>
            <a:endParaRPr dirty="0">
              <a:latin typeface="Lato"/>
              <a:ea typeface="Lato"/>
              <a:cs typeface="Lato"/>
              <a:sym typeface="Lato"/>
            </a:endParaRPr>
          </a:p>
        </p:txBody>
      </p:sp>
      <p:sp>
        <p:nvSpPr>
          <p:cNvPr id="211" name="Google Shape;211;p23"/>
          <p:cNvSpPr txBox="1"/>
          <p:nvPr/>
        </p:nvSpPr>
        <p:spPr>
          <a:xfrm>
            <a:off x="822650" y="4475475"/>
            <a:ext cx="74583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Lato"/>
                <a:ea typeface="Lato"/>
                <a:cs typeface="Lato"/>
                <a:sym typeface="Lato"/>
              </a:rPr>
              <a:t>                        SKLearn                                Tensorflow                                  OpenCV  </a:t>
            </a:r>
            <a:endParaRPr dirty="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4"/>
          <p:cNvSpPr txBox="1">
            <a:spLocks noGrp="1"/>
          </p:cNvSpPr>
          <p:nvPr>
            <p:ph type="ctrTitle"/>
          </p:nvPr>
        </p:nvSpPr>
        <p:spPr>
          <a:xfrm>
            <a:off x="448975" y="494275"/>
            <a:ext cx="8238300" cy="71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t>7. Description Of Project</a:t>
            </a:r>
            <a:endParaRPr sz="2400" dirty="0"/>
          </a:p>
        </p:txBody>
      </p:sp>
      <p:sp>
        <p:nvSpPr>
          <p:cNvPr id="217" name="Google Shape;217;p24"/>
          <p:cNvSpPr txBox="1">
            <a:spLocks noGrp="1"/>
          </p:cNvSpPr>
          <p:nvPr>
            <p:ph type="subTitle" idx="1"/>
          </p:nvPr>
        </p:nvSpPr>
        <p:spPr>
          <a:xfrm>
            <a:off x="448975" y="1270625"/>
            <a:ext cx="8238300" cy="3726900"/>
          </a:xfrm>
          <a:prstGeom prst="rect">
            <a:avLst/>
          </a:prstGeom>
        </p:spPr>
        <p:txBody>
          <a:bodyPr spcFirstLastPara="1" wrap="square" lIns="91425" tIns="91425" rIns="91425" bIns="91425" anchor="t" anchorCtr="0">
            <a:normAutofit/>
          </a:bodyPr>
          <a:lstStyle/>
          <a:p>
            <a:pPr marL="0" lvl="0" indent="0" algn="l" rtl="0">
              <a:lnSpc>
                <a:spcPct val="115000"/>
              </a:lnSpc>
              <a:spcBef>
                <a:spcPts val="2900"/>
              </a:spcBef>
              <a:spcAft>
                <a:spcPts val="0"/>
              </a:spcAft>
              <a:buNone/>
            </a:pPr>
            <a:r>
              <a:rPr lang="en" sz="1200">
                <a:solidFill>
                  <a:schemeClr val="dk2"/>
                </a:solidFill>
                <a:highlight>
                  <a:schemeClr val="lt1"/>
                </a:highlight>
                <a:latin typeface="Roboto"/>
                <a:ea typeface="Roboto"/>
                <a:cs typeface="Roboto"/>
                <a:sym typeface="Roboto"/>
              </a:rPr>
              <a:t>                                                    </a:t>
            </a:r>
            <a:endParaRPr sz="1200">
              <a:solidFill>
                <a:schemeClr val="dk2"/>
              </a:solidFill>
              <a:highlight>
                <a:schemeClr val="lt1"/>
              </a:highlight>
              <a:latin typeface="Roboto"/>
              <a:ea typeface="Roboto"/>
              <a:cs typeface="Roboto"/>
              <a:sym typeface="Roboto"/>
            </a:endParaRPr>
          </a:p>
          <a:p>
            <a:pPr marL="0" lvl="0" indent="0" algn="l" rtl="0">
              <a:lnSpc>
                <a:spcPct val="115000"/>
              </a:lnSpc>
              <a:spcBef>
                <a:spcPts val="2900"/>
              </a:spcBef>
              <a:spcAft>
                <a:spcPts val="0"/>
              </a:spcAft>
              <a:buNone/>
            </a:pPr>
            <a:endParaRPr sz="1200">
              <a:solidFill>
                <a:schemeClr val="dk2"/>
              </a:solidFill>
              <a:highlight>
                <a:schemeClr val="lt1"/>
              </a:highlight>
              <a:latin typeface="Roboto"/>
              <a:ea typeface="Roboto"/>
              <a:cs typeface="Roboto"/>
              <a:sym typeface="Roboto"/>
            </a:endParaRPr>
          </a:p>
          <a:p>
            <a:pPr marL="0" lvl="0" indent="0" algn="l" rtl="0">
              <a:lnSpc>
                <a:spcPct val="115000"/>
              </a:lnSpc>
              <a:spcBef>
                <a:spcPts val="2900"/>
              </a:spcBef>
              <a:spcAft>
                <a:spcPts val="0"/>
              </a:spcAft>
              <a:buNone/>
            </a:pPr>
            <a:endParaRPr sz="1200">
              <a:solidFill>
                <a:schemeClr val="dk2"/>
              </a:solidFill>
              <a:highlight>
                <a:schemeClr val="lt1"/>
              </a:highlight>
              <a:latin typeface="Roboto"/>
              <a:ea typeface="Roboto"/>
              <a:cs typeface="Roboto"/>
              <a:sym typeface="Roboto"/>
            </a:endParaRPr>
          </a:p>
          <a:p>
            <a:pPr marL="0" lvl="0" indent="0" algn="l" rtl="0">
              <a:lnSpc>
                <a:spcPct val="115000"/>
              </a:lnSpc>
              <a:spcBef>
                <a:spcPts val="2900"/>
              </a:spcBef>
              <a:spcAft>
                <a:spcPts val="0"/>
              </a:spcAft>
              <a:buNone/>
            </a:pPr>
            <a:endParaRPr sz="1200">
              <a:solidFill>
                <a:schemeClr val="dk2"/>
              </a:solidFill>
              <a:highlight>
                <a:schemeClr val="lt1"/>
              </a:highlight>
              <a:latin typeface="Roboto"/>
              <a:ea typeface="Roboto"/>
              <a:cs typeface="Roboto"/>
              <a:sym typeface="Roboto"/>
            </a:endParaRPr>
          </a:p>
          <a:p>
            <a:pPr marL="0" lvl="0" indent="0" algn="l" rtl="0">
              <a:spcBef>
                <a:spcPts val="2900"/>
              </a:spcBef>
              <a:spcAft>
                <a:spcPts val="0"/>
              </a:spcAft>
              <a:buNone/>
            </a:pPr>
            <a:endParaRPr/>
          </a:p>
        </p:txBody>
      </p:sp>
      <p:cxnSp>
        <p:nvCxnSpPr>
          <p:cNvPr id="218" name="Google Shape;218;p24"/>
          <p:cNvCxnSpPr>
            <a:stCxn id="219" idx="6"/>
            <a:endCxn id="220" idx="2"/>
          </p:cNvCxnSpPr>
          <p:nvPr/>
        </p:nvCxnSpPr>
        <p:spPr>
          <a:xfrm>
            <a:off x="2947825" y="2571750"/>
            <a:ext cx="702300" cy="882300"/>
          </a:xfrm>
          <a:prstGeom prst="bentConnector3">
            <a:avLst>
              <a:gd name="adj1" fmla="val 49995"/>
            </a:avLst>
          </a:prstGeom>
          <a:noFill/>
          <a:ln w="9525" cap="flat" cmpd="sng">
            <a:solidFill>
              <a:srgbClr val="C2C2C2"/>
            </a:solidFill>
            <a:prstDash val="solid"/>
            <a:round/>
            <a:headEnd type="none" w="sm" len="sm"/>
            <a:tailEnd type="none" w="sm" len="sm"/>
          </a:ln>
        </p:spPr>
      </p:cxnSp>
      <p:cxnSp>
        <p:nvCxnSpPr>
          <p:cNvPr id="221" name="Google Shape;221;p24"/>
          <p:cNvCxnSpPr>
            <a:stCxn id="219" idx="6"/>
            <a:endCxn id="222" idx="2"/>
          </p:cNvCxnSpPr>
          <p:nvPr/>
        </p:nvCxnSpPr>
        <p:spPr>
          <a:xfrm rot="10800000" flipH="1">
            <a:off x="2947825" y="1635750"/>
            <a:ext cx="702300" cy="936000"/>
          </a:xfrm>
          <a:prstGeom prst="bentConnector3">
            <a:avLst>
              <a:gd name="adj1" fmla="val 49995"/>
            </a:avLst>
          </a:prstGeom>
          <a:noFill/>
          <a:ln w="9525" cap="flat" cmpd="sng">
            <a:solidFill>
              <a:srgbClr val="C2C2C2"/>
            </a:solidFill>
            <a:prstDash val="solid"/>
            <a:round/>
            <a:headEnd type="none" w="sm" len="sm"/>
            <a:tailEnd type="none" w="sm" len="sm"/>
          </a:ln>
        </p:spPr>
      </p:cxnSp>
      <p:cxnSp>
        <p:nvCxnSpPr>
          <p:cNvPr id="223" name="Google Shape;223;p24"/>
          <p:cNvCxnSpPr>
            <a:stCxn id="224" idx="3"/>
            <a:endCxn id="225" idx="2"/>
          </p:cNvCxnSpPr>
          <p:nvPr/>
        </p:nvCxnSpPr>
        <p:spPr>
          <a:xfrm rot="10800000" flipH="1">
            <a:off x="5006350" y="1178550"/>
            <a:ext cx="586200" cy="4572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226" name="Google Shape;226;p24"/>
          <p:cNvCxnSpPr>
            <a:stCxn id="224" idx="3"/>
            <a:endCxn id="227" idx="2"/>
          </p:cNvCxnSpPr>
          <p:nvPr/>
        </p:nvCxnSpPr>
        <p:spPr>
          <a:xfrm>
            <a:off x="5006350" y="1635750"/>
            <a:ext cx="586200" cy="4425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228" name="Google Shape;228;p24"/>
          <p:cNvCxnSpPr>
            <a:stCxn id="229" idx="3"/>
            <a:endCxn id="230" idx="2"/>
          </p:cNvCxnSpPr>
          <p:nvPr/>
        </p:nvCxnSpPr>
        <p:spPr>
          <a:xfrm rot="10800000" flipH="1">
            <a:off x="5069350" y="3050525"/>
            <a:ext cx="523200" cy="4458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231" name="Google Shape;231;p24"/>
          <p:cNvCxnSpPr>
            <a:stCxn id="229" idx="3"/>
            <a:endCxn id="232" idx="2"/>
          </p:cNvCxnSpPr>
          <p:nvPr/>
        </p:nvCxnSpPr>
        <p:spPr>
          <a:xfrm>
            <a:off x="5069350" y="3496325"/>
            <a:ext cx="523200" cy="468600"/>
          </a:xfrm>
          <a:prstGeom prst="bentConnector3">
            <a:avLst>
              <a:gd name="adj1" fmla="val 50000"/>
            </a:avLst>
          </a:prstGeom>
          <a:noFill/>
          <a:ln w="9525" cap="flat" cmpd="sng">
            <a:solidFill>
              <a:srgbClr val="C2C2C2"/>
            </a:solidFill>
            <a:prstDash val="solid"/>
            <a:round/>
            <a:headEnd type="none" w="sm" len="sm"/>
            <a:tailEnd type="none" w="sm" len="sm"/>
          </a:ln>
        </p:spPr>
      </p:cxnSp>
      <p:grpSp>
        <p:nvGrpSpPr>
          <p:cNvPr id="233" name="Google Shape;233;p24"/>
          <p:cNvGrpSpPr/>
          <p:nvPr/>
        </p:nvGrpSpPr>
        <p:grpSpPr>
          <a:xfrm>
            <a:off x="5592550" y="1018950"/>
            <a:ext cx="2004900" cy="319200"/>
            <a:chOff x="5592550" y="1018950"/>
            <a:chExt cx="2004900" cy="319200"/>
          </a:xfrm>
        </p:grpSpPr>
        <p:sp>
          <p:nvSpPr>
            <p:cNvPr id="234" name="Google Shape;234;p24"/>
            <p:cNvSpPr/>
            <p:nvPr/>
          </p:nvSpPr>
          <p:spPr>
            <a:xfrm>
              <a:off x="5766550" y="1018950"/>
              <a:ext cx="18309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a:ea typeface="Roboto"/>
                  <a:cs typeface="Roboto"/>
                  <a:sym typeface="Roboto"/>
                </a:rPr>
                <a:t>Emotion Detection</a:t>
              </a:r>
              <a:endParaRPr sz="1200">
                <a:latin typeface="Roboto"/>
                <a:ea typeface="Roboto"/>
                <a:cs typeface="Roboto"/>
                <a:sym typeface="Roboto"/>
              </a:endParaRPr>
            </a:p>
          </p:txBody>
        </p:sp>
        <p:sp>
          <p:nvSpPr>
            <p:cNvPr id="225" name="Google Shape;225;p24"/>
            <p:cNvSpPr/>
            <p:nvPr/>
          </p:nvSpPr>
          <p:spPr>
            <a:xfrm>
              <a:off x="5592550" y="1091550"/>
              <a:ext cx="174000" cy="174000"/>
            </a:xfrm>
            <a:prstGeom prst="ellipse">
              <a:avLst/>
            </a:prstGeom>
            <a:solidFill>
              <a:srgbClr val="50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24"/>
          <p:cNvGrpSpPr/>
          <p:nvPr/>
        </p:nvGrpSpPr>
        <p:grpSpPr>
          <a:xfrm>
            <a:off x="3650050" y="1476150"/>
            <a:ext cx="1356300" cy="319200"/>
            <a:chOff x="3650050" y="1476150"/>
            <a:chExt cx="1356300" cy="319200"/>
          </a:xfrm>
        </p:grpSpPr>
        <p:sp>
          <p:nvSpPr>
            <p:cNvPr id="224" name="Google Shape;224;p24"/>
            <p:cNvSpPr/>
            <p:nvPr/>
          </p:nvSpPr>
          <p:spPr>
            <a:xfrm>
              <a:off x="3824050" y="14761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a:ea typeface="Roboto"/>
                  <a:cs typeface="Roboto"/>
                  <a:sym typeface="Roboto"/>
                </a:rPr>
                <a:t>Emotion Part</a:t>
              </a:r>
              <a:endParaRPr sz="1200">
                <a:latin typeface="Roboto"/>
                <a:ea typeface="Roboto"/>
                <a:cs typeface="Roboto"/>
                <a:sym typeface="Roboto"/>
              </a:endParaRPr>
            </a:p>
          </p:txBody>
        </p:sp>
        <p:sp>
          <p:nvSpPr>
            <p:cNvPr id="222" name="Google Shape;222;p24"/>
            <p:cNvSpPr/>
            <p:nvPr/>
          </p:nvSpPr>
          <p:spPr>
            <a:xfrm>
              <a:off x="3650050" y="1548750"/>
              <a:ext cx="174000" cy="174000"/>
            </a:xfrm>
            <a:prstGeom prst="ellipse">
              <a:avLst/>
            </a:prstGeom>
            <a:solidFill>
              <a:srgbClr val="4141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24"/>
          <p:cNvGrpSpPr/>
          <p:nvPr/>
        </p:nvGrpSpPr>
        <p:grpSpPr>
          <a:xfrm>
            <a:off x="448975" y="2304450"/>
            <a:ext cx="2498850" cy="534600"/>
            <a:chOff x="460175" y="2304450"/>
            <a:chExt cx="2498850" cy="534600"/>
          </a:xfrm>
        </p:grpSpPr>
        <p:sp>
          <p:nvSpPr>
            <p:cNvPr id="237" name="Google Shape;237;p24"/>
            <p:cNvSpPr/>
            <p:nvPr/>
          </p:nvSpPr>
          <p:spPr>
            <a:xfrm>
              <a:off x="460175" y="2304450"/>
              <a:ext cx="2319000" cy="534600"/>
            </a:xfrm>
            <a:prstGeom prst="roundRect">
              <a:avLst>
                <a:gd name="adj" fmla="val 16667"/>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Movie &amp; Song Recommender System Based on Emotion Detection </a:t>
              </a:r>
              <a:endParaRPr sz="400">
                <a:latin typeface="Roboto"/>
                <a:ea typeface="Roboto"/>
                <a:cs typeface="Roboto"/>
                <a:sym typeface="Roboto"/>
              </a:endParaRPr>
            </a:p>
          </p:txBody>
        </p:sp>
        <p:sp>
          <p:nvSpPr>
            <p:cNvPr id="219" name="Google Shape;219;p24"/>
            <p:cNvSpPr/>
            <p:nvPr/>
          </p:nvSpPr>
          <p:spPr>
            <a:xfrm>
              <a:off x="2785025" y="2484750"/>
              <a:ext cx="174000" cy="174000"/>
            </a:xfrm>
            <a:prstGeom prst="ellipse">
              <a:avLst/>
            </a:prstGeom>
            <a:solidFill>
              <a:srgbClr val="2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24"/>
          <p:cNvGrpSpPr/>
          <p:nvPr/>
        </p:nvGrpSpPr>
        <p:grpSpPr>
          <a:xfrm>
            <a:off x="3650050" y="3299825"/>
            <a:ext cx="1419300" cy="392999"/>
            <a:chOff x="3650050" y="3382463"/>
            <a:chExt cx="1419300" cy="319200"/>
          </a:xfrm>
        </p:grpSpPr>
        <p:sp>
          <p:nvSpPr>
            <p:cNvPr id="229" name="Google Shape;229;p24"/>
            <p:cNvSpPr/>
            <p:nvPr/>
          </p:nvSpPr>
          <p:spPr>
            <a:xfrm>
              <a:off x="3824050" y="3382463"/>
              <a:ext cx="1245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Recommender  Part</a:t>
              </a:r>
              <a:endParaRPr sz="1200">
                <a:latin typeface="Roboto"/>
                <a:ea typeface="Roboto"/>
                <a:cs typeface="Roboto"/>
                <a:sym typeface="Roboto"/>
              </a:endParaRPr>
            </a:p>
          </p:txBody>
        </p:sp>
        <p:sp>
          <p:nvSpPr>
            <p:cNvPr id="220" name="Google Shape;220;p24"/>
            <p:cNvSpPr/>
            <p:nvPr/>
          </p:nvSpPr>
          <p:spPr>
            <a:xfrm>
              <a:off x="3650050" y="3420750"/>
              <a:ext cx="174000" cy="174000"/>
            </a:xfrm>
            <a:prstGeom prst="ellipse">
              <a:avLst/>
            </a:prstGeom>
            <a:solidFill>
              <a:srgbClr val="4141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24"/>
          <p:cNvGrpSpPr/>
          <p:nvPr/>
        </p:nvGrpSpPr>
        <p:grpSpPr>
          <a:xfrm>
            <a:off x="5592550" y="1933350"/>
            <a:ext cx="1874400" cy="319200"/>
            <a:chOff x="5592550" y="1933350"/>
            <a:chExt cx="1874400" cy="319200"/>
          </a:xfrm>
        </p:grpSpPr>
        <p:sp>
          <p:nvSpPr>
            <p:cNvPr id="240" name="Google Shape;240;p24"/>
            <p:cNvSpPr/>
            <p:nvPr/>
          </p:nvSpPr>
          <p:spPr>
            <a:xfrm>
              <a:off x="5766550" y="1933350"/>
              <a:ext cx="17004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a:ea typeface="Roboto"/>
                  <a:cs typeface="Roboto"/>
                  <a:sym typeface="Roboto"/>
                </a:rPr>
                <a:t>Emotion Recognition</a:t>
              </a:r>
              <a:endParaRPr sz="1200">
                <a:latin typeface="Roboto"/>
                <a:ea typeface="Roboto"/>
                <a:cs typeface="Roboto"/>
                <a:sym typeface="Roboto"/>
              </a:endParaRPr>
            </a:p>
          </p:txBody>
        </p:sp>
        <p:sp>
          <p:nvSpPr>
            <p:cNvPr id="227" name="Google Shape;227;p24"/>
            <p:cNvSpPr/>
            <p:nvPr/>
          </p:nvSpPr>
          <p:spPr>
            <a:xfrm>
              <a:off x="5592550" y="1991250"/>
              <a:ext cx="174000" cy="174000"/>
            </a:xfrm>
            <a:prstGeom prst="ellipse">
              <a:avLst/>
            </a:prstGeom>
            <a:solidFill>
              <a:srgbClr val="50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24"/>
          <p:cNvGrpSpPr/>
          <p:nvPr/>
        </p:nvGrpSpPr>
        <p:grpSpPr>
          <a:xfrm>
            <a:off x="5592550" y="2906825"/>
            <a:ext cx="1874550" cy="393000"/>
            <a:chOff x="5592550" y="2906825"/>
            <a:chExt cx="1874550" cy="393000"/>
          </a:xfrm>
        </p:grpSpPr>
        <p:sp>
          <p:nvSpPr>
            <p:cNvPr id="242" name="Google Shape;242;p24"/>
            <p:cNvSpPr/>
            <p:nvPr/>
          </p:nvSpPr>
          <p:spPr>
            <a:xfrm>
              <a:off x="5707000" y="2906825"/>
              <a:ext cx="1760100" cy="393000"/>
            </a:xfrm>
            <a:prstGeom prst="roundRect">
              <a:avLst>
                <a:gd name="adj" fmla="val 16667"/>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Movie Recommender System</a:t>
              </a:r>
              <a:endParaRPr sz="1200">
                <a:latin typeface="Roboto"/>
                <a:ea typeface="Roboto"/>
                <a:cs typeface="Roboto"/>
                <a:sym typeface="Roboto"/>
              </a:endParaRPr>
            </a:p>
          </p:txBody>
        </p:sp>
        <p:sp>
          <p:nvSpPr>
            <p:cNvPr id="230" name="Google Shape;230;p24"/>
            <p:cNvSpPr/>
            <p:nvPr/>
          </p:nvSpPr>
          <p:spPr>
            <a:xfrm>
              <a:off x="5592550" y="2963550"/>
              <a:ext cx="174000" cy="174000"/>
            </a:xfrm>
            <a:prstGeom prst="ellipse">
              <a:avLst/>
            </a:prstGeom>
            <a:solidFill>
              <a:srgbClr val="50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24"/>
          <p:cNvGrpSpPr/>
          <p:nvPr/>
        </p:nvGrpSpPr>
        <p:grpSpPr>
          <a:xfrm>
            <a:off x="5592550" y="3877950"/>
            <a:ext cx="1729800" cy="319200"/>
            <a:chOff x="5592550" y="3877950"/>
            <a:chExt cx="1729800" cy="319200"/>
          </a:xfrm>
        </p:grpSpPr>
        <p:sp>
          <p:nvSpPr>
            <p:cNvPr id="244" name="Google Shape;244;p24"/>
            <p:cNvSpPr/>
            <p:nvPr/>
          </p:nvSpPr>
          <p:spPr>
            <a:xfrm>
              <a:off x="5687950" y="3877950"/>
              <a:ext cx="16344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Song Recommender System</a:t>
              </a:r>
              <a:endParaRPr sz="1200">
                <a:latin typeface="Roboto"/>
                <a:ea typeface="Roboto"/>
                <a:cs typeface="Roboto"/>
                <a:sym typeface="Roboto"/>
              </a:endParaRPr>
            </a:p>
          </p:txBody>
        </p:sp>
        <p:sp>
          <p:nvSpPr>
            <p:cNvPr id="232" name="Google Shape;232;p24"/>
            <p:cNvSpPr/>
            <p:nvPr/>
          </p:nvSpPr>
          <p:spPr>
            <a:xfrm>
              <a:off x="5592550" y="3877950"/>
              <a:ext cx="174000" cy="174000"/>
            </a:xfrm>
            <a:prstGeom prst="ellipse">
              <a:avLst/>
            </a:prstGeom>
            <a:solidFill>
              <a:srgbClr val="50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5"/>
          <p:cNvSpPr txBox="1">
            <a:spLocks noGrp="1"/>
          </p:cNvSpPr>
          <p:nvPr>
            <p:ph type="ctrTitle"/>
          </p:nvPr>
        </p:nvSpPr>
        <p:spPr>
          <a:xfrm>
            <a:off x="448975" y="494275"/>
            <a:ext cx="8238300" cy="71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a:t>7.1 Emotion Part (Detection + Recognition)</a:t>
            </a:r>
            <a:endParaRPr/>
          </a:p>
        </p:txBody>
      </p:sp>
      <p:sp>
        <p:nvSpPr>
          <p:cNvPr id="250" name="Google Shape;250;p25"/>
          <p:cNvSpPr txBox="1">
            <a:spLocks noGrp="1"/>
          </p:cNvSpPr>
          <p:nvPr>
            <p:ph type="subTitle" idx="1"/>
          </p:nvPr>
        </p:nvSpPr>
        <p:spPr>
          <a:xfrm>
            <a:off x="448975" y="1259725"/>
            <a:ext cx="8238300" cy="3737700"/>
          </a:xfrm>
          <a:prstGeom prst="rect">
            <a:avLst/>
          </a:prstGeom>
        </p:spPr>
        <p:txBody>
          <a:bodyPr spcFirstLastPara="1" wrap="square" lIns="91425" tIns="91425" rIns="91425" bIns="91425" anchor="t" anchorCtr="0">
            <a:normAutofit/>
          </a:bodyPr>
          <a:lstStyle/>
          <a:p>
            <a:pPr marL="0" lvl="0" indent="0" algn="l" rtl="0">
              <a:lnSpc>
                <a:spcPct val="115000"/>
              </a:lnSpc>
              <a:spcBef>
                <a:spcPts val="1500"/>
              </a:spcBef>
              <a:spcAft>
                <a:spcPts val="0"/>
              </a:spcAft>
              <a:buNone/>
            </a:pPr>
            <a:r>
              <a:rPr lang="en" sz="1200">
                <a:solidFill>
                  <a:srgbClr val="2F2F2F"/>
                </a:solidFill>
                <a:latin typeface="Roboto"/>
                <a:ea typeface="Roboto"/>
                <a:cs typeface="Roboto"/>
                <a:sym typeface="Roboto"/>
              </a:rPr>
              <a:t>This project includes Emotion detection based on Haar cascades algorithm and emotion recognition and classification based on SVM(Support Vector Machine).</a:t>
            </a:r>
            <a:endParaRPr sz="1200">
              <a:solidFill>
                <a:srgbClr val="2F2F2F"/>
              </a:solidFill>
              <a:latin typeface="Roboto"/>
              <a:ea typeface="Roboto"/>
              <a:cs typeface="Roboto"/>
              <a:sym typeface="Roboto"/>
            </a:endParaRPr>
          </a:p>
          <a:p>
            <a:pPr marL="0" lvl="0" indent="0" algn="l" rtl="0">
              <a:lnSpc>
                <a:spcPct val="115000"/>
              </a:lnSpc>
              <a:spcBef>
                <a:spcPts val="1500"/>
              </a:spcBef>
              <a:spcAft>
                <a:spcPts val="0"/>
              </a:spcAft>
              <a:buNone/>
            </a:pPr>
            <a:r>
              <a:rPr lang="en" sz="1200">
                <a:solidFill>
                  <a:srgbClr val="2F2F2F"/>
                </a:solidFill>
                <a:latin typeface="Roboto"/>
                <a:ea typeface="Roboto"/>
                <a:cs typeface="Roboto"/>
                <a:sym typeface="Roboto"/>
              </a:rPr>
              <a:t>The general steps for emotion detection with Haar cascades includes:</a:t>
            </a:r>
            <a:endParaRPr sz="1200">
              <a:solidFill>
                <a:srgbClr val="2F2F2F"/>
              </a:solidFill>
              <a:latin typeface="Roboto"/>
              <a:ea typeface="Roboto"/>
              <a:cs typeface="Roboto"/>
              <a:sym typeface="Roboto"/>
            </a:endParaRPr>
          </a:p>
          <a:p>
            <a:pPr marL="457200" lvl="0" indent="-304800" algn="l" rtl="0">
              <a:lnSpc>
                <a:spcPct val="115000"/>
              </a:lnSpc>
              <a:spcBef>
                <a:spcPts val="2900"/>
              </a:spcBef>
              <a:spcAft>
                <a:spcPts val="0"/>
              </a:spcAft>
              <a:buClr>
                <a:srgbClr val="2F2F2F"/>
              </a:buClr>
              <a:buSzPts val="1200"/>
              <a:buFont typeface="Roboto"/>
              <a:buAutoNum type="arabicPeriod"/>
            </a:pPr>
            <a:r>
              <a:rPr lang="en" sz="1200">
                <a:solidFill>
                  <a:srgbClr val="2F2F2F"/>
                </a:solidFill>
                <a:latin typeface="Roboto"/>
                <a:ea typeface="Roboto"/>
                <a:cs typeface="Roboto"/>
                <a:sym typeface="Roboto"/>
              </a:rPr>
              <a:t>Load the pre-trained Haar cascade for face detection</a:t>
            </a:r>
            <a:endParaRPr sz="1200">
              <a:solidFill>
                <a:srgbClr val="2F2F2F"/>
              </a:solidFill>
              <a:latin typeface="Roboto"/>
              <a:ea typeface="Roboto"/>
              <a:cs typeface="Roboto"/>
              <a:sym typeface="Roboto"/>
            </a:endParaRPr>
          </a:p>
          <a:p>
            <a:pPr marL="457200" lvl="0" indent="-304800" algn="l" rtl="0">
              <a:lnSpc>
                <a:spcPct val="115000"/>
              </a:lnSpc>
              <a:spcBef>
                <a:spcPts val="0"/>
              </a:spcBef>
              <a:spcAft>
                <a:spcPts val="0"/>
              </a:spcAft>
              <a:buClr>
                <a:srgbClr val="2F2F2F"/>
              </a:buClr>
              <a:buSzPts val="1200"/>
              <a:buFont typeface="Roboto"/>
              <a:buAutoNum type="arabicPeriod"/>
            </a:pPr>
            <a:r>
              <a:rPr lang="en" sz="1200">
                <a:solidFill>
                  <a:srgbClr val="2F2F2F"/>
                </a:solidFill>
                <a:latin typeface="Roboto"/>
                <a:ea typeface="Roboto"/>
                <a:cs typeface="Roboto"/>
                <a:sym typeface="Roboto"/>
              </a:rPr>
              <a:t>Capture the video frames or images that need to be analyzed</a:t>
            </a:r>
            <a:endParaRPr sz="1200">
              <a:solidFill>
                <a:srgbClr val="2F2F2F"/>
              </a:solidFill>
              <a:latin typeface="Roboto"/>
              <a:ea typeface="Roboto"/>
              <a:cs typeface="Roboto"/>
              <a:sym typeface="Roboto"/>
            </a:endParaRPr>
          </a:p>
          <a:p>
            <a:pPr marL="457200" lvl="0" indent="-304800" algn="l" rtl="0">
              <a:lnSpc>
                <a:spcPct val="115000"/>
              </a:lnSpc>
              <a:spcBef>
                <a:spcPts val="0"/>
              </a:spcBef>
              <a:spcAft>
                <a:spcPts val="0"/>
              </a:spcAft>
              <a:buClr>
                <a:srgbClr val="2F2F2F"/>
              </a:buClr>
              <a:buSzPts val="1200"/>
              <a:buFont typeface="Roboto"/>
              <a:buAutoNum type="arabicPeriod"/>
            </a:pPr>
            <a:r>
              <a:rPr lang="en" sz="1200">
                <a:solidFill>
                  <a:srgbClr val="2F2F2F"/>
                </a:solidFill>
                <a:latin typeface="Roboto"/>
                <a:ea typeface="Roboto"/>
                <a:cs typeface="Roboto"/>
                <a:sym typeface="Roboto"/>
              </a:rPr>
              <a:t>Use the Haar cascade to detect faces in the frames or images</a:t>
            </a:r>
            <a:endParaRPr sz="1200">
              <a:solidFill>
                <a:srgbClr val="2F2F2F"/>
              </a:solidFill>
              <a:latin typeface="Roboto"/>
              <a:ea typeface="Roboto"/>
              <a:cs typeface="Roboto"/>
              <a:sym typeface="Roboto"/>
            </a:endParaRPr>
          </a:p>
          <a:p>
            <a:pPr marL="457200" lvl="0" indent="-304800" algn="l" rtl="0">
              <a:lnSpc>
                <a:spcPct val="115000"/>
              </a:lnSpc>
              <a:spcBef>
                <a:spcPts val="0"/>
              </a:spcBef>
              <a:spcAft>
                <a:spcPts val="0"/>
              </a:spcAft>
              <a:buClr>
                <a:srgbClr val="2F2F2F"/>
              </a:buClr>
              <a:buSzPts val="1200"/>
              <a:buFont typeface="Roboto"/>
              <a:buAutoNum type="arabicPeriod"/>
            </a:pPr>
            <a:r>
              <a:rPr lang="en" sz="1200">
                <a:solidFill>
                  <a:srgbClr val="2F2F2F"/>
                </a:solidFill>
                <a:latin typeface="Roboto"/>
                <a:ea typeface="Roboto"/>
                <a:cs typeface="Roboto"/>
                <a:sym typeface="Roboto"/>
              </a:rPr>
              <a:t>Extract the facial features from the detected faces</a:t>
            </a:r>
            <a:endParaRPr sz="1200">
              <a:solidFill>
                <a:srgbClr val="2F2F2F"/>
              </a:solidFill>
              <a:latin typeface="Roboto"/>
              <a:ea typeface="Roboto"/>
              <a:cs typeface="Roboto"/>
              <a:sym typeface="Roboto"/>
            </a:endParaRPr>
          </a:p>
          <a:p>
            <a:pPr marL="457200" lvl="0" indent="-304800" algn="l" rtl="0">
              <a:lnSpc>
                <a:spcPct val="115000"/>
              </a:lnSpc>
              <a:spcBef>
                <a:spcPts val="0"/>
              </a:spcBef>
              <a:spcAft>
                <a:spcPts val="0"/>
              </a:spcAft>
              <a:buClr>
                <a:srgbClr val="2F2F2F"/>
              </a:buClr>
              <a:buSzPts val="1200"/>
              <a:buFont typeface="Roboto"/>
              <a:buAutoNum type="arabicPeriod"/>
            </a:pPr>
            <a:r>
              <a:rPr lang="en" sz="1200">
                <a:solidFill>
                  <a:srgbClr val="2F2F2F"/>
                </a:solidFill>
                <a:latin typeface="Roboto"/>
                <a:ea typeface="Roboto"/>
                <a:cs typeface="Roboto"/>
                <a:sym typeface="Roboto"/>
              </a:rPr>
              <a:t>Use a machine learning algorithm, such as an SVM, to classify the facial features into different emotions (e.g. happy, sad, angry, etc.)</a:t>
            </a:r>
            <a:endParaRPr sz="1200">
              <a:solidFill>
                <a:srgbClr val="2F2F2F"/>
              </a:solidFill>
              <a:latin typeface="Roboto"/>
              <a:ea typeface="Roboto"/>
              <a:cs typeface="Roboto"/>
              <a:sym typeface="Roboto"/>
            </a:endParaRPr>
          </a:p>
          <a:p>
            <a:pPr marL="457200" lvl="0" indent="-304800" algn="l" rtl="0">
              <a:lnSpc>
                <a:spcPct val="115000"/>
              </a:lnSpc>
              <a:spcBef>
                <a:spcPts val="0"/>
              </a:spcBef>
              <a:spcAft>
                <a:spcPts val="0"/>
              </a:spcAft>
              <a:buClr>
                <a:srgbClr val="2F2F2F"/>
              </a:buClr>
              <a:buSzPts val="1200"/>
              <a:buFont typeface="Roboto"/>
              <a:buAutoNum type="arabicPeriod"/>
            </a:pPr>
            <a:r>
              <a:rPr lang="en" sz="1200">
                <a:solidFill>
                  <a:srgbClr val="2F2F2F"/>
                </a:solidFill>
                <a:latin typeface="Roboto"/>
                <a:ea typeface="Roboto"/>
                <a:cs typeface="Roboto"/>
                <a:sym typeface="Roboto"/>
              </a:rPr>
              <a:t>Display the emotion detected on the screen</a:t>
            </a:r>
            <a:endParaRPr sz="1200">
              <a:solidFill>
                <a:srgbClr val="2F2F2F"/>
              </a:solidFill>
              <a:latin typeface="Roboto"/>
              <a:ea typeface="Roboto"/>
              <a:cs typeface="Roboto"/>
              <a:sym typeface="Roboto"/>
            </a:endParaRPr>
          </a:p>
          <a:p>
            <a:pPr marL="0" lvl="0" indent="0" algn="l" rtl="0">
              <a:spcBef>
                <a:spcPts val="2900"/>
              </a:spcBef>
              <a:spcAft>
                <a:spcPts val="0"/>
              </a:spcAft>
              <a:buNone/>
            </a:pPr>
            <a:endParaRPr sz="1100">
              <a:solidFill>
                <a:srgbClr val="2F2F2F"/>
              </a:solidFill>
              <a:highlight>
                <a:schemeClr val="lt1"/>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6"/>
          <p:cNvSpPr txBox="1">
            <a:spLocks noGrp="1"/>
          </p:cNvSpPr>
          <p:nvPr>
            <p:ph type="ctrTitle"/>
          </p:nvPr>
        </p:nvSpPr>
        <p:spPr>
          <a:xfrm>
            <a:off x="448975" y="494275"/>
            <a:ext cx="8238300" cy="71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400"/>
              <a:t>7.2 Recommedation Part (Movie + Song Recommendation)</a:t>
            </a:r>
            <a:endParaRPr/>
          </a:p>
          <a:p>
            <a:pPr marL="0" lvl="0" indent="0" algn="l" rtl="0">
              <a:spcBef>
                <a:spcPts val="0"/>
              </a:spcBef>
              <a:spcAft>
                <a:spcPts val="0"/>
              </a:spcAft>
              <a:buNone/>
            </a:pPr>
            <a:endParaRPr/>
          </a:p>
        </p:txBody>
      </p:sp>
      <p:sp>
        <p:nvSpPr>
          <p:cNvPr id="256" name="Google Shape;256;p26"/>
          <p:cNvSpPr txBox="1">
            <a:spLocks noGrp="1"/>
          </p:cNvSpPr>
          <p:nvPr>
            <p:ph type="subTitle" idx="1"/>
          </p:nvPr>
        </p:nvSpPr>
        <p:spPr>
          <a:xfrm>
            <a:off x="448975" y="1259725"/>
            <a:ext cx="8238300" cy="37377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200">
                <a:solidFill>
                  <a:srgbClr val="000000"/>
                </a:solidFill>
                <a:latin typeface="Roboto"/>
                <a:ea typeface="Roboto"/>
                <a:cs typeface="Roboto"/>
                <a:sym typeface="Roboto"/>
              </a:rPr>
              <a:t>Cosine similarity is used in recommendation systems to find similarities between items, such as movies or songs. </a:t>
            </a:r>
            <a:endParaRPr sz="1200">
              <a:solidFill>
                <a:srgbClr val="000000"/>
              </a:solidFill>
              <a:latin typeface="Roboto"/>
              <a:ea typeface="Roboto"/>
              <a:cs typeface="Roboto"/>
              <a:sym typeface="Roboto"/>
            </a:endParaRPr>
          </a:p>
          <a:p>
            <a:pPr marL="0" lvl="0" indent="0" algn="l" rtl="0">
              <a:lnSpc>
                <a:spcPct val="115000"/>
              </a:lnSpc>
              <a:spcBef>
                <a:spcPts val="1500"/>
              </a:spcBef>
              <a:spcAft>
                <a:spcPts val="0"/>
              </a:spcAft>
              <a:buNone/>
            </a:pPr>
            <a:r>
              <a:rPr lang="en" sz="1200">
                <a:solidFill>
                  <a:srgbClr val="000000"/>
                </a:solidFill>
                <a:latin typeface="Roboto"/>
                <a:ea typeface="Roboto"/>
                <a:cs typeface="Roboto"/>
                <a:sym typeface="Roboto"/>
              </a:rPr>
              <a:t>The general steps to recommend movies or songs are:</a:t>
            </a:r>
            <a:endParaRPr sz="1200">
              <a:solidFill>
                <a:srgbClr val="000000"/>
              </a:solidFill>
              <a:latin typeface="Roboto"/>
              <a:ea typeface="Roboto"/>
              <a:cs typeface="Roboto"/>
              <a:sym typeface="Roboto"/>
            </a:endParaRPr>
          </a:p>
          <a:p>
            <a:pPr marL="457200" lvl="0" indent="-304800" algn="l" rtl="0">
              <a:lnSpc>
                <a:spcPct val="115000"/>
              </a:lnSpc>
              <a:spcBef>
                <a:spcPts val="290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Build or extract  a dataset of movies or songs with relevant features. For example, for movies, the features could be genres, director, actors, and plot keywords. For songs, the features could be genre, artist, tempo, and lyrics.</a:t>
            </a:r>
            <a:endParaRPr sz="1200">
              <a:solidFill>
                <a:srgbClr val="000000"/>
              </a:solidFill>
              <a:latin typeface="Roboto"/>
              <a:ea typeface="Roboto"/>
              <a:cs typeface="Roboto"/>
              <a:sym typeface="Roboto"/>
            </a:endParaRPr>
          </a:p>
          <a:p>
            <a:pPr marL="457200" lvl="0" indent="-304800" algn="l" rtl="0">
              <a:lnSpc>
                <a:spcPct val="115000"/>
              </a:lnSpc>
              <a:spcBef>
                <a:spcPts val="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Represent the features of each item as a vector. </a:t>
            </a:r>
            <a:endParaRPr sz="1200">
              <a:solidFill>
                <a:srgbClr val="000000"/>
              </a:solidFill>
              <a:latin typeface="Roboto"/>
              <a:ea typeface="Roboto"/>
              <a:cs typeface="Roboto"/>
              <a:sym typeface="Roboto"/>
            </a:endParaRPr>
          </a:p>
          <a:p>
            <a:pPr marL="457200" lvl="0" indent="-304800" algn="l" rtl="0">
              <a:lnSpc>
                <a:spcPct val="115000"/>
              </a:lnSpc>
              <a:spcBef>
                <a:spcPts val="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Calculate the cosine similarity between each pair of movies or songs using their feature vectors. Cosine similarity is a measure of the similarity between two vectors and ranges from -1 to 1, where 1 indicates identical vectors and -1 indicates completely opposite vectors.</a:t>
            </a:r>
            <a:endParaRPr sz="1200">
              <a:solidFill>
                <a:srgbClr val="000000"/>
              </a:solidFill>
              <a:latin typeface="Roboto"/>
              <a:ea typeface="Roboto"/>
              <a:cs typeface="Roboto"/>
              <a:sym typeface="Roboto"/>
            </a:endParaRPr>
          </a:p>
          <a:p>
            <a:pPr marL="457200" lvl="0" indent="-304800" algn="l" rtl="0">
              <a:lnSpc>
                <a:spcPct val="115000"/>
              </a:lnSpc>
              <a:spcBef>
                <a:spcPts val="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For a given movie or song, find the items with the highest cosine similarity values. These are the items that are most similar to the given item and can be recommended to the user.</a:t>
            </a:r>
            <a:endParaRPr sz="1200">
              <a:solidFill>
                <a:srgbClr val="000000"/>
              </a:solidFill>
              <a:latin typeface="Roboto"/>
              <a:ea typeface="Roboto"/>
              <a:cs typeface="Roboto"/>
              <a:sym typeface="Roboto"/>
            </a:endParaRPr>
          </a:p>
          <a:p>
            <a:pPr marL="457200" lvl="0" indent="-304800" algn="l" rtl="0">
              <a:lnSpc>
                <a:spcPct val="115000"/>
              </a:lnSpc>
              <a:spcBef>
                <a:spcPts val="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In this project, we recommend movies and songs based on genre or description column.</a:t>
            </a:r>
            <a:endParaRPr sz="1200">
              <a:solidFill>
                <a:srgbClr val="000000"/>
              </a:solidFill>
              <a:latin typeface="Roboto"/>
              <a:ea typeface="Roboto"/>
              <a:cs typeface="Roboto"/>
              <a:sym typeface="Roboto"/>
            </a:endParaRPr>
          </a:p>
          <a:p>
            <a:pPr marL="0" lvl="0" indent="0" algn="l" rtl="0">
              <a:spcBef>
                <a:spcPts val="290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7"/>
          <p:cNvSpPr txBox="1">
            <a:spLocks noGrp="1"/>
          </p:cNvSpPr>
          <p:nvPr>
            <p:ph type="ctrTitle"/>
          </p:nvPr>
        </p:nvSpPr>
        <p:spPr>
          <a:xfrm>
            <a:off x="729450" y="495100"/>
            <a:ext cx="7688100" cy="7173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 </a:t>
            </a:r>
            <a:r>
              <a:rPr lang="en" sz="2150"/>
              <a:t>8 Result</a:t>
            </a:r>
            <a:endParaRPr sz="2150"/>
          </a:p>
        </p:txBody>
      </p:sp>
      <p:pic>
        <p:nvPicPr>
          <p:cNvPr id="263" name="Google Shape;263;p27"/>
          <p:cNvPicPr preferRelativeResize="0"/>
          <p:nvPr/>
        </p:nvPicPr>
        <p:blipFill rotWithShape="1">
          <a:blip r:embed="rId3">
            <a:alphaModFix/>
          </a:blip>
          <a:srcRect l="30482" t="7059" r="31936" b="44652"/>
          <a:stretch/>
        </p:blipFill>
        <p:spPr>
          <a:xfrm>
            <a:off x="729625" y="1392600"/>
            <a:ext cx="1849225" cy="1301801"/>
          </a:xfrm>
          <a:prstGeom prst="rect">
            <a:avLst/>
          </a:prstGeom>
          <a:noFill/>
          <a:ln>
            <a:noFill/>
          </a:ln>
        </p:spPr>
      </p:pic>
      <p:cxnSp>
        <p:nvCxnSpPr>
          <p:cNvPr id="264" name="Google Shape;264;p27"/>
          <p:cNvCxnSpPr>
            <a:stCxn id="263" idx="3"/>
            <a:endCxn id="265" idx="1"/>
          </p:cNvCxnSpPr>
          <p:nvPr/>
        </p:nvCxnSpPr>
        <p:spPr>
          <a:xfrm rot="10800000" flipH="1">
            <a:off x="2578850" y="2013500"/>
            <a:ext cx="3291000" cy="30000"/>
          </a:xfrm>
          <a:prstGeom prst="straightConnector1">
            <a:avLst/>
          </a:prstGeom>
          <a:noFill/>
          <a:ln w="19050" cap="flat" cmpd="sng">
            <a:solidFill>
              <a:schemeClr val="dk2"/>
            </a:solidFill>
            <a:prstDash val="solid"/>
            <a:round/>
            <a:headEnd type="none" w="med" len="med"/>
            <a:tailEnd type="triangle" w="med" len="med"/>
          </a:ln>
        </p:spPr>
      </p:cxnSp>
      <p:sp>
        <p:nvSpPr>
          <p:cNvPr id="266" name="Google Shape;266;p27"/>
          <p:cNvSpPr txBox="1"/>
          <p:nvPr/>
        </p:nvSpPr>
        <p:spPr>
          <a:xfrm>
            <a:off x="2905575" y="1564950"/>
            <a:ext cx="2964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Lato"/>
                <a:ea typeface="Lato"/>
                <a:cs typeface="Lato"/>
                <a:sym typeface="Lato"/>
              </a:rPr>
              <a:t>Emotion Detection</a:t>
            </a:r>
            <a:endParaRPr>
              <a:latin typeface="Lato"/>
              <a:ea typeface="Lato"/>
              <a:cs typeface="Lato"/>
              <a:sym typeface="Lato"/>
            </a:endParaRPr>
          </a:p>
        </p:txBody>
      </p:sp>
      <p:sp>
        <p:nvSpPr>
          <p:cNvPr id="267" name="Google Shape;267;p27"/>
          <p:cNvSpPr txBox="1"/>
          <p:nvPr/>
        </p:nvSpPr>
        <p:spPr>
          <a:xfrm>
            <a:off x="3033775" y="2043503"/>
            <a:ext cx="2836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Lato"/>
                <a:ea typeface="Lato"/>
                <a:cs typeface="Lato"/>
                <a:sym typeface="Lato"/>
              </a:rPr>
              <a:t>Emotion Recognition</a:t>
            </a:r>
            <a:endParaRPr>
              <a:latin typeface="Lato"/>
              <a:ea typeface="Lato"/>
              <a:cs typeface="Lato"/>
              <a:sym typeface="Lato"/>
            </a:endParaRPr>
          </a:p>
        </p:txBody>
      </p:sp>
      <p:sp>
        <p:nvSpPr>
          <p:cNvPr id="265" name="Google Shape;265;p27"/>
          <p:cNvSpPr/>
          <p:nvPr/>
        </p:nvSpPr>
        <p:spPr>
          <a:xfrm>
            <a:off x="5869950" y="1733025"/>
            <a:ext cx="1986900" cy="560700"/>
          </a:xfrm>
          <a:prstGeom prst="rect">
            <a:avLst/>
          </a:prstGeom>
          <a:solidFill>
            <a:schemeClr val="lt2"/>
          </a:solidFill>
          <a:ln w="19050" cap="flat" cmpd="sng">
            <a:solidFill>
              <a:srgbClr val="A72A1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Sad</a:t>
            </a:r>
            <a:endParaRPr/>
          </a:p>
        </p:txBody>
      </p:sp>
      <p:cxnSp>
        <p:nvCxnSpPr>
          <p:cNvPr id="268" name="Google Shape;268;p27"/>
          <p:cNvCxnSpPr>
            <a:stCxn id="265" idx="2"/>
          </p:cNvCxnSpPr>
          <p:nvPr/>
        </p:nvCxnSpPr>
        <p:spPr>
          <a:xfrm>
            <a:off x="6863400" y="2293725"/>
            <a:ext cx="0" cy="897300"/>
          </a:xfrm>
          <a:prstGeom prst="straightConnector1">
            <a:avLst/>
          </a:prstGeom>
          <a:noFill/>
          <a:ln w="19050" cap="flat" cmpd="sng">
            <a:solidFill>
              <a:schemeClr val="dk2"/>
            </a:solidFill>
            <a:prstDash val="solid"/>
            <a:round/>
            <a:headEnd type="none" w="med" len="med"/>
            <a:tailEnd type="triangle" w="med" len="med"/>
          </a:ln>
        </p:spPr>
      </p:cxnSp>
      <p:sp>
        <p:nvSpPr>
          <p:cNvPr id="269" name="Google Shape;269;p27"/>
          <p:cNvSpPr/>
          <p:nvPr/>
        </p:nvSpPr>
        <p:spPr>
          <a:xfrm>
            <a:off x="5885925" y="3191025"/>
            <a:ext cx="2082900" cy="793500"/>
          </a:xfrm>
          <a:prstGeom prst="rect">
            <a:avLst/>
          </a:prstGeom>
          <a:solidFill>
            <a:schemeClr val="lt2"/>
          </a:solidFill>
          <a:ln w="19050" cap="flat" cmpd="sng">
            <a:solidFill>
              <a:srgbClr val="A72A1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Recommendation Engine</a:t>
            </a:r>
            <a:endParaRPr/>
          </a:p>
        </p:txBody>
      </p:sp>
      <p:cxnSp>
        <p:nvCxnSpPr>
          <p:cNvPr id="270" name="Google Shape;270;p27"/>
          <p:cNvCxnSpPr>
            <a:stCxn id="269" idx="1"/>
          </p:cNvCxnSpPr>
          <p:nvPr/>
        </p:nvCxnSpPr>
        <p:spPr>
          <a:xfrm flipH="1">
            <a:off x="2761425" y="3587775"/>
            <a:ext cx="3124500" cy="22200"/>
          </a:xfrm>
          <a:prstGeom prst="straightConnector1">
            <a:avLst/>
          </a:prstGeom>
          <a:noFill/>
          <a:ln w="19050" cap="flat" cmpd="sng">
            <a:solidFill>
              <a:schemeClr val="dk2"/>
            </a:solidFill>
            <a:prstDash val="solid"/>
            <a:round/>
            <a:headEnd type="none" w="med" len="med"/>
            <a:tailEnd type="triangle" w="med" len="med"/>
          </a:ln>
        </p:spPr>
      </p:cxnSp>
      <p:sp>
        <p:nvSpPr>
          <p:cNvPr id="271" name="Google Shape;271;p27"/>
          <p:cNvSpPr txBox="1"/>
          <p:nvPr/>
        </p:nvSpPr>
        <p:spPr>
          <a:xfrm>
            <a:off x="3049925" y="3135250"/>
            <a:ext cx="2082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Lato"/>
                <a:ea typeface="Lato"/>
                <a:cs typeface="Lato"/>
                <a:sym typeface="Lato"/>
              </a:rPr>
              <a:t>Recommendation</a:t>
            </a:r>
            <a:endParaRPr>
              <a:latin typeface="Lato"/>
              <a:ea typeface="Lato"/>
              <a:cs typeface="Lato"/>
              <a:sym typeface="Lato"/>
            </a:endParaRPr>
          </a:p>
        </p:txBody>
      </p:sp>
      <p:sp>
        <p:nvSpPr>
          <p:cNvPr id="272" name="Google Shape;272;p27"/>
          <p:cNvSpPr/>
          <p:nvPr/>
        </p:nvSpPr>
        <p:spPr>
          <a:xfrm>
            <a:off x="774450" y="3423650"/>
            <a:ext cx="1986900" cy="560700"/>
          </a:xfrm>
          <a:prstGeom prst="rect">
            <a:avLst/>
          </a:prstGeom>
          <a:solidFill>
            <a:schemeClr val="lt2"/>
          </a:solidFill>
          <a:ln w="19050" cap="flat" cmpd="sng">
            <a:solidFill>
              <a:srgbClr val="A72A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List of Comedy Movies</a:t>
            </a:r>
            <a:endParaRPr/>
          </a:p>
        </p:txBody>
      </p:sp>
      <p:sp>
        <p:nvSpPr>
          <p:cNvPr id="273" name="Google Shape;273;p27"/>
          <p:cNvSpPr txBox="1"/>
          <p:nvPr/>
        </p:nvSpPr>
        <p:spPr>
          <a:xfrm>
            <a:off x="5901950" y="1308575"/>
            <a:ext cx="198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Detected Emotion</a:t>
            </a:r>
            <a:endParaRPr>
              <a:latin typeface="Lato"/>
              <a:ea typeface="Lato"/>
              <a:cs typeface="Lato"/>
              <a:sym typeface="Lato"/>
            </a:endParaRPr>
          </a:p>
        </p:txBody>
      </p:sp>
      <p:sp>
        <p:nvSpPr>
          <p:cNvPr id="274" name="Google Shape;274;p27"/>
          <p:cNvSpPr txBox="1"/>
          <p:nvPr/>
        </p:nvSpPr>
        <p:spPr>
          <a:xfrm>
            <a:off x="854575" y="3984525"/>
            <a:ext cx="198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Final Result</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8"/>
          <p:cNvSpPr txBox="1">
            <a:spLocks noGrp="1"/>
          </p:cNvSpPr>
          <p:nvPr>
            <p:ph type="ctrTitle"/>
          </p:nvPr>
        </p:nvSpPr>
        <p:spPr>
          <a:xfrm>
            <a:off x="729450" y="539450"/>
            <a:ext cx="7688100" cy="541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150" dirty="0"/>
              <a:t>9 Conclusion</a:t>
            </a:r>
            <a:endParaRPr sz="2150" dirty="0"/>
          </a:p>
        </p:txBody>
      </p:sp>
      <p:sp>
        <p:nvSpPr>
          <p:cNvPr id="280" name="Google Shape;280;p28"/>
          <p:cNvSpPr txBox="1">
            <a:spLocks noGrp="1"/>
          </p:cNvSpPr>
          <p:nvPr>
            <p:ph type="subTitle" idx="1"/>
          </p:nvPr>
        </p:nvSpPr>
        <p:spPr>
          <a:xfrm>
            <a:off x="729625" y="1276525"/>
            <a:ext cx="7688100" cy="3541200"/>
          </a:xfrm>
          <a:prstGeom prst="rect">
            <a:avLst/>
          </a:prstGeom>
        </p:spPr>
        <p:txBody>
          <a:bodyPr spcFirstLastPara="1" wrap="square" lIns="91425" tIns="91425" rIns="91425" bIns="91425" anchor="t" anchorCtr="0">
            <a:normAutofit/>
          </a:bodyPr>
          <a:lstStyle/>
          <a:p>
            <a:pPr marL="457200" marR="0" lvl="0" indent="-304800" algn="l" rtl="0">
              <a:lnSpc>
                <a:spcPct val="115000"/>
              </a:lnSpc>
              <a:spcBef>
                <a:spcPts val="290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Emotion-based recommendation System  can provide customized recommendations based on user’s behaviour , improve user engagement ,leading to  increased revenue for streaming platforms.</a:t>
            </a:r>
            <a:endParaRPr sz="1200">
              <a:solidFill>
                <a:srgbClr val="000000"/>
              </a:solidFill>
              <a:latin typeface="Roboto"/>
              <a:ea typeface="Roboto"/>
              <a:cs typeface="Roboto"/>
              <a:sym typeface="Roboto"/>
            </a:endParaRPr>
          </a:p>
          <a:p>
            <a:pPr marL="457200" marR="0" lvl="0" indent="-304800" algn="l" rtl="0">
              <a:lnSpc>
                <a:spcPct val="115000"/>
              </a:lnSpc>
              <a:spcBef>
                <a:spcPts val="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We utilized various techniques including cosine similarity with collaborative filtering, emotion detection using Haar-Cascade algorithm, CNN model-based content filtering, matrix factorization and Supervised learning.</a:t>
            </a:r>
            <a:endParaRPr sz="1200">
              <a:solidFill>
                <a:srgbClr val="000000"/>
              </a:solidFill>
              <a:latin typeface="Roboto"/>
              <a:ea typeface="Roboto"/>
              <a:cs typeface="Roboto"/>
              <a:sym typeface="Roboto"/>
            </a:endParaRPr>
          </a:p>
          <a:p>
            <a:pPr marL="457200" marR="0" lvl="0" indent="-304800" algn="l" rtl="0">
              <a:lnSpc>
                <a:spcPct val="115000"/>
              </a:lnSpc>
              <a:spcBef>
                <a:spcPts val="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Challenges such as accurate emotion detection algorithms, user privacy concerns and potential algorithm bias need to be addressed for the proper accuracy and success of these systems.</a:t>
            </a:r>
            <a:endParaRPr sz="1200">
              <a:solidFill>
                <a:srgbClr val="000000"/>
              </a:solidFill>
              <a:latin typeface="Roboto"/>
              <a:ea typeface="Roboto"/>
              <a:cs typeface="Roboto"/>
              <a:sym typeface="Roboto"/>
            </a:endParaRPr>
          </a:p>
          <a:p>
            <a:pPr marL="457200" marR="0" lvl="0" indent="-304800" algn="l" rtl="0">
              <a:lnSpc>
                <a:spcPct val="115000"/>
              </a:lnSpc>
              <a:spcBef>
                <a:spcPts val="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With further development and improvement, emotion detection-based movie and song recommender systems could become a key differentiator for streaming platforms in the highly competitive entertainment industry.</a:t>
            </a:r>
            <a:endParaRPr sz="1200">
              <a:solidFill>
                <a:srgbClr val="000000"/>
              </a:solidFill>
              <a:latin typeface="Roboto"/>
              <a:ea typeface="Roboto"/>
              <a:cs typeface="Roboto"/>
              <a:sym typeface="Roboto"/>
            </a:endParaRPr>
          </a:p>
          <a:p>
            <a:pPr marL="457200" marR="0" lvl="0" indent="0" algn="l" rtl="0">
              <a:lnSpc>
                <a:spcPct val="115000"/>
              </a:lnSpc>
              <a:spcBef>
                <a:spcPts val="2900"/>
              </a:spcBef>
              <a:spcAft>
                <a:spcPts val="2900"/>
              </a:spcAft>
              <a:buNone/>
            </a:pPr>
            <a:endParaRPr sz="1200">
              <a:solidFill>
                <a:srgbClr val="000000"/>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9"/>
          <p:cNvSpPr txBox="1">
            <a:spLocks noGrp="1"/>
          </p:cNvSpPr>
          <p:nvPr>
            <p:ph type="ctrTitle"/>
          </p:nvPr>
        </p:nvSpPr>
        <p:spPr>
          <a:xfrm>
            <a:off x="729450" y="571500"/>
            <a:ext cx="7688100" cy="541200"/>
          </a:xfrm>
          <a:prstGeom prst="rect">
            <a:avLst/>
          </a:prstGeom>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None/>
            </a:pPr>
            <a:r>
              <a:rPr lang="en" sz="2150"/>
              <a:t>10 Future Scope</a:t>
            </a:r>
            <a:endParaRPr sz="2150"/>
          </a:p>
        </p:txBody>
      </p:sp>
      <p:sp>
        <p:nvSpPr>
          <p:cNvPr id="286" name="Google Shape;286;p29"/>
          <p:cNvSpPr txBox="1">
            <a:spLocks noGrp="1"/>
          </p:cNvSpPr>
          <p:nvPr>
            <p:ph type="subTitle" idx="1"/>
          </p:nvPr>
        </p:nvSpPr>
        <p:spPr>
          <a:xfrm>
            <a:off x="729625" y="1276525"/>
            <a:ext cx="7688100" cy="3525300"/>
          </a:xfrm>
          <a:prstGeom prst="rect">
            <a:avLst/>
          </a:prstGeom>
        </p:spPr>
        <p:txBody>
          <a:bodyPr spcFirstLastPara="1" wrap="square" lIns="91425" tIns="91425" rIns="91425" bIns="91425" anchor="t" anchorCtr="0">
            <a:normAutofit/>
          </a:bodyPr>
          <a:lstStyle/>
          <a:p>
            <a:pPr marL="457200" marR="0" lvl="0" indent="-304800" algn="l" rtl="0">
              <a:lnSpc>
                <a:spcPct val="115000"/>
              </a:lnSpc>
              <a:spcBef>
                <a:spcPts val="2900"/>
              </a:spcBef>
              <a:spcAft>
                <a:spcPts val="0"/>
              </a:spcAft>
              <a:buClr>
                <a:srgbClr val="000000"/>
              </a:buClr>
              <a:buSzPts val="1200"/>
              <a:buFont typeface="Roboto"/>
              <a:buAutoNum type="arabicPeriod"/>
            </a:pPr>
            <a:r>
              <a:rPr lang="en" sz="1200" dirty="0">
                <a:solidFill>
                  <a:srgbClr val="000000"/>
                </a:solidFill>
                <a:latin typeface="Roboto"/>
                <a:ea typeface="Roboto"/>
                <a:cs typeface="Roboto"/>
                <a:sym typeface="Roboto"/>
              </a:rPr>
              <a:t>Developing a web application for this emotion-based  recommender system has the potential to significantly enhance the user experience and increase engagement, as it would provide a convenient platform for users to receive personalized recommendations based on their current emotional state.</a:t>
            </a:r>
            <a:endParaRPr sz="1200" dirty="0">
              <a:solidFill>
                <a:srgbClr val="000000"/>
              </a:solidFill>
              <a:latin typeface="Roboto"/>
              <a:ea typeface="Roboto"/>
              <a:cs typeface="Roboto"/>
              <a:sym typeface="Roboto"/>
            </a:endParaRPr>
          </a:p>
          <a:p>
            <a:pPr marL="457200" marR="0" lvl="0" indent="-304800" algn="l" rtl="0">
              <a:lnSpc>
                <a:spcPct val="115000"/>
              </a:lnSpc>
              <a:spcBef>
                <a:spcPts val="0"/>
              </a:spcBef>
              <a:spcAft>
                <a:spcPts val="0"/>
              </a:spcAft>
              <a:buClr>
                <a:srgbClr val="000000"/>
              </a:buClr>
              <a:buSzPts val="1200"/>
              <a:buFont typeface="Roboto"/>
              <a:buAutoNum type="arabicPeriod"/>
            </a:pPr>
            <a:r>
              <a:rPr lang="en" sz="1200" dirty="0">
                <a:solidFill>
                  <a:srgbClr val="000000"/>
                </a:solidFill>
                <a:latin typeface="Roboto"/>
                <a:ea typeface="Roboto"/>
                <a:cs typeface="Roboto"/>
                <a:sym typeface="Roboto"/>
              </a:rPr>
              <a:t>Emotion detection technology can be used to suggest products or services that match the user's emotional state, creating new revenue streams by contracting with advertisers.</a:t>
            </a:r>
            <a:endParaRPr sz="1200" dirty="0">
              <a:solidFill>
                <a:srgbClr val="000000"/>
              </a:solidFill>
              <a:latin typeface="Roboto"/>
              <a:ea typeface="Roboto"/>
              <a:cs typeface="Roboto"/>
              <a:sym typeface="Roboto"/>
            </a:endParaRPr>
          </a:p>
          <a:p>
            <a:pPr marL="457200" marR="0" lvl="0" indent="-304800" algn="l" rtl="0">
              <a:lnSpc>
                <a:spcPct val="115000"/>
              </a:lnSpc>
              <a:spcBef>
                <a:spcPts val="0"/>
              </a:spcBef>
              <a:spcAft>
                <a:spcPts val="0"/>
              </a:spcAft>
              <a:buClr>
                <a:srgbClr val="000000"/>
              </a:buClr>
              <a:buSzPts val="1200"/>
              <a:buFont typeface="Roboto"/>
              <a:buAutoNum type="arabicPeriod"/>
            </a:pPr>
            <a:r>
              <a:rPr lang="en" sz="1200" dirty="0">
                <a:solidFill>
                  <a:srgbClr val="000000"/>
                </a:solidFill>
                <a:latin typeface="Roboto"/>
                <a:ea typeface="Roboto"/>
                <a:cs typeface="Roboto"/>
                <a:sym typeface="Roboto"/>
              </a:rPr>
              <a:t>It can integrate with virtual and augmented reality for personalized recommendations that improve the user experience.</a:t>
            </a:r>
            <a:endParaRPr sz="1200" dirty="0">
              <a:solidFill>
                <a:srgbClr val="000000"/>
              </a:solidFill>
              <a:latin typeface="Roboto"/>
              <a:ea typeface="Roboto"/>
              <a:cs typeface="Roboto"/>
              <a:sym typeface="Roboto"/>
            </a:endParaRPr>
          </a:p>
          <a:p>
            <a:pPr marL="457200" marR="0" lvl="0" indent="-304800" algn="l" rtl="0">
              <a:lnSpc>
                <a:spcPct val="115000"/>
              </a:lnSpc>
              <a:spcBef>
                <a:spcPts val="0"/>
              </a:spcBef>
              <a:spcAft>
                <a:spcPts val="0"/>
              </a:spcAft>
              <a:buClr>
                <a:srgbClr val="000000"/>
              </a:buClr>
              <a:buSzPts val="1200"/>
              <a:buFont typeface="Roboto"/>
              <a:buAutoNum type="arabicPeriod"/>
            </a:pPr>
            <a:r>
              <a:rPr lang="en" sz="1200" dirty="0">
                <a:solidFill>
                  <a:srgbClr val="000000"/>
                </a:solidFill>
                <a:latin typeface="Roboto"/>
                <a:ea typeface="Roboto"/>
                <a:cs typeface="Roboto"/>
                <a:sym typeface="Roboto"/>
              </a:rPr>
              <a:t>These systems can help improve mental health by suggesting movies and songs that match a user's emotional state, such as suggesting tranquilizing movies and songs to help calm someone down if they are feeling anxious.</a:t>
            </a:r>
            <a:endParaRPr sz="1200" dirty="0">
              <a:solidFill>
                <a:srgbClr val="00000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ctrTitle"/>
          </p:nvPr>
        </p:nvSpPr>
        <p:spPr>
          <a:xfrm>
            <a:off x="448975" y="494275"/>
            <a:ext cx="8238300" cy="71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a:t>Table of Contents</a:t>
            </a:r>
            <a:endParaRPr sz="2400"/>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94" name="Google Shape;94;p14"/>
          <p:cNvSpPr txBox="1">
            <a:spLocks noGrp="1"/>
          </p:cNvSpPr>
          <p:nvPr>
            <p:ph type="subTitle" idx="1"/>
          </p:nvPr>
        </p:nvSpPr>
        <p:spPr>
          <a:xfrm>
            <a:off x="448975" y="1259725"/>
            <a:ext cx="8238300" cy="3737700"/>
          </a:xfrm>
          <a:prstGeom prst="rect">
            <a:avLst/>
          </a:prstGeom>
        </p:spPr>
        <p:txBody>
          <a:bodyPr spcFirstLastPara="1" wrap="square" lIns="91425" tIns="91425" rIns="91425" bIns="91425" anchor="t" anchorCtr="0">
            <a:normAutofit lnSpcReduction="10000"/>
          </a:bodyPr>
          <a:lstStyle/>
          <a:p>
            <a:pPr marL="457200" lvl="0" indent="-336550" algn="l" rtl="0">
              <a:spcBef>
                <a:spcPts val="0"/>
              </a:spcBef>
              <a:spcAft>
                <a:spcPts val="0"/>
              </a:spcAft>
              <a:buClr>
                <a:srgbClr val="2F2F2F"/>
              </a:buClr>
              <a:buSzPts val="1700"/>
              <a:buAutoNum type="arabicPeriod"/>
            </a:pPr>
            <a:r>
              <a:rPr lang="en" sz="1700" dirty="0">
                <a:solidFill>
                  <a:srgbClr val="2F2F2F"/>
                </a:solidFill>
              </a:rPr>
              <a:t>Team Work</a:t>
            </a:r>
            <a:endParaRPr sz="1700" dirty="0">
              <a:solidFill>
                <a:srgbClr val="2F2F2F"/>
              </a:solidFill>
            </a:endParaRPr>
          </a:p>
          <a:p>
            <a:pPr marL="457200" lvl="0" indent="-336550" algn="l" rtl="0">
              <a:spcBef>
                <a:spcPts val="0"/>
              </a:spcBef>
              <a:spcAft>
                <a:spcPts val="0"/>
              </a:spcAft>
              <a:buClr>
                <a:srgbClr val="2F2F2F"/>
              </a:buClr>
              <a:buSzPts val="1700"/>
              <a:buAutoNum type="arabicPeriod"/>
            </a:pPr>
            <a:r>
              <a:rPr lang="en" sz="1700" dirty="0">
                <a:solidFill>
                  <a:srgbClr val="2F2F2F"/>
                </a:solidFill>
              </a:rPr>
              <a:t>Design Document</a:t>
            </a:r>
            <a:endParaRPr sz="1700" dirty="0">
              <a:solidFill>
                <a:srgbClr val="2F2F2F"/>
              </a:solidFill>
            </a:endParaRPr>
          </a:p>
          <a:p>
            <a:pPr marL="914400" lvl="1" indent="-336550" algn="l" rtl="0">
              <a:spcBef>
                <a:spcPts val="0"/>
              </a:spcBef>
              <a:spcAft>
                <a:spcPts val="0"/>
              </a:spcAft>
              <a:buClr>
                <a:srgbClr val="2F2F2F"/>
              </a:buClr>
              <a:buSzPts val="1700"/>
              <a:buAutoNum type="arabicPeriod"/>
            </a:pPr>
            <a:r>
              <a:rPr lang="en" sz="1700" dirty="0">
                <a:solidFill>
                  <a:srgbClr val="2F2F2F"/>
                </a:solidFill>
              </a:rPr>
              <a:t>System Architecture</a:t>
            </a:r>
            <a:endParaRPr sz="1700" dirty="0">
              <a:solidFill>
                <a:srgbClr val="2F2F2F"/>
              </a:solidFill>
            </a:endParaRPr>
          </a:p>
          <a:p>
            <a:pPr marL="914400" lvl="1" indent="-336550" algn="l" rtl="0">
              <a:spcBef>
                <a:spcPts val="0"/>
              </a:spcBef>
              <a:spcAft>
                <a:spcPts val="0"/>
              </a:spcAft>
              <a:buClr>
                <a:srgbClr val="2F2F2F"/>
              </a:buClr>
              <a:buSzPts val="1700"/>
              <a:buAutoNum type="arabicPeriod"/>
            </a:pPr>
            <a:r>
              <a:rPr lang="en" sz="1700" dirty="0">
                <a:solidFill>
                  <a:srgbClr val="2F2F2F"/>
                </a:solidFill>
              </a:rPr>
              <a:t>Pipeline for Emotion Detection</a:t>
            </a:r>
            <a:endParaRPr sz="1700" dirty="0">
              <a:solidFill>
                <a:srgbClr val="2F2F2F"/>
              </a:solidFill>
            </a:endParaRPr>
          </a:p>
          <a:p>
            <a:pPr marL="914400" lvl="1" indent="-336550" algn="l" rtl="0">
              <a:spcBef>
                <a:spcPts val="0"/>
              </a:spcBef>
              <a:spcAft>
                <a:spcPts val="0"/>
              </a:spcAft>
              <a:buClr>
                <a:srgbClr val="2F2F2F"/>
              </a:buClr>
              <a:buSzPts val="1700"/>
              <a:buAutoNum type="arabicPeriod"/>
            </a:pPr>
            <a:r>
              <a:rPr lang="en" sz="1700" dirty="0">
                <a:solidFill>
                  <a:srgbClr val="2F2F2F"/>
                </a:solidFill>
              </a:rPr>
              <a:t>Flow Chart- Recommender System</a:t>
            </a:r>
            <a:endParaRPr sz="1700" dirty="0">
              <a:solidFill>
                <a:srgbClr val="2F2F2F"/>
              </a:solidFill>
            </a:endParaRPr>
          </a:p>
          <a:p>
            <a:pPr marL="457200" lvl="0" indent="-336550" algn="l" rtl="0">
              <a:spcBef>
                <a:spcPts val="0"/>
              </a:spcBef>
              <a:spcAft>
                <a:spcPts val="0"/>
              </a:spcAft>
              <a:buClr>
                <a:srgbClr val="2F2F2F"/>
              </a:buClr>
              <a:buSzPts val="1700"/>
              <a:buAutoNum type="arabicPeriod"/>
            </a:pPr>
            <a:r>
              <a:rPr lang="en" sz="1700" dirty="0">
                <a:solidFill>
                  <a:srgbClr val="2F2F2F"/>
                </a:solidFill>
              </a:rPr>
              <a:t>Test Cases and Dataset</a:t>
            </a:r>
            <a:endParaRPr sz="1700" dirty="0">
              <a:solidFill>
                <a:srgbClr val="2F2F2F"/>
              </a:solidFill>
            </a:endParaRPr>
          </a:p>
          <a:p>
            <a:pPr marL="457200" lvl="0" indent="-336550" algn="l" rtl="0">
              <a:spcBef>
                <a:spcPts val="0"/>
              </a:spcBef>
              <a:spcAft>
                <a:spcPts val="0"/>
              </a:spcAft>
              <a:buClr>
                <a:srgbClr val="2F2F2F"/>
              </a:buClr>
              <a:buSzPts val="1700"/>
              <a:buAutoNum type="arabicPeriod"/>
            </a:pPr>
            <a:r>
              <a:rPr lang="en" sz="1700" dirty="0">
                <a:solidFill>
                  <a:srgbClr val="2F2F2F"/>
                </a:solidFill>
              </a:rPr>
              <a:t>Implementation</a:t>
            </a:r>
            <a:endParaRPr sz="1700" dirty="0">
              <a:solidFill>
                <a:srgbClr val="2F2F2F"/>
              </a:solidFill>
            </a:endParaRPr>
          </a:p>
          <a:p>
            <a:pPr marL="914400" lvl="1" indent="-336550" algn="l" rtl="0">
              <a:spcBef>
                <a:spcPts val="0"/>
              </a:spcBef>
              <a:spcAft>
                <a:spcPts val="0"/>
              </a:spcAft>
              <a:buClr>
                <a:srgbClr val="2F2F2F"/>
              </a:buClr>
              <a:buSzPts val="1700"/>
              <a:buAutoNum type="arabicPeriod"/>
            </a:pPr>
            <a:r>
              <a:rPr lang="en" sz="1700" dirty="0">
                <a:solidFill>
                  <a:srgbClr val="2F2F2F"/>
                </a:solidFill>
              </a:rPr>
              <a:t>Emotion Detection</a:t>
            </a:r>
            <a:endParaRPr sz="1700" dirty="0">
              <a:solidFill>
                <a:srgbClr val="2F2F2F"/>
              </a:solidFill>
            </a:endParaRPr>
          </a:p>
          <a:p>
            <a:pPr marL="914400" lvl="1" indent="-336550" algn="l" rtl="0">
              <a:spcBef>
                <a:spcPts val="0"/>
              </a:spcBef>
              <a:spcAft>
                <a:spcPts val="0"/>
              </a:spcAft>
              <a:buClr>
                <a:srgbClr val="2F2F2F"/>
              </a:buClr>
              <a:buSzPts val="1700"/>
              <a:buAutoNum type="arabicPeriod"/>
            </a:pPr>
            <a:r>
              <a:rPr lang="en" sz="1700" dirty="0">
                <a:solidFill>
                  <a:srgbClr val="2F2F2F"/>
                </a:solidFill>
              </a:rPr>
              <a:t>Movie and Song Recommendation System</a:t>
            </a:r>
            <a:endParaRPr sz="1700" dirty="0">
              <a:solidFill>
                <a:srgbClr val="2F2F2F"/>
              </a:solidFill>
            </a:endParaRPr>
          </a:p>
          <a:p>
            <a:pPr marL="457200" lvl="0" indent="-336550" algn="l" rtl="0">
              <a:spcBef>
                <a:spcPts val="0"/>
              </a:spcBef>
              <a:spcAft>
                <a:spcPts val="0"/>
              </a:spcAft>
              <a:buClr>
                <a:srgbClr val="2F2F2F"/>
              </a:buClr>
              <a:buSzPts val="1700"/>
              <a:buAutoNum type="arabicPeriod"/>
            </a:pPr>
            <a:r>
              <a:rPr lang="en" sz="1700" dirty="0">
                <a:solidFill>
                  <a:srgbClr val="2F2F2F"/>
                </a:solidFill>
              </a:rPr>
              <a:t>Modules and System Integration</a:t>
            </a:r>
            <a:endParaRPr sz="1700" dirty="0">
              <a:solidFill>
                <a:srgbClr val="2F2F2F"/>
              </a:solidFill>
            </a:endParaRPr>
          </a:p>
          <a:p>
            <a:pPr marL="457200" lvl="0" indent="-336550" algn="l" rtl="0">
              <a:spcBef>
                <a:spcPts val="0"/>
              </a:spcBef>
              <a:spcAft>
                <a:spcPts val="0"/>
              </a:spcAft>
              <a:buClr>
                <a:srgbClr val="2F2F2F"/>
              </a:buClr>
              <a:buSzPts val="1700"/>
              <a:buAutoNum type="arabicPeriod"/>
            </a:pPr>
            <a:r>
              <a:rPr lang="en" sz="1700" dirty="0">
                <a:solidFill>
                  <a:srgbClr val="2F2F2F"/>
                </a:solidFill>
              </a:rPr>
              <a:t>Technology Used</a:t>
            </a:r>
            <a:endParaRPr sz="1700" dirty="0">
              <a:solidFill>
                <a:srgbClr val="2F2F2F"/>
              </a:solidFill>
            </a:endParaRPr>
          </a:p>
          <a:p>
            <a:pPr marL="457200" lvl="0" indent="-336550" algn="l" rtl="0">
              <a:spcBef>
                <a:spcPts val="0"/>
              </a:spcBef>
              <a:spcAft>
                <a:spcPts val="0"/>
              </a:spcAft>
              <a:buClr>
                <a:srgbClr val="2F2F2F"/>
              </a:buClr>
              <a:buSzPts val="1700"/>
              <a:buAutoNum type="arabicPeriod"/>
            </a:pPr>
            <a:r>
              <a:rPr lang="en" sz="1700" dirty="0">
                <a:solidFill>
                  <a:srgbClr val="2F2F2F"/>
                </a:solidFill>
              </a:rPr>
              <a:t>Description of Concept</a:t>
            </a:r>
            <a:endParaRPr sz="1700" dirty="0">
              <a:solidFill>
                <a:srgbClr val="2F2F2F"/>
              </a:solidFill>
            </a:endParaRPr>
          </a:p>
          <a:p>
            <a:pPr marL="914400" lvl="1" indent="-336550" algn="l" rtl="0">
              <a:spcBef>
                <a:spcPts val="0"/>
              </a:spcBef>
              <a:spcAft>
                <a:spcPts val="0"/>
              </a:spcAft>
              <a:buClr>
                <a:srgbClr val="2F2F2F"/>
              </a:buClr>
              <a:buSzPts val="1700"/>
              <a:buAutoNum type="arabicPeriod"/>
            </a:pPr>
            <a:r>
              <a:rPr lang="en" sz="1700" dirty="0">
                <a:solidFill>
                  <a:srgbClr val="2F2F2F"/>
                </a:solidFill>
              </a:rPr>
              <a:t>Emotion Part (Detection + Recommendation)</a:t>
            </a:r>
            <a:endParaRPr sz="1700" dirty="0">
              <a:solidFill>
                <a:srgbClr val="2F2F2F"/>
              </a:solidFill>
            </a:endParaRPr>
          </a:p>
          <a:p>
            <a:pPr marL="914400" lvl="1" indent="-336550" algn="l" rtl="0">
              <a:spcBef>
                <a:spcPts val="0"/>
              </a:spcBef>
              <a:spcAft>
                <a:spcPts val="0"/>
              </a:spcAft>
              <a:buClr>
                <a:srgbClr val="2F2F2F"/>
              </a:buClr>
              <a:buSzPts val="1700"/>
              <a:buAutoNum type="arabicPeriod"/>
            </a:pPr>
            <a:r>
              <a:rPr lang="en" sz="1700" dirty="0">
                <a:solidFill>
                  <a:srgbClr val="2F2F2F"/>
                </a:solidFill>
              </a:rPr>
              <a:t>Recommendation Part (Movie and Song Recommendation)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9AB793-F260-4BBA-8E30-7788933C987D}"/>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4" y="0"/>
            <a:ext cx="9137276" cy="5143500"/>
          </a:xfrm>
          <a:prstGeom prst="rect">
            <a:avLst/>
          </a:prstGeom>
        </p:spPr>
      </p:pic>
      <p:sp>
        <p:nvSpPr>
          <p:cNvPr id="4" name="TextBox 3">
            <a:extLst>
              <a:ext uri="{FF2B5EF4-FFF2-40B4-BE49-F238E27FC236}">
                <a16:creationId xmlns:a16="http://schemas.microsoft.com/office/drawing/2014/main" id="{0D3360AF-FAF5-4796-B934-F34632659160}"/>
              </a:ext>
            </a:extLst>
          </p:cNvPr>
          <p:cNvSpPr txBox="1"/>
          <p:nvPr/>
        </p:nvSpPr>
        <p:spPr>
          <a:xfrm>
            <a:off x="2151872" y="1256134"/>
            <a:ext cx="1910444" cy="784830"/>
          </a:xfrm>
          <a:prstGeom prst="rect">
            <a:avLst/>
          </a:prstGeom>
          <a:noFill/>
        </p:spPr>
        <p:txBody>
          <a:bodyPr wrap="square" rtlCol="0">
            <a:spAutoFit/>
          </a:bodyPr>
          <a:lstStyle/>
          <a:p>
            <a:r>
              <a:rPr lang="en-US" sz="4500" dirty="0">
                <a:solidFill>
                  <a:schemeClr val="accent6">
                    <a:lumMod val="60000"/>
                    <a:lumOff val="40000"/>
                  </a:schemeClr>
                </a:solidFill>
              </a:rPr>
              <a:t>Thank </a:t>
            </a:r>
            <a:endParaRPr lang="en-IN" sz="4500" dirty="0">
              <a:solidFill>
                <a:schemeClr val="accent6">
                  <a:lumMod val="60000"/>
                  <a:lumOff val="40000"/>
                </a:schemeClr>
              </a:solidFill>
            </a:endParaRPr>
          </a:p>
        </p:txBody>
      </p:sp>
      <p:sp>
        <p:nvSpPr>
          <p:cNvPr id="5" name="TextBox 4">
            <a:extLst>
              <a:ext uri="{FF2B5EF4-FFF2-40B4-BE49-F238E27FC236}">
                <a16:creationId xmlns:a16="http://schemas.microsoft.com/office/drawing/2014/main" id="{0E982025-E652-475A-930E-DF1A58499E88}"/>
              </a:ext>
            </a:extLst>
          </p:cNvPr>
          <p:cNvSpPr txBox="1"/>
          <p:nvPr/>
        </p:nvSpPr>
        <p:spPr>
          <a:xfrm>
            <a:off x="4062316" y="2060899"/>
            <a:ext cx="1312118" cy="784830"/>
          </a:xfrm>
          <a:prstGeom prst="rect">
            <a:avLst/>
          </a:prstGeom>
          <a:noFill/>
        </p:spPr>
        <p:txBody>
          <a:bodyPr wrap="square" rtlCol="0">
            <a:spAutoFit/>
          </a:bodyPr>
          <a:lstStyle/>
          <a:p>
            <a:r>
              <a:rPr lang="en-US" sz="4500" dirty="0">
                <a:solidFill>
                  <a:schemeClr val="accent6">
                    <a:lumMod val="60000"/>
                    <a:lumOff val="40000"/>
                  </a:schemeClr>
                </a:solidFill>
              </a:rPr>
              <a:t>You</a:t>
            </a:r>
            <a:endParaRPr lang="en-IN" sz="4500" dirty="0">
              <a:solidFill>
                <a:schemeClr val="accent6">
                  <a:lumMod val="60000"/>
                  <a:lumOff val="40000"/>
                </a:schemeClr>
              </a:solidFill>
            </a:endParaRPr>
          </a:p>
        </p:txBody>
      </p:sp>
    </p:spTree>
    <p:extLst>
      <p:ext uri="{BB962C8B-B14F-4D97-AF65-F5344CB8AC3E}">
        <p14:creationId xmlns:p14="http://schemas.microsoft.com/office/powerpoint/2010/main" val="2249612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ctrTitle"/>
          </p:nvPr>
        </p:nvSpPr>
        <p:spPr>
          <a:xfrm>
            <a:off x="448975" y="494275"/>
            <a:ext cx="8238300" cy="71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t>Table of Contents [Continued…]</a:t>
            </a:r>
            <a:endParaRPr sz="2400" dirty="0"/>
          </a:p>
        </p:txBody>
      </p:sp>
      <p:sp>
        <p:nvSpPr>
          <p:cNvPr id="94" name="Google Shape;94;p14"/>
          <p:cNvSpPr txBox="1">
            <a:spLocks noGrp="1"/>
          </p:cNvSpPr>
          <p:nvPr>
            <p:ph type="subTitle" idx="1"/>
          </p:nvPr>
        </p:nvSpPr>
        <p:spPr>
          <a:xfrm>
            <a:off x="448975" y="1259725"/>
            <a:ext cx="8238300" cy="3737700"/>
          </a:xfrm>
          <a:prstGeom prst="rect">
            <a:avLst/>
          </a:prstGeom>
        </p:spPr>
        <p:txBody>
          <a:bodyPr spcFirstLastPara="1" wrap="square" lIns="91425" tIns="91425" rIns="91425" bIns="91425" anchor="t" anchorCtr="0">
            <a:normAutofit/>
          </a:bodyPr>
          <a:lstStyle/>
          <a:p>
            <a:pPr marL="463550" lvl="0" indent="-342900" algn="l" rtl="0">
              <a:spcBef>
                <a:spcPts val="0"/>
              </a:spcBef>
              <a:spcAft>
                <a:spcPts val="0"/>
              </a:spcAft>
              <a:buClr>
                <a:srgbClr val="2F2F2F"/>
              </a:buClr>
              <a:buSzPts val="1700"/>
              <a:buAutoNum type="arabicPeriod" startAt="8"/>
            </a:pPr>
            <a:r>
              <a:rPr lang="en-US" dirty="0">
                <a:solidFill>
                  <a:schemeClr val="bg2"/>
                </a:solidFill>
              </a:rPr>
              <a:t>Result</a:t>
            </a:r>
          </a:p>
          <a:p>
            <a:pPr marL="463550" lvl="0" indent="-342900" algn="l" rtl="0">
              <a:spcBef>
                <a:spcPts val="0"/>
              </a:spcBef>
              <a:spcAft>
                <a:spcPts val="0"/>
              </a:spcAft>
              <a:buClr>
                <a:srgbClr val="2F2F2F"/>
              </a:buClr>
              <a:buSzPts val="1700"/>
              <a:buAutoNum type="arabicPeriod" startAt="8"/>
            </a:pPr>
            <a:r>
              <a:rPr lang="en-US" dirty="0">
                <a:solidFill>
                  <a:schemeClr val="bg2"/>
                </a:solidFill>
              </a:rPr>
              <a:t>Conclusion</a:t>
            </a:r>
          </a:p>
          <a:p>
            <a:pPr marL="463550" lvl="0" indent="-342900" algn="l" rtl="0">
              <a:spcBef>
                <a:spcPts val="0"/>
              </a:spcBef>
              <a:spcAft>
                <a:spcPts val="0"/>
              </a:spcAft>
              <a:buClr>
                <a:srgbClr val="2F2F2F"/>
              </a:buClr>
              <a:buSzPts val="1700"/>
              <a:buAutoNum type="arabicPeriod" startAt="8"/>
            </a:pPr>
            <a:r>
              <a:rPr lang="en-US" dirty="0">
                <a:solidFill>
                  <a:schemeClr val="bg2"/>
                </a:solidFill>
              </a:rPr>
              <a:t>Future Scope</a:t>
            </a:r>
            <a:endParaRPr lang="en-IN" dirty="0">
              <a:solidFill>
                <a:schemeClr val="bg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ctrTitle"/>
          </p:nvPr>
        </p:nvSpPr>
        <p:spPr>
          <a:xfrm>
            <a:off x="448975" y="494275"/>
            <a:ext cx="8238300" cy="71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a:t>1. Team Work</a:t>
            </a:r>
            <a:endParaRPr sz="2400"/>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grpSp>
        <p:nvGrpSpPr>
          <p:cNvPr id="101" name="Google Shape;101;p15"/>
          <p:cNvGrpSpPr/>
          <p:nvPr/>
        </p:nvGrpSpPr>
        <p:grpSpPr>
          <a:xfrm>
            <a:off x="448976" y="1700850"/>
            <a:ext cx="7964213" cy="731700"/>
            <a:chOff x="507634" y="1323164"/>
            <a:chExt cx="7628556" cy="731700"/>
          </a:xfrm>
        </p:grpSpPr>
        <p:sp>
          <p:nvSpPr>
            <p:cNvPr id="102" name="Google Shape;102;p15"/>
            <p:cNvSpPr txBox="1"/>
            <p:nvPr/>
          </p:nvSpPr>
          <p:spPr>
            <a:xfrm>
              <a:off x="507634" y="1373339"/>
              <a:ext cx="2207400" cy="629700"/>
            </a:xfrm>
            <a:prstGeom prst="rect">
              <a:avLst/>
            </a:prstGeom>
            <a:noFill/>
            <a:ln>
              <a:noFill/>
            </a:ln>
          </p:spPr>
          <p:txBody>
            <a:bodyPr spcFirstLastPara="1" wrap="square" lIns="91425" tIns="45700" rIns="91425" bIns="45700" anchor="ctr" anchorCtr="0">
              <a:noAutofit/>
            </a:bodyPr>
            <a:lstStyle/>
            <a:p>
              <a:pPr marL="0" lvl="0" indent="0" algn="ctr" rtl="0">
                <a:lnSpc>
                  <a:spcPct val="30000"/>
                </a:lnSpc>
                <a:spcBef>
                  <a:spcPts val="0"/>
                </a:spcBef>
                <a:spcAft>
                  <a:spcPts val="0"/>
                </a:spcAft>
                <a:buNone/>
              </a:pPr>
              <a:r>
                <a:rPr lang="en" sz="1800">
                  <a:solidFill>
                    <a:schemeClr val="dk2"/>
                  </a:solidFill>
                  <a:latin typeface="Roboto Medium"/>
                  <a:ea typeface="Roboto Medium"/>
                  <a:cs typeface="Roboto Medium"/>
                  <a:sym typeface="Roboto Medium"/>
                </a:rPr>
                <a:t>Shruti Gupta </a:t>
              </a:r>
              <a:endParaRPr sz="1800">
                <a:solidFill>
                  <a:schemeClr val="dk2"/>
                </a:solidFill>
                <a:latin typeface="Roboto Medium"/>
                <a:ea typeface="Roboto Medium"/>
                <a:cs typeface="Roboto Medium"/>
                <a:sym typeface="Roboto Medium"/>
              </a:endParaRPr>
            </a:p>
            <a:p>
              <a:pPr marL="0" lvl="0" indent="0" algn="ctr" rtl="0">
                <a:lnSpc>
                  <a:spcPct val="30000"/>
                </a:lnSpc>
                <a:spcBef>
                  <a:spcPts val="0"/>
                </a:spcBef>
                <a:spcAft>
                  <a:spcPts val="0"/>
                </a:spcAft>
                <a:buNone/>
              </a:pPr>
              <a:endParaRPr sz="1800">
                <a:solidFill>
                  <a:schemeClr val="dk2"/>
                </a:solidFill>
                <a:latin typeface="Roboto Medium"/>
                <a:ea typeface="Roboto Medium"/>
                <a:cs typeface="Roboto Medium"/>
                <a:sym typeface="Roboto Medium"/>
              </a:endParaRPr>
            </a:p>
            <a:p>
              <a:pPr marL="0" lvl="0" indent="0" algn="ctr" rtl="0">
                <a:lnSpc>
                  <a:spcPct val="30000"/>
                </a:lnSpc>
                <a:spcBef>
                  <a:spcPts val="0"/>
                </a:spcBef>
                <a:spcAft>
                  <a:spcPts val="0"/>
                </a:spcAft>
                <a:buNone/>
              </a:pPr>
              <a:r>
                <a:rPr lang="en" sz="1800">
                  <a:solidFill>
                    <a:schemeClr val="dk2"/>
                  </a:solidFill>
                  <a:latin typeface="Roboto Medium"/>
                  <a:ea typeface="Roboto Medium"/>
                  <a:cs typeface="Roboto Medium"/>
                  <a:sym typeface="Roboto Medium"/>
                </a:rPr>
                <a:t>(Team Leader)</a:t>
              </a:r>
              <a:r>
                <a:rPr lang="en" sz="4400">
                  <a:solidFill>
                    <a:srgbClr val="171515"/>
                  </a:solidFill>
                  <a:latin typeface="Roboto Medium"/>
                  <a:ea typeface="Roboto Medium"/>
                  <a:cs typeface="Roboto Medium"/>
                  <a:sym typeface="Roboto Medium"/>
                </a:rPr>
                <a:t> </a:t>
              </a:r>
              <a:endParaRPr sz="4400">
                <a:solidFill>
                  <a:srgbClr val="171515"/>
                </a:solidFill>
                <a:latin typeface="Roboto Medium"/>
                <a:ea typeface="Roboto Medium"/>
                <a:cs typeface="Roboto Medium"/>
                <a:sym typeface="Roboto Medium"/>
              </a:endParaRPr>
            </a:p>
          </p:txBody>
        </p:sp>
        <p:sp>
          <p:nvSpPr>
            <p:cNvPr id="103" name="Google Shape;103;p15"/>
            <p:cNvSpPr/>
            <p:nvPr/>
          </p:nvSpPr>
          <p:spPr>
            <a:xfrm>
              <a:off x="2789785" y="1323164"/>
              <a:ext cx="5221800" cy="731700"/>
            </a:xfrm>
            <a:prstGeom prst="rect">
              <a:avLst/>
            </a:prstGeom>
            <a:solidFill>
              <a:srgbClr val="08563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04" name="Google Shape;104;p15"/>
            <p:cNvSpPr txBox="1"/>
            <p:nvPr/>
          </p:nvSpPr>
          <p:spPr>
            <a:xfrm>
              <a:off x="2914390" y="1407439"/>
              <a:ext cx="5221800" cy="5754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a:solidFill>
                    <a:srgbClr val="FFFFFF"/>
                  </a:solidFill>
                  <a:latin typeface="Roboto"/>
                  <a:ea typeface="Roboto"/>
                  <a:cs typeface="Roboto"/>
                  <a:sym typeface="Roboto"/>
                </a:rPr>
                <a:t>Exploratory Data Analysis, Dataset preparation &amp; Documentation</a:t>
              </a:r>
              <a:endParaRPr>
                <a:solidFill>
                  <a:srgbClr val="FFFFFF"/>
                </a:solidFill>
                <a:latin typeface="Roboto"/>
                <a:ea typeface="Roboto"/>
                <a:cs typeface="Roboto"/>
                <a:sym typeface="Roboto"/>
              </a:endParaRPr>
            </a:p>
          </p:txBody>
        </p:sp>
      </p:grpSp>
      <p:grpSp>
        <p:nvGrpSpPr>
          <p:cNvPr id="105" name="Google Shape;105;p15"/>
          <p:cNvGrpSpPr/>
          <p:nvPr/>
        </p:nvGrpSpPr>
        <p:grpSpPr>
          <a:xfrm>
            <a:off x="448966" y="2654800"/>
            <a:ext cx="7330731" cy="731700"/>
            <a:chOff x="448976" y="2207525"/>
            <a:chExt cx="7201111" cy="731700"/>
          </a:xfrm>
        </p:grpSpPr>
        <p:sp>
          <p:nvSpPr>
            <p:cNvPr id="106" name="Google Shape;106;p15"/>
            <p:cNvSpPr txBox="1"/>
            <p:nvPr/>
          </p:nvSpPr>
          <p:spPr>
            <a:xfrm>
              <a:off x="448976" y="2257725"/>
              <a:ext cx="2266200" cy="629700"/>
            </a:xfrm>
            <a:prstGeom prst="rect">
              <a:avLst/>
            </a:prstGeom>
            <a:noFill/>
            <a:ln>
              <a:noFill/>
            </a:ln>
          </p:spPr>
          <p:txBody>
            <a:bodyPr spcFirstLastPara="1" wrap="square" lIns="91425" tIns="45700" rIns="91425" bIns="45700" anchor="ctr" anchorCtr="0">
              <a:noAutofit/>
            </a:bodyPr>
            <a:lstStyle/>
            <a:p>
              <a:pPr marL="0" lvl="0" indent="0" algn="l" rtl="0">
                <a:lnSpc>
                  <a:spcPct val="30000"/>
                </a:lnSpc>
                <a:spcBef>
                  <a:spcPts val="0"/>
                </a:spcBef>
                <a:spcAft>
                  <a:spcPts val="0"/>
                </a:spcAft>
                <a:buNone/>
              </a:pPr>
              <a:r>
                <a:rPr lang="en" sz="1800">
                  <a:solidFill>
                    <a:schemeClr val="dk2"/>
                  </a:solidFill>
                  <a:latin typeface="Roboto Medium"/>
                  <a:ea typeface="Roboto Medium"/>
                  <a:cs typeface="Roboto Medium"/>
                  <a:sym typeface="Roboto Medium"/>
                </a:rPr>
                <a:t>Shivam Prajapati</a:t>
              </a:r>
              <a:endParaRPr sz="4400">
                <a:solidFill>
                  <a:schemeClr val="dk2"/>
                </a:solidFill>
                <a:latin typeface="Roboto Medium"/>
                <a:ea typeface="Roboto Medium"/>
                <a:cs typeface="Roboto Medium"/>
                <a:sym typeface="Roboto Medium"/>
              </a:endParaRPr>
            </a:p>
          </p:txBody>
        </p:sp>
        <p:sp>
          <p:nvSpPr>
            <p:cNvPr id="107" name="Google Shape;107;p15"/>
            <p:cNvSpPr/>
            <p:nvPr/>
          </p:nvSpPr>
          <p:spPr>
            <a:xfrm>
              <a:off x="2789787" y="2207525"/>
              <a:ext cx="4860300" cy="731700"/>
            </a:xfrm>
            <a:prstGeom prst="rect">
              <a:avLst/>
            </a:prstGeom>
            <a:solidFill>
              <a:srgbClr val="0B7140"/>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08" name="Google Shape;108;p15"/>
            <p:cNvSpPr txBox="1"/>
            <p:nvPr/>
          </p:nvSpPr>
          <p:spPr>
            <a:xfrm>
              <a:off x="2914387" y="2414096"/>
              <a:ext cx="4373100" cy="330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a:solidFill>
                    <a:srgbClr val="FFFFFF"/>
                  </a:solidFill>
                  <a:latin typeface="Roboto"/>
                  <a:ea typeface="Roboto"/>
                  <a:cs typeface="Roboto"/>
                  <a:sym typeface="Roboto"/>
                </a:rPr>
                <a:t>Research, code implementation &amp; Documentation</a:t>
              </a:r>
              <a:endParaRPr>
                <a:solidFill>
                  <a:srgbClr val="FFFFFF"/>
                </a:solidFill>
                <a:latin typeface="Roboto"/>
                <a:ea typeface="Roboto"/>
                <a:cs typeface="Roboto"/>
                <a:sym typeface="Roboto"/>
              </a:endParaRPr>
            </a:p>
          </p:txBody>
        </p:sp>
      </p:grpSp>
      <p:grpSp>
        <p:nvGrpSpPr>
          <p:cNvPr id="109" name="Google Shape;109;p15"/>
          <p:cNvGrpSpPr/>
          <p:nvPr/>
        </p:nvGrpSpPr>
        <p:grpSpPr>
          <a:xfrm>
            <a:off x="448979" y="3608750"/>
            <a:ext cx="6920821" cy="731700"/>
            <a:chOff x="755105" y="3088625"/>
            <a:chExt cx="6653996" cy="731700"/>
          </a:xfrm>
        </p:grpSpPr>
        <p:sp>
          <p:nvSpPr>
            <p:cNvPr id="110" name="Google Shape;110;p15"/>
            <p:cNvSpPr txBox="1"/>
            <p:nvPr/>
          </p:nvSpPr>
          <p:spPr>
            <a:xfrm>
              <a:off x="755105" y="3138825"/>
              <a:ext cx="1959900" cy="629700"/>
            </a:xfrm>
            <a:prstGeom prst="rect">
              <a:avLst/>
            </a:prstGeom>
            <a:noFill/>
            <a:ln>
              <a:noFill/>
            </a:ln>
          </p:spPr>
          <p:txBody>
            <a:bodyPr spcFirstLastPara="1" wrap="square" lIns="91425" tIns="45700" rIns="91425" bIns="45700" anchor="ctr" anchorCtr="0">
              <a:noAutofit/>
            </a:bodyPr>
            <a:lstStyle/>
            <a:p>
              <a:pPr marL="0" lvl="0" indent="0" algn="ctr" rtl="0">
                <a:lnSpc>
                  <a:spcPct val="30000"/>
                </a:lnSpc>
                <a:spcBef>
                  <a:spcPts val="0"/>
                </a:spcBef>
                <a:spcAft>
                  <a:spcPts val="0"/>
                </a:spcAft>
                <a:buNone/>
              </a:pPr>
              <a:r>
                <a:rPr lang="en" sz="1800">
                  <a:solidFill>
                    <a:schemeClr val="dk2"/>
                  </a:solidFill>
                  <a:latin typeface="Roboto Medium"/>
                  <a:ea typeface="Roboto Medium"/>
                  <a:cs typeface="Roboto Medium"/>
                  <a:sym typeface="Roboto Medium"/>
                </a:rPr>
                <a:t>Rahul Tewari</a:t>
              </a:r>
              <a:endParaRPr sz="4400">
                <a:solidFill>
                  <a:schemeClr val="dk2"/>
                </a:solidFill>
                <a:latin typeface="Roboto Medium"/>
                <a:ea typeface="Roboto Medium"/>
                <a:cs typeface="Roboto Medium"/>
                <a:sym typeface="Roboto Medium"/>
              </a:endParaRPr>
            </a:p>
          </p:txBody>
        </p:sp>
        <p:sp>
          <p:nvSpPr>
            <p:cNvPr id="111" name="Google Shape;111;p15"/>
            <p:cNvSpPr/>
            <p:nvPr/>
          </p:nvSpPr>
          <p:spPr>
            <a:xfrm>
              <a:off x="3061201" y="3088625"/>
              <a:ext cx="4347900" cy="731700"/>
            </a:xfrm>
            <a:prstGeom prst="rect">
              <a:avLst/>
            </a:prstGeom>
            <a:solidFill>
              <a:srgbClr val="0B7743"/>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12" name="Google Shape;112;p15"/>
            <p:cNvSpPr txBox="1"/>
            <p:nvPr/>
          </p:nvSpPr>
          <p:spPr>
            <a:xfrm>
              <a:off x="3108986" y="3295175"/>
              <a:ext cx="3655200" cy="330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a:solidFill>
                    <a:srgbClr val="FFFFFF"/>
                  </a:solidFill>
                  <a:latin typeface="Roboto"/>
                  <a:ea typeface="Roboto"/>
                  <a:cs typeface="Roboto"/>
                  <a:sym typeface="Roboto"/>
                </a:rPr>
                <a:t>Coding, Feature Engineering &amp; Model Buiding</a:t>
              </a:r>
              <a:endParaRPr>
                <a:solidFill>
                  <a:srgbClr val="FFFFFF"/>
                </a:solidFill>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6"/>
          <p:cNvSpPr txBox="1">
            <a:spLocks noGrp="1"/>
          </p:cNvSpPr>
          <p:nvPr>
            <p:ph type="ctrTitle"/>
          </p:nvPr>
        </p:nvSpPr>
        <p:spPr>
          <a:xfrm>
            <a:off x="448975" y="494275"/>
            <a:ext cx="8238300" cy="71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a:t>2.1 Design Document (System Architecture)</a:t>
            </a:r>
            <a:endParaRPr sz="2400"/>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119" name="Google Shape;119;p16"/>
          <p:cNvPicPr preferRelativeResize="0"/>
          <p:nvPr/>
        </p:nvPicPr>
        <p:blipFill>
          <a:blip r:embed="rId3">
            <a:alphaModFix/>
          </a:blip>
          <a:stretch>
            <a:fillRect/>
          </a:stretch>
        </p:blipFill>
        <p:spPr>
          <a:xfrm>
            <a:off x="904325" y="1336000"/>
            <a:ext cx="6993276" cy="3487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ctrTitle"/>
          </p:nvPr>
        </p:nvSpPr>
        <p:spPr>
          <a:xfrm>
            <a:off x="448975" y="494275"/>
            <a:ext cx="8238300" cy="71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a:t>2.2 Design Document (Pipeline for Emotion Detection)</a:t>
            </a:r>
            <a:endParaRPr sz="2400"/>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126" name="Google Shape;126;p17"/>
          <p:cNvPicPr preferRelativeResize="0"/>
          <p:nvPr/>
        </p:nvPicPr>
        <p:blipFill>
          <a:blip r:embed="rId3">
            <a:alphaModFix/>
          </a:blip>
          <a:stretch>
            <a:fillRect/>
          </a:stretch>
        </p:blipFill>
        <p:spPr>
          <a:xfrm>
            <a:off x="1789675" y="1313150"/>
            <a:ext cx="5344125" cy="3830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ctrTitle"/>
          </p:nvPr>
        </p:nvSpPr>
        <p:spPr>
          <a:xfrm>
            <a:off x="448975" y="494275"/>
            <a:ext cx="8238300" cy="71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400" dirty="0"/>
              <a:t>2.3 Design Document (Flow Chart- Recommender System)</a:t>
            </a:r>
            <a:endParaRPr sz="2400"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554A3FD9-54A8-CAAD-C5FC-89A216A315DB}"/>
              </a:ext>
            </a:extLst>
          </p:cNvPr>
          <p:cNvPicPr>
            <a:picLocks noChangeAspect="1"/>
          </p:cNvPicPr>
          <p:nvPr/>
        </p:nvPicPr>
        <p:blipFill>
          <a:blip r:embed="rId3"/>
          <a:stretch>
            <a:fillRect/>
          </a:stretch>
        </p:blipFill>
        <p:spPr>
          <a:xfrm>
            <a:off x="3020312" y="1132146"/>
            <a:ext cx="3095625" cy="38290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ctrTitle"/>
          </p:nvPr>
        </p:nvSpPr>
        <p:spPr>
          <a:xfrm>
            <a:off x="448975" y="494275"/>
            <a:ext cx="8238300" cy="71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dirty="0"/>
              <a:t>2.3 Design Document (Flow Chart- Recommender System) [Continued…]</a:t>
            </a:r>
            <a:endParaRPr sz="2100" dirty="0"/>
          </a:p>
        </p:txBody>
      </p:sp>
      <p:pic>
        <p:nvPicPr>
          <p:cNvPr id="3" name="Picture 2">
            <a:extLst>
              <a:ext uri="{FF2B5EF4-FFF2-40B4-BE49-F238E27FC236}">
                <a16:creationId xmlns:a16="http://schemas.microsoft.com/office/drawing/2014/main" id="{7976DB23-BE84-C040-F2D3-7D6CD7FBE6F1}"/>
              </a:ext>
            </a:extLst>
          </p:cNvPr>
          <p:cNvPicPr>
            <a:picLocks noChangeAspect="1"/>
          </p:cNvPicPr>
          <p:nvPr/>
        </p:nvPicPr>
        <p:blipFill>
          <a:blip r:embed="rId3"/>
          <a:stretch>
            <a:fillRect/>
          </a:stretch>
        </p:blipFill>
        <p:spPr>
          <a:xfrm>
            <a:off x="3042736" y="1016183"/>
            <a:ext cx="3050778" cy="4063484"/>
          </a:xfrm>
          <a:prstGeom prst="rect">
            <a:avLst/>
          </a:prstGeom>
        </p:spPr>
      </p:pic>
    </p:spTree>
    <p:extLst>
      <p:ext uri="{BB962C8B-B14F-4D97-AF65-F5344CB8AC3E}">
        <p14:creationId xmlns:p14="http://schemas.microsoft.com/office/powerpoint/2010/main" val="1713869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9"/>
          <p:cNvSpPr txBox="1">
            <a:spLocks noGrp="1"/>
          </p:cNvSpPr>
          <p:nvPr>
            <p:ph type="ctrTitle"/>
          </p:nvPr>
        </p:nvSpPr>
        <p:spPr>
          <a:xfrm>
            <a:off x="448975" y="494275"/>
            <a:ext cx="8238300" cy="71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a:t>3. Test cases and dataset </a:t>
            </a:r>
            <a:endParaRPr sz="2400"/>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39" name="Google Shape;139;p19"/>
          <p:cNvSpPr txBox="1">
            <a:spLocks noGrp="1"/>
          </p:cNvSpPr>
          <p:nvPr>
            <p:ph type="subTitle" idx="1"/>
          </p:nvPr>
        </p:nvSpPr>
        <p:spPr>
          <a:xfrm>
            <a:off x="448975" y="1259725"/>
            <a:ext cx="8238300" cy="3737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457200" lvl="0" indent="-330200" algn="l" rtl="0">
              <a:spcBef>
                <a:spcPts val="0"/>
              </a:spcBef>
              <a:spcAft>
                <a:spcPts val="0"/>
              </a:spcAft>
              <a:buSzPts val="1600"/>
              <a:buChar char="❖"/>
            </a:pPr>
            <a:r>
              <a:rPr lang="en"/>
              <a:t>We can accept input data in any format( image, video or real time data) from user and provide textual output as movies and song based on their current facial expression/emotion.</a:t>
            </a:r>
            <a:endParaRPr/>
          </a:p>
        </p:txBody>
      </p:sp>
      <p:cxnSp>
        <p:nvCxnSpPr>
          <p:cNvPr id="140" name="Google Shape;140;p19"/>
          <p:cNvCxnSpPr>
            <a:stCxn id="141" idx="2"/>
            <a:endCxn id="142" idx="0"/>
          </p:cNvCxnSpPr>
          <p:nvPr/>
        </p:nvCxnSpPr>
        <p:spPr>
          <a:xfrm rot="-5400000" flipH="1">
            <a:off x="5133300" y="1160500"/>
            <a:ext cx="647700" cy="1770300"/>
          </a:xfrm>
          <a:prstGeom prst="bentConnector3">
            <a:avLst>
              <a:gd name="adj1" fmla="val 50008"/>
            </a:avLst>
          </a:prstGeom>
          <a:noFill/>
          <a:ln w="19050" cap="flat" cmpd="sng">
            <a:solidFill>
              <a:srgbClr val="C2C2C2"/>
            </a:solidFill>
            <a:prstDash val="solid"/>
            <a:miter lim="8000"/>
            <a:headEnd type="none" w="sm" len="sm"/>
            <a:tailEnd type="none" w="sm" len="sm"/>
          </a:ln>
        </p:spPr>
      </p:cxnSp>
      <p:cxnSp>
        <p:nvCxnSpPr>
          <p:cNvPr id="143" name="Google Shape;143;p19"/>
          <p:cNvCxnSpPr>
            <a:stCxn id="144" idx="0"/>
            <a:endCxn id="141" idx="2"/>
          </p:cNvCxnSpPr>
          <p:nvPr/>
        </p:nvCxnSpPr>
        <p:spPr>
          <a:xfrm rot="-5400000">
            <a:off x="3214000" y="1030650"/>
            <a:ext cx="666900" cy="2049000"/>
          </a:xfrm>
          <a:prstGeom prst="bentConnector3">
            <a:avLst>
              <a:gd name="adj1" fmla="val 49993"/>
            </a:avLst>
          </a:prstGeom>
          <a:noFill/>
          <a:ln w="19050" cap="flat" cmpd="sng">
            <a:solidFill>
              <a:srgbClr val="C2C2C2"/>
            </a:solidFill>
            <a:prstDash val="solid"/>
            <a:miter lim="8000"/>
            <a:headEnd type="none" w="sm" len="sm"/>
            <a:tailEnd type="none" w="sm" len="sm"/>
          </a:ln>
        </p:spPr>
      </p:cxnSp>
      <p:cxnSp>
        <p:nvCxnSpPr>
          <p:cNvPr id="145" name="Google Shape;145;p19"/>
          <p:cNvCxnSpPr>
            <a:stCxn id="144" idx="2"/>
            <a:endCxn id="146" idx="0"/>
          </p:cNvCxnSpPr>
          <p:nvPr/>
        </p:nvCxnSpPr>
        <p:spPr>
          <a:xfrm rot="-5400000" flipH="1">
            <a:off x="2860450" y="2417400"/>
            <a:ext cx="666900" cy="1341900"/>
          </a:xfrm>
          <a:prstGeom prst="bentConnector3">
            <a:avLst>
              <a:gd name="adj1" fmla="val 49993"/>
            </a:avLst>
          </a:prstGeom>
          <a:noFill/>
          <a:ln w="19050" cap="flat" cmpd="sng">
            <a:solidFill>
              <a:srgbClr val="C2C2C2"/>
            </a:solidFill>
            <a:prstDash val="solid"/>
            <a:miter lim="8000"/>
            <a:headEnd type="none" w="sm" len="sm"/>
            <a:tailEnd type="none" w="sm" len="sm"/>
          </a:ln>
        </p:spPr>
      </p:cxnSp>
      <p:cxnSp>
        <p:nvCxnSpPr>
          <p:cNvPr id="147" name="Google Shape;147;p19"/>
          <p:cNvCxnSpPr>
            <a:stCxn id="148" idx="0"/>
            <a:endCxn id="144" idx="2"/>
          </p:cNvCxnSpPr>
          <p:nvPr/>
        </p:nvCxnSpPr>
        <p:spPr>
          <a:xfrm rot="-5400000">
            <a:off x="1497900" y="2396600"/>
            <a:ext cx="666900" cy="1383300"/>
          </a:xfrm>
          <a:prstGeom prst="bentConnector3">
            <a:avLst>
              <a:gd name="adj1" fmla="val 49993"/>
            </a:avLst>
          </a:prstGeom>
          <a:noFill/>
          <a:ln w="19050" cap="flat" cmpd="sng">
            <a:solidFill>
              <a:srgbClr val="C2C2C2"/>
            </a:solidFill>
            <a:prstDash val="solid"/>
            <a:miter lim="8000"/>
            <a:headEnd type="none" w="sm" len="sm"/>
            <a:tailEnd type="none" w="sm" len="sm"/>
          </a:ln>
        </p:spPr>
      </p:cxnSp>
      <p:cxnSp>
        <p:nvCxnSpPr>
          <p:cNvPr id="149" name="Google Shape;149;p19"/>
          <p:cNvCxnSpPr>
            <a:stCxn id="142" idx="2"/>
            <a:endCxn id="150" idx="0"/>
          </p:cNvCxnSpPr>
          <p:nvPr/>
        </p:nvCxnSpPr>
        <p:spPr>
          <a:xfrm rot="-5400000" flipH="1">
            <a:off x="6422100" y="2656100"/>
            <a:ext cx="685800" cy="845400"/>
          </a:xfrm>
          <a:prstGeom prst="bentConnector3">
            <a:avLst>
              <a:gd name="adj1" fmla="val 50000"/>
            </a:avLst>
          </a:prstGeom>
          <a:noFill/>
          <a:ln w="19050" cap="flat" cmpd="sng">
            <a:solidFill>
              <a:srgbClr val="C2C2C2"/>
            </a:solidFill>
            <a:prstDash val="solid"/>
            <a:miter lim="8000"/>
            <a:headEnd type="none" w="sm" len="sm"/>
            <a:tailEnd type="none" w="sm" len="sm"/>
          </a:ln>
        </p:spPr>
      </p:cxnSp>
      <p:cxnSp>
        <p:nvCxnSpPr>
          <p:cNvPr id="151" name="Google Shape;151;p19"/>
          <p:cNvCxnSpPr>
            <a:stCxn id="152" idx="0"/>
            <a:endCxn id="142" idx="2"/>
          </p:cNvCxnSpPr>
          <p:nvPr/>
        </p:nvCxnSpPr>
        <p:spPr>
          <a:xfrm rot="-5400000">
            <a:off x="5576850" y="2656100"/>
            <a:ext cx="685800" cy="845400"/>
          </a:xfrm>
          <a:prstGeom prst="bentConnector3">
            <a:avLst>
              <a:gd name="adj1" fmla="val 50000"/>
            </a:avLst>
          </a:prstGeom>
          <a:noFill/>
          <a:ln w="19050" cap="flat" cmpd="sng">
            <a:solidFill>
              <a:srgbClr val="C2C2C2"/>
            </a:solidFill>
            <a:prstDash val="solid"/>
            <a:miter lim="8000"/>
            <a:headEnd type="none" w="sm" len="sm"/>
            <a:tailEnd type="none" w="sm" len="sm"/>
          </a:ln>
        </p:spPr>
      </p:cxnSp>
      <p:sp>
        <p:nvSpPr>
          <p:cNvPr id="141" name="Google Shape;141;p19"/>
          <p:cNvSpPr txBox="1"/>
          <p:nvPr/>
        </p:nvSpPr>
        <p:spPr>
          <a:xfrm>
            <a:off x="3801750" y="1355500"/>
            <a:ext cx="1540500" cy="366300"/>
          </a:xfrm>
          <a:prstGeom prst="rect">
            <a:avLst/>
          </a:prstGeom>
          <a:noFill/>
          <a:ln w="19050" cap="flat" cmpd="sng">
            <a:solidFill>
              <a:srgbClr val="A72A1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A72A1E"/>
                </a:solidFill>
                <a:latin typeface="Roboto"/>
                <a:ea typeface="Roboto"/>
                <a:cs typeface="Roboto"/>
                <a:sym typeface="Roboto"/>
              </a:rPr>
              <a:t>Database and Test cases</a:t>
            </a:r>
            <a:endParaRPr sz="1000">
              <a:solidFill>
                <a:srgbClr val="A72A1E"/>
              </a:solidFill>
              <a:latin typeface="Roboto"/>
              <a:ea typeface="Roboto"/>
              <a:cs typeface="Roboto"/>
              <a:sym typeface="Roboto"/>
            </a:endParaRPr>
          </a:p>
        </p:txBody>
      </p:sp>
      <p:sp>
        <p:nvSpPr>
          <p:cNvPr id="144" name="Google Shape;144;p19"/>
          <p:cNvSpPr txBox="1"/>
          <p:nvPr/>
        </p:nvSpPr>
        <p:spPr>
          <a:xfrm>
            <a:off x="1753900" y="2388600"/>
            <a:ext cx="1538100" cy="366300"/>
          </a:xfrm>
          <a:prstGeom prst="rect">
            <a:avLst/>
          </a:prstGeom>
          <a:noFill/>
          <a:ln w="19050" cap="flat" cmpd="sng">
            <a:solidFill>
              <a:srgbClr val="A72A1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A72A1E"/>
                </a:solidFill>
                <a:latin typeface="Roboto"/>
                <a:ea typeface="Roboto"/>
                <a:cs typeface="Roboto"/>
                <a:sym typeface="Roboto"/>
              </a:rPr>
              <a:t>Emotion detection dataset</a:t>
            </a:r>
            <a:endParaRPr sz="1000">
              <a:solidFill>
                <a:srgbClr val="A72A1E"/>
              </a:solidFill>
              <a:latin typeface="Roboto"/>
              <a:ea typeface="Roboto"/>
              <a:cs typeface="Roboto"/>
              <a:sym typeface="Roboto"/>
            </a:endParaRPr>
          </a:p>
        </p:txBody>
      </p:sp>
      <p:sp>
        <p:nvSpPr>
          <p:cNvPr id="142" name="Google Shape;142;p19"/>
          <p:cNvSpPr txBox="1"/>
          <p:nvPr/>
        </p:nvSpPr>
        <p:spPr>
          <a:xfrm>
            <a:off x="5573250" y="2369600"/>
            <a:ext cx="1538100" cy="366300"/>
          </a:xfrm>
          <a:prstGeom prst="rect">
            <a:avLst/>
          </a:prstGeom>
          <a:noFill/>
          <a:ln w="19050" cap="flat" cmpd="sng">
            <a:solidFill>
              <a:srgbClr val="A72A1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A72A1E"/>
                </a:solidFill>
                <a:latin typeface="Roboto"/>
                <a:ea typeface="Roboto"/>
                <a:cs typeface="Roboto"/>
                <a:sym typeface="Roboto"/>
              </a:rPr>
              <a:t>Recommender system dataset</a:t>
            </a:r>
            <a:endParaRPr sz="1000">
              <a:solidFill>
                <a:srgbClr val="A72A1E"/>
              </a:solidFill>
              <a:latin typeface="Roboto"/>
              <a:ea typeface="Roboto"/>
              <a:cs typeface="Roboto"/>
              <a:sym typeface="Roboto"/>
            </a:endParaRPr>
          </a:p>
        </p:txBody>
      </p:sp>
      <p:sp>
        <p:nvSpPr>
          <p:cNvPr id="150" name="Google Shape;150;p19"/>
          <p:cNvSpPr txBox="1"/>
          <p:nvPr/>
        </p:nvSpPr>
        <p:spPr>
          <a:xfrm>
            <a:off x="6418500" y="3421700"/>
            <a:ext cx="1538100" cy="366300"/>
          </a:xfrm>
          <a:prstGeom prst="rect">
            <a:avLst/>
          </a:prstGeom>
          <a:noFill/>
          <a:ln w="19050" cap="flat" cmpd="sng">
            <a:solidFill>
              <a:srgbClr val="A72A1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A72A1E"/>
                </a:solidFill>
                <a:latin typeface="Roboto"/>
                <a:ea typeface="Roboto"/>
                <a:cs typeface="Roboto"/>
                <a:sym typeface="Roboto"/>
              </a:rPr>
              <a:t>Song Dataset</a:t>
            </a:r>
            <a:endParaRPr sz="1000">
              <a:solidFill>
                <a:srgbClr val="A72A1E"/>
              </a:solidFill>
              <a:latin typeface="Roboto"/>
              <a:ea typeface="Roboto"/>
              <a:cs typeface="Roboto"/>
              <a:sym typeface="Roboto"/>
            </a:endParaRPr>
          </a:p>
        </p:txBody>
      </p:sp>
      <p:sp>
        <p:nvSpPr>
          <p:cNvPr id="152" name="Google Shape;152;p19"/>
          <p:cNvSpPr txBox="1"/>
          <p:nvPr/>
        </p:nvSpPr>
        <p:spPr>
          <a:xfrm>
            <a:off x="4728000" y="3421700"/>
            <a:ext cx="1538100" cy="366300"/>
          </a:xfrm>
          <a:prstGeom prst="rect">
            <a:avLst/>
          </a:prstGeom>
          <a:noFill/>
          <a:ln w="19050" cap="flat" cmpd="sng">
            <a:solidFill>
              <a:srgbClr val="A72A1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A72A1E"/>
                </a:solidFill>
                <a:latin typeface="Roboto"/>
                <a:ea typeface="Roboto"/>
                <a:cs typeface="Roboto"/>
                <a:sym typeface="Roboto"/>
              </a:rPr>
              <a:t>Netflix Movie Dataset</a:t>
            </a:r>
            <a:endParaRPr sz="1000">
              <a:solidFill>
                <a:srgbClr val="A72A1E"/>
              </a:solidFill>
              <a:latin typeface="Roboto"/>
              <a:ea typeface="Roboto"/>
              <a:cs typeface="Roboto"/>
              <a:sym typeface="Roboto"/>
            </a:endParaRPr>
          </a:p>
        </p:txBody>
      </p:sp>
      <p:sp>
        <p:nvSpPr>
          <p:cNvPr id="146" name="Google Shape;146;p19"/>
          <p:cNvSpPr txBox="1"/>
          <p:nvPr/>
        </p:nvSpPr>
        <p:spPr>
          <a:xfrm>
            <a:off x="3292000" y="3421700"/>
            <a:ext cx="1145400" cy="366300"/>
          </a:xfrm>
          <a:prstGeom prst="rect">
            <a:avLst/>
          </a:prstGeom>
          <a:noFill/>
          <a:ln w="19050" cap="flat" cmpd="sng">
            <a:solidFill>
              <a:srgbClr val="A72A1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A72A1E"/>
                </a:solidFill>
                <a:latin typeface="Roboto"/>
                <a:ea typeface="Roboto"/>
                <a:cs typeface="Roboto"/>
                <a:sym typeface="Roboto"/>
              </a:rPr>
              <a:t>Video Data</a:t>
            </a:r>
            <a:endParaRPr sz="1000">
              <a:solidFill>
                <a:srgbClr val="A72A1E"/>
              </a:solidFill>
              <a:latin typeface="Roboto"/>
              <a:ea typeface="Roboto"/>
              <a:cs typeface="Roboto"/>
              <a:sym typeface="Roboto"/>
            </a:endParaRPr>
          </a:p>
        </p:txBody>
      </p:sp>
      <p:sp>
        <p:nvSpPr>
          <p:cNvPr id="148" name="Google Shape;148;p19"/>
          <p:cNvSpPr txBox="1"/>
          <p:nvPr/>
        </p:nvSpPr>
        <p:spPr>
          <a:xfrm>
            <a:off x="631650" y="3421700"/>
            <a:ext cx="1016100" cy="366300"/>
          </a:xfrm>
          <a:prstGeom prst="rect">
            <a:avLst/>
          </a:prstGeom>
          <a:noFill/>
          <a:ln w="19050" cap="flat" cmpd="sng">
            <a:solidFill>
              <a:srgbClr val="A72A1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A72A1E"/>
                </a:solidFill>
                <a:latin typeface="Roboto"/>
                <a:ea typeface="Roboto"/>
                <a:cs typeface="Roboto"/>
                <a:sym typeface="Roboto"/>
              </a:rPr>
              <a:t>Real time data</a:t>
            </a:r>
            <a:endParaRPr sz="1000">
              <a:solidFill>
                <a:srgbClr val="A72A1E"/>
              </a:solidFill>
              <a:latin typeface="Roboto"/>
              <a:ea typeface="Roboto"/>
              <a:cs typeface="Roboto"/>
              <a:sym typeface="Roboto"/>
            </a:endParaRPr>
          </a:p>
        </p:txBody>
      </p:sp>
      <p:sp>
        <p:nvSpPr>
          <p:cNvPr id="153" name="Google Shape;153;p19"/>
          <p:cNvSpPr/>
          <p:nvPr/>
        </p:nvSpPr>
        <p:spPr>
          <a:xfrm>
            <a:off x="1909200" y="3425000"/>
            <a:ext cx="1002600" cy="359700"/>
          </a:xfrm>
          <a:prstGeom prst="rect">
            <a:avLst/>
          </a:prstGeom>
          <a:solidFill>
            <a:schemeClr val="lt2"/>
          </a:solidFill>
          <a:ln w="1905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980000"/>
              </a:solidFill>
            </a:endParaRPr>
          </a:p>
        </p:txBody>
      </p:sp>
      <p:cxnSp>
        <p:nvCxnSpPr>
          <p:cNvPr id="154" name="Google Shape;154;p19"/>
          <p:cNvCxnSpPr>
            <a:stCxn id="153" idx="0"/>
          </p:cNvCxnSpPr>
          <p:nvPr/>
        </p:nvCxnSpPr>
        <p:spPr>
          <a:xfrm rot="10800000">
            <a:off x="2410500" y="3112400"/>
            <a:ext cx="0" cy="312600"/>
          </a:xfrm>
          <a:prstGeom prst="straightConnector1">
            <a:avLst/>
          </a:prstGeom>
          <a:noFill/>
          <a:ln w="19050" cap="flat" cmpd="sng">
            <a:solidFill>
              <a:srgbClr val="C2C2C2"/>
            </a:solidFill>
            <a:prstDash val="solid"/>
            <a:round/>
            <a:headEnd type="none" w="med" len="med"/>
            <a:tailEnd type="none" w="med" len="med"/>
          </a:ln>
        </p:spPr>
      </p:cxnSp>
      <p:sp>
        <p:nvSpPr>
          <p:cNvPr id="155" name="Google Shape;155;p19"/>
          <p:cNvSpPr txBox="1"/>
          <p:nvPr/>
        </p:nvSpPr>
        <p:spPr>
          <a:xfrm>
            <a:off x="1941900" y="3428275"/>
            <a:ext cx="926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A72A1E"/>
                </a:solidFill>
                <a:latin typeface="Roboto"/>
                <a:ea typeface="Roboto"/>
                <a:cs typeface="Roboto"/>
                <a:sym typeface="Roboto"/>
              </a:rPr>
              <a:t>Image Data</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1036</Words>
  <Application>Microsoft Office PowerPoint</Application>
  <PresentationFormat>On-screen Show (16:9)</PresentationFormat>
  <Paragraphs>155</Paragraphs>
  <Slides>20</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Raleway</vt:lpstr>
      <vt:lpstr>Roboto Medium</vt:lpstr>
      <vt:lpstr>Times New Roman</vt:lpstr>
      <vt:lpstr>Roboto</vt:lpstr>
      <vt:lpstr>Arial</vt:lpstr>
      <vt:lpstr>Lato</vt:lpstr>
      <vt:lpstr>Streamline</vt:lpstr>
      <vt:lpstr>PowerPoint Presentation</vt:lpstr>
      <vt:lpstr>Table of Contents    </vt:lpstr>
      <vt:lpstr>Table of Contents [Continued…]</vt:lpstr>
      <vt:lpstr>1. Team Work    </vt:lpstr>
      <vt:lpstr>2.1 Design Document (System Architecture)    </vt:lpstr>
      <vt:lpstr>2.2 Design Document (Pipeline for Emotion Detection)     </vt:lpstr>
      <vt:lpstr>2.3 Design Document (Flow Chart- Recommender System)     </vt:lpstr>
      <vt:lpstr>2.3 Design Document (Flow Chart- Recommender System) [Continued…]</vt:lpstr>
      <vt:lpstr>3. Test cases and dataset    </vt:lpstr>
      <vt:lpstr>4.1 Implementation of Emotion Detection   </vt:lpstr>
      <vt:lpstr>4.2 Implementation of Movie and Song Recommendation System    </vt:lpstr>
      <vt:lpstr>5. Modules and System Integration  </vt:lpstr>
      <vt:lpstr>6. Technology Used </vt:lpstr>
      <vt:lpstr>7. Description Of Project</vt:lpstr>
      <vt:lpstr>7.1 Emotion Part (Detection + Recognition)</vt:lpstr>
      <vt:lpstr>7.2 Recommedation Part (Movie + Song Recommendation) </vt:lpstr>
      <vt:lpstr> 8 Result</vt:lpstr>
      <vt:lpstr>9 Conclusion</vt:lpstr>
      <vt:lpstr>10 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Gupta Shruti</cp:lastModifiedBy>
  <cp:revision>24</cp:revision>
  <dcterms:modified xsi:type="dcterms:W3CDTF">2023-05-25T08:46:21Z</dcterms:modified>
</cp:coreProperties>
</file>