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68"/>
  </p:notes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3" r:id="rId22"/>
    <p:sldId id="320" r:id="rId23"/>
    <p:sldId id="321" r:id="rId24"/>
    <p:sldId id="322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54" r:id="rId42"/>
    <p:sldId id="341" r:id="rId43"/>
    <p:sldId id="353" r:id="rId44"/>
    <p:sldId id="342" r:id="rId45"/>
    <p:sldId id="343" r:id="rId46"/>
    <p:sldId id="345" r:id="rId47"/>
    <p:sldId id="346" r:id="rId48"/>
    <p:sldId id="347" r:id="rId49"/>
    <p:sldId id="355" r:id="rId50"/>
    <p:sldId id="356" r:id="rId51"/>
    <p:sldId id="348" r:id="rId52"/>
    <p:sldId id="349" r:id="rId53"/>
    <p:sldId id="352" r:id="rId54"/>
    <p:sldId id="350" r:id="rId55"/>
    <p:sldId id="351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6"/>
    <p:restoredTop sz="94729"/>
  </p:normalViewPr>
  <p:slideViewPr>
    <p:cSldViewPr snapToGrid="0" snapToObjects="1">
      <p:cViewPr varScale="1">
        <p:scale>
          <a:sx n="84" d="100"/>
          <a:sy n="84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64A6B-7A06-1E4A-8C23-F7D6A399DA1A}" type="datetimeFigureOut">
              <a:rPr lang="ru-RU" smtClean="0"/>
              <a:t>06.06.17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243E8-21E7-6242-8274-9EC75D5287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67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x-none"/>
          </a:p>
        </p:txBody>
      </p:sp>
      <p:sp>
        <p:nvSpPr>
          <p:cNvPr id="19459" name="Rectangle 2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ru-RU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856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x-none"/>
          </a:p>
        </p:txBody>
      </p:sp>
      <p:sp>
        <p:nvSpPr>
          <p:cNvPr id="28675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ru-RU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00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x-none"/>
          </a:p>
        </p:txBody>
      </p:sp>
      <p:sp>
        <p:nvSpPr>
          <p:cNvPr id="29699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ru-RU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35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x-none"/>
          </a:p>
        </p:txBody>
      </p:sp>
      <p:sp>
        <p:nvSpPr>
          <p:cNvPr id="20483" name="Rectangle 2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ru-RU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43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x-none"/>
          </a:p>
        </p:txBody>
      </p:sp>
      <p:sp>
        <p:nvSpPr>
          <p:cNvPr id="21507" name="Rectangle 2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ru-RU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2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x-none"/>
          </a:p>
        </p:txBody>
      </p:sp>
      <p:sp>
        <p:nvSpPr>
          <p:cNvPr id="22531" name="Rectangle 2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ru-RU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6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x-none"/>
          </a:p>
        </p:txBody>
      </p:sp>
      <p:sp>
        <p:nvSpPr>
          <p:cNvPr id="23555" name="Rectangle 2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ru-RU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97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x-none"/>
          </a:p>
        </p:txBody>
      </p:sp>
      <p:sp>
        <p:nvSpPr>
          <p:cNvPr id="24579" name="Rectangle 2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ru-RU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x-none"/>
          </a:p>
        </p:txBody>
      </p:sp>
      <p:sp>
        <p:nvSpPr>
          <p:cNvPr id="25603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ru-RU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04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x-none"/>
          </a:p>
        </p:txBody>
      </p:sp>
      <p:sp>
        <p:nvSpPr>
          <p:cNvPr id="26627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ru-RU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71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x-none"/>
          </a:p>
        </p:txBody>
      </p:sp>
      <p:sp>
        <p:nvSpPr>
          <p:cNvPr id="27651" name="Rectangle 3"/>
          <p:cNvSpPr>
            <a:spLocks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ru-RU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2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06.06.17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62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06.06.17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6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06.06.17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21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06.06.17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3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06.06.17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73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06.06.17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26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06.06.17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4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06.06.17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10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06.06.17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3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06.06.17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21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4CB23-B263-4A46-8FD0-F750C3A9B517}" type="datetimeFigureOut">
              <a:rPr lang="ru-RU" smtClean="0"/>
              <a:t>06.06.17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70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4CB23-B263-4A46-8FD0-F750C3A9B517}" type="datetimeFigureOut">
              <a:rPr lang="ru-RU" smtClean="0"/>
              <a:t>06.06.17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95C6-86AD-DB4B-A4DA-672B2AD292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5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69280" y="5535168"/>
            <a:ext cx="6156960" cy="661416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Преподаватель: Захарчук Сергей Сергеевич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30" name="Picture 6" descr="Kcy;&amp;acy;&amp;rcy;&amp;tcy;&amp;icy;&amp;ncy;&amp;kcy;&amp;i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755722"/>
            <a:ext cx="84010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66672" y="3273209"/>
            <a:ext cx="4382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Python </a:t>
            </a:r>
            <a:r>
              <a:rPr lang="ru-RU" sz="3200" dirty="0" smtClean="0">
                <a:solidFill>
                  <a:schemeClr val="bg1"/>
                </a:solidFill>
              </a:rPr>
              <a:t>как первый язык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92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deadlock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Применение блокировки порождает другую проблему – </a:t>
            </a:r>
            <a:r>
              <a:rPr lang="ru-RU" dirty="0" err="1"/>
              <a:t>дедлок</a:t>
            </a:r>
            <a:r>
              <a:rPr lang="ru-RU" dirty="0"/>
              <a:t> (</a:t>
            </a:r>
            <a:r>
              <a:rPr lang="ru-RU" dirty="0" err="1"/>
              <a:t>deadlock</a:t>
            </a:r>
            <a:r>
              <a:rPr lang="ru-RU" dirty="0"/>
              <a:t>) – мертвая блокировка. Пример </a:t>
            </a:r>
            <a:r>
              <a:rPr lang="ru-RU" dirty="0" err="1"/>
              <a:t>дедлока</a:t>
            </a:r>
            <a:r>
              <a:rPr lang="ru-RU" dirty="0"/>
              <a:t>: имеется два потока и два списка. Первый поток блокирует первый список, второй поток блокирует второй список. Первый поток изнутри первой блокировки пытается получить доступ к уже заблокированному второму списку, второй поток пытается проделать то же самое с первым списком. Получается неопределенная ситуация с бесконечным ожиданием.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602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deadlock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Решение- политика очередности </a:t>
            </a:r>
            <a:r>
              <a:rPr lang="ru-RU" dirty="0" smtClean="0"/>
              <a:t>блокировок</a:t>
            </a:r>
          </a:p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локировка </a:t>
            </a:r>
            <a:r>
              <a:rPr lang="ru-RU" dirty="0"/>
              <a:t>первого списка идет всегда первой, а уже потом идет блокировка второго списка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7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deadlock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Ещё проблема, что </a:t>
            </a:r>
            <a:r>
              <a:rPr lang="ru-RU" dirty="0"/>
              <a:t>н</a:t>
            </a:r>
            <a:r>
              <a:rPr lang="ru-RU" dirty="0" smtClean="0"/>
              <a:t>есколько </a:t>
            </a:r>
            <a:r>
              <a:rPr lang="ru-RU" dirty="0"/>
              <a:t>потоков могут одновременно ждать доступа к уже заблокированному ресурсу и при этом ничего не делать. Каждая </a:t>
            </a:r>
            <a:r>
              <a:rPr lang="ru-RU" dirty="0" smtClean="0"/>
              <a:t>программа </a:t>
            </a:r>
            <a:r>
              <a:rPr lang="ru-RU" dirty="0"/>
              <a:t>всегда имеет главный управляющий поток.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271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deadlock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Интерпретатор питона использует внутренний глобальный </a:t>
            </a:r>
            <a:r>
              <a:rPr lang="ru-RU" dirty="0" err="1"/>
              <a:t>блокировщик</a:t>
            </a:r>
            <a:r>
              <a:rPr lang="ru-RU" dirty="0"/>
              <a:t> (GIL), который позволяет выполняться только одному потоку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сводит на нет преимущества многоядерной архитектуры процессоров. Для многопоточных приложений, которые работают в основном на дисковые операции чтения/записи, это не имеет особого значения, а для приложений, которые делят процессорное время между потоками, это является серьезным ограничением.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74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Создание потока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создания </a:t>
            </a:r>
            <a:r>
              <a:rPr lang="ru-RU" dirty="0" smtClean="0"/>
              <a:t>потоков</a:t>
            </a:r>
            <a:r>
              <a:rPr lang="en-US" dirty="0" smtClean="0"/>
              <a:t> </a:t>
            </a:r>
            <a:r>
              <a:rPr lang="ru-RU" dirty="0" smtClean="0"/>
              <a:t>используется </a:t>
            </a:r>
            <a:r>
              <a:rPr lang="ru-RU" dirty="0"/>
              <a:t>стандартный модуль </a:t>
            </a:r>
            <a:r>
              <a:rPr lang="ru-RU" dirty="0" err="1"/>
              <a:t>threading</a:t>
            </a:r>
            <a:r>
              <a:rPr lang="ru-RU" dirty="0"/>
              <a:t>. Есть два варианта создания потоков: </a:t>
            </a:r>
          </a:p>
          <a:p>
            <a:r>
              <a:rPr lang="ru-RU" dirty="0"/>
              <a:t>вызов функции</a:t>
            </a:r>
          </a:p>
          <a:p>
            <a:pPr marL="0" indent="0">
              <a:buNone/>
            </a:pPr>
            <a:r>
              <a:rPr lang="ru-RU" dirty="0" err="1"/>
              <a:t>threading.Thread</a:t>
            </a:r>
            <a:r>
              <a:rPr lang="ru-RU" dirty="0"/>
              <a:t>()</a:t>
            </a:r>
          </a:p>
          <a:p>
            <a:r>
              <a:rPr lang="ru-RU" dirty="0"/>
              <a:t>вызов класса</a:t>
            </a:r>
          </a:p>
          <a:p>
            <a:pPr marL="0" indent="0">
              <a:buNone/>
            </a:pPr>
            <a:r>
              <a:rPr lang="ru-RU" dirty="0" err="1"/>
              <a:t>threading.Thread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537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Создание потока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threading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/>
              <a:t>time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clock(interval):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while </a:t>
            </a:r>
            <a:r>
              <a:rPr lang="en-US" dirty="0"/>
              <a:t>True: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print</a:t>
            </a:r>
            <a:r>
              <a:rPr lang="en-US" dirty="0"/>
              <a:t>("The time is %s" % </a:t>
            </a:r>
            <a:r>
              <a:rPr lang="en-US" dirty="0" err="1"/>
              <a:t>time.ctime</a:t>
            </a:r>
            <a:r>
              <a:rPr lang="en-US" dirty="0"/>
              <a:t>())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err="1" smtClean="0"/>
              <a:t>time.sleep</a:t>
            </a:r>
            <a:r>
              <a:rPr lang="en-US" dirty="0" smtClean="0"/>
              <a:t>(interval</a:t>
            </a:r>
            <a:r>
              <a:rPr lang="en-US" dirty="0"/>
              <a:t>)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t </a:t>
            </a:r>
            <a:r>
              <a:rPr lang="en-US" dirty="0"/>
              <a:t>= </a:t>
            </a:r>
            <a:r>
              <a:rPr lang="en-US" dirty="0" err="1"/>
              <a:t>threading.Thread</a:t>
            </a:r>
            <a:r>
              <a:rPr lang="en-US" dirty="0"/>
              <a:t>(target=clock, </a:t>
            </a:r>
            <a:r>
              <a:rPr lang="en-US" dirty="0" err="1"/>
              <a:t>args</a:t>
            </a:r>
            <a:r>
              <a:rPr lang="en-US" dirty="0"/>
              <a:t>=(15,))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t.daemon</a:t>
            </a:r>
            <a:r>
              <a:rPr lang="en-US" dirty="0" smtClean="0"/>
              <a:t> </a:t>
            </a:r>
            <a:r>
              <a:rPr lang="en-US" dirty="0"/>
              <a:t>= True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t.start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173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Создание потока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threading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/>
              <a:t>time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/>
              <a:t>ClockThread</a:t>
            </a:r>
            <a:r>
              <a:rPr lang="en-US" dirty="0"/>
              <a:t>(</a:t>
            </a:r>
            <a:r>
              <a:rPr lang="en-US" dirty="0" err="1"/>
              <a:t>threading.Thread</a:t>
            </a:r>
            <a:r>
              <a:rPr lang="en-US" dirty="0"/>
              <a:t>):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self,interval</a:t>
            </a:r>
            <a:r>
              <a:rPr lang="en-US" dirty="0"/>
              <a:t>):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threading.Thread</a:t>
            </a:r>
            <a:r>
              <a:rPr lang="en-US" dirty="0"/>
              <a:t>.__</a:t>
            </a:r>
            <a:r>
              <a:rPr lang="en-US" dirty="0" err="1"/>
              <a:t>init</a:t>
            </a:r>
            <a:r>
              <a:rPr lang="en-US" dirty="0"/>
              <a:t>__(self)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err="1" smtClean="0"/>
              <a:t>self.daemon</a:t>
            </a:r>
            <a:r>
              <a:rPr lang="en-US" dirty="0" smtClean="0"/>
              <a:t> </a:t>
            </a:r>
            <a:r>
              <a:rPr lang="en-US" dirty="0"/>
              <a:t>= True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err="1" smtClean="0"/>
              <a:t>self.interval</a:t>
            </a:r>
            <a:r>
              <a:rPr lang="en-US" dirty="0" smtClean="0"/>
              <a:t> </a:t>
            </a:r>
            <a:r>
              <a:rPr lang="en-US" dirty="0"/>
              <a:t>= interval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run(self):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while </a:t>
            </a:r>
            <a:r>
              <a:rPr lang="en-US" dirty="0"/>
              <a:t>True: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	</a:t>
            </a:r>
            <a:r>
              <a:rPr lang="en-US" dirty="0" smtClean="0"/>
              <a:t>print</a:t>
            </a:r>
            <a:r>
              <a:rPr lang="en-US" dirty="0"/>
              <a:t>("The time is %s" % </a:t>
            </a:r>
            <a:r>
              <a:rPr lang="en-US" dirty="0" err="1"/>
              <a:t>time.ctime</a:t>
            </a:r>
            <a:r>
              <a:rPr lang="en-US" dirty="0"/>
              <a:t>()) </a:t>
            </a:r>
            <a:r>
              <a:rPr lang="ru-RU" dirty="0" smtClean="0"/>
              <a:t>					                                </a:t>
            </a:r>
            <a:r>
              <a:rPr lang="en-US" dirty="0" err="1" smtClean="0"/>
              <a:t>time.sleep</a:t>
            </a:r>
            <a:r>
              <a:rPr lang="en-US" dirty="0" smtClean="0"/>
              <a:t>(</a:t>
            </a:r>
            <a:r>
              <a:rPr lang="en-US" dirty="0" err="1" smtClean="0"/>
              <a:t>self.interval</a:t>
            </a:r>
            <a:r>
              <a:rPr lang="en-US" dirty="0"/>
              <a:t>)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t </a:t>
            </a:r>
            <a:r>
              <a:rPr lang="en-US" dirty="0"/>
              <a:t>= </a:t>
            </a:r>
            <a:r>
              <a:rPr lang="en-US" dirty="0" err="1"/>
              <a:t>ClockThread</a:t>
            </a:r>
            <a:r>
              <a:rPr lang="en-US" dirty="0"/>
              <a:t>(15)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t.start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932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Создание потока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Для управления потоками существуют методы:</a:t>
            </a:r>
          </a:p>
          <a:p>
            <a:r>
              <a:rPr lang="ru-RU" dirty="0" err="1"/>
              <a:t>start</a:t>
            </a:r>
            <a:r>
              <a:rPr lang="ru-RU" dirty="0"/>
              <a:t>() – дает потоку жизнь.</a:t>
            </a:r>
          </a:p>
          <a:p>
            <a:r>
              <a:rPr lang="ru-RU" dirty="0" err="1"/>
              <a:t>run</a:t>
            </a:r>
            <a:r>
              <a:rPr lang="ru-RU" dirty="0"/>
              <a:t>() –этот метод представляет действия, которые должны быть выполнены в потоке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/>
              <a:t>join</a:t>
            </a:r>
            <a:r>
              <a:rPr lang="ru-RU" dirty="0"/>
              <a:t>([</a:t>
            </a:r>
            <a:r>
              <a:rPr lang="ru-RU" dirty="0" err="1"/>
              <a:t>timeout</a:t>
            </a:r>
            <a:r>
              <a:rPr lang="ru-RU" dirty="0"/>
              <a:t>]) – поток, который вызывает этот метод, приостанавливается, ожидая завершения потока, чей метод вызван. Параметр </a:t>
            </a:r>
            <a:r>
              <a:rPr lang="ru-RU" dirty="0" err="1"/>
              <a:t>timeout</a:t>
            </a:r>
            <a:r>
              <a:rPr lang="ru-RU" dirty="0"/>
              <a:t> (число с плавающей точкой) позволяет указать время ожидания (в секундах), по истечении которого приостановленный поток продолжает свою работу независимо от завершения потока, чей метод </a:t>
            </a:r>
            <a:r>
              <a:rPr lang="ru-RU" dirty="0" err="1"/>
              <a:t>join</a:t>
            </a:r>
            <a:r>
              <a:rPr lang="ru-RU" dirty="0"/>
              <a:t> был вызван. Вызывать </a:t>
            </a:r>
            <a:r>
              <a:rPr lang="ru-RU" dirty="0" err="1"/>
              <a:t>join</a:t>
            </a:r>
            <a:r>
              <a:rPr lang="ru-RU" dirty="0"/>
              <a:t>() некоторого потока можно много раз. Поток не может вызвать метод </a:t>
            </a:r>
            <a:r>
              <a:rPr lang="ru-RU" dirty="0" err="1"/>
              <a:t>join</a:t>
            </a:r>
            <a:r>
              <a:rPr lang="ru-RU" dirty="0"/>
              <a:t>() самого себя. Также нельзя ожидать завершения еще не запущенного потока. </a:t>
            </a:r>
          </a:p>
        </p:txBody>
      </p:sp>
    </p:spTree>
    <p:extLst>
      <p:ext uri="{BB962C8B-B14F-4D97-AF65-F5344CB8AC3E}">
        <p14:creationId xmlns:p14="http://schemas.microsoft.com/office/powerpoint/2010/main" val="90354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Создание потока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getName</a:t>
            </a:r>
            <a:r>
              <a:rPr lang="ru-RU" dirty="0"/>
              <a:t>() – возвращает имя потока. </a:t>
            </a:r>
          </a:p>
          <a:p>
            <a:r>
              <a:rPr lang="ru-RU" dirty="0" err="1"/>
              <a:t>setName</a:t>
            </a:r>
            <a:r>
              <a:rPr lang="ru-RU" dirty="0"/>
              <a:t>(</a:t>
            </a:r>
            <a:r>
              <a:rPr lang="ru-RU" dirty="0" err="1"/>
              <a:t>name</a:t>
            </a:r>
            <a:r>
              <a:rPr lang="ru-RU" dirty="0"/>
              <a:t>) – присваивает потоку имя </a:t>
            </a:r>
            <a:r>
              <a:rPr lang="ru-RU" dirty="0" err="1"/>
              <a:t>name</a:t>
            </a:r>
            <a:r>
              <a:rPr lang="ru-RU" dirty="0"/>
              <a:t>.</a:t>
            </a:r>
          </a:p>
          <a:p>
            <a:r>
              <a:rPr lang="ru-RU" dirty="0" err="1"/>
              <a:t>isAlive</a:t>
            </a:r>
            <a:r>
              <a:rPr lang="ru-RU" dirty="0"/>
              <a:t>() – возвращает истину, если поток работает (метод </a:t>
            </a:r>
            <a:r>
              <a:rPr lang="ru-RU" dirty="0" err="1"/>
              <a:t>run</a:t>
            </a:r>
            <a:r>
              <a:rPr lang="ru-RU" dirty="0"/>
              <a:t>() уже вызван).</a:t>
            </a:r>
          </a:p>
          <a:p>
            <a:r>
              <a:rPr lang="ru-RU" dirty="0" err="1"/>
              <a:t>isDaemon</a:t>
            </a:r>
            <a:r>
              <a:rPr lang="ru-RU" dirty="0"/>
              <a:t>() – возвращает истину, если поток имеет признак демона. </a:t>
            </a:r>
          </a:p>
          <a:p>
            <a:r>
              <a:rPr lang="ru-RU" dirty="0" err="1"/>
              <a:t>setDaemon</a:t>
            </a:r>
            <a:r>
              <a:rPr lang="ru-RU" dirty="0"/>
              <a:t>(</a:t>
            </a:r>
            <a:r>
              <a:rPr lang="ru-RU" dirty="0" err="1"/>
              <a:t>daemonic</a:t>
            </a:r>
            <a:r>
              <a:rPr lang="ru-RU" dirty="0"/>
              <a:t>) – устанавливает признак </a:t>
            </a:r>
            <a:r>
              <a:rPr lang="ru-RU" dirty="0" err="1"/>
              <a:t>daemonic</a:t>
            </a:r>
            <a:r>
              <a:rPr lang="ru-RU" dirty="0"/>
              <a:t> того, что поток является демоном. </a:t>
            </a:r>
          </a:p>
          <a:p>
            <a:r>
              <a:rPr lang="ru-RU" dirty="0" err="1"/>
              <a:t>activeCount</a:t>
            </a:r>
            <a:r>
              <a:rPr lang="ru-RU" dirty="0"/>
              <a:t>() – возвращает количество активных в настоящий момент экземпляров класса </a:t>
            </a:r>
            <a:r>
              <a:rPr lang="ru-RU" dirty="0" err="1"/>
              <a:t>Thread</a:t>
            </a:r>
            <a:r>
              <a:rPr lang="ru-RU" dirty="0"/>
              <a:t>. Фактически это </a:t>
            </a:r>
            <a:r>
              <a:rPr lang="ru-RU" dirty="0" err="1"/>
              <a:t>len</a:t>
            </a:r>
            <a:r>
              <a:rPr lang="ru-RU" dirty="0"/>
              <a:t>(</a:t>
            </a:r>
            <a:r>
              <a:rPr lang="ru-RU" dirty="0" err="1"/>
              <a:t>threading.enumerate</a:t>
            </a:r>
            <a:r>
              <a:rPr lang="ru-RU" dirty="0"/>
              <a:t>()).</a:t>
            </a:r>
          </a:p>
          <a:p>
            <a:r>
              <a:rPr lang="ru-RU" dirty="0" err="1"/>
              <a:t>currentThread</a:t>
            </a:r>
            <a:r>
              <a:rPr lang="ru-RU" dirty="0"/>
              <a:t>() – возвращает текущий объект-поток, т.е. соответствующий потоку управления, который вызвал эту функцию.</a:t>
            </a:r>
          </a:p>
          <a:p>
            <a:r>
              <a:rPr lang="ru-RU" dirty="0" err="1"/>
              <a:t>enumerate</a:t>
            </a:r>
            <a:r>
              <a:rPr lang="ru-RU" dirty="0"/>
              <a:t>() – возвращает список активных потоков.</a:t>
            </a:r>
          </a:p>
        </p:txBody>
      </p:sp>
    </p:spTree>
    <p:extLst>
      <p:ext uri="{BB962C8B-B14F-4D97-AF65-F5344CB8AC3E}">
        <p14:creationId xmlns:p14="http://schemas.microsoft.com/office/powerpoint/2010/main" val="608607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Блокировки (</a:t>
            </a:r>
            <a:r>
              <a:rPr lang="ru-RU" b="1" dirty="0" err="1">
                <a:solidFill>
                  <a:schemeClr val="bg1"/>
                </a:solidFill>
              </a:rPr>
              <a:t>Lock</a:t>
            </a:r>
            <a:r>
              <a:rPr lang="ru-RU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Создадим три </a:t>
            </a:r>
            <a:r>
              <a:rPr lang="ru-RU" dirty="0"/>
              <a:t>потока, каждый из которых будет считывать стартовую страницу по указанному </a:t>
            </a:r>
            <a:r>
              <a:rPr lang="ru-RU" dirty="0" err="1"/>
              <a:t>Web</a:t>
            </a:r>
            <a:r>
              <a:rPr lang="ru-RU" dirty="0"/>
              <a:t>-адресу.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Иимеется</a:t>
            </a:r>
            <a:r>
              <a:rPr lang="ru-RU" dirty="0" smtClean="0"/>
              <a:t> </a:t>
            </a:r>
            <a:r>
              <a:rPr lang="ru-RU" dirty="0"/>
              <a:t>глобальный ресурс – список </a:t>
            </a:r>
            <a:r>
              <a:rPr lang="ru-RU" dirty="0" err="1"/>
              <a:t>урлов</a:t>
            </a:r>
            <a:r>
              <a:rPr lang="ru-RU" dirty="0"/>
              <a:t> – </a:t>
            </a:r>
            <a:r>
              <a:rPr lang="ru-RU" dirty="0" err="1"/>
              <a:t>url_list</a:t>
            </a:r>
            <a:r>
              <a:rPr lang="ru-RU" dirty="0"/>
              <a:t> – доступ к которому будет блокироваться с помощью блокировки </a:t>
            </a:r>
            <a:r>
              <a:rPr lang="ru-RU" dirty="0" err="1"/>
              <a:t>threading.Lock</a:t>
            </a:r>
            <a:r>
              <a:rPr lang="ru-RU" dirty="0"/>
              <a:t>(). Объект </a:t>
            </a:r>
            <a:r>
              <a:rPr lang="ru-RU" dirty="0" err="1"/>
              <a:t>Lock</a:t>
            </a:r>
            <a:r>
              <a:rPr lang="ru-RU" dirty="0"/>
              <a:t> имеет методы:</a:t>
            </a:r>
          </a:p>
          <a:p>
            <a:r>
              <a:rPr lang="ru-RU" dirty="0" err="1" smtClean="0"/>
              <a:t>acquire</a:t>
            </a:r>
            <a:r>
              <a:rPr lang="ru-RU" dirty="0"/>
              <a:t>([</a:t>
            </a:r>
            <a:r>
              <a:rPr lang="ru-RU" dirty="0" err="1"/>
              <a:t>blocking</a:t>
            </a:r>
            <a:r>
              <a:rPr lang="ru-RU" dirty="0"/>
              <a:t>=</a:t>
            </a:r>
            <a:r>
              <a:rPr lang="ru-RU" dirty="0" err="1"/>
              <a:t>True</a:t>
            </a:r>
            <a:r>
              <a:rPr lang="ru-RU" dirty="0"/>
              <a:t>]) – делает запрос на запирание замка. Если параметр </a:t>
            </a:r>
            <a:r>
              <a:rPr lang="ru-RU" dirty="0" err="1"/>
              <a:t>blocking</a:t>
            </a:r>
            <a:r>
              <a:rPr lang="ru-RU" dirty="0"/>
              <a:t> не указан или является истиной, то поток будет ожидать освобождения замка.</a:t>
            </a:r>
          </a:p>
          <a:p>
            <a:pPr marL="0" indent="0">
              <a:buNone/>
            </a:pPr>
            <a:r>
              <a:rPr lang="ru-RU" dirty="0"/>
              <a:t>Если параметр не был задан, метод не возвратит значения.</a:t>
            </a:r>
          </a:p>
          <a:p>
            <a:pPr marL="0" indent="0">
              <a:buNone/>
            </a:pPr>
            <a:r>
              <a:rPr lang="ru-RU" dirty="0"/>
              <a:t>Если </a:t>
            </a:r>
            <a:r>
              <a:rPr lang="ru-RU" dirty="0" err="1"/>
              <a:t>blocking</a:t>
            </a:r>
            <a:r>
              <a:rPr lang="ru-RU" dirty="0"/>
              <a:t> был задан и истинен, метод возвратит </a:t>
            </a:r>
            <a:r>
              <a:rPr lang="ru-RU" dirty="0" err="1"/>
              <a:t>True</a:t>
            </a:r>
            <a:r>
              <a:rPr lang="ru-RU" dirty="0"/>
              <a:t> (после успешного овладения замком). </a:t>
            </a:r>
          </a:p>
          <a:p>
            <a:pPr marL="0" indent="0">
              <a:buNone/>
            </a:pPr>
            <a:r>
              <a:rPr lang="ru-RU" dirty="0"/>
              <a:t>Если блокировка не требуется (т.е. задан </a:t>
            </a:r>
            <a:r>
              <a:rPr lang="ru-RU" dirty="0" err="1"/>
              <a:t>blocking</a:t>
            </a:r>
            <a:r>
              <a:rPr lang="ru-RU" dirty="0"/>
              <a:t>=</a:t>
            </a:r>
            <a:r>
              <a:rPr lang="ru-RU" dirty="0" err="1"/>
              <a:t>False</a:t>
            </a:r>
            <a:r>
              <a:rPr lang="ru-RU" dirty="0"/>
              <a:t>), метод вернет </a:t>
            </a:r>
            <a:r>
              <a:rPr lang="ru-RU" dirty="0" err="1"/>
              <a:t>True</a:t>
            </a:r>
            <a:r>
              <a:rPr lang="ru-RU" dirty="0"/>
              <a:t>, если замок не был заперт и им успешно овладел данный поток. В противном случае будет возвращено </a:t>
            </a:r>
            <a:r>
              <a:rPr lang="ru-RU" dirty="0" err="1"/>
              <a:t>False</a:t>
            </a:r>
            <a:r>
              <a:rPr lang="ru-RU" dirty="0"/>
              <a:t>.</a:t>
            </a:r>
          </a:p>
          <a:p>
            <a:r>
              <a:rPr lang="ru-RU" dirty="0" err="1"/>
              <a:t>release</a:t>
            </a:r>
            <a:r>
              <a:rPr lang="ru-RU" dirty="0"/>
              <a:t>() – запрос на отпирание замка.</a:t>
            </a:r>
          </a:p>
          <a:p>
            <a:r>
              <a:rPr lang="ru-RU" dirty="0" err="1"/>
              <a:t>locked</a:t>
            </a:r>
            <a:r>
              <a:rPr lang="ru-RU" dirty="0"/>
              <a:t>() – возвращает текущее состояние замка (</a:t>
            </a:r>
            <a:r>
              <a:rPr lang="ru-RU" dirty="0" err="1"/>
              <a:t>True</a:t>
            </a:r>
            <a:r>
              <a:rPr lang="ru-RU" dirty="0"/>
              <a:t> – заперт, </a:t>
            </a:r>
            <a:r>
              <a:rPr lang="ru-RU" dirty="0" err="1"/>
              <a:t>False</a:t>
            </a:r>
            <a:r>
              <a:rPr lang="ru-RU" dirty="0"/>
              <a:t> – открыт).</a:t>
            </a:r>
          </a:p>
        </p:txBody>
      </p:sp>
    </p:spTree>
    <p:extLst>
      <p:ext uri="{BB962C8B-B14F-4D97-AF65-F5344CB8AC3E}">
        <p14:creationId xmlns:p14="http://schemas.microsoft.com/office/powerpoint/2010/main" val="40902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Сегодня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работают процессы.</a:t>
            </a:r>
          </a:p>
          <a:p>
            <a:r>
              <a:rPr lang="ru-RU" dirty="0"/>
              <a:t>Как работают потоки в питоне.</a:t>
            </a:r>
          </a:p>
          <a:p>
            <a:r>
              <a:rPr lang="ru-RU" dirty="0"/>
              <a:t>Создание потока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Блокировки </a:t>
            </a:r>
            <a:r>
              <a:rPr lang="ru-RU" dirty="0"/>
              <a:t>(</a:t>
            </a:r>
            <a:r>
              <a:rPr lang="ru-RU" dirty="0" err="1"/>
              <a:t>Lock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Всё о проектировании </a:t>
            </a:r>
            <a:r>
              <a:rPr lang="en-US" dirty="0" smtClean="0"/>
              <a:t>WEB- </a:t>
            </a:r>
            <a:r>
              <a:rPr lang="ru-RU" dirty="0" smtClean="0"/>
              <a:t>приложений</a:t>
            </a:r>
          </a:p>
          <a:p>
            <a:r>
              <a:rPr lang="en-US" dirty="0" err="1" smtClean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294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Блокировки (</a:t>
            </a:r>
            <a:r>
              <a:rPr lang="ru-RU" b="1" dirty="0" err="1">
                <a:solidFill>
                  <a:schemeClr val="bg1"/>
                </a:solidFill>
              </a:rPr>
              <a:t>Lock</a:t>
            </a:r>
            <a:r>
              <a:rPr lang="ru-RU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ru-RU" dirty="0" smtClean="0"/>
              <a:t>см</a:t>
            </a:r>
            <a:r>
              <a:rPr lang="en-US" dirty="0" smtClean="0"/>
              <a:t>. </a:t>
            </a:r>
            <a:r>
              <a:rPr lang="en-US" dirty="0" err="1"/>
              <a:t>t</a:t>
            </a:r>
            <a:r>
              <a:rPr lang="en-US" dirty="0" err="1" smtClean="0"/>
              <a:t>hreads.py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02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Блокировки (</a:t>
            </a:r>
            <a:r>
              <a:rPr lang="ru-RU" b="1" dirty="0" err="1">
                <a:solidFill>
                  <a:schemeClr val="bg1"/>
                </a:solidFill>
              </a:rPr>
              <a:t>Lock</a:t>
            </a:r>
            <a:r>
              <a:rPr lang="ru-RU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threading from </a:t>
            </a:r>
            <a:r>
              <a:rPr lang="en-US" dirty="0" err="1" smtClean="0"/>
              <a:t>urllib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urlopen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WorkerThread</a:t>
            </a:r>
            <a:r>
              <a:rPr lang="en-US" dirty="0" smtClean="0"/>
              <a:t>(</a:t>
            </a:r>
            <a:r>
              <a:rPr lang="en-US" dirty="0" err="1" smtClean="0"/>
              <a:t>threading.Thread</a:t>
            </a:r>
            <a:r>
              <a:rPr lang="en-US" dirty="0" smtClean="0"/>
              <a:t>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</a:t>
            </a:r>
            <a:r>
              <a:rPr lang="en-US" dirty="0" err="1" smtClean="0"/>
              <a:t>self,url_list,url_list_lock</a:t>
            </a:r>
            <a:r>
              <a:rPr lang="en-US" dirty="0" smtClean="0"/>
              <a:t>): 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super(</a:t>
            </a:r>
            <a:r>
              <a:rPr lang="en-US" dirty="0" err="1" smtClean="0"/>
              <a:t>WorkerThread,self</a:t>
            </a:r>
            <a:r>
              <a:rPr lang="en-US" dirty="0" smtClean="0"/>
              <a:t>).__</a:t>
            </a:r>
            <a:r>
              <a:rPr lang="en-US" dirty="0" err="1" smtClean="0"/>
              <a:t>init</a:t>
            </a:r>
            <a:r>
              <a:rPr lang="en-US" dirty="0" smtClean="0"/>
              <a:t>__()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self.url_list</a:t>
            </a:r>
            <a:r>
              <a:rPr lang="en-US" dirty="0" smtClean="0"/>
              <a:t>=</a:t>
            </a:r>
            <a:r>
              <a:rPr lang="en-US" dirty="0" err="1" smtClean="0"/>
              <a:t>url_list</a:t>
            </a:r>
            <a:r>
              <a:rPr lang="en-US" dirty="0" smtClean="0"/>
              <a:t> </a:t>
            </a:r>
            <a:r>
              <a:rPr lang="en-US" dirty="0" err="1" smtClean="0"/>
              <a:t>self.url_list_lock</a:t>
            </a:r>
            <a:r>
              <a:rPr lang="en-US" dirty="0" smtClean="0"/>
              <a:t>=</a:t>
            </a:r>
            <a:r>
              <a:rPr lang="en-US" dirty="0" err="1" smtClean="0"/>
              <a:t>url_list_lock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run(self):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while (1):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nexturl</a:t>
            </a:r>
            <a:r>
              <a:rPr lang="en-US" dirty="0" smtClean="0"/>
              <a:t> = </a:t>
            </a:r>
            <a:r>
              <a:rPr lang="en-US" dirty="0" err="1" smtClean="0"/>
              <a:t>self.grab_next_url</a:t>
            </a:r>
            <a:r>
              <a:rPr lang="en-US" dirty="0" smtClean="0"/>
              <a:t>()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if </a:t>
            </a:r>
            <a:r>
              <a:rPr lang="en-US" dirty="0" err="1" smtClean="0"/>
              <a:t>nexturl</a:t>
            </a:r>
            <a:r>
              <a:rPr lang="en-US" dirty="0" smtClean="0"/>
              <a:t>==</a:t>
            </a:r>
            <a:r>
              <a:rPr lang="en-US" dirty="0" err="1" smtClean="0"/>
              <a:t>None:break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self.retrieve_url</a:t>
            </a:r>
            <a:r>
              <a:rPr lang="en-US" dirty="0" smtClean="0"/>
              <a:t>(</a:t>
            </a:r>
            <a:r>
              <a:rPr lang="en-US" dirty="0" err="1" smtClean="0"/>
              <a:t>nexturl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500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Блокировки (</a:t>
            </a:r>
            <a:r>
              <a:rPr lang="ru-RU" b="1" dirty="0" err="1">
                <a:solidFill>
                  <a:schemeClr val="bg1"/>
                </a:solidFill>
              </a:rPr>
              <a:t>Lock</a:t>
            </a:r>
            <a:r>
              <a:rPr lang="ru-RU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grab_next_url</a:t>
            </a:r>
            <a:r>
              <a:rPr lang="en-US" dirty="0"/>
              <a:t>(self):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self.url_list_lock.acquire</a:t>
            </a:r>
            <a:r>
              <a:rPr lang="en-US" dirty="0"/>
              <a:t>(1) </a:t>
            </a:r>
          </a:p>
          <a:p>
            <a:pPr marL="0" indent="0">
              <a:buNone/>
            </a:pPr>
            <a:r>
              <a:rPr lang="en-US" dirty="0"/>
              <a:t>			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self.url_list</a:t>
            </a:r>
            <a:r>
              <a:rPr lang="en-US" dirty="0"/>
              <a:t>)&lt;1: </a:t>
            </a:r>
            <a:r>
              <a:rPr lang="en-US" dirty="0" err="1"/>
              <a:t>nexturl</a:t>
            </a:r>
            <a:r>
              <a:rPr lang="en-US" dirty="0"/>
              <a:t>=None </a:t>
            </a:r>
          </a:p>
          <a:p>
            <a:pPr marL="0" indent="0">
              <a:buNone/>
            </a:pPr>
            <a:r>
              <a:rPr lang="en-US" dirty="0"/>
              <a:t>			else: </a:t>
            </a:r>
            <a:r>
              <a:rPr lang="en-US" dirty="0" err="1"/>
              <a:t>nexturl</a:t>
            </a:r>
            <a:r>
              <a:rPr lang="en-US" dirty="0"/>
              <a:t> = </a:t>
            </a:r>
            <a:r>
              <a:rPr lang="en-US" dirty="0" err="1"/>
              <a:t>self.url_list</a:t>
            </a:r>
            <a:r>
              <a:rPr lang="en-US" dirty="0"/>
              <a:t>[0] </a:t>
            </a:r>
          </a:p>
          <a:p>
            <a:pPr marL="0" indent="0">
              <a:buNone/>
            </a:pPr>
            <a:r>
              <a:rPr lang="en-US" dirty="0"/>
              <a:t>			del </a:t>
            </a:r>
            <a:r>
              <a:rPr lang="en-US" dirty="0" err="1"/>
              <a:t>self.url_list</a:t>
            </a:r>
            <a:r>
              <a:rPr lang="en-US" dirty="0"/>
              <a:t>[0]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self.url_list_lock.release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			return </a:t>
            </a:r>
            <a:r>
              <a:rPr lang="en-US" dirty="0" err="1"/>
              <a:t>nexturl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98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Блокировки (</a:t>
            </a:r>
            <a:r>
              <a:rPr lang="ru-RU" b="1" dirty="0" err="1">
                <a:solidFill>
                  <a:schemeClr val="bg1"/>
                </a:solidFill>
              </a:rPr>
              <a:t>Lock</a:t>
            </a:r>
            <a:r>
              <a:rPr lang="ru-RU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retrieve_url</a:t>
            </a:r>
            <a:r>
              <a:rPr lang="en-US" dirty="0"/>
              <a:t>(</a:t>
            </a:r>
            <a:r>
              <a:rPr lang="en-US" dirty="0" err="1"/>
              <a:t>self,nexturl</a:t>
            </a:r>
            <a:r>
              <a:rPr lang="en-US" dirty="0"/>
              <a:t>):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text </a:t>
            </a:r>
            <a:r>
              <a:rPr lang="en-US" dirty="0"/>
              <a:t>= </a:t>
            </a:r>
            <a:r>
              <a:rPr lang="en-US" dirty="0" err="1"/>
              <a:t>urlopen</a:t>
            </a:r>
            <a:r>
              <a:rPr lang="en-US" dirty="0"/>
              <a:t>(</a:t>
            </a:r>
            <a:r>
              <a:rPr lang="en-US" dirty="0" err="1"/>
              <a:t>nexturl</a:t>
            </a:r>
            <a:r>
              <a:rPr lang="en-US" dirty="0"/>
              <a:t>).read()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/>
              <a:t>text 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	print('################### </a:t>
            </a:r>
            <a:r>
              <a:rPr lang="en-US" dirty="0"/>
              <a:t>%s #######################' % </a:t>
            </a:r>
            <a:r>
              <a:rPr lang="en-US" dirty="0" err="1" smtClean="0"/>
              <a:t>nexturl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093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Блокировки (</a:t>
            </a:r>
            <a:r>
              <a:rPr lang="ru-RU" b="1" dirty="0" err="1">
                <a:solidFill>
                  <a:schemeClr val="bg1"/>
                </a:solidFill>
              </a:rPr>
              <a:t>Lock</a:t>
            </a:r>
            <a:r>
              <a:rPr lang="ru-RU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url_list</a:t>
            </a:r>
            <a:r>
              <a:rPr lang="en-US" dirty="0"/>
              <a:t>=['http://linux.org.</a:t>
            </a:r>
            <a:r>
              <a:rPr lang="en-US" dirty="0" err="1"/>
              <a:t>ru</a:t>
            </a:r>
            <a:r>
              <a:rPr lang="en-US" dirty="0"/>
              <a:t>','http://</a:t>
            </a:r>
            <a:r>
              <a:rPr lang="en-US" dirty="0" err="1"/>
              <a:t>kernel.org','http</a:t>
            </a:r>
            <a:r>
              <a:rPr lang="en-US" dirty="0"/>
              <a:t>://</a:t>
            </a:r>
            <a:r>
              <a:rPr lang="en-US" dirty="0" err="1"/>
              <a:t>python.org</a:t>
            </a:r>
            <a:r>
              <a:rPr lang="en-US" dirty="0"/>
              <a:t>'] </a:t>
            </a:r>
            <a:r>
              <a:rPr lang="en-US" dirty="0" err="1"/>
              <a:t>url_list_lock</a:t>
            </a:r>
            <a:r>
              <a:rPr lang="en-US" dirty="0"/>
              <a:t> = </a:t>
            </a:r>
            <a:r>
              <a:rPr lang="en-US" dirty="0" err="1"/>
              <a:t>threading.Lock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workerthreadlist</a:t>
            </a:r>
            <a:r>
              <a:rPr lang="en-US" dirty="0"/>
              <a:t>=[]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x in range(0,3):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newthread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WorkerThread</a:t>
            </a:r>
            <a:r>
              <a:rPr lang="en-US" dirty="0"/>
              <a:t>(</a:t>
            </a:r>
            <a:r>
              <a:rPr lang="en-US" dirty="0" err="1"/>
              <a:t>url_list,url_list_lock</a:t>
            </a:r>
            <a:r>
              <a:rPr lang="en-US" dirty="0"/>
              <a:t>) </a:t>
            </a:r>
            <a:r>
              <a:rPr lang="en-US" dirty="0" smtClean="0"/>
              <a:t>	</a:t>
            </a:r>
            <a:r>
              <a:rPr lang="en-US" dirty="0" err="1" smtClean="0"/>
              <a:t>workerthreadlist.append</a:t>
            </a:r>
            <a:r>
              <a:rPr lang="en-US" dirty="0" smtClean="0"/>
              <a:t>(</a:t>
            </a:r>
            <a:r>
              <a:rPr lang="en-US" dirty="0" err="1" smtClean="0"/>
              <a:t>newthread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newthread.start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x in range(0,3):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workerthreadlist</a:t>
            </a:r>
            <a:r>
              <a:rPr lang="en-US" dirty="0" smtClean="0"/>
              <a:t>[x</a:t>
            </a:r>
            <a:r>
              <a:rPr lang="en-US" dirty="0"/>
              <a:t>].join()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93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ru-RU" altLang="x-none" sz="2400" dirty="0"/>
              <a:t>Сеть Интернет организована по схеме клиент-сервер. В классическом случае данная схема функционирует следующим образом: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x-none" sz="2400" dirty="0"/>
              <a:t>клиент формирует и посылает запрос на сервер баз данных;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x-none" sz="2400" dirty="0"/>
              <a:t>сервер производит необходимые манипуляции с данными, формирует результат и передаёт его клиенту;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x-none" sz="2400" dirty="0"/>
              <a:t>клиент получает результат, отображает его на устройстве вывода и ждет дальнейших действий </a:t>
            </a:r>
            <a:r>
              <a:rPr lang="ru-RU" altLang="x-none" sz="2400" dirty="0" err="1"/>
              <a:t>пользоватля</a:t>
            </a:r>
            <a:r>
              <a:rPr lang="ru-RU" altLang="x-none" sz="2400" dirty="0"/>
              <a:t>.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ru-RU" altLang="x-none" sz="2400" dirty="0"/>
              <a:t>Цикл повторяется, пока пользователь не закончит работу с сервером.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ru-RU" altLang="x-none" sz="2400" dirty="0"/>
              <a:t>В сервисе WWW для передачи информации применяется протокол НТТР (</a:t>
            </a:r>
            <a:r>
              <a:rPr lang="ru-RU" altLang="x-none" sz="2400" dirty="0" err="1"/>
              <a:t>HyperText</a:t>
            </a:r>
            <a:r>
              <a:rPr lang="ru-RU" altLang="x-none" sz="2400" dirty="0"/>
              <a:t> </a:t>
            </a:r>
            <a:r>
              <a:rPr lang="ru-RU" altLang="x-none" sz="2400" dirty="0" err="1"/>
              <a:t>Transmition</a:t>
            </a:r>
            <a:r>
              <a:rPr lang="ru-RU" altLang="x-none" sz="2400" dirty="0"/>
              <a:t> </a:t>
            </a:r>
            <a:r>
              <a:rPr lang="ru-RU" altLang="x-none" sz="2400" dirty="0" err="1"/>
              <a:t>Protocol</a:t>
            </a:r>
            <a:r>
              <a:rPr lang="ru-RU" altLang="x-none" sz="2400" dirty="0"/>
              <a:t>).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Архитектура клиент-сервер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4" descr="im6_1"/>
          <p:cNvPicPr>
            <a:picLocks noChangeAspect="1" noChangeArrowheads="1"/>
          </p:cNvPicPr>
          <p:nvPr>
            <p:ph idx="1"/>
          </p:nvPr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4095" y="1684656"/>
            <a:ext cx="5327650" cy="5046663"/>
          </a:xfrm>
          <a:noFill/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Схема клиент-сервер WWW-HTTP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buNone/>
            </a:pPr>
            <a:r>
              <a:rPr lang="ru-RU" altLang="x-none" sz="2000"/>
              <a:t>Основные транзакции</a:t>
            </a:r>
            <a:r>
              <a:rPr lang="en-US" altLang="x-none" sz="2000"/>
              <a:t> </a:t>
            </a:r>
            <a:r>
              <a:rPr lang="ru-RU" altLang="x-none" sz="2000"/>
              <a:t>в HTTP:</a:t>
            </a:r>
          </a:p>
          <a:p>
            <a:pPr marL="381000" indent="-381000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000"/>
              <a:t>Браузер декодирует первую часть URL (Universal Resource Locator) и устанавливает соединение с сервером. </a:t>
            </a:r>
          </a:p>
          <a:p>
            <a:pPr marL="381000" indent="-381000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000"/>
              <a:t>Браузер передает остальную часть URL на сервер. </a:t>
            </a:r>
          </a:p>
          <a:p>
            <a:pPr marL="381000" indent="-381000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000"/>
              <a:t>Сервер определяет по URL путь и имя файла.</a:t>
            </a:r>
          </a:p>
          <a:p>
            <a:pPr marL="381000" indent="-381000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000"/>
              <a:t>Сервер пересылает указанный файл браузеру. </a:t>
            </a:r>
          </a:p>
          <a:p>
            <a:pPr marL="381000" indent="-381000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000"/>
              <a:t>Сервер прерывает соединение. </a:t>
            </a:r>
          </a:p>
          <a:p>
            <a:pPr marL="381000" indent="-381000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000"/>
              <a:t>Браузер отображает документ.</a:t>
            </a:r>
          </a:p>
          <a:p>
            <a:pPr marL="381000" indent="-381000">
              <a:lnSpc>
                <a:spcPct val="80000"/>
              </a:lnSpc>
              <a:buNone/>
            </a:pPr>
            <a:endParaRPr lang="ru-RU" altLang="x-none" sz="2000"/>
          </a:p>
          <a:p>
            <a:pPr marL="381000" indent="-381000">
              <a:lnSpc>
                <a:spcPct val="80000"/>
              </a:lnSpc>
              <a:buNone/>
            </a:pPr>
            <a:r>
              <a:rPr lang="ru-RU" altLang="x-none" sz="2000"/>
              <a:t>При данных транзакциях сервер не имеет никакой информации о состоянии браузера, т.е. HTTP можно считать "однонаправленным" протоколом, и взаимодействовать с сервером возможно только через механизм URL, это создает трудности при реализации клиентской части.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-15875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Транзакции</a:t>
            </a:r>
            <a:r>
              <a:rPr lang="en-US" altLang="x-none" dirty="0">
                <a:solidFill>
                  <a:schemeClr val="bg1"/>
                </a:solidFill>
              </a:rPr>
              <a:t> </a:t>
            </a:r>
            <a:r>
              <a:rPr lang="ru-RU" altLang="x-none" dirty="0">
                <a:solidFill>
                  <a:schemeClr val="bg1"/>
                </a:solidFill>
              </a:rPr>
              <a:t>в HTTP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1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x-none" sz="2400"/>
              <a:t>Основная задача клиентского приложения – это обеспечение интерфейса с пользователем, т. е. ввод данных и представление результатов в удобном для пользователя виде, и управление сценариями работы приложения.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x-none" sz="2400"/>
              <a:t>Основные функции серверной СУБД – обеспечение надежности, согласованности и защищенности данных, управление запросами клиентов, быстрая обработка SQL-запросов.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x-none" sz="2400"/>
              <a:t>В двухзвенной архитектуре вся логика работы приложения (прикладные задачи, бизнес-правила) распределяется между двумя процессами: клиентом и сервером. </a:t>
            </a:r>
          </a:p>
          <a:p>
            <a:pPr eaLnBrk="1" hangingPunct="1">
              <a:lnSpc>
                <a:spcPct val="80000"/>
              </a:lnSpc>
            </a:pPr>
            <a:endParaRPr lang="ru-RU" altLang="x-none" sz="240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Распределение функций в архитектуре "клиент-сервер"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1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4" descr="clsrv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1628776"/>
            <a:ext cx="6729413" cy="43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3971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Двухзвенная архитектура "клиент-сервер"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Как работают </a:t>
            </a:r>
            <a:r>
              <a:rPr lang="ru-RU" b="1" dirty="0" smtClean="0">
                <a:solidFill>
                  <a:schemeClr val="bg1"/>
                </a:solidFill>
              </a:rPr>
              <a:t>процессы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Модуль </a:t>
            </a:r>
            <a:r>
              <a:rPr lang="ru-RU" dirty="0" err="1"/>
              <a:t>subprocess</a:t>
            </a:r>
            <a:r>
              <a:rPr lang="ru-RU" dirty="0"/>
              <a:t>, который упрощает управление другими программами, передавая им опции командной строки и организуя обмен данными через каналы (</a:t>
            </a:r>
            <a:r>
              <a:rPr lang="ru-RU" dirty="0" err="1" smtClean="0"/>
              <a:t>pipe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043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5171" y="1687196"/>
            <a:ext cx="8229600" cy="4824413"/>
          </a:xfrm>
        </p:spPr>
        <p:txBody>
          <a:bodyPr>
            <a:noAutofit/>
          </a:bodyPr>
          <a:lstStyle/>
          <a:p>
            <a:pPr marL="444500" indent="-444500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000" dirty="0"/>
              <a:t>Архитектура </a:t>
            </a:r>
            <a:r>
              <a:rPr lang="ru-RU" altLang="x-none" sz="2000" b="1" dirty="0"/>
              <a:t>"толстый клиент – тонкий сервер"</a:t>
            </a:r>
            <a:r>
              <a:rPr lang="ru-RU" altLang="x-none" sz="2000" dirty="0"/>
              <a:t>: большая часть функций приложения решалась клиентом, сервер занимался только обработкой SQL-запросов.</a:t>
            </a:r>
            <a:endParaRPr lang="en-US" altLang="x-none" sz="2000" dirty="0"/>
          </a:p>
          <a:p>
            <a:pPr marL="444500" indent="-444500" algn="ctr">
              <a:lnSpc>
                <a:spcPct val="80000"/>
              </a:lnSpc>
              <a:buNone/>
            </a:pPr>
            <a:endParaRPr lang="ru-RU" altLang="x-none" sz="2000" dirty="0"/>
          </a:p>
          <a:p>
            <a:pPr marL="444500" indent="-444500" algn="ctr">
              <a:lnSpc>
                <a:spcPct val="80000"/>
              </a:lnSpc>
              <a:buNone/>
            </a:pPr>
            <a:r>
              <a:rPr lang="ru-RU" altLang="x-none" sz="2000" dirty="0"/>
              <a:t>Архитектура "толстый" клиент имеет следующие недостатки:</a:t>
            </a:r>
          </a:p>
          <a:p>
            <a:pPr marL="444500" indent="-444500">
              <a:lnSpc>
                <a:spcPct val="80000"/>
              </a:lnSpc>
            </a:pPr>
            <a:r>
              <a:rPr lang="ru-RU" altLang="x-none" sz="2000" dirty="0"/>
              <a:t>сложность администрирования; </a:t>
            </a:r>
          </a:p>
          <a:p>
            <a:pPr marL="444500" indent="-444500">
              <a:lnSpc>
                <a:spcPct val="80000"/>
              </a:lnSpc>
            </a:pPr>
            <a:r>
              <a:rPr lang="ru-RU" altLang="x-none" sz="2000" dirty="0"/>
              <a:t>усложняется обновление ПО, поскольку его замену нужно производить одновременно по всей системе; </a:t>
            </a:r>
          </a:p>
          <a:p>
            <a:pPr marL="444500" indent="-444500">
              <a:lnSpc>
                <a:spcPct val="80000"/>
              </a:lnSpc>
            </a:pPr>
            <a:r>
              <a:rPr lang="ru-RU" altLang="x-none" sz="2000" dirty="0"/>
              <a:t>усложняется распределение полномочий, так как разграничение доступа происходит не по действиям, а по таблицам; </a:t>
            </a:r>
          </a:p>
          <a:p>
            <a:pPr marL="444500" indent="-444500">
              <a:lnSpc>
                <a:spcPct val="80000"/>
              </a:lnSpc>
            </a:pPr>
            <a:r>
              <a:rPr lang="ru-RU" altLang="x-none" sz="2000" dirty="0"/>
              <a:t>перегружается сеть вследствие передачи по ней необработанных данных; </a:t>
            </a:r>
          </a:p>
          <a:p>
            <a:pPr marL="444500" indent="-444500">
              <a:lnSpc>
                <a:spcPct val="80000"/>
              </a:lnSpc>
            </a:pPr>
            <a:r>
              <a:rPr lang="ru-RU" altLang="x-none" sz="2000" dirty="0"/>
              <a:t>слабая защита данных, поскольку сложно правильно распределить полномочия.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Двухзвенная архитектура "клиент-сервер"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0640" y="1737360"/>
            <a:ext cx="10500360" cy="4499929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 typeface="Wingdings" charset="2"/>
              <a:buAutoNum type="arabicPeriod" startAt="2"/>
            </a:pPr>
            <a:r>
              <a:rPr lang="ru-RU" altLang="x-none" sz="2000" dirty="0"/>
              <a:t>Архитектура </a:t>
            </a:r>
            <a:r>
              <a:rPr lang="ru-RU" altLang="x-none" sz="2000" b="1" dirty="0"/>
              <a:t>"тонкий клиент – толстый сервер"</a:t>
            </a:r>
            <a:r>
              <a:rPr lang="ru-RU" altLang="x-none" sz="2000" dirty="0"/>
              <a:t>: использование на сервере хранимых процедур (</a:t>
            </a:r>
            <a:r>
              <a:rPr lang="en-US" altLang="x-none" sz="2000" dirty="0"/>
              <a:t>stored procedure - </a:t>
            </a:r>
            <a:r>
              <a:rPr lang="ru-RU" altLang="x-none" sz="2000" dirty="0"/>
              <a:t>откомпилированные программы с внутренней логикой работы), привело к тенденции переносить все большую часть функций на сервер. Хранимые процедуры реализовывали часть бизнес-логики и гарантировали выполнение операции в рамках единой транзакции. Такое решение имеет очевидные преимущества, например его легче поддерживать, т. к. все изменения нужно вносить только в одном месте – на сервере. </a:t>
            </a:r>
          </a:p>
          <a:p>
            <a:pPr marL="609600" indent="-609600" algn="ctr">
              <a:lnSpc>
                <a:spcPct val="80000"/>
              </a:lnSpc>
              <a:buNone/>
            </a:pPr>
            <a:endParaRPr lang="ru-RU" altLang="x-none" sz="2000" dirty="0"/>
          </a:p>
          <a:p>
            <a:pPr marL="609600" indent="-609600" algn="ctr">
              <a:lnSpc>
                <a:spcPct val="80000"/>
              </a:lnSpc>
              <a:buNone/>
            </a:pPr>
            <a:r>
              <a:rPr lang="ru-RU" altLang="x-none" sz="2000" dirty="0"/>
              <a:t>Архитектура "толстый" сервер имеет следующие недостатки:</a:t>
            </a:r>
          </a:p>
          <a:p>
            <a:pPr marL="609600" indent="-609600">
              <a:lnSpc>
                <a:spcPct val="80000"/>
              </a:lnSpc>
            </a:pPr>
            <a:r>
              <a:rPr lang="ru-RU" altLang="x-none" sz="2000" dirty="0" smtClean="0"/>
              <a:t>программы</a:t>
            </a:r>
            <a:r>
              <a:rPr lang="ru-RU" altLang="x-none" sz="2000" dirty="0"/>
              <a:t>, написанные на СУБД-языках, обычно работают недостаточно надежно; ошибка в них может привести к выходу из строя всего сервера баз данных; </a:t>
            </a:r>
          </a:p>
          <a:p>
            <a:pPr marL="609600" indent="-609600">
              <a:lnSpc>
                <a:spcPct val="80000"/>
              </a:lnSpc>
            </a:pPr>
            <a:r>
              <a:rPr lang="ru-RU" altLang="x-none" sz="2000" dirty="0"/>
              <a:t>получившиеся таким образом программы полностью непереносимы на другие системы и платформы. </a:t>
            </a:r>
          </a:p>
          <a:p>
            <a:pPr marL="609600" indent="-609600">
              <a:lnSpc>
                <a:spcPct val="80000"/>
              </a:lnSpc>
              <a:buNone/>
            </a:pPr>
            <a:endParaRPr lang="ru-RU" altLang="x-none" sz="20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ru-RU" altLang="x-none" sz="2000" dirty="0"/>
              <a:t>Для решения перечисленных проблем используются многоуровневые (три и более уровней) архитектуры клиент-сервер.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3971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sz="4800" dirty="0">
                <a:solidFill>
                  <a:schemeClr val="bg1"/>
                </a:solidFill>
              </a:rPr>
              <a:t>Двухзвенная архитектура "клиент-сервер"</a:t>
            </a:r>
            <a:endParaRPr lang="ru-RU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4" descr="k-s"/>
          <p:cNvPicPr>
            <a:picLocks noChangeAspect="1" noChangeArrowheads="1"/>
          </p:cNvPicPr>
          <p:nvPr>
            <p:ph idx="1"/>
          </p:nvPr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32175" y="1707199"/>
            <a:ext cx="5608638" cy="4797425"/>
          </a:xfrm>
          <a:noFill/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Распределение функций в архитектуре "клиент-сервер"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6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15438"/>
            <a:ext cx="8229600" cy="47529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x-none" sz="2000" b="1" dirty="0"/>
              <a:t>Трехзвенная и многозвенная архитектуры "клиент-сервер"</a:t>
            </a:r>
            <a:r>
              <a:rPr lang="ru-RU" altLang="x-none" sz="2000" dirty="0"/>
              <a:t>: выполнение прикладных задач и бизнес-правил осуществляется отдельным компонентом приложения (или нескольким компонентам), которые могут работать на специально выделенном компьютере – </a:t>
            </a:r>
            <a:r>
              <a:rPr lang="ru-RU" altLang="x-none" sz="2000" u="sng" dirty="0"/>
              <a:t>сервере приложений</a:t>
            </a:r>
            <a:r>
              <a:rPr lang="ru-RU" altLang="x-none" sz="2000" dirty="0"/>
              <a:t>.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x-none" sz="800" dirty="0"/>
          </a:p>
          <a:p>
            <a:pPr eaLnBrk="1" hangingPunct="1">
              <a:lnSpc>
                <a:spcPct val="80000"/>
              </a:lnSpc>
            </a:pPr>
            <a:r>
              <a:rPr lang="ru-RU" altLang="x-none" sz="2000" dirty="0"/>
              <a:t>Сервер приложений обрабатывает следующие компоненты:</a:t>
            </a:r>
          </a:p>
          <a:p>
            <a:pPr eaLnBrk="1" hangingPunct="1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000" dirty="0"/>
              <a:t>презентационная логика (</a:t>
            </a:r>
            <a:r>
              <a:rPr lang="ru-RU" altLang="x-none" sz="2000" dirty="0" err="1"/>
              <a:t>Presentation</a:t>
            </a:r>
            <a:r>
              <a:rPr lang="ru-RU" altLang="x-none" sz="2000" dirty="0"/>
              <a:t> </a:t>
            </a:r>
            <a:r>
              <a:rPr lang="ru-RU" altLang="x-none" sz="2000" dirty="0" err="1"/>
              <a:t>Layer</a:t>
            </a:r>
            <a:r>
              <a:rPr lang="ru-RU" altLang="x-none" sz="2000" dirty="0"/>
              <a:t> - PL)</a:t>
            </a:r>
            <a:r>
              <a:rPr lang="en-US" altLang="x-none" sz="2000" dirty="0"/>
              <a:t> – </a:t>
            </a:r>
            <a:r>
              <a:rPr lang="ru-RU" altLang="x-none" sz="2000" dirty="0"/>
              <a:t>предназначена для работы с данными пользователя;</a:t>
            </a:r>
          </a:p>
          <a:p>
            <a:pPr eaLnBrk="1" hangingPunct="1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000" dirty="0"/>
              <a:t>бизнес-логика (</a:t>
            </a:r>
            <a:r>
              <a:rPr lang="ru-RU" altLang="x-none" sz="2000" dirty="0" err="1"/>
              <a:t>Business</a:t>
            </a:r>
            <a:r>
              <a:rPr lang="ru-RU" altLang="x-none" sz="2000" dirty="0"/>
              <a:t> </a:t>
            </a:r>
            <a:r>
              <a:rPr lang="ru-RU" altLang="x-none" sz="2000" dirty="0" err="1"/>
              <a:t>Layer</a:t>
            </a:r>
            <a:r>
              <a:rPr lang="ru-RU" altLang="x-none" sz="2000" dirty="0"/>
              <a:t> - BL)</a:t>
            </a:r>
            <a:r>
              <a:rPr lang="en-US" altLang="x-none" sz="2000" dirty="0"/>
              <a:t> – </a:t>
            </a:r>
            <a:r>
              <a:rPr lang="ru-RU" altLang="x-none" sz="2000" dirty="0"/>
              <a:t>предназначена для проверки правильности данных, поддержки ссылочной целостности; </a:t>
            </a:r>
          </a:p>
          <a:p>
            <a:pPr eaLnBrk="1" hangingPunct="1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000" dirty="0"/>
              <a:t>логика доступа к ресурсам (</a:t>
            </a:r>
            <a:r>
              <a:rPr lang="ru-RU" altLang="x-none" sz="2000" dirty="0" err="1"/>
              <a:t>Access</a:t>
            </a:r>
            <a:r>
              <a:rPr lang="ru-RU" altLang="x-none" sz="2000" dirty="0"/>
              <a:t> </a:t>
            </a:r>
            <a:r>
              <a:rPr lang="ru-RU" altLang="x-none" sz="2000" dirty="0" err="1"/>
              <a:t>Layer</a:t>
            </a:r>
            <a:r>
              <a:rPr lang="ru-RU" altLang="x-none" sz="2000" dirty="0"/>
              <a:t> - AL)</a:t>
            </a:r>
            <a:r>
              <a:rPr lang="en-US" altLang="x-none" sz="2000" dirty="0"/>
              <a:t> – </a:t>
            </a:r>
            <a:r>
              <a:rPr lang="ru-RU" altLang="x-none" sz="2000" dirty="0"/>
              <a:t>предназначена для хранения данных</a:t>
            </a:r>
            <a:r>
              <a:rPr lang="en-US" altLang="x-none" sz="2000" dirty="0"/>
              <a:t>.</a:t>
            </a:r>
            <a:endParaRPr lang="ru-RU" altLang="x-none" sz="20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ru-RU" altLang="x-none" sz="800" dirty="0"/>
          </a:p>
          <a:p>
            <a:pPr eaLnBrk="1" hangingPunct="1">
              <a:lnSpc>
                <a:spcPct val="80000"/>
              </a:lnSpc>
            </a:pPr>
            <a:r>
              <a:rPr lang="ru-RU" altLang="x-none" sz="2000" dirty="0"/>
              <a:t>Подход </a:t>
            </a:r>
            <a:r>
              <a:rPr lang="ru-RU" altLang="x-none" sz="2000" dirty="0" err="1"/>
              <a:t>Remote</a:t>
            </a:r>
            <a:r>
              <a:rPr lang="ru-RU" altLang="x-none" sz="2000" dirty="0"/>
              <a:t> </a:t>
            </a:r>
            <a:r>
              <a:rPr lang="ru-RU" altLang="x-none" sz="2000" dirty="0" err="1"/>
              <a:t>Data</a:t>
            </a:r>
            <a:r>
              <a:rPr lang="ru-RU" altLang="x-none" sz="2000" dirty="0"/>
              <a:t> </a:t>
            </a:r>
            <a:r>
              <a:rPr lang="ru-RU" altLang="x-none" sz="2000" dirty="0" err="1"/>
              <a:t>Access</a:t>
            </a:r>
            <a:r>
              <a:rPr lang="ru-RU" altLang="x-none" sz="2000" dirty="0"/>
              <a:t> (RDA) подразумевает объединение в клиентском приложении PL и BL (однако в случае необходимости выполнения каких-либо изменений в клиентском приложении придется менять исходный код), а серверная часть представляет собой сервер баз данных, реализующий AL. 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-1524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Многозвенная архитектура "клиент-сервер"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4" descr="clserv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484314"/>
            <a:ext cx="7777162" cy="46815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Трехзвенная</a:t>
            </a:r>
            <a:r>
              <a:rPr lang="en-US" altLang="x-none" dirty="0">
                <a:solidFill>
                  <a:schemeClr val="bg1"/>
                </a:solidFill>
              </a:rPr>
              <a:t> </a:t>
            </a:r>
            <a:r>
              <a:rPr lang="ru-RU" altLang="x-none" dirty="0">
                <a:solidFill>
                  <a:schemeClr val="bg1"/>
                </a:solidFill>
              </a:rPr>
              <a:t>архитектура "клиент-сервер"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ru-RU" altLang="x-none" sz="2400"/>
              <a:t>Любая информационная система, построенная на основе клиент-серверных технологий, должна содержать следующие компоненты: </a:t>
            </a:r>
          </a:p>
          <a:p>
            <a:pPr marL="457200" indent="-457200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400"/>
              <a:t>шлюз-сервер, управляющий правами доступа к информационной системе; </a:t>
            </a:r>
          </a:p>
          <a:p>
            <a:pPr marL="457200" indent="-457200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400"/>
              <a:t>WWW-сервер; </a:t>
            </a:r>
          </a:p>
          <a:p>
            <a:pPr marL="457200" indent="-457200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400"/>
              <a:t>сервер баз данных; </a:t>
            </a:r>
          </a:p>
          <a:p>
            <a:pPr marL="457200" indent="-457200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400"/>
              <a:t>сервер приложений и(или) сервер обработки транзакций. 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x-none" sz="2400"/>
              <a:t>Взаимодействие WWW сервера с базами данных может быть организовано двумя способами: </a:t>
            </a:r>
          </a:p>
          <a:p>
            <a:pPr marL="457200" indent="-457200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400"/>
              <a:t>через сервер (менеджер) транзакций; </a:t>
            </a:r>
          </a:p>
          <a:p>
            <a:pPr marL="457200" indent="-457200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400"/>
              <a:t>через API интерфейс WWW сервера или сервера приложений.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-1524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Многозвенная архитектура "клиент-сервер"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5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87196"/>
            <a:ext cx="822960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ru-RU" altLang="x-none" sz="2000" dirty="0"/>
              <a:t>Менеджеры транзакций позволяют одному серверу приложений одновременно обмениваться данными с несколькими серверами баз данных.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ru-RU" altLang="x-none" sz="2000" dirty="0"/>
              <a:t>Хотя серверы </a:t>
            </a:r>
            <a:r>
              <a:rPr lang="ru-RU" altLang="x-none" sz="2000" dirty="0" err="1"/>
              <a:t>Oracle</a:t>
            </a:r>
            <a:r>
              <a:rPr lang="ru-RU" altLang="x-none" sz="2000" dirty="0"/>
              <a:t> имеют механизм выполнения распределенных транзакций, но если пользователь хранит часть информации в БД </a:t>
            </a:r>
            <a:r>
              <a:rPr lang="ru-RU" altLang="x-none" sz="2000" dirty="0" err="1"/>
              <a:t>Oracle</a:t>
            </a:r>
            <a:r>
              <a:rPr lang="ru-RU" altLang="x-none" sz="2000" dirty="0"/>
              <a:t>, часть в БД </a:t>
            </a:r>
            <a:r>
              <a:rPr lang="ru-RU" altLang="x-none" sz="2000" dirty="0" err="1"/>
              <a:t>Informix</a:t>
            </a:r>
            <a:r>
              <a:rPr lang="ru-RU" altLang="x-none" sz="2000" dirty="0"/>
              <a:t>, а часть в текстовых файлах, то без менеджера транзакций не обойтись.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ru-RU" altLang="x-none" sz="2000" dirty="0"/>
              <a:t>МТ используется для управления распределенными разнородными операциями и согласования действий различных компонентов информационной системы.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ru-RU" altLang="x-none" sz="2000" dirty="0"/>
              <a:t>Первые менеджеры транзакций появились в начале 70-х гг. (например, CICS); с тех пор они незначительно изменились идеологически, но весьма существенно - технологически.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ru-RU" altLang="x-none" sz="2000" dirty="0"/>
              <a:t>Наибольшие идеологические изменения произошли в коммуникационном менеджере, так как в этой области появились новые объектно-ориентированные технологии (CORBA, DCOM и т.д.).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Менеджер транзакций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4480" y="1679894"/>
            <a:ext cx="9677400" cy="48974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ru-RU" altLang="x-none" sz="1800" b="1" dirty="0"/>
              <a:t>Менеджер транзакций</a:t>
            </a:r>
            <a:r>
              <a:rPr lang="ru-RU" altLang="x-none" sz="1800" dirty="0"/>
              <a:t> – это программа или комплекс программ, с помощью которых можно согласовать работу различных компонентов информационной системы.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ru-RU" altLang="x-none" sz="1800" dirty="0"/>
              <a:t>Логически MT делится на несколько частей: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x-none" sz="1800" dirty="0"/>
              <a:t>коммуникационный менеджер (</a:t>
            </a:r>
            <a:r>
              <a:rPr lang="ru-RU" altLang="x-none" sz="1800" dirty="0" err="1"/>
              <a:t>Communication</a:t>
            </a:r>
            <a:r>
              <a:rPr lang="ru-RU" altLang="x-none" sz="1800" dirty="0"/>
              <a:t> </a:t>
            </a:r>
            <a:r>
              <a:rPr lang="ru-RU" altLang="x-none" sz="1800" dirty="0" err="1"/>
              <a:t>Manager</a:t>
            </a:r>
            <a:r>
              <a:rPr lang="ru-RU" altLang="x-none" sz="1800" dirty="0"/>
              <a:t>) – контролирует обмен сообщениями между компонентами информационной системы;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x-none" sz="1800" dirty="0"/>
              <a:t>менеджер авторизации (</a:t>
            </a:r>
            <a:r>
              <a:rPr lang="ru-RU" altLang="x-none" sz="1800" dirty="0" err="1"/>
              <a:t>Authorisation</a:t>
            </a:r>
            <a:r>
              <a:rPr lang="ru-RU" altLang="x-none" sz="1800" dirty="0"/>
              <a:t> </a:t>
            </a:r>
            <a:r>
              <a:rPr lang="ru-RU" altLang="x-none" sz="1800" dirty="0" err="1"/>
              <a:t>Manager</a:t>
            </a:r>
            <a:r>
              <a:rPr lang="ru-RU" altLang="x-none" sz="1800" dirty="0"/>
              <a:t>) – обеспечивает аутентификацию пользователей и проверку их прав доступа;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x-none" sz="1800" dirty="0"/>
              <a:t>менеджер транзакций (</a:t>
            </a:r>
            <a:r>
              <a:rPr lang="ru-RU" altLang="x-none" sz="1800" dirty="0" err="1"/>
              <a:t>Transaction</a:t>
            </a:r>
            <a:r>
              <a:rPr lang="ru-RU" altLang="x-none" sz="1800" dirty="0"/>
              <a:t> </a:t>
            </a:r>
            <a:r>
              <a:rPr lang="ru-RU" altLang="x-none" sz="1800" dirty="0" err="1"/>
              <a:t>Manager</a:t>
            </a:r>
            <a:r>
              <a:rPr lang="ru-RU" altLang="x-none" sz="1800" dirty="0"/>
              <a:t>) – управляет распределенными операциями;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x-none" sz="1800" dirty="0"/>
              <a:t>менеджер ведения журнальных записей (</a:t>
            </a:r>
            <a:r>
              <a:rPr lang="ru-RU" altLang="x-none" sz="1800" dirty="0" err="1"/>
              <a:t>Log</a:t>
            </a:r>
            <a:r>
              <a:rPr lang="ru-RU" altLang="x-none" sz="1800" dirty="0"/>
              <a:t> </a:t>
            </a:r>
            <a:r>
              <a:rPr lang="ru-RU" altLang="x-none" sz="1800" dirty="0" err="1"/>
              <a:t>Manager</a:t>
            </a:r>
            <a:r>
              <a:rPr lang="ru-RU" altLang="x-none" sz="1800" dirty="0"/>
              <a:t>) – следит за восстановлением и откатом распределенных операций;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x-none" sz="1800" dirty="0"/>
              <a:t>менеджер блокировок (</a:t>
            </a:r>
            <a:r>
              <a:rPr lang="ru-RU" altLang="x-none" sz="1800" dirty="0" err="1"/>
              <a:t>Lock</a:t>
            </a:r>
            <a:r>
              <a:rPr lang="ru-RU" altLang="x-none" sz="1800" dirty="0"/>
              <a:t> </a:t>
            </a:r>
            <a:r>
              <a:rPr lang="ru-RU" altLang="x-none" sz="1800" dirty="0" err="1"/>
              <a:t>Manager</a:t>
            </a:r>
            <a:r>
              <a:rPr lang="ru-RU" altLang="x-none" sz="1800" dirty="0"/>
              <a:t>) – обеспечивает правильный доступ к совместно используемым данным.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ru-RU" altLang="x-none" sz="1800" dirty="0"/>
              <a:t>Обычно коммуникационный менеджер объединен с </a:t>
            </a:r>
            <a:r>
              <a:rPr lang="ru-RU" altLang="x-none" sz="1800" dirty="0" err="1"/>
              <a:t>авторизационным</a:t>
            </a:r>
            <a:r>
              <a:rPr lang="ru-RU" altLang="x-none" sz="1800" dirty="0"/>
              <a:t>, а менеджер транзакций работает совместно с менеджерами блокировок и системных записей. Причем такой менеджер редко входит в комплект поставки, поскольку его функции (ведение записей, распределение ресурсов и контроль операций), как правило, выполняет сама база данных (например, </a:t>
            </a:r>
            <a:r>
              <a:rPr lang="ru-RU" altLang="x-none" sz="1800" dirty="0" err="1"/>
              <a:t>Oracle</a:t>
            </a:r>
            <a:r>
              <a:rPr lang="ru-RU" altLang="x-none" sz="1800" dirty="0"/>
              <a:t>).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Менеджер транзакций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x-none" sz="2200"/>
              <a:t>Распределенная информационная система представляется в виде трех-четырехуровневой структуры с разграничением функций на каждом уровне и фиксацией протоколов межуровневого потока данных.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x-none" sz="2200"/>
              <a:t>Разграничение на логически замкнутые функциональные уровни необходимо для возможности их реализации на разных физических серверах и добавления в дальнейшем новых возможностей.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x-none" sz="2200"/>
              <a:t>Обмен информацией с уровнем 1 происходит через файловую систему (локальную или сетевую), с уровнем 3 - по протоколам TCP через фиксированный программный порт. В последнем случае для лучшей межплатформенной совместимости данные передаются только в текстовом виде.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-1524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Многозвенная архитектура "клиент-сервер"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7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4" descr="zhizhim_1"/>
          <p:cNvPicPr>
            <a:picLocks noChangeAspect="1" noChangeArrowheads="1"/>
          </p:cNvPicPr>
          <p:nvPr>
            <p:ph idx="1"/>
          </p:nvPr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2814" y="1412876"/>
            <a:ext cx="5286375" cy="4454525"/>
          </a:xfrm>
          <a:noFill/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0" y="-1524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Многозвенная архитектура "клиент-сервер"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Как работают </a:t>
            </a:r>
            <a:r>
              <a:rPr lang="ru-RU" b="1" dirty="0" smtClean="0">
                <a:solidFill>
                  <a:schemeClr val="bg1"/>
                </a:solidFill>
              </a:rPr>
              <a:t>процессы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Рассмотрим в пример два </a:t>
            </a:r>
            <a:r>
              <a:rPr lang="ru-RU" dirty="0"/>
              <a:t>скрипта – </a:t>
            </a:r>
            <a:r>
              <a:rPr lang="ru-RU" dirty="0" err="1"/>
              <a:t>рarent.py</a:t>
            </a:r>
            <a:r>
              <a:rPr lang="ru-RU" dirty="0"/>
              <a:t> и </a:t>
            </a:r>
            <a:r>
              <a:rPr lang="ru-RU" dirty="0" err="1"/>
              <a:t>child.py</a:t>
            </a:r>
            <a:r>
              <a:rPr lang="ru-RU" dirty="0"/>
              <a:t>. Запускается </a:t>
            </a:r>
            <a:r>
              <a:rPr lang="ru-RU" dirty="0" err="1"/>
              <a:t>parent.py</a:t>
            </a:r>
            <a:r>
              <a:rPr lang="ru-RU" dirty="0"/>
              <a:t>. </a:t>
            </a:r>
            <a:r>
              <a:rPr lang="ru-RU" dirty="0" err="1"/>
              <a:t>Child.py</a:t>
            </a:r>
            <a:r>
              <a:rPr lang="ru-RU" dirty="0"/>
              <a:t> выступает в роли аргумента </a:t>
            </a:r>
            <a:r>
              <a:rPr lang="ru-RU" dirty="0" err="1"/>
              <a:t>command</a:t>
            </a:r>
            <a:r>
              <a:rPr lang="ru-RU" dirty="0"/>
              <a:t>, который передается в запускаемый процесс. У этого процесса есть стандартный вход, куда мы передаем два аргумента – поисковое слово и имя файла. Мы запустим два экземпляра программы </a:t>
            </a:r>
            <a:r>
              <a:rPr lang="ru-RU" dirty="0" err="1"/>
              <a:t>child.py</a:t>
            </a:r>
            <a:r>
              <a:rPr lang="ru-RU" dirty="0"/>
              <a:t>, каждый экземпляр будет искать слово </a:t>
            </a:r>
            <a:r>
              <a:rPr lang="ru-RU" dirty="0" err="1"/>
              <a:t>word</a:t>
            </a:r>
            <a:r>
              <a:rPr lang="ru-RU" dirty="0"/>
              <a:t> в своем файле – это будут файлы исходников самих программ. Запись на стандартный вход осуществляет модуль </a:t>
            </a:r>
            <a:r>
              <a:rPr lang="ru-RU" dirty="0" err="1"/>
              <a:t>subprocess</a:t>
            </a:r>
            <a:r>
              <a:rPr lang="ru-RU" dirty="0"/>
              <a:t>. Каждый процесс пишет результат своего поиска в консоль. В главном процессе мы ждем, пока все </a:t>
            </a:r>
            <a:r>
              <a:rPr lang="ru-RU" dirty="0" err="1"/>
              <a:t>child</a:t>
            </a:r>
            <a:r>
              <a:rPr lang="ru-RU" dirty="0"/>
              <a:t> не закончат свою работу.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987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4525" y="1630680"/>
            <a:ext cx="8362950" cy="3768409"/>
          </a:xfrm>
        </p:spPr>
        <p:txBody>
          <a:bodyPr>
            <a:noAutofit/>
          </a:bodyPr>
          <a:lstStyle/>
          <a:p>
            <a:pPr marL="177800" indent="-177800">
              <a:lnSpc>
                <a:spcPct val="80000"/>
              </a:lnSpc>
              <a:buNone/>
            </a:pPr>
            <a:r>
              <a:rPr lang="ru-RU" altLang="x-none" sz="2400" b="1" dirty="0"/>
              <a:t>Уровень 1.</a:t>
            </a:r>
            <a:r>
              <a:rPr lang="ru-RU" altLang="x-none" sz="2400" dirty="0"/>
              <a:t> </a:t>
            </a:r>
            <a:r>
              <a:rPr lang="ru-RU" altLang="x-none" sz="2400" i="1" dirty="0"/>
              <a:t>Собственно данные</a:t>
            </a:r>
            <a:r>
              <a:rPr lang="ru-RU" altLang="x-none" sz="2400" dirty="0"/>
              <a:t> представляют собой обычные файлы данных в формате, необходимом для работы сервера БД. Данные хранятся в виде набора файлов в отдельном каталоге для каждой БД. Кроме собственно данных, каталог может включать информацию о предопределенных форматах для отображения данных и файл заголовка для расширенного названия БД. </a:t>
            </a:r>
            <a:endParaRPr lang="ru-RU" altLang="x-none" sz="2400" b="1" dirty="0"/>
          </a:p>
          <a:p>
            <a:pPr marL="177800" indent="-177800">
              <a:lnSpc>
                <a:spcPct val="80000"/>
              </a:lnSpc>
              <a:buNone/>
            </a:pPr>
            <a:r>
              <a:rPr lang="ru-RU" altLang="x-none" sz="2400" b="1" dirty="0"/>
              <a:t>Уровень 2.</a:t>
            </a:r>
            <a:r>
              <a:rPr lang="ru-RU" altLang="x-none" sz="2400" dirty="0"/>
              <a:t> </a:t>
            </a:r>
            <a:r>
              <a:rPr lang="ru-RU" altLang="x-none" sz="2400" i="1" dirty="0"/>
              <a:t>Сервер баз данных</a:t>
            </a:r>
            <a:r>
              <a:rPr lang="ru-RU" altLang="x-none" sz="2400" dirty="0"/>
              <a:t> реализует основные функции выборки информации из БД. Для публичной информационной системы эти функции сводятся к следующим: </a:t>
            </a:r>
          </a:p>
          <a:p>
            <a:pPr marL="177800" indent="-177800">
              <a:lnSpc>
                <a:spcPct val="80000"/>
              </a:lnSpc>
            </a:pPr>
            <a:r>
              <a:rPr lang="ru-RU" altLang="x-none" sz="2400" dirty="0"/>
              <a:t>получение запроса с уровня 3; </a:t>
            </a:r>
          </a:p>
          <a:p>
            <a:pPr marL="177800" indent="-177800">
              <a:lnSpc>
                <a:spcPct val="80000"/>
              </a:lnSpc>
            </a:pPr>
            <a:r>
              <a:rPr lang="ru-RU" altLang="x-none" sz="2400" dirty="0"/>
              <a:t>логический разбор строки запроса; </a:t>
            </a:r>
          </a:p>
          <a:p>
            <a:pPr marL="177800" indent="-177800">
              <a:lnSpc>
                <a:spcPct val="80000"/>
              </a:lnSpc>
            </a:pPr>
            <a:r>
              <a:rPr lang="ru-RU" altLang="x-none" sz="2400" dirty="0"/>
              <a:t>исполнение запроса; </a:t>
            </a:r>
          </a:p>
          <a:p>
            <a:pPr marL="177800" indent="-177800">
              <a:lnSpc>
                <a:spcPct val="80000"/>
              </a:lnSpc>
            </a:pPr>
            <a:r>
              <a:rPr lang="ru-RU" altLang="x-none" sz="2400" dirty="0"/>
              <a:t>возврат данных на уровень 3. </a:t>
            </a:r>
          </a:p>
          <a:p>
            <a:pPr marL="177800" indent="-177800">
              <a:lnSpc>
                <a:spcPct val="80000"/>
              </a:lnSpc>
              <a:buNone/>
            </a:pPr>
            <a:endParaRPr lang="ru-RU" altLang="x-none" sz="24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-1524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Многозвенная архитектура "клиент-сервер"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" y="1817687"/>
            <a:ext cx="11186160" cy="5040313"/>
          </a:xfrm>
        </p:spPr>
        <p:txBody>
          <a:bodyPr>
            <a:noAutofit/>
          </a:bodyPr>
          <a:lstStyle/>
          <a:p>
            <a:pPr marL="177800" indent="-177800">
              <a:lnSpc>
                <a:spcPct val="80000"/>
              </a:lnSpc>
              <a:buNone/>
            </a:pPr>
            <a:r>
              <a:rPr lang="ru-RU" altLang="x-none" sz="2000" dirty="0"/>
              <a:t>В соответствии с этим сервер БД обрабатывает следующие запросы. </a:t>
            </a:r>
          </a:p>
          <a:p>
            <a:pPr marL="177800" indent="-177800">
              <a:lnSpc>
                <a:spcPct val="80000"/>
              </a:lnSpc>
              <a:buNone/>
            </a:pPr>
            <a:r>
              <a:rPr lang="ru-RU" altLang="x-none" sz="2000" i="1" dirty="0"/>
              <a:t>Информационный</a:t>
            </a:r>
            <a:r>
              <a:rPr lang="ru-RU" altLang="x-none" sz="2000" dirty="0"/>
              <a:t> – запрос на информацию о конкретной базе данных. Во входном потоке - идентификатор базы данных сервера БД, в выходном - заголовок, количество записей и комментарий указанной БД, описание поле БД. </a:t>
            </a:r>
          </a:p>
          <a:p>
            <a:pPr marL="177800" indent="-177800">
              <a:lnSpc>
                <a:spcPct val="80000"/>
              </a:lnSpc>
              <a:buNone/>
            </a:pPr>
            <a:r>
              <a:rPr lang="ru-RU" altLang="x-none" sz="2000" i="1" dirty="0"/>
              <a:t>Словарный</a:t>
            </a:r>
            <a:r>
              <a:rPr lang="ru-RU" altLang="x-none" sz="2000" dirty="0"/>
              <a:t> – запрос на список ключевых слов с параметрами. Во входном потоке - идентификатор БД, шаблон ключевого слова, порядковый номер ключевого слова, количество слов в выходном буфере, в выходном - список затребованных ключевых слов и их частота. </a:t>
            </a:r>
          </a:p>
          <a:p>
            <a:pPr marL="177800" indent="-177800">
              <a:lnSpc>
                <a:spcPct val="80000"/>
              </a:lnSpc>
              <a:buNone/>
            </a:pPr>
            <a:r>
              <a:rPr lang="ru-RU" altLang="x-none" sz="2000" i="1" dirty="0"/>
              <a:t>Форматный</a:t>
            </a:r>
            <a:r>
              <a:rPr lang="ru-RU" altLang="x-none" sz="2000" dirty="0"/>
              <a:t> – запрос на предоставление списка предопределенных форматов вывода данных. Во входном потоке - идентификатор БД, в выходном - пронумерованный список предопределенных форматов для данной БД. </a:t>
            </a:r>
          </a:p>
          <a:p>
            <a:pPr marL="177800" indent="-177800">
              <a:lnSpc>
                <a:spcPct val="80000"/>
              </a:lnSpc>
              <a:buNone/>
            </a:pPr>
            <a:r>
              <a:rPr lang="ru-RU" altLang="x-none" sz="2000" i="1" dirty="0"/>
              <a:t>Основной</a:t>
            </a:r>
            <a:r>
              <a:rPr lang="ru-RU" altLang="x-none" sz="2000" dirty="0"/>
              <a:t> – запрос на предоставление данных в требуемом формате с параметрами. Во входном потоке - идентификатор БД, строка запроса, номер записи начала вывода, количество записей для вывода, идентификатор формата, в выходном - форматированная выборка из БД. </a:t>
            </a:r>
          </a:p>
          <a:p>
            <a:pPr marL="177800" indent="-177800">
              <a:lnSpc>
                <a:spcPct val="80000"/>
              </a:lnSpc>
              <a:buNone/>
            </a:pPr>
            <a:r>
              <a:rPr lang="ru-RU" altLang="x-none" sz="2000" i="1" dirty="0"/>
              <a:t>Служебный</a:t>
            </a:r>
            <a:r>
              <a:rPr lang="ru-RU" altLang="x-none" sz="2000" dirty="0"/>
              <a:t> – запрос на номер версии сервера БД. В выходном потоке - номер версии текущего сервера БД, пронумерованный список доступных БД, идентификатор внутренней кодировки сервера БД.</a:t>
            </a:r>
            <a:endParaRPr lang="ru-RU" altLang="x-none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-1524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Многозвенная архитектура "клиент-сервер"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" y="1661158"/>
            <a:ext cx="11186160" cy="4872991"/>
          </a:xfrm>
        </p:spPr>
        <p:txBody>
          <a:bodyPr>
            <a:noAutofit/>
          </a:bodyPr>
          <a:lstStyle/>
          <a:p>
            <a:pPr marL="177800" indent="-177800">
              <a:lnSpc>
                <a:spcPct val="80000"/>
              </a:lnSpc>
              <a:buNone/>
            </a:pPr>
            <a:r>
              <a:rPr lang="ru-RU" altLang="x-none" sz="2000" b="1" dirty="0"/>
              <a:t>Уровень 3.</a:t>
            </a:r>
            <a:r>
              <a:rPr lang="ru-RU" altLang="x-none" sz="2000" dirty="0"/>
              <a:t> Сервер WWW с модулем управления серверами БД - </a:t>
            </a:r>
            <a:r>
              <a:rPr lang="ru-RU" altLang="x-none" sz="2000" i="1" dirty="0"/>
              <a:t>диспетчер БД</a:t>
            </a:r>
            <a:r>
              <a:rPr lang="ru-RU" altLang="x-none" sz="2000" dirty="0"/>
              <a:t> - предназначен для обработки запросов пользователей, формирования запросов к серверам БД и возврата клиентам полученной информации по протоколу HTTP и спецификациям HTML. Оптимальным вариантом является </a:t>
            </a:r>
            <a:r>
              <a:rPr lang="ru-RU" altLang="x-none" sz="2000" dirty="0" err="1"/>
              <a:t>Windows</a:t>
            </a:r>
            <a:r>
              <a:rPr lang="ru-RU" altLang="x-none" sz="2000" dirty="0"/>
              <a:t> NT + IIS с поддержкой JAVA и ASP (</a:t>
            </a:r>
            <a:r>
              <a:rPr lang="ru-RU" altLang="x-none" sz="2000" dirty="0" err="1"/>
              <a:t>Active</a:t>
            </a:r>
            <a:r>
              <a:rPr lang="ru-RU" altLang="x-none" sz="2000" dirty="0"/>
              <a:t> </a:t>
            </a:r>
            <a:r>
              <a:rPr lang="ru-RU" altLang="x-none" sz="2000" dirty="0" err="1"/>
              <a:t>Server</a:t>
            </a:r>
            <a:r>
              <a:rPr lang="ru-RU" altLang="x-none" sz="2000" dirty="0"/>
              <a:t> </a:t>
            </a:r>
            <a:r>
              <a:rPr lang="ru-RU" altLang="x-none" sz="2000" dirty="0" err="1"/>
              <a:t>Pages</a:t>
            </a:r>
            <a:r>
              <a:rPr lang="ru-RU" altLang="x-none" sz="2000" dirty="0"/>
              <a:t>) ввиду тесной интеграции IIS с операционной системой и возможностью организации многопоточной обработки данных сравнительно простыми и дешевыми средствами. Управляющий модуль (диспетчер БД) может быть реализован в виде динамической библиотеки и (или) набора объектов ASP. </a:t>
            </a:r>
          </a:p>
          <a:p>
            <a:pPr marL="177800" indent="-177800">
              <a:lnSpc>
                <a:spcPct val="80000"/>
              </a:lnSpc>
              <a:buNone/>
            </a:pPr>
            <a:r>
              <a:rPr lang="ru-RU" altLang="x-none" sz="2000" dirty="0"/>
              <a:t>Диспетчер БД выполняет следующие функции: </a:t>
            </a:r>
          </a:p>
          <a:p>
            <a:pPr marL="177800" indent="-177800">
              <a:lnSpc>
                <a:spcPct val="80000"/>
              </a:lnSpc>
            </a:pPr>
            <a:r>
              <a:rPr lang="ru-RU" altLang="x-none" sz="2000" dirty="0"/>
              <a:t>хранение и предоставление пользователям текущей информации о доступных БД; </a:t>
            </a:r>
          </a:p>
          <a:p>
            <a:pPr marL="177800" indent="-177800">
              <a:lnSpc>
                <a:spcPct val="80000"/>
              </a:lnSpc>
            </a:pPr>
            <a:r>
              <a:rPr lang="ru-RU" altLang="x-none" sz="2000" dirty="0"/>
              <a:t>формирование запросов к серверам БД и возвращение клиентам полученной информации в требуемой кодировке; </a:t>
            </a:r>
          </a:p>
          <a:p>
            <a:pPr marL="177800" indent="-177800">
              <a:lnSpc>
                <a:spcPct val="80000"/>
              </a:lnSpc>
            </a:pPr>
            <a:r>
              <a:rPr lang="ru-RU" altLang="x-none" sz="2000" dirty="0"/>
              <a:t>хранение информации о правах доступа на каждую доступную БД и проверка их для каждого пользователя; </a:t>
            </a:r>
          </a:p>
          <a:p>
            <a:pPr marL="177800" indent="-177800">
              <a:lnSpc>
                <a:spcPct val="80000"/>
              </a:lnSpc>
            </a:pPr>
            <a:r>
              <a:rPr lang="ru-RU" altLang="x-none" sz="2000" dirty="0"/>
              <a:t>учет и сбор статистики обращений к БД в соответствии с текущими установками; </a:t>
            </a:r>
          </a:p>
          <a:p>
            <a:pPr marL="177800" indent="-177800">
              <a:lnSpc>
                <a:spcPct val="80000"/>
              </a:lnSpc>
            </a:pPr>
            <a:r>
              <a:rPr lang="ru-RU" altLang="x-none" sz="2000" dirty="0"/>
              <a:t>синхронизация версий серверов БД и их обновление; </a:t>
            </a:r>
          </a:p>
          <a:p>
            <a:pPr marL="177800" indent="-177800">
              <a:lnSpc>
                <a:spcPct val="80000"/>
              </a:lnSpc>
            </a:pPr>
            <a:r>
              <a:rPr lang="ru-RU" altLang="x-none" sz="2000" dirty="0"/>
              <a:t>при наличии уровня 4 передача служебной информации о себе и о поддерживаемых базах данных на уровень 4. </a:t>
            </a:r>
          </a:p>
          <a:p>
            <a:pPr marL="177800" indent="-177800">
              <a:lnSpc>
                <a:spcPct val="80000"/>
              </a:lnSpc>
              <a:buNone/>
            </a:pPr>
            <a:endParaRPr lang="ru-RU" altLang="x-none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-1524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Многозвенная архитектура "клиент-сервер"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" y="1661160"/>
            <a:ext cx="11490960" cy="3729990"/>
          </a:xfrm>
        </p:spPr>
        <p:txBody>
          <a:bodyPr>
            <a:noAutofit/>
          </a:bodyPr>
          <a:lstStyle/>
          <a:p>
            <a:pPr marL="177800" indent="-177800">
              <a:lnSpc>
                <a:spcPct val="80000"/>
              </a:lnSpc>
              <a:buNone/>
            </a:pPr>
            <a:r>
              <a:rPr lang="ru-RU" altLang="x-none" sz="2400" dirty="0"/>
              <a:t>Для организации полнофункциональной системы достаточно перечисленных трех уровней. Однако при построении территориально распределенной системы с ярко выраженными районами и ненадежными линиями связи между ними желательно локализовать все три уровня в каждом районе с интеграцией последних на уровне 4. </a:t>
            </a:r>
            <a:endParaRPr lang="ru-RU" altLang="x-none" sz="2400" b="1" dirty="0"/>
          </a:p>
          <a:p>
            <a:pPr marL="177800" indent="-177800">
              <a:lnSpc>
                <a:spcPct val="80000"/>
              </a:lnSpc>
              <a:buNone/>
            </a:pPr>
            <a:endParaRPr lang="ru-RU" altLang="x-none" sz="2400" b="1" dirty="0"/>
          </a:p>
          <a:p>
            <a:pPr marL="177800" indent="-177800">
              <a:lnSpc>
                <a:spcPct val="80000"/>
              </a:lnSpc>
              <a:buNone/>
            </a:pPr>
            <a:r>
              <a:rPr lang="ru-RU" altLang="x-none" sz="2400" b="1" dirty="0"/>
              <a:t>Уровень 4.</a:t>
            </a:r>
            <a:r>
              <a:rPr lang="ru-RU" altLang="x-none" sz="2400" dirty="0"/>
              <a:t> </a:t>
            </a:r>
            <a:r>
              <a:rPr lang="ru-RU" altLang="x-none" sz="2400" i="1" dirty="0"/>
              <a:t>Главный диспетчер (ГД)</a:t>
            </a:r>
            <a:r>
              <a:rPr lang="ru-RU" altLang="x-none" sz="2400" dirty="0"/>
              <a:t> информационной системы представляет собой сервер WWW, функционально идентичный серверу уровня 3, но наделенный дополнительной функцией хранения информации о всей информационной системе в целом. В идеальном случае каждый из серверов уровня 3 должен быть готов взять на себя роль главного диспетчера. Основная задача ГД – получить информацию о конфигурации каждого сервера уровня 3 и растиражировать ее по всем серверам. </a:t>
            </a:r>
          </a:p>
          <a:p>
            <a:pPr marL="177800" indent="-177800">
              <a:lnSpc>
                <a:spcPct val="80000"/>
              </a:lnSpc>
              <a:buNone/>
            </a:pPr>
            <a:r>
              <a:rPr lang="ru-RU" altLang="x-none" sz="2400" dirty="0"/>
              <a:t>Таким образом, общая схема распределенной информационной системы состоит из четырех логических уровней. </a:t>
            </a:r>
            <a:endParaRPr lang="ru-RU" altLang="x-none" sz="24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-1524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Многозвенная архитектура "клиент-сервер"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4" descr="zhizhim_2"/>
          <p:cNvPicPr>
            <a:picLocks noChangeAspect="1" noChangeArrowheads="1"/>
          </p:cNvPicPr>
          <p:nvPr>
            <p:ph idx="1"/>
          </p:nvPr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8618" y="1870076"/>
            <a:ext cx="6354763" cy="4454525"/>
          </a:xfrm>
          <a:noFill/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Интеграция диспетчеров БД на 4 уровне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ru-RU" altLang="x-none" sz="2400"/>
              <a:t>Клиентский сценарий выполняется на компьютере пользователя в процессе взаимодействии с Web-страницей и позволяет решать следующие задачи: </a:t>
            </a:r>
          </a:p>
          <a:p>
            <a:pPr marL="457200" indent="-457200">
              <a:buFont typeface="Wingdings" charset="2"/>
              <a:buAutoNum type="arabicPeriod"/>
            </a:pPr>
            <a:r>
              <a:rPr lang="ru-RU" altLang="x-none" sz="2400"/>
              <a:t>верифицировать значения элементов управления формы; </a:t>
            </a:r>
          </a:p>
          <a:p>
            <a:pPr marL="457200" indent="-457200">
              <a:buFont typeface="Wingdings" charset="2"/>
              <a:buAutoNum type="arabicPeriod"/>
            </a:pPr>
            <a:r>
              <a:rPr lang="ru-RU" altLang="x-none" sz="2400"/>
              <a:t>реализовать событийные процедуры для элементов управления. </a:t>
            </a:r>
          </a:p>
          <a:p>
            <a:pPr marL="457200" indent="-457200"/>
            <a:r>
              <a:rPr lang="ru-RU" altLang="x-none" sz="2400"/>
              <a:t>Серверный сценарий выполняется на Web-сервере до передачи страницы пользователю и позволяет: </a:t>
            </a:r>
          </a:p>
          <a:p>
            <a:pPr marL="457200" indent="-457200">
              <a:buFont typeface="Wingdings" charset="2"/>
              <a:buAutoNum type="arabicPeriod"/>
            </a:pPr>
            <a:r>
              <a:rPr lang="ru-RU" altLang="x-none" sz="2400"/>
              <a:t>обеспечить доступ к базе данных и возврат данных пользователю; </a:t>
            </a:r>
          </a:p>
          <a:p>
            <a:pPr marL="457200" indent="-457200">
              <a:buFont typeface="Wingdings" charset="2"/>
              <a:buAutoNum type="arabicPeriod"/>
            </a:pPr>
            <a:r>
              <a:rPr lang="ru-RU" altLang="x-none" sz="2400"/>
              <a:t>хранить информацию о состоянии пользователя или сеанса.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Основные задачи клиентских и серверных сценариев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x-none" sz="2000"/>
              <a:t>Клиентский сценарий выполняется на компьютере-клиенте. Программы просмотра снабжены встроенным интерпретатором, который может считывать и выполнять сценарии.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x-none" sz="2000"/>
              <a:t>Основная цель добавления клиентского сценария к Web-странице — создание событийных процедур для элементов управления. Например, событийная процедура будет запускать определенную функцию, когда пользователь нажмет соответствующую кнопку.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x-none" sz="2000"/>
              <a:t>Клиентские сценарии в HTML-странице не компилируются и не шифруются. Поэтому, если посмотреть исходный HTML-код Web-страницы, можно увидеть текст встроенного сценария.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x-none" sz="2000"/>
              <a:t>Чтобы сценарий клиентской части функционировал, программа просмотра должна поддерживать язык, на котором он написан. В противном случае пользователь не получит полного доступа к сценарным средствам Web-страницы.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Клиентские сценарии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x-none" sz="2000"/>
              <a:t>Серверный сценарий выполняется в рамках активной страницы на Web-сервере до того, как тот вернет пользователю готовую HTML-страницу. Когда пользователь запрашивает активную серверную страницу, сервер выполняет сценарии и создает HTML-код, который и передается пользователю. В результате пользователь не видит серверного сценария на полученной Web-странице.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x-none" sz="2000"/>
              <a:t>Поскольку серверный сценарий выполняется на Web-сервере, ему доступны все ресурсы сервера – например, базы данных и исполняемые файлы.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x-none" sz="2000"/>
              <a:t>Для работы серверных сценариев Web-сервер должен поддерживать технологию активных страниц; к программе просмотра же не предъявляется никаких дополнительных требований, поскольку Web-клиент в данном случае получает стандартную HTML-страницу. Таким образом, сценарии серверной части не зависят от клиентов.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Серверные сценарии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" y="1523998"/>
            <a:ext cx="11826240" cy="5227321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ru-RU" altLang="x-none" dirty="0"/>
              <a:t>Чтобы расширить функциональные возможности </a:t>
            </a:r>
            <a:r>
              <a:rPr lang="ru-RU" altLang="x-none" dirty="0" err="1"/>
              <a:t>Web</a:t>
            </a:r>
            <a:r>
              <a:rPr lang="ru-RU" altLang="x-none" dirty="0"/>
              <a:t>-страницы средствами клиентских сценариев, исходный текст сценария надо встроить в HTML-страницу в виде </a:t>
            </a:r>
            <a:r>
              <a:rPr lang="ru-RU" altLang="x-none" dirty="0" err="1"/>
              <a:t>ASCll</a:t>
            </a:r>
            <a:r>
              <a:rPr lang="ru-RU" altLang="x-none" dirty="0"/>
              <a:t>-текста. Встретив ее в тексте страницы, программа просмотра вызывает интерпретатор сценария, который анализирует и выполняет код. Программа просмотра должна поддерживать выполнение сценариев и их интеграцию с элементами управления </a:t>
            </a:r>
            <a:r>
              <a:rPr lang="ru-RU" altLang="x-none" dirty="0" err="1"/>
              <a:t>ActiveX</a:t>
            </a:r>
            <a:r>
              <a:rPr lang="ru-RU" altLang="x-none" dirty="0"/>
              <a:t> или </a:t>
            </a:r>
            <a:r>
              <a:rPr lang="ru-RU" altLang="x-none" dirty="0" err="1"/>
              <a:t>Java</a:t>
            </a:r>
            <a:r>
              <a:rPr lang="ru-RU" altLang="x-none" dirty="0"/>
              <a:t>-апплетами, встроенными в HTML-страницу. </a:t>
            </a:r>
            <a:endParaRPr lang="ru-RU" altLang="x-none" b="1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Реализация клиентских сценариев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" y="1523998"/>
            <a:ext cx="11826240" cy="5227321"/>
          </a:xfrm>
        </p:spPr>
        <p:txBody>
          <a:bodyPr>
            <a:noAutofit/>
          </a:bodyPr>
          <a:lstStyle/>
          <a:p>
            <a:pPr marL="0" indent="0" algn="ctr" eaLnBrk="1" hangingPunct="1">
              <a:lnSpc>
                <a:spcPct val="80000"/>
              </a:lnSpc>
              <a:buNone/>
            </a:pPr>
            <a:r>
              <a:rPr lang="ru-RU" altLang="x-none" sz="2400" b="1" dirty="0" smtClean="0"/>
              <a:t>Языки </a:t>
            </a:r>
            <a:r>
              <a:rPr lang="ru-RU" altLang="x-none" sz="2400" b="1" dirty="0"/>
              <a:t>разработки сценариев:</a:t>
            </a:r>
            <a:r>
              <a:rPr lang="ru-RU" altLang="x-none" sz="2400" dirty="0"/>
              <a:t> </a:t>
            </a:r>
          </a:p>
          <a:p>
            <a:pPr eaLnBrk="1" hangingPunct="1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400" b="1" dirty="0" err="1"/>
              <a:t>Visual</a:t>
            </a:r>
            <a:r>
              <a:rPr lang="ru-RU" altLang="x-none" sz="2400" b="1" dirty="0"/>
              <a:t> </a:t>
            </a:r>
            <a:r>
              <a:rPr lang="ru-RU" altLang="x-none" sz="2400" b="1" dirty="0" err="1"/>
              <a:t>Basic</a:t>
            </a:r>
            <a:r>
              <a:rPr lang="ru-RU" altLang="x-none" sz="2400" b="1" dirty="0"/>
              <a:t> </a:t>
            </a:r>
            <a:r>
              <a:rPr lang="ru-RU" altLang="x-none" sz="2400" b="1" dirty="0" err="1"/>
              <a:t>Scripting</a:t>
            </a:r>
            <a:r>
              <a:rPr lang="ru-RU" altLang="x-none" sz="2400" b="1" dirty="0"/>
              <a:t> </a:t>
            </a:r>
            <a:r>
              <a:rPr lang="ru-RU" altLang="x-none" sz="2400" b="1" dirty="0" err="1"/>
              <a:t>Edition</a:t>
            </a:r>
            <a:r>
              <a:rPr lang="ru-RU" altLang="x-none" sz="2400" b="1" dirty="0"/>
              <a:t> (</a:t>
            </a:r>
            <a:r>
              <a:rPr lang="ru-RU" altLang="x-none" sz="2400" b="1" dirty="0" err="1"/>
              <a:t>VBScript</a:t>
            </a:r>
            <a:r>
              <a:rPr lang="ru-RU" altLang="x-none" sz="2400" b="1" dirty="0"/>
              <a:t>)</a:t>
            </a:r>
            <a:r>
              <a:rPr lang="ru-RU" altLang="x-none" sz="2400" dirty="0"/>
              <a:t> – не зависит от регистра символов и совместимо снизу вверх с </a:t>
            </a:r>
            <a:r>
              <a:rPr lang="ru-RU" altLang="x-none" sz="2400" dirty="0" err="1"/>
              <a:t>Visual</a:t>
            </a:r>
            <a:r>
              <a:rPr lang="ru-RU" altLang="x-none" sz="2400" dirty="0"/>
              <a:t> </a:t>
            </a:r>
            <a:r>
              <a:rPr lang="ru-RU" altLang="x-none" sz="2400" dirty="0" err="1"/>
              <a:t>Basic</a:t>
            </a:r>
            <a:r>
              <a:rPr lang="ru-RU" altLang="x-none" sz="2400" dirty="0"/>
              <a:t> </a:t>
            </a:r>
            <a:r>
              <a:rPr lang="ru-RU" altLang="x-none" sz="2400" dirty="0" err="1"/>
              <a:t>for</a:t>
            </a:r>
            <a:r>
              <a:rPr lang="ru-RU" altLang="x-none" sz="2400" dirty="0"/>
              <a:t> </a:t>
            </a:r>
            <a:r>
              <a:rPr lang="ru-RU" altLang="x-none" sz="2400" dirty="0" err="1"/>
              <a:t>Applications</a:t>
            </a:r>
            <a:r>
              <a:rPr lang="ru-RU" altLang="x-none" sz="2400" dirty="0"/>
              <a:t>. </a:t>
            </a:r>
            <a:r>
              <a:rPr lang="ru-RU" altLang="x-none" sz="2400" dirty="0" err="1"/>
              <a:t>Microsoft</a:t>
            </a:r>
            <a:r>
              <a:rPr lang="ru-RU" altLang="x-none" sz="2400" dirty="0"/>
              <a:t> </a:t>
            </a:r>
            <a:r>
              <a:rPr lang="ru-RU" altLang="x-none" sz="2400" dirty="0" err="1"/>
              <a:t>Internet</a:t>
            </a:r>
            <a:r>
              <a:rPr lang="ru-RU" altLang="x-none" sz="2400" dirty="0"/>
              <a:t> </a:t>
            </a:r>
            <a:r>
              <a:rPr lang="ru-RU" altLang="x-none" sz="2400" dirty="0" err="1"/>
              <a:t>Explorer</a:t>
            </a:r>
            <a:r>
              <a:rPr lang="ru-RU" altLang="x-none" sz="2400" dirty="0"/>
              <a:t> поддерживает </a:t>
            </a:r>
            <a:r>
              <a:rPr lang="ru-RU" altLang="x-none" sz="2400" dirty="0" err="1"/>
              <a:t>VBScript</a:t>
            </a:r>
            <a:r>
              <a:rPr lang="ru-RU" altLang="x-none" sz="2400" dirty="0"/>
              <a:t> средствами </a:t>
            </a:r>
            <a:r>
              <a:rPr lang="ru-RU" altLang="x-none" sz="2400" dirty="0" err="1"/>
              <a:t>VBScript</a:t>
            </a:r>
            <a:r>
              <a:rPr lang="ru-RU" altLang="x-none" sz="2400" dirty="0"/>
              <a:t> </a:t>
            </a:r>
            <a:r>
              <a:rPr lang="ru-RU" altLang="x-none" sz="2400" dirty="0" err="1"/>
              <a:t>Interpreter</a:t>
            </a:r>
            <a:r>
              <a:rPr lang="ru-RU" altLang="x-none" sz="2400" dirty="0"/>
              <a:t> — быстрого кросс-платформенного интерпретатора; лицензию на него бесплатно выдает компания </a:t>
            </a:r>
            <a:r>
              <a:rPr lang="ru-RU" altLang="x-none" sz="2400" dirty="0" err="1"/>
              <a:t>Microsoft</a:t>
            </a:r>
            <a:r>
              <a:rPr lang="ru-RU" altLang="x-none" sz="2400" dirty="0"/>
              <a:t>. </a:t>
            </a:r>
            <a:endParaRPr lang="ru-RU" altLang="x-none" sz="2400" b="1" dirty="0"/>
          </a:p>
          <a:p>
            <a:pPr eaLnBrk="1" hangingPunct="1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400" b="1" dirty="0" err="1"/>
              <a:t>JavaScript</a:t>
            </a:r>
            <a:r>
              <a:rPr lang="ru-RU" altLang="x-none" sz="2400" dirty="0"/>
              <a:t> </a:t>
            </a:r>
            <a:r>
              <a:rPr lang="ru-RU" altLang="x-none" sz="2400" b="1" dirty="0"/>
              <a:t>(</a:t>
            </a:r>
            <a:r>
              <a:rPr lang="ru-RU" altLang="x-none" sz="2400" b="1" dirty="0" err="1"/>
              <a:t>JScript</a:t>
            </a:r>
            <a:r>
              <a:rPr lang="ru-RU" altLang="x-none" sz="2400" b="1" dirty="0"/>
              <a:t>)</a:t>
            </a:r>
            <a:r>
              <a:rPr lang="ru-RU" altLang="x-none" sz="2400" dirty="0"/>
              <a:t> – реализован </a:t>
            </a:r>
            <a:r>
              <a:rPr lang="ru-RU" altLang="x-none" sz="2400" dirty="0" err="1"/>
              <a:t>Microsoft</a:t>
            </a:r>
            <a:r>
              <a:rPr lang="ru-RU" altLang="x-none" sz="2400" dirty="0"/>
              <a:t> и подобен С: в его основе лежит </a:t>
            </a:r>
            <a:r>
              <a:rPr lang="ru-RU" altLang="x-none" sz="2400" dirty="0" err="1"/>
              <a:t>Java</a:t>
            </a:r>
            <a:r>
              <a:rPr lang="ru-RU" altLang="x-none" sz="2400" dirty="0"/>
              <a:t> – язык программирования, разработанный компаниями </a:t>
            </a:r>
            <a:r>
              <a:rPr lang="ru-RU" altLang="x-none" sz="2400" dirty="0" err="1"/>
              <a:t>Sun</a:t>
            </a:r>
            <a:r>
              <a:rPr lang="ru-RU" altLang="x-none" sz="2400" dirty="0"/>
              <a:t> </a:t>
            </a:r>
            <a:r>
              <a:rPr lang="ru-RU" altLang="x-none" sz="2400" dirty="0" err="1"/>
              <a:t>Microsystems</a:t>
            </a:r>
            <a:r>
              <a:rPr lang="ru-RU" altLang="x-none" sz="2400" dirty="0"/>
              <a:t> и </a:t>
            </a:r>
            <a:r>
              <a:rPr lang="ru-RU" altLang="x-none" sz="2400" dirty="0" err="1"/>
              <a:t>Netscape</a:t>
            </a:r>
            <a:r>
              <a:rPr lang="ru-RU" altLang="x-none" sz="2400" dirty="0"/>
              <a:t>. </a:t>
            </a:r>
            <a:r>
              <a:rPr lang="ru-RU" altLang="x-none" sz="2400" dirty="0" err="1"/>
              <a:t>JavaScript</a:t>
            </a:r>
            <a:r>
              <a:rPr lang="ru-RU" altLang="x-none" sz="2400" dirty="0"/>
              <a:t> поддерживают как </a:t>
            </a:r>
            <a:r>
              <a:rPr lang="ru-RU" altLang="x-none" sz="2400" dirty="0" err="1"/>
              <a:t>Netscape</a:t>
            </a:r>
            <a:r>
              <a:rPr lang="ru-RU" altLang="x-none" sz="2400" dirty="0"/>
              <a:t> </a:t>
            </a:r>
            <a:r>
              <a:rPr lang="ru-RU" altLang="x-none" sz="2400" dirty="0" err="1"/>
              <a:t>Navigator</a:t>
            </a:r>
            <a:r>
              <a:rPr lang="ru-RU" altLang="x-none" sz="2400" dirty="0"/>
              <a:t>, так и </a:t>
            </a:r>
            <a:r>
              <a:rPr lang="ru-RU" altLang="x-none" sz="2400" dirty="0" err="1"/>
              <a:t>Internet</a:t>
            </a:r>
            <a:r>
              <a:rPr lang="ru-RU" altLang="x-none" sz="2400" dirty="0"/>
              <a:t> </a:t>
            </a:r>
            <a:r>
              <a:rPr lang="ru-RU" altLang="x-none" sz="2400" dirty="0" err="1"/>
              <a:t>Explorer</a:t>
            </a:r>
            <a:r>
              <a:rPr lang="ru-RU" altLang="x-none" sz="2400" dirty="0"/>
              <a:t>.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ru-RU" altLang="x-none" sz="11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ru-RU" altLang="x-none" sz="2400" dirty="0"/>
              <a:t>	</a:t>
            </a:r>
            <a:r>
              <a:rPr lang="ru-RU" altLang="x-none" sz="2400" dirty="0" err="1"/>
              <a:t>VBScript</a:t>
            </a:r>
            <a:r>
              <a:rPr lang="ru-RU" altLang="x-none" sz="2400" dirty="0"/>
              <a:t> и </a:t>
            </a:r>
            <a:r>
              <a:rPr lang="ru-RU" altLang="x-none" sz="2400" dirty="0" err="1"/>
              <a:t>JavaScript</a:t>
            </a:r>
            <a:r>
              <a:rPr lang="ru-RU" altLang="x-none" sz="2400" dirty="0"/>
              <a:t> похожи – как в одном, так и в другом можно определять переменные, создавать процедуры и обращаться к свойствам и методам объектов. 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ru-RU" altLang="x-none" sz="2400" dirty="0"/>
              <a:t>	Разница между ними – небольшие отличия в синтаксисе. Ни один из них не компилируется, и оба работают на всех аппаратных платформах. Это интерпретируемые языки, поэтому скорость исполнения определяется возможностями программы просмотра, а не характеристиками самого языка.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Реализация клиентских сценариев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Как работают потоки в </a:t>
            </a:r>
            <a:r>
              <a:rPr lang="ru-RU" b="1" dirty="0" smtClean="0">
                <a:solidFill>
                  <a:schemeClr val="bg1"/>
                </a:solidFill>
              </a:rPr>
              <a:t>питоне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нужно, чтобы ваше приложение выполняло несколько задач в одно и то же время, то можете воспользоваться потоками (</a:t>
            </a:r>
            <a:r>
              <a:rPr lang="ru-RU" dirty="0" err="1"/>
              <a:t>threads</a:t>
            </a:r>
            <a:r>
              <a:rPr lang="ru-RU" dirty="0"/>
              <a:t>). Потоки позволяют приложениям выполнять в одно и то же время множество задач. </a:t>
            </a:r>
            <a:r>
              <a:rPr lang="ru-RU" dirty="0" err="1"/>
              <a:t>Многопоточность</a:t>
            </a:r>
            <a:r>
              <a:rPr lang="ru-RU" dirty="0"/>
              <a:t> (</a:t>
            </a:r>
            <a:r>
              <a:rPr lang="ru-RU" dirty="0" err="1"/>
              <a:t>multi-threading</a:t>
            </a:r>
            <a:r>
              <a:rPr lang="ru-RU" dirty="0"/>
              <a:t>) важна во множестве приложений, от примитивных серверов до современных сложных и ресурсоёмких игр.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311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3998"/>
            <a:ext cx="11780520" cy="5334001"/>
          </a:xfrm>
        </p:spPr>
        <p:txBody>
          <a:bodyPr>
            <a:noAutofit/>
          </a:bodyPr>
          <a:lstStyle/>
          <a:p>
            <a:pPr marL="355600" indent="-355600">
              <a:lnSpc>
                <a:spcPct val="80000"/>
              </a:lnSpc>
              <a:buFont typeface="Wingdings" charset="2"/>
              <a:buAutoNum type="arabicPeriod"/>
            </a:pPr>
            <a:r>
              <a:rPr lang="en-US" altLang="x-none" sz="2000" b="1" dirty="0"/>
              <a:t>Internet Server Application Programming Interface (ISAPI)</a:t>
            </a:r>
            <a:r>
              <a:rPr lang="ru-RU" altLang="x-none" sz="2000" b="1" dirty="0"/>
              <a:t> </a:t>
            </a:r>
            <a:r>
              <a:rPr lang="ru-RU" altLang="x-none" sz="2000" dirty="0"/>
              <a:t>– интерфейс программирования приложений сервера Интернета реализуется</a:t>
            </a:r>
            <a:r>
              <a:rPr lang="en-US" altLang="x-none" sz="2000" dirty="0"/>
              <a:t> </a:t>
            </a:r>
            <a:r>
              <a:rPr lang="ru-RU" altLang="x-none" sz="2000" dirty="0"/>
              <a:t>через</a:t>
            </a:r>
            <a:r>
              <a:rPr lang="en-US" altLang="x-none" sz="2000" dirty="0"/>
              <a:t> </a:t>
            </a:r>
            <a:r>
              <a:rPr lang="ru-RU" altLang="x-none" sz="2000" dirty="0"/>
              <a:t>механизм</a:t>
            </a:r>
            <a:r>
              <a:rPr lang="en-US" altLang="x-none" sz="2000" dirty="0"/>
              <a:t> </a:t>
            </a:r>
            <a:r>
              <a:rPr lang="ru-RU" altLang="x-none" sz="2000" dirty="0"/>
              <a:t>библиотек</a:t>
            </a:r>
            <a:r>
              <a:rPr lang="en-US" altLang="x-none" sz="2000" dirty="0"/>
              <a:t> DLL. </a:t>
            </a:r>
            <a:endParaRPr lang="ru-RU" altLang="x-none" sz="2000" dirty="0"/>
          </a:p>
          <a:p>
            <a:pPr marL="355600" indent="-355600">
              <a:lnSpc>
                <a:spcPct val="80000"/>
              </a:lnSpc>
              <a:buNone/>
            </a:pPr>
            <a:r>
              <a:rPr lang="ru-RU" altLang="x-none" sz="2000" dirty="0"/>
              <a:t>Приложения ISAPI являются динамически подключаемыми библиотеками. Такая библиотека с интерфейсными функциями загружается WEB-сервером один раз и остается в памяти, после чего она будет  готова отвечать на любое количество запросов. Каждый клиентский запрос обслуживается в отдельном потоке. </a:t>
            </a:r>
          </a:p>
          <a:p>
            <a:pPr marL="355600" indent="-355600">
              <a:lnSpc>
                <a:spcPct val="80000"/>
              </a:lnSpc>
              <a:buNone/>
            </a:pPr>
            <a:r>
              <a:rPr lang="ru-RU" altLang="x-none" sz="2000" dirty="0"/>
              <a:t>Библиотеки</a:t>
            </a:r>
            <a:r>
              <a:rPr lang="en-US" altLang="x-none" sz="2000" dirty="0"/>
              <a:t> DLL</a:t>
            </a:r>
            <a:r>
              <a:rPr lang="ru-RU" altLang="x-none" sz="2000" dirty="0"/>
              <a:t> работают как часть процесса WEB-сервера, выполняясь в том же пространстве адресов памяти, в котором работает и сам WEB-сервер. Вместо передачи информации в обе стороны в виде файлов, теперь расширения WEB-серверов передают информацию в пределах одного и того же адресного пространства, без необходимости записи в файл. Благодаря этому WEB-приложения стали работать быстрее, с большей эффективностью и с меньшим потреблением ресурсов.</a:t>
            </a:r>
          </a:p>
          <a:p>
            <a:pPr marL="355600" indent="-355600">
              <a:lnSpc>
                <a:spcPct val="80000"/>
              </a:lnSpc>
              <a:buNone/>
            </a:pPr>
            <a:r>
              <a:rPr lang="en-US" altLang="x-none" sz="2000" dirty="0"/>
              <a:t>C </a:t>
            </a:r>
            <a:r>
              <a:rPr lang="ru-RU" altLang="x-none" sz="2000" dirty="0"/>
              <a:t>помощью</a:t>
            </a:r>
            <a:r>
              <a:rPr lang="en-US" altLang="x-none" sz="2000" dirty="0"/>
              <a:t> ISAPI Internet connector </a:t>
            </a:r>
            <a:r>
              <a:rPr lang="ru-RU" altLang="x-none" sz="2000" dirty="0"/>
              <a:t>возможно</a:t>
            </a:r>
            <a:r>
              <a:rPr lang="en-US" altLang="x-none" sz="2000" dirty="0"/>
              <a:t> </a:t>
            </a:r>
            <a:r>
              <a:rPr lang="ru-RU" altLang="x-none" sz="2000" dirty="0"/>
              <a:t>взаимодействие</a:t>
            </a:r>
            <a:r>
              <a:rPr lang="en-US" altLang="x-none" sz="2000" dirty="0"/>
              <a:t> </a:t>
            </a:r>
            <a:r>
              <a:rPr lang="ru-RU" altLang="x-none" sz="2000" dirty="0"/>
              <a:t>с</a:t>
            </a:r>
            <a:r>
              <a:rPr lang="en-US" altLang="x-none" sz="2000" dirty="0"/>
              <a:t> </a:t>
            </a:r>
            <a:r>
              <a:rPr lang="ru-RU" altLang="x-none" sz="2000" dirty="0"/>
              <a:t>базами</a:t>
            </a:r>
            <a:r>
              <a:rPr lang="en-US" altLang="x-none" sz="2000" dirty="0"/>
              <a:t> </a:t>
            </a:r>
            <a:r>
              <a:rPr lang="ru-RU" altLang="x-none" sz="2000" dirty="0"/>
              <a:t>данных</a:t>
            </a:r>
            <a:r>
              <a:rPr lang="en-US" altLang="x-none" sz="2000" dirty="0"/>
              <a:t> </a:t>
            </a:r>
            <a:r>
              <a:rPr lang="ru-RU" altLang="x-none" sz="2000" dirty="0"/>
              <a:t>через</a:t>
            </a:r>
            <a:r>
              <a:rPr lang="en-US" altLang="x-none" sz="2000" dirty="0"/>
              <a:t> </a:t>
            </a:r>
            <a:r>
              <a:rPr lang="ru-RU" altLang="x-none" sz="2000" dirty="0"/>
              <a:t>драйверы</a:t>
            </a:r>
            <a:r>
              <a:rPr lang="en-US" altLang="x-none" sz="2000" dirty="0"/>
              <a:t> ODBC, </a:t>
            </a:r>
            <a:r>
              <a:rPr lang="ru-RU" altLang="x-none" sz="2000" dirty="0"/>
              <a:t>также</a:t>
            </a:r>
            <a:r>
              <a:rPr lang="en-US" altLang="x-none" sz="2000" dirty="0"/>
              <a:t> </a:t>
            </a:r>
            <a:r>
              <a:rPr lang="ru-RU" altLang="x-none" sz="2000" dirty="0"/>
              <a:t>возможна</a:t>
            </a:r>
            <a:r>
              <a:rPr lang="en-US" altLang="x-none" sz="2000" dirty="0"/>
              <a:t> </a:t>
            </a:r>
            <a:r>
              <a:rPr lang="ru-RU" altLang="x-none" sz="2000" dirty="0"/>
              <a:t>реализация</a:t>
            </a:r>
            <a:r>
              <a:rPr lang="en-US" altLang="x-none" sz="2000" dirty="0"/>
              <a:t> </a:t>
            </a:r>
            <a:r>
              <a:rPr lang="ru-RU" altLang="x-none" sz="2000" dirty="0"/>
              <a:t>других</a:t>
            </a:r>
            <a:r>
              <a:rPr lang="en-US" altLang="x-none" sz="2000" dirty="0"/>
              <a:t> </a:t>
            </a:r>
            <a:r>
              <a:rPr lang="ru-RU" altLang="x-none" sz="2000" dirty="0"/>
              <a:t>расширенных</a:t>
            </a:r>
            <a:r>
              <a:rPr lang="en-US" altLang="x-none" sz="2000" dirty="0"/>
              <a:t> </a:t>
            </a:r>
            <a:r>
              <a:rPr lang="ru-RU" altLang="x-none" sz="2000" dirty="0"/>
              <a:t>функций</a:t>
            </a:r>
            <a:r>
              <a:rPr lang="en-US" altLang="x-none" sz="2000" dirty="0"/>
              <a:t> (</a:t>
            </a:r>
            <a:r>
              <a:rPr lang="ru-RU" altLang="x-none" sz="2000" dirty="0"/>
              <a:t>создание</a:t>
            </a:r>
            <a:r>
              <a:rPr lang="en-US" altLang="x-none" sz="2000" dirty="0"/>
              <a:t> </a:t>
            </a:r>
            <a:r>
              <a:rPr lang="ru-RU" altLang="x-none" sz="2000" dirty="0"/>
              <a:t>различных</a:t>
            </a:r>
            <a:r>
              <a:rPr lang="en-US" altLang="x-none" sz="2000" dirty="0"/>
              <a:t> </a:t>
            </a:r>
            <a:r>
              <a:rPr lang="ru-RU" altLang="x-none" sz="2000" dirty="0"/>
              <a:t>фильтров</a:t>
            </a:r>
            <a:r>
              <a:rPr lang="en-US" altLang="x-none" sz="2000" dirty="0"/>
              <a:t> </a:t>
            </a:r>
            <a:r>
              <a:rPr lang="ru-RU" altLang="x-none" sz="2000" dirty="0"/>
              <a:t>запросов</a:t>
            </a:r>
            <a:r>
              <a:rPr lang="en-US" altLang="x-none" sz="2000" dirty="0"/>
              <a:t>). </a:t>
            </a:r>
            <a:r>
              <a:rPr lang="ru-RU" altLang="x-none" sz="2000" dirty="0"/>
              <a:t>Основным</a:t>
            </a:r>
            <a:r>
              <a:rPr lang="en-US" altLang="x-none" sz="2000" dirty="0"/>
              <a:t> </a:t>
            </a:r>
            <a:r>
              <a:rPr lang="ru-RU" altLang="x-none" sz="2000" dirty="0"/>
              <a:t>средством</a:t>
            </a:r>
            <a:r>
              <a:rPr lang="en-US" altLang="x-none" sz="2000" dirty="0"/>
              <a:t> </a:t>
            </a:r>
            <a:r>
              <a:rPr lang="ru-RU" altLang="x-none" sz="2000" dirty="0"/>
              <a:t>разработки</a:t>
            </a:r>
            <a:r>
              <a:rPr lang="en-US" altLang="x-none" sz="2000" dirty="0"/>
              <a:t> </a:t>
            </a:r>
            <a:r>
              <a:rPr lang="ru-RU" altLang="x-none" sz="2000" dirty="0"/>
              <a:t>приложений</a:t>
            </a:r>
            <a:r>
              <a:rPr lang="en-US" altLang="x-none" sz="2000" dirty="0"/>
              <a:t> </a:t>
            </a:r>
            <a:r>
              <a:rPr lang="ru-RU" altLang="x-none" sz="2000" dirty="0"/>
              <a:t>является</a:t>
            </a:r>
            <a:r>
              <a:rPr lang="en-US" altLang="x-none" sz="2000" dirty="0"/>
              <a:t> Microsoft Visual C++</a:t>
            </a:r>
            <a:r>
              <a:rPr lang="ru-RU" altLang="x-none" sz="2000" dirty="0"/>
              <a:t> (также VB, </a:t>
            </a:r>
            <a:r>
              <a:rPr lang="ru-RU" altLang="x-none" sz="2000" dirty="0" err="1"/>
              <a:t>Delphi</a:t>
            </a:r>
            <a:r>
              <a:rPr lang="ru-RU" altLang="x-none" sz="2000" dirty="0"/>
              <a:t>), который поддерживается</a:t>
            </a:r>
            <a:r>
              <a:rPr lang="en-US" altLang="x-none" sz="2000" dirty="0"/>
              <a:t> Microsoft Internet Information Server. </a:t>
            </a:r>
            <a:endParaRPr lang="ru-RU" altLang="x-none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Механизмы, реализующие серверную часть обработки данных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3998"/>
            <a:ext cx="11780520" cy="5334001"/>
          </a:xfrm>
        </p:spPr>
        <p:txBody>
          <a:bodyPr>
            <a:normAutofit/>
          </a:bodyPr>
          <a:lstStyle/>
          <a:p>
            <a:pPr marL="355600" indent="-355600">
              <a:lnSpc>
                <a:spcPct val="80000"/>
              </a:lnSpc>
              <a:buNone/>
            </a:pPr>
            <a:endParaRPr lang="ru-RU" altLang="x-none" sz="2400" dirty="0"/>
          </a:p>
          <a:p>
            <a:pPr marL="355600" indent="-355600">
              <a:lnSpc>
                <a:spcPct val="80000"/>
              </a:lnSpc>
              <a:buFont typeface="Wingdings" charset="2"/>
              <a:buAutoNum type="arabicPeriod" startAt="2"/>
            </a:pPr>
            <a:r>
              <a:rPr lang="ru-RU" altLang="x-none" sz="2400" b="1" dirty="0" err="1"/>
              <a:t>Server</a:t>
            </a:r>
            <a:r>
              <a:rPr lang="ru-RU" altLang="x-none" sz="2400" b="1" dirty="0"/>
              <a:t> </a:t>
            </a:r>
            <a:r>
              <a:rPr lang="ru-RU" altLang="x-none" sz="2400" b="1" dirty="0" err="1"/>
              <a:t>Sides</a:t>
            </a:r>
            <a:r>
              <a:rPr lang="ru-RU" altLang="x-none" sz="2400" b="1" dirty="0"/>
              <a:t> </a:t>
            </a:r>
            <a:r>
              <a:rPr lang="ru-RU" altLang="x-none" sz="2400" b="1" dirty="0" err="1"/>
              <a:t>Includes</a:t>
            </a:r>
            <a:r>
              <a:rPr lang="ru-RU" altLang="x-none" sz="2400" b="1" dirty="0"/>
              <a:t> (SSI/SSI+)</a:t>
            </a:r>
            <a:r>
              <a:rPr lang="ru-RU" altLang="x-none" sz="2400" dirty="0"/>
              <a:t> – технология динамического формирования документов. </a:t>
            </a:r>
          </a:p>
          <a:p>
            <a:pPr marL="355600" indent="-355600">
              <a:lnSpc>
                <a:spcPct val="80000"/>
              </a:lnSpc>
              <a:buNone/>
            </a:pPr>
            <a:r>
              <a:rPr lang="ru-RU" altLang="x-none" sz="2400" dirty="0"/>
              <a:t>Скрипт (серверные инструкции) находится в HTML файле обычно имеющем расширение </a:t>
            </a:r>
            <a:r>
              <a:rPr lang="ru-RU" altLang="x-none" sz="2400" dirty="0" err="1"/>
              <a:t>sht</a:t>
            </a:r>
            <a:r>
              <a:rPr lang="ru-RU" altLang="x-none" sz="2400" dirty="0"/>
              <a:t> или </a:t>
            </a:r>
            <a:r>
              <a:rPr lang="ru-RU" altLang="x-none" sz="2400" dirty="0" err="1"/>
              <a:t>shtm</a:t>
            </a:r>
            <a:r>
              <a:rPr lang="ru-RU" altLang="x-none" sz="2400" dirty="0"/>
              <a:t>, при этом серверные инструкции размещаются между специальными разделителями (</a:t>
            </a:r>
            <a:r>
              <a:rPr lang="ru-RU" altLang="x-none" sz="2400" dirty="0" err="1"/>
              <a:t>tokens</a:t>
            </a:r>
            <a:r>
              <a:rPr lang="ru-RU" altLang="x-none" sz="2400" dirty="0"/>
              <a:t>), а сами инструкции записаны на языке </a:t>
            </a:r>
            <a:r>
              <a:rPr lang="ru-RU" altLang="x-none" sz="2400" dirty="0" err="1"/>
              <a:t>Сscript</a:t>
            </a:r>
            <a:r>
              <a:rPr lang="ru-RU" altLang="x-none" sz="2400" dirty="0"/>
              <a:t>. При пересылке такой файл сканируется сервером на наличие SSI инструкций и результат динамически подставляется в посылаемый документ.</a:t>
            </a:r>
          </a:p>
          <a:p>
            <a:pPr marL="355600" indent="-355600">
              <a:lnSpc>
                <a:spcPct val="80000"/>
              </a:lnSpc>
              <a:buNone/>
            </a:pPr>
            <a:r>
              <a:rPr lang="ru-RU" altLang="x-none" sz="2400" dirty="0"/>
              <a:t>SSI реализуется через специальные компоненты (DLL), которые входят в состав сервера. Данная технология опирается на использование  разнообразных объектов и компонент (COM, </a:t>
            </a:r>
            <a:r>
              <a:rPr lang="ru-RU" altLang="x-none" sz="2400" dirty="0" err="1"/>
              <a:t>ActiveX</a:t>
            </a:r>
            <a:r>
              <a:rPr lang="ru-RU" altLang="x-none" sz="2400" dirty="0"/>
              <a:t> и т.п.), работа с которыми ведётся средствами языков </a:t>
            </a:r>
            <a:r>
              <a:rPr lang="ru-RU" altLang="x-none" sz="2400" dirty="0" err="1"/>
              <a:t>VBScript</a:t>
            </a:r>
            <a:r>
              <a:rPr lang="ru-RU" altLang="x-none" sz="2400" dirty="0"/>
              <a:t> или </a:t>
            </a:r>
            <a:r>
              <a:rPr lang="ru-RU" altLang="x-none" sz="2400" dirty="0" err="1"/>
              <a:t>JavaScript</a:t>
            </a:r>
            <a:r>
              <a:rPr lang="ru-RU" altLang="x-none" sz="2400" dirty="0"/>
              <a:t>.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Механизмы, реализующие серверную часть обработки данных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6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" y="1523999"/>
            <a:ext cx="11643360" cy="4967287"/>
          </a:xfrm>
        </p:spPr>
        <p:txBody>
          <a:bodyPr>
            <a:normAutofit/>
          </a:bodyPr>
          <a:lstStyle/>
          <a:p>
            <a:pPr marL="355600" indent="-355600">
              <a:lnSpc>
                <a:spcPct val="80000"/>
              </a:lnSpc>
              <a:buFont typeface="Wingdings" charset="2"/>
              <a:buAutoNum type="arabicPeriod" startAt="3"/>
            </a:pPr>
            <a:r>
              <a:rPr lang="ru-RU" altLang="x-none" sz="2000" b="1" dirty="0" err="1"/>
              <a:t>Common</a:t>
            </a:r>
            <a:r>
              <a:rPr lang="ru-RU" altLang="x-none" sz="2000" b="1" dirty="0"/>
              <a:t> </a:t>
            </a:r>
            <a:r>
              <a:rPr lang="ru-RU" altLang="x-none" sz="2000" b="1" dirty="0" err="1"/>
              <a:t>Gateway</a:t>
            </a:r>
            <a:r>
              <a:rPr lang="ru-RU" altLang="x-none" sz="2000" b="1" dirty="0"/>
              <a:t> </a:t>
            </a:r>
            <a:r>
              <a:rPr lang="ru-RU" altLang="x-none" sz="2000" b="1" dirty="0" err="1"/>
              <a:t>Interface</a:t>
            </a:r>
            <a:r>
              <a:rPr lang="ru-RU" altLang="x-none" sz="2000" b="1" dirty="0"/>
              <a:t> (CGI) – </a:t>
            </a:r>
            <a:r>
              <a:rPr lang="ru-RU" altLang="x-none" sz="2000" dirty="0"/>
              <a:t>интерфейс общего шлюза реализуется через дополнительные программы (скрипты) на любом из языков программирования высокого уровня (С++, </a:t>
            </a:r>
            <a:r>
              <a:rPr lang="ru-RU" altLang="x-none" sz="2000" dirty="0" err="1"/>
              <a:t>Perl</a:t>
            </a:r>
            <a:r>
              <a:rPr lang="ru-RU" altLang="x-none" sz="2000" dirty="0"/>
              <a:t>, </a:t>
            </a:r>
            <a:r>
              <a:rPr lang="ru-RU" altLang="x-none" sz="2000" dirty="0" err="1"/>
              <a:t>VisualBasic</a:t>
            </a:r>
            <a:r>
              <a:rPr lang="ru-RU" altLang="x-none" sz="2000" dirty="0"/>
              <a:t>, </a:t>
            </a:r>
            <a:r>
              <a:rPr lang="ru-RU" altLang="x-none" sz="2000" dirty="0" err="1"/>
              <a:t>Pascal</a:t>
            </a:r>
            <a:r>
              <a:rPr lang="ru-RU" altLang="x-none" sz="2000" dirty="0"/>
              <a:t>, </a:t>
            </a:r>
            <a:r>
              <a:rPr lang="ru-RU" altLang="x-none" sz="2000" dirty="0" err="1"/>
              <a:t>Java</a:t>
            </a:r>
            <a:r>
              <a:rPr lang="ru-RU" altLang="x-none" sz="2000" dirty="0"/>
              <a:t>). </a:t>
            </a:r>
          </a:p>
          <a:p>
            <a:pPr marL="355600" indent="-355600">
              <a:lnSpc>
                <a:spcPct val="80000"/>
              </a:lnSpc>
              <a:buNone/>
            </a:pPr>
            <a:r>
              <a:rPr lang="ru-RU" altLang="x-none" sz="2000" dirty="0"/>
              <a:t>По сути CGI – способ взаимодействия </a:t>
            </a:r>
            <a:r>
              <a:rPr lang="ru-RU" altLang="x-none" sz="2000" dirty="0" err="1"/>
              <a:t>Web</a:t>
            </a:r>
            <a:r>
              <a:rPr lang="ru-RU" altLang="x-none" sz="2000" dirty="0"/>
              <a:t>-программ с браузером пользователя Основа – спецификация набора переменных. С помощью CGI приложений возможно взаимодействие с любыми базами данных через формирование SQL запросов, или другие механизмы; также возможна реализация счетчиков посещений, гостевых книг и других расширений. </a:t>
            </a:r>
          </a:p>
          <a:p>
            <a:pPr marL="355600" indent="-355600">
              <a:lnSpc>
                <a:spcPct val="80000"/>
              </a:lnSpc>
              <a:buNone/>
            </a:pPr>
            <a:r>
              <a:rPr lang="ru-RU" altLang="x-none" sz="2000" dirty="0"/>
              <a:t>CGI обеспечивает способ, посредством которого </a:t>
            </a:r>
            <a:r>
              <a:rPr lang="ru-RU" altLang="x-none" sz="2000" dirty="0" err="1"/>
              <a:t>Web</a:t>
            </a:r>
            <a:r>
              <a:rPr lang="ru-RU" altLang="x-none" sz="2000" dirty="0"/>
              <a:t>-браузер осуществляет запуск </a:t>
            </a:r>
            <a:r>
              <a:rPr lang="ru-RU" altLang="x-none" sz="2000" dirty="0" err="1"/>
              <a:t>Web</a:t>
            </a:r>
            <a:r>
              <a:rPr lang="ru-RU" altLang="x-none" sz="2000" dirty="0"/>
              <a:t>-приложения на стороне сервера, результатом работы которого является HTML-страница, посылаемая клиенту. Всякий раз, когда клиент инициирует выполнение CGI-приложения, </a:t>
            </a:r>
            <a:r>
              <a:rPr lang="ru-RU" altLang="x-none" sz="2000" dirty="0" err="1"/>
              <a:t>Web</a:t>
            </a:r>
            <a:r>
              <a:rPr lang="ru-RU" altLang="x-none" sz="2000" dirty="0"/>
              <a:t>-сервер выполняет отдельную его </a:t>
            </a:r>
            <a:r>
              <a:rPr lang="ru-RU" altLang="x-none" sz="2000" u="sng" dirty="0"/>
              <a:t>копию</a:t>
            </a:r>
            <a:r>
              <a:rPr lang="ru-RU" altLang="x-none" sz="2000" dirty="0"/>
              <a:t> (</a:t>
            </a:r>
            <a:r>
              <a:rPr lang="ru-RU" altLang="x-none" sz="2000" dirty="0" err="1"/>
              <a:t>instance</a:t>
            </a:r>
            <a:r>
              <a:rPr lang="ru-RU" altLang="x-none" sz="2000" dirty="0"/>
              <a:t>). </a:t>
            </a:r>
          </a:p>
          <a:p>
            <a:pPr marL="355600" indent="-355600" algn="ctr">
              <a:lnSpc>
                <a:spcPct val="80000"/>
              </a:lnSpc>
              <a:buNone/>
            </a:pPr>
            <a:endParaRPr lang="ru-RU" altLang="x-none" sz="20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x-none" dirty="0">
                <a:solidFill>
                  <a:schemeClr val="bg1"/>
                </a:solidFill>
              </a:rPr>
              <a:t>Механизмы, реализующие серверную часть обработки данных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" y="1706880"/>
            <a:ext cx="11887200" cy="4601846"/>
          </a:xfrm>
        </p:spPr>
        <p:txBody>
          <a:bodyPr>
            <a:noAutofit/>
          </a:bodyPr>
          <a:lstStyle/>
          <a:p>
            <a:pPr marL="355600" indent="-355600">
              <a:lnSpc>
                <a:spcPct val="80000"/>
              </a:lnSpc>
            </a:pPr>
            <a:r>
              <a:rPr lang="ru-RU" altLang="x-none" sz="2400" dirty="0" smtClean="0"/>
              <a:t>Для </a:t>
            </a:r>
            <a:r>
              <a:rPr lang="ru-RU" altLang="x-none" sz="2400" dirty="0"/>
              <a:t>каждого запроса клиента запускается копия </a:t>
            </a:r>
            <a:r>
              <a:rPr lang="ru-RU" altLang="x-none" sz="2400" dirty="0" err="1"/>
              <a:t>Web</a:t>
            </a:r>
            <a:r>
              <a:rPr lang="ru-RU" altLang="x-none" sz="2400" dirty="0"/>
              <a:t>-приложения на сервере, что резко сокращает производительность сервера при больших и средних нагрузках</a:t>
            </a:r>
          </a:p>
          <a:p>
            <a:pPr marL="355600" indent="-355600">
              <a:lnSpc>
                <a:spcPct val="80000"/>
              </a:lnSpc>
            </a:pPr>
            <a:r>
              <a:rPr lang="ru-RU" altLang="x-none" sz="2400" dirty="0"/>
              <a:t>Каждый запрос должен запускать на сервере свой собственный процесс, выделенная ему на сервере область памяти не пересекается с областью памяти приложения </a:t>
            </a:r>
            <a:r>
              <a:rPr lang="ru-RU" altLang="x-none" sz="2400" dirty="0" err="1"/>
              <a:t>web</a:t>
            </a:r>
            <a:r>
              <a:rPr lang="ru-RU" altLang="x-none" sz="2400" dirty="0"/>
              <a:t>-сервера. И поэтому несколько запросов могут существенно замедлить работу даже умеренно загруженного сервера - ведь ему приходится выполнять такие относительно медленные задачи, как создание файла, запуск отдельного процесса, его выполнение, запись и возвращение другого файла.</a:t>
            </a:r>
          </a:p>
          <a:p>
            <a:pPr marL="355600" indent="-355600">
              <a:lnSpc>
                <a:spcPct val="80000"/>
              </a:lnSpc>
              <a:buNone/>
            </a:pPr>
            <a:endParaRPr lang="ru-RU" altLang="x-none" sz="1100" dirty="0"/>
          </a:p>
          <a:p>
            <a:pPr marL="355600" indent="-355600">
              <a:lnSpc>
                <a:spcPct val="80000"/>
              </a:lnSpc>
              <a:buNone/>
            </a:pPr>
            <a:r>
              <a:rPr lang="ru-RU" altLang="x-none" sz="2400" dirty="0"/>
              <a:t>Большинство CGI-программ пишется на языке </a:t>
            </a:r>
            <a:r>
              <a:rPr lang="ru-RU" altLang="x-none" sz="2400" dirty="0" err="1"/>
              <a:t>Perl</a:t>
            </a:r>
            <a:r>
              <a:rPr lang="ru-RU" altLang="x-none" sz="2400" dirty="0"/>
              <a:t> (</a:t>
            </a:r>
            <a:r>
              <a:rPr lang="ru-RU" altLang="x-none" sz="2400" dirty="0" err="1"/>
              <a:t>Practical</a:t>
            </a:r>
            <a:r>
              <a:rPr lang="ru-RU" altLang="x-none" sz="2400" dirty="0"/>
              <a:t> </a:t>
            </a:r>
            <a:r>
              <a:rPr lang="ru-RU" altLang="x-none" sz="2400" dirty="0" err="1"/>
              <a:t>Extraction</a:t>
            </a:r>
            <a:r>
              <a:rPr lang="ru-RU" altLang="x-none" sz="2400" dirty="0"/>
              <a:t> </a:t>
            </a:r>
            <a:r>
              <a:rPr lang="ru-RU" altLang="x-none" sz="2400" dirty="0" err="1"/>
              <a:t>and</a:t>
            </a:r>
            <a:r>
              <a:rPr lang="ru-RU" altLang="x-none" sz="2400" dirty="0"/>
              <a:t> </a:t>
            </a:r>
            <a:r>
              <a:rPr lang="ru-RU" altLang="x-none" sz="2400" dirty="0" err="1"/>
              <a:t>Report</a:t>
            </a:r>
            <a:r>
              <a:rPr lang="ru-RU" altLang="x-none" sz="2400" dirty="0"/>
              <a:t> </a:t>
            </a:r>
            <a:r>
              <a:rPr lang="ru-RU" altLang="x-none" sz="2400" dirty="0" err="1"/>
              <a:t>Language</a:t>
            </a:r>
            <a:r>
              <a:rPr lang="ru-RU" altLang="x-none" sz="2400" dirty="0"/>
              <a:t>), который является одним из наиболее гибких языковых средств, служащих для программирования интерфейсов CGI. Изначально </a:t>
            </a:r>
            <a:r>
              <a:rPr lang="ru-RU" altLang="x-none" sz="2400" dirty="0" err="1"/>
              <a:t>Perl</a:t>
            </a:r>
            <a:r>
              <a:rPr lang="ru-RU" altLang="x-none" sz="2400" dirty="0"/>
              <a:t> предназначался для обработки больших объемов данных и генерации отчетов по обработке этих данных, но за последние несколько лет </a:t>
            </a:r>
            <a:r>
              <a:rPr lang="ru-RU" altLang="x-none" sz="2400" dirty="0" err="1"/>
              <a:t>Perl</a:t>
            </a:r>
            <a:r>
              <a:rPr lang="ru-RU" altLang="x-none" sz="2400" dirty="0"/>
              <a:t> превратился в полнофункциональный язык программирования.</a:t>
            </a:r>
            <a:endParaRPr lang="ru-RU" altLang="x-none" sz="24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ctr">
              <a:lnSpc>
                <a:spcPct val="80000"/>
              </a:lnSpc>
            </a:pPr>
            <a:r>
              <a:rPr lang="ru-RU" altLang="x-none" dirty="0">
                <a:solidFill>
                  <a:schemeClr val="bg1"/>
                </a:solidFill>
              </a:rPr>
              <a:t>Недостатки </a:t>
            </a:r>
            <a:r>
              <a:rPr lang="ru-RU" altLang="x-none" dirty="0" smtClean="0">
                <a:solidFill>
                  <a:schemeClr val="bg1"/>
                </a:solidFill>
              </a:rPr>
              <a:t>CGI-приложений</a:t>
            </a:r>
            <a:endParaRPr lang="ru-RU" alt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2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" y="1484312"/>
            <a:ext cx="11049000" cy="5221287"/>
          </a:xfrm>
        </p:spPr>
        <p:txBody>
          <a:bodyPr>
            <a:noAutofit/>
          </a:bodyPr>
          <a:lstStyle/>
          <a:p>
            <a:pPr marL="355600" indent="-355600">
              <a:lnSpc>
                <a:spcPct val="80000"/>
              </a:lnSpc>
              <a:buNone/>
            </a:pPr>
            <a:r>
              <a:rPr lang="ru-RU" altLang="x-none" sz="2000" b="1" dirty="0"/>
              <a:t>Технология </a:t>
            </a:r>
            <a:r>
              <a:rPr lang="ru-RU" altLang="x-none" sz="2000" b="1" dirty="0" err="1"/>
              <a:t>Java</a:t>
            </a:r>
            <a:r>
              <a:rPr lang="ru-RU" altLang="x-none" sz="2000" b="1" dirty="0"/>
              <a:t> – </a:t>
            </a:r>
            <a:r>
              <a:rPr lang="ru-RU" altLang="x-none" sz="2000" dirty="0"/>
              <a:t>позволяет</a:t>
            </a:r>
            <a:r>
              <a:rPr lang="ru-RU" altLang="x-none" sz="2000" b="1" dirty="0"/>
              <a:t> </a:t>
            </a:r>
            <a:r>
              <a:rPr lang="ru-RU" altLang="x-none" sz="2000" dirty="0"/>
              <a:t>строить универсальные системы со смешанной архитектурой:</a:t>
            </a:r>
          </a:p>
          <a:p>
            <a:pPr marL="355600" indent="-355600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000" dirty="0"/>
              <a:t>апплетами (</a:t>
            </a:r>
            <a:r>
              <a:rPr lang="ru-RU" altLang="x-none" sz="2000" dirty="0" err="1"/>
              <a:t>applets</a:t>
            </a:r>
            <a:r>
              <a:rPr lang="ru-RU" altLang="x-none" sz="2000" dirty="0"/>
              <a:t>) – приложения, выполняемые на стороне клиента,</a:t>
            </a:r>
          </a:p>
          <a:p>
            <a:pPr marL="355600" indent="-355600">
              <a:lnSpc>
                <a:spcPct val="80000"/>
              </a:lnSpc>
              <a:buFont typeface="Wingdings" charset="2"/>
              <a:buAutoNum type="arabicPeriod"/>
            </a:pPr>
            <a:r>
              <a:rPr lang="ru-RU" altLang="x-none" sz="2000" dirty="0" err="1"/>
              <a:t>сервлеты</a:t>
            </a:r>
            <a:r>
              <a:rPr lang="ru-RU" altLang="x-none" sz="2000" dirty="0"/>
              <a:t> (</a:t>
            </a:r>
            <a:r>
              <a:rPr lang="ru-RU" altLang="x-none" sz="2000" dirty="0" err="1"/>
              <a:t>servlets</a:t>
            </a:r>
            <a:r>
              <a:rPr lang="ru-RU" altLang="x-none" sz="2000" dirty="0"/>
              <a:t>) – приложения, выполняемые на стороне сервера.</a:t>
            </a:r>
          </a:p>
          <a:p>
            <a:pPr marL="355600" indent="-355600">
              <a:lnSpc>
                <a:spcPct val="80000"/>
              </a:lnSpc>
              <a:buNone/>
            </a:pPr>
            <a:r>
              <a:rPr lang="ru-RU" altLang="x-none" sz="2000" dirty="0"/>
              <a:t> </a:t>
            </a:r>
          </a:p>
          <a:p>
            <a:pPr marL="355600" indent="-355600">
              <a:lnSpc>
                <a:spcPct val="80000"/>
              </a:lnSpc>
              <a:buNone/>
            </a:pPr>
            <a:r>
              <a:rPr lang="ru-RU" altLang="x-none" sz="2000" dirty="0" err="1"/>
              <a:t>Аплеты</a:t>
            </a:r>
            <a:r>
              <a:rPr lang="ru-RU" altLang="x-none" sz="2000" dirty="0"/>
              <a:t> пишутся на </a:t>
            </a:r>
            <a:r>
              <a:rPr lang="ru-RU" altLang="x-none" sz="2000" dirty="0" err="1"/>
              <a:t>Java</a:t>
            </a:r>
            <a:r>
              <a:rPr lang="ru-RU" altLang="x-none" sz="2000" dirty="0"/>
              <a:t> и посылаются по </a:t>
            </a:r>
            <a:r>
              <a:rPr lang="ru-RU" altLang="x-none" sz="2000" dirty="0" err="1"/>
              <a:t>Web</a:t>
            </a:r>
            <a:r>
              <a:rPr lang="ru-RU" altLang="x-none" sz="2000" dirty="0"/>
              <a:t> как HTML-файлы браузеру, где выполняются как HTML-документы. Существенным преимуществом </a:t>
            </a:r>
            <a:r>
              <a:rPr lang="ru-RU" altLang="x-none" sz="2000" dirty="0" err="1"/>
              <a:t>Java</a:t>
            </a:r>
            <a:r>
              <a:rPr lang="ru-RU" altLang="x-none" sz="2000" dirty="0"/>
              <a:t> является независимость программ от платформ, на которых программы выполняются. Хотя </a:t>
            </a:r>
            <a:r>
              <a:rPr lang="ru-RU" altLang="x-none" sz="2000" dirty="0" err="1"/>
              <a:t>Java</a:t>
            </a:r>
            <a:r>
              <a:rPr lang="ru-RU" altLang="x-none" sz="2000" dirty="0"/>
              <a:t> не обязательно выполняется в окне браузера, возможно создание независимых (</a:t>
            </a:r>
            <a:r>
              <a:rPr lang="ru-RU" altLang="x-none" sz="2000" dirty="0" err="1"/>
              <a:t>stand-alone</a:t>
            </a:r>
            <a:r>
              <a:rPr lang="ru-RU" altLang="x-none" sz="2000" dirty="0"/>
              <a:t>) </a:t>
            </a:r>
            <a:r>
              <a:rPr lang="ru-RU" altLang="x-none" sz="2000" dirty="0" err="1"/>
              <a:t>Java</a:t>
            </a:r>
            <a:r>
              <a:rPr lang="ru-RU" altLang="x-none" sz="2000" dirty="0"/>
              <a:t>-приложений, которые могут выполняться на компьютере независимо от Интернета.</a:t>
            </a:r>
          </a:p>
          <a:p>
            <a:pPr marL="355600" indent="-355600">
              <a:lnSpc>
                <a:spcPct val="80000"/>
              </a:lnSpc>
              <a:buNone/>
            </a:pPr>
            <a:r>
              <a:rPr lang="ru-RU" altLang="x-none" sz="2000" dirty="0"/>
              <a:t>Фактически программа на языке </a:t>
            </a:r>
            <a:r>
              <a:rPr lang="ru-RU" altLang="x-none" sz="2000" dirty="0" err="1"/>
              <a:t>Java</a:t>
            </a:r>
            <a:r>
              <a:rPr lang="ru-RU" altLang="x-none" sz="2000" dirty="0"/>
              <a:t> транслируется компилятором в специальный код, называемый байтовым (</a:t>
            </a:r>
            <a:r>
              <a:rPr lang="ru-RU" altLang="x-none" sz="2000" dirty="0" err="1"/>
              <a:t>bytecode</a:t>
            </a:r>
            <a:r>
              <a:rPr lang="ru-RU" altLang="x-none" sz="2000" dirty="0"/>
              <a:t>), а затем выполняется уже с помощью интерпретатора языка </a:t>
            </a:r>
            <a:r>
              <a:rPr lang="ru-RU" altLang="x-none" sz="2000" dirty="0" err="1"/>
              <a:t>Java</a:t>
            </a:r>
            <a:r>
              <a:rPr lang="ru-RU" altLang="x-none" sz="2000" dirty="0"/>
              <a:t>. Такое «разделение обязанностей» и позволяет обеспечивать полную независимость </a:t>
            </a:r>
            <a:r>
              <a:rPr lang="ru-RU" altLang="x-none" sz="2000" dirty="0" err="1"/>
              <a:t>Java</a:t>
            </a:r>
            <a:r>
              <a:rPr lang="ru-RU" altLang="x-none" sz="2000" dirty="0"/>
              <a:t>-кода от конечной платформы, на которой он будет выполняться. Для каждой конкретной платформы имеется свой интерпретатор языка, называемый виртуальной машиной </a:t>
            </a:r>
            <a:r>
              <a:rPr lang="ru-RU" altLang="x-none" sz="2000" dirty="0" err="1"/>
              <a:t>Java</a:t>
            </a:r>
            <a:r>
              <a:rPr lang="ru-RU" altLang="x-none" sz="2000" dirty="0"/>
              <a:t> (</a:t>
            </a:r>
            <a:r>
              <a:rPr lang="ru-RU" altLang="x-none" sz="2000" dirty="0" err="1"/>
              <a:t>Java</a:t>
            </a:r>
            <a:r>
              <a:rPr lang="ru-RU" altLang="x-none" sz="2000" dirty="0"/>
              <a:t> </a:t>
            </a:r>
            <a:r>
              <a:rPr lang="ru-RU" altLang="x-none" sz="2000" dirty="0" err="1"/>
              <a:t>Virtual</a:t>
            </a:r>
            <a:r>
              <a:rPr lang="ru-RU" altLang="x-none" sz="2000" dirty="0"/>
              <a:t> </a:t>
            </a:r>
            <a:r>
              <a:rPr lang="ru-RU" altLang="x-none" sz="2000" dirty="0" err="1"/>
              <a:t>Machine</a:t>
            </a:r>
            <a:r>
              <a:rPr lang="ru-RU" altLang="x-none" sz="2000" dirty="0"/>
              <a:t>).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ctr">
              <a:lnSpc>
                <a:spcPct val="80000"/>
              </a:lnSpc>
            </a:pPr>
            <a:r>
              <a:rPr lang="ru-RU" altLang="x-none" dirty="0">
                <a:solidFill>
                  <a:schemeClr val="bg1"/>
                </a:solidFill>
              </a:rPr>
              <a:t>Недостатки </a:t>
            </a:r>
            <a:r>
              <a:rPr lang="ru-RU" altLang="x-none" dirty="0" smtClean="0">
                <a:solidFill>
                  <a:schemeClr val="bg1"/>
                </a:solidFill>
              </a:rPr>
              <a:t>CGI-приложений</a:t>
            </a:r>
            <a:endParaRPr lang="ru-RU" alt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4" descr="1_1.gif (20724 bytes)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20" y="1457325"/>
            <a:ext cx="6614160" cy="5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ctr">
              <a:lnSpc>
                <a:spcPct val="80000"/>
              </a:lnSpc>
            </a:pPr>
            <a:r>
              <a:rPr lang="ru-RU" altLang="x-none" dirty="0">
                <a:solidFill>
                  <a:schemeClr val="bg1"/>
                </a:solidFill>
              </a:rPr>
              <a:t>Архитектура распределенного приложения</a:t>
            </a:r>
            <a:endParaRPr lang="ru-RU" alt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12876"/>
            <a:ext cx="8229600" cy="4454525"/>
          </a:xfrm>
        </p:spPr>
        <p:txBody>
          <a:bodyPr/>
          <a:lstStyle/>
          <a:p>
            <a:pPr>
              <a:spcBef>
                <a:spcPts val="5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x-none" sz="3100"/>
          </a:p>
          <a:p>
            <a:pPr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/>
              <a:t>Git - программное обеспечение для управления версиями, разработанное Линусом Торвальдсом для использования в управлении разработкой ядра Linux®. </a:t>
            </a:r>
          </a:p>
          <a:p>
            <a:pPr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x-none"/>
          </a:p>
          <a:p>
            <a:pPr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/>
              <a:t>Git – </a:t>
            </a:r>
            <a:r>
              <a:rPr lang="ru-RU" altLang="x-none"/>
              <a:t>распределенная система контроля версий (</a:t>
            </a:r>
            <a:r>
              <a:rPr lang="en-US" altLang="x-none"/>
              <a:t>DVCS</a:t>
            </a:r>
            <a:r>
              <a:rPr lang="ru-RU" altLang="x-none"/>
              <a:t>)</a:t>
            </a:r>
          </a:p>
          <a:p>
            <a:pPr>
              <a:spcBef>
                <a:spcPts val="6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x-none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ctr">
              <a:lnSpc>
                <a:spcPct val="80000"/>
              </a:lnSpc>
            </a:pPr>
            <a:r>
              <a:rPr lang="ru-RU" altLang="x-none" dirty="0">
                <a:solidFill>
                  <a:schemeClr val="bg1"/>
                </a:solidFill>
              </a:rPr>
              <a:t>Что такое </a:t>
            </a:r>
            <a:r>
              <a:rPr lang="en-US" altLang="x-none" dirty="0" err="1">
                <a:solidFill>
                  <a:schemeClr val="bg1"/>
                </a:solidFill>
              </a:rPr>
              <a:t>Git</a:t>
            </a:r>
            <a:r>
              <a:rPr lang="en-US" altLang="x-none" dirty="0">
                <a:solidFill>
                  <a:schemeClr val="bg1"/>
                </a:solidFill>
              </a:rPr>
              <a:t>?</a:t>
            </a:r>
            <a:endParaRPr lang="ru-RU" alt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4925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700214"/>
            <a:ext cx="8229600" cy="416718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SzPct val="75000"/>
              <a:buFont typeface="Arial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ru-RU" altLang="x-none" sz="2400" dirty="0"/>
              <a:t>Ветвление делается быстро и легко. </a:t>
            </a:r>
          </a:p>
          <a:p>
            <a:pPr>
              <a:spcBef>
                <a:spcPts val="600"/>
              </a:spcBef>
              <a:buSzPct val="75000"/>
              <a:buFont typeface="Arial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ru-RU" altLang="x-none" sz="2400" dirty="0"/>
              <a:t>Поддерживается автономная работа; локальные фиксации изменений могут быть отправлены позже. </a:t>
            </a:r>
          </a:p>
          <a:p>
            <a:pPr>
              <a:spcBef>
                <a:spcPts val="600"/>
              </a:spcBef>
              <a:buSzPct val="75000"/>
              <a:buFont typeface="Arial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ru-RU" altLang="x-none" sz="2400" dirty="0"/>
              <a:t>Фиксации изменений </a:t>
            </a:r>
            <a:r>
              <a:rPr lang="ru-RU" altLang="x-none" sz="2400" dirty="0" err="1"/>
              <a:t>атомарны</a:t>
            </a:r>
            <a:r>
              <a:rPr lang="ru-RU" altLang="x-none" sz="2400" dirty="0"/>
              <a:t> и распространяются на весь проект. </a:t>
            </a:r>
          </a:p>
          <a:p>
            <a:pPr>
              <a:spcBef>
                <a:spcPts val="600"/>
              </a:spcBef>
              <a:buSzPct val="75000"/>
              <a:buFont typeface="Arial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ru-RU" altLang="x-none" sz="2400" dirty="0"/>
              <a:t>Каждое рабочее дерево в </a:t>
            </a:r>
            <a:r>
              <a:rPr lang="ru-RU" altLang="x-none" sz="2400" dirty="0" err="1"/>
              <a:t>Git</a:t>
            </a:r>
            <a:r>
              <a:rPr lang="ru-RU" altLang="x-none" sz="2400" dirty="0"/>
              <a:t> содержит хранилище с полной историей проекта. </a:t>
            </a:r>
          </a:p>
          <a:p>
            <a:pPr>
              <a:spcBef>
                <a:spcPts val="600"/>
              </a:spcBef>
              <a:buSzPct val="75000"/>
              <a:buFont typeface="Arial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ru-RU" altLang="x-none" sz="2400" dirty="0"/>
              <a:t>Ни одно хранилище </a:t>
            </a:r>
            <a:r>
              <a:rPr lang="ru-RU" altLang="x-none" sz="2400" dirty="0" err="1"/>
              <a:t>Git</a:t>
            </a:r>
            <a:r>
              <a:rPr lang="ru-RU" altLang="x-none" sz="2400" dirty="0"/>
              <a:t> не является по своей природе более важным, чем любое другое.</a:t>
            </a:r>
          </a:p>
          <a:p>
            <a:pPr>
              <a:spcBef>
                <a:spcPts val="600"/>
              </a:spcBef>
              <a:buSzPct val="75000"/>
              <a:buFont typeface="Arial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ru-RU" altLang="x-none" sz="2400" dirty="0"/>
              <a:t>Скорость работы</a:t>
            </a:r>
          </a:p>
          <a:p>
            <a:pPr>
              <a:spcBef>
                <a:spcPts val="600"/>
              </a:spcBef>
              <a:buFont typeface="Arial" charset="0"/>
              <a:buChar char="•"/>
              <a:tabLst>
                <a:tab pos="338138" algn="l"/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endParaRPr lang="ru-RU" altLang="x-none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-4921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ctr">
              <a:lnSpc>
                <a:spcPct val="80000"/>
              </a:lnSpc>
            </a:pPr>
            <a:r>
              <a:rPr lang="ru-RU" altLang="x-none" dirty="0">
                <a:solidFill>
                  <a:schemeClr val="bg1"/>
                </a:solidFill>
              </a:rPr>
              <a:t>Ключевые особенности </a:t>
            </a:r>
            <a:r>
              <a:rPr lang="en-US" altLang="x-none" dirty="0" err="1">
                <a:solidFill>
                  <a:schemeClr val="bg1"/>
                </a:solidFill>
              </a:rPr>
              <a:t>Git</a:t>
            </a:r>
            <a:endParaRPr lang="ru-RU" alt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8912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9242" y="1798320"/>
            <a:ext cx="11643677" cy="4693920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sz="2400" dirty="0" err="1"/>
              <a:t>Git</a:t>
            </a:r>
            <a:r>
              <a:rPr lang="en-US" altLang="x-none" sz="2400" dirty="0"/>
              <a:t> </a:t>
            </a:r>
            <a:r>
              <a:rPr lang="ru-RU" altLang="x-none" sz="2400" dirty="0"/>
              <a:t>хранит информацию в структуре данных называемой – </a:t>
            </a:r>
            <a:r>
              <a:rPr lang="ru-RU" altLang="x-none" sz="2400" dirty="0" err="1"/>
              <a:t>репозиторий</a:t>
            </a:r>
            <a:r>
              <a:rPr lang="ru-RU" altLang="x-none" sz="2400" dirty="0"/>
              <a:t> (</a:t>
            </a:r>
            <a:r>
              <a:rPr lang="en-US" altLang="x-none" sz="2400" b="1" dirty="0"/>
              <a:t>repository</a:t>
            </a:r>
            <a:r>
              <a:rPr lang="ru-RU" altLang="x-none" sz="2400" dirty="0"/>
              <a:t>)</a:t>
            </a:r>
            <a:r>
              <a:rPr lang="en-US" altLang="x-none" sz="2400" dirty="0"/>
              <a:t>.</a:t>
            </a:r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 err="1"/>
              <a:t>Репозиторий</a:t>
            </a:r>
            <a:r>
              <a:rPr lang="ru-RU" altLang="x-none" sz="2400" dirty="0"/>
              <a:t> хранит</a:t>
            </a:r>
            <a:r>
              <a:rPr lang="en-US" altLang="x-none" sz="2400" dirty="0"/>
              <a:t>:</a:t>
            </a:r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sz="2400" dirty="0"/>
              <a:t> </a:t>
            </a:r>
            <a:r>
              <a:rPr lang="ru-RU" altLang="x-none" sz="2400" dirty="0"/>
              <a:t>Набор </a:t>
            </a:r>
            <a:r>
              <a:rPr lang="en-US" altLang="x-none" sz="2400" b="1" dirty="0"/>
              <a:t>commit objects</a:t>
            </a:r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sz="2400" dirty="0"/>
              <a:t> </a:t>
            </a:r>
            <a:r>
              <a:rPr lang="ru-RU" altLang="x-none" sz="2400" dirty="0"/>
              <a:t>Набор ссылок на </a:t>
            </a:r>
            <a:r>
              <a:rPr lang="en-US" altLang="x-none" sz="2400" b="1" dirty="0"/>
              <a:t>commit objects</a:t>
            </a:r>
            <a:r>
              <a:rPr lang="en-US" altLang="x-none" sz="2400" dirty="0"/>
              <a:t> </a:t>
            </a:r>
            <a:r>
              <a:rPr lang="ru-RU" altLang="x-none" sz="2400" dirty="0"/>
              <a:t>называемых </a:t>
            </a:r>
            <a:r>
              <a:rPr lang="en-US" altLang="x-none" sz="2400" b="1" dirty="0"/>
              <a:t>heads.</a:t>
            </a:r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 err="1"/>
              <a:t>Репозиторий</a:t>
            </a:r>
            <a:r>
              <a:rPr lang="ru-RU" altLang="x-none" sz="2400" dirty="0"/>
              <a:t> хранится в той же директории, что и сам проект в поддиректории </a:t>
            </a:r>
            <a:r>
              <a:rPr lang="ru-RU" altLang="x-none" sz="2400" i="1" dirty="0"/>
              <a:t>.</a:t>
            </a:r>
            <a:r>
              <a:rPr lang="en-US" altLang="x-none" sz="2400" i="1" dirty="0" err="1"/>
              <a:t>git</a:t>
            </a:r>
            <a:r>
              <a:rPr lang="en-US" altLang="x-none" sz="2400" dirty="0"/>
              <a:t>.</a:t>
            </a:r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/>
              <a:t>Основные отличия от систем с центральным </a:t>
            </a:r>
            <a:r>
              <a:rPr lang="ru-RU" altLang="x-none" sz="2400" dirty="0" err="1"/>
              <a:t>репозиторием</a:t>
            </a:r>
            <a:r>
              <a:rPr lang="ru-RU" altLang="x-none" sz="2400" dirty="0"/>
              <a:t> (например </a:t>
            </a:r>
            <a:r>
              <a:rPr lang="en-US" altLang="x-none" sz="2400" dirty="0"/>
              <a:t>CVS, SVN</a:t>
            </a:r>
            <a:r>
              <a:rPr lang="ru-RU" altLang="x-none" sz="2400" dirty="0"/>
              <a:t>)</a:t>
            </a:r>
            <a:r>
              <a:rPr lang="en-US" altLang="x-none" sz="2400" dirty="0"/>
              <a:t>:</a:t>
            </a:r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sz="2400" dirty="0"/>
              <a:t>	</a:t>
            </a:r>
            <a:r>
              <a:rPr lang="ru-RU" altLang="x-none" sz="2400" dirty="0"/>
              <a:t>Существует только одна директория </a:t>
            </a:r>
            <a:r>
              <a:rPr lang="en-US" altLang="x-none" sz="2400" i="1" dirty="0"/>
              <a:t>.</a:t>
            </a:r>
            <a:r>
              <a:rPr lang="en-US" altLang="x-none" sz="2400" i="1" dirty="0" err="1"/>
              <a:t>git</a:t>
            </a:r>
            <a:r>
              <a:rPr lang="en-US" altLang="x-none" sz="2400" dirty="0"/>
              <a:t> </a:t>
            </a:r>
            <a:r>
              <a:rPr lang="ru-RU" altLang="x-none" sz="2400" dirty="0"/>
              <a:t>в корневой директории проекта</a:t>
            </a:r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/>
              <a:t>	</a:t>
            </a:r>
            <a:r>
              <a:rPr lang="ru-RU" altLang="x-none" sz="2400" dirty="0" err="1"/>
              <a:t>Репозиторий</a:t>
            </a:r>
            <a:r>
              <a:rPr lang="ru-RU" altLang="x-none" sz="2400" dirty="0"/>
              <a:t> хранится в файлах рядом с проектом</a:t>
            </a:r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/>
              <a:t>	Не существует центрального </a:t>
            </a:r>
            <a:r>
              <a:rPr lang="ru-RU" altLang="x-none" sz="2400" dirty="0" err="1"/>
              <a:t>репозитория</a:t>
            </a:r>
            <a:endParaRPr lang="en-US" altLang="x-none" sz="2400" dirty="0"/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x-none" sz="2400" dirty="0"/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x-none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-111123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ctr">
              <a:lnSpc>
                <a:spcPct val="80000"/>
              </a:lnSpc>
            </a:pPr>
            <a:r>
              <a:rPr lang="ru-RU" altLang="x-none" dirty="0" err="1">
                <a:solidFill>
                  <a:schemeClr val="bg1"/>
                </a:solidFill>
              </a:rPr>
              <a:t>Репозиторий</a:t>
            </a:r>
            <a:r>
              <a:rPr lang="ru-RU" altLang="x-none" dirty="0">
                <a:solidFill>
                  <a:schemeClr val="bg1"/>
                </a:solidFill>
              </a:rPr>
              <a:t> </a:t>
            </a:r>
            <a:r>
              <a:rPr lang="en-US" altLang="x-none" dirty="0" err="1">
                <a:solidFill>
                  <a:schemeClr val="bg1"/>
                </a:solidFill>
              </a:rPr>
              <a:t>Git</a:t>
            </a:r>
            <a:endParaRPr lang="ru-RU" alt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1960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41960" y="1859280"/>
            <a:ext cx="11231880" cy="4008121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sz="3200" dirty="0"/>
              <a:t>Commit objects</a:t>
            </a:r>
            <a:endParaRPr lang="ru-RU" altLang="x-none" sz="3200" dirty="0"/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sz="2400" dirty="0"/>
              <a:t>Commit objects </a:t>
            </a:r>
            <a:r>
              <a:rPr lang="ru-RU" altLang="x-none" sz="2400" dirty="0"/>
              <a:t>содержат</a:t>
            </a:r>
            <a:r>
              <a:rPr lang="en-US" altLang="x-none" sz="2400" dirty="0"/>
              <a:t>:</a:t>
            </a:r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sz="2400" dirty="0"/>
              <a:t>	</a:t>
            </a:r>
            <a:r>
              <a:rPr lang="ru-RU" altLang="x-none" sz="2400" dirty="0"/>
              <a:t>Набор файлов, отображающий состояние проекта в текущую точку времени</a:t>
            </a:r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/>
              <a:t>	Ссылки на родительские </a:t>
            </a:r>
            <a:r>
              <a:rPr lang="en-US" altLang="x-none" sz="2400" b="1" dirty="0"/>
              <a:t>commit objects</a:t>
            </a:r>
            <a:endParaRPr lang="ru-RU" altLang="x-none" sz="2400" b="1" dirty="0"/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/>
              <a:t>	</a:t>
            </a:r>
            <a:r>
              <a:rPr lang="en-US" altLang="x-none" sz="2400" dirty="0"/>
              <a:t>SHA1 </a:t>
            </a:r>
            <a:r>
              <a:rPr lang="ru-RU" altLang="x-none" sz="2400" dirty="0"/>
              <a:t>имя – 40 символьная строка которая уникально идентифицирует </a:t>
            </a:r>
            <a:r>
              <a:rPr lang="en-US" altLang="x-none" sz="2400" b="1" dirty="0"/>
              <a:t>commit object</a:t>
            </a:r>
            <a:r>
              <a:rPr lang="en-US" altLang="x-none" sz="2400" dirty="0"/>
              <a:t>. </a:t>
            </a:r>
            <a:r>
              <a:rPr lang="ru-RU" altLang="x-none" sz="2400" dirty="0"/>
              <a:t>Имя представляющее собой </a:t>
            </a:r>
            <a:r>
              <a:rPr lang="ru-RU" altLang="x-none" sz="2400" dirty="0" err="1"/>
              <a:t>хэш</a:t>
            </a:r>
            <a:r>
              <a:rPr lang="ru-RU" altLang="x-none" sz="2400" dirty="0"/>
              <a:t> является значимым аспектом </a:t>
            </a:r>
            <a:r>
              <a:rPr lang="en-US" altLang="x-none" sz="2400" i="1" dirty="0"/>
              <a:t>commit</a:t>
            </a:r>
            <a:r>
              <a:rPr lang="en-US" altLang="x-none" sz="2400" dirty="0"/>
              <a:t> (</a:t>
            </a:r>
            <a:r>
              <a:rPr lang="ru-RU" altLang="x-none" sz="2400" dirty="0"/>
              <a:t>идентичные </a:t>
            </a:r>
            <a:r>
              <a:rPr lang="en-US" altLang="x-none" sz="2400" dirty="0"/>
              <a:t>commits </a:t>
            </a:r>
            <a:r>
              <a:rPr lang="ru-RU" altLang="x-none" sz="2400" dirty="0"/>
              <a:t>всегда будут иметь одинаковое имя</a:t>
            </a:r>
            <a:r>
              <a:rPr lang="en-US" altLang="x-none" sz="2400" dirty="0"/>
              <a:t>)</a:t>
            </a:r>
            <a:endParaRPr lang="ru-RU" altLang="x-none" sz="2400" dirty="0"/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/>
              <a:t>Первый </a:t>
            </a:r>
            <a:r>
              <a:rPr lang="en-US" altLang="x-none" sz="2400" dirty="0"/>
              <a:t>commit </a:t>
            </a:r>
            <a:r>
              <a:rPr lang="ru-RU" altLang="x-none" sz="2400" dirty="0"/>
              <a:t>в проекте не имеет родительского объекта.</a:t>
            </a:r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/>
              <a:t>Идея контроля версий состоит в манипулировании графом </a:t>
            </a:r>
            <a:r>
              <a:rPr lang="en-US" altLang="x-none" sz="2400" b="1" dirty="0"/>
              <a:t>commit objects</a:t>
            </a:r>
            <a:r>
              <a:rPr lang="en-US" altLang="x-none" sz="2400" dirty="0"/>
              <a:t>.</a:t>
            </a:r>
            <a:endParaRPr lang="ru-RU" altLang="x-none" sz="2400" dirty="0"/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x-none" sz="2400" dirty="0"/>
          </a:p>
          <a:p>
            <a:pPr>
              <a:spcBef>
                <a:spcPts val="45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x-none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-111123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ctr">
              <a:lnSpc>
                <a:spcPct val="80000"/>
              </a:lnSpc>
            </a:pPr>
            <a:r>
              <a:rPr lang="ru-RU" altLang="x-none" dirty="0" err="1">
                <a:solidFill>
                  <a:schemeClr val="bg1"/>
                </a:solidFill>
              </a:rPr>
              <a:t>Репозиторий</a:t>
            </a:r>
            <a:r>
              <a:rPr lang="ru-RU" altLang="x-none" dirty="0">
                <a:solidFill>
                  <a:schemeClr val="bg1"/>
                </a:solidFill>
              </a:rPr>
              <a:t> </a:t>
            </a:r>
            <a:r>
              <a:rPr lang="en-US" altLang="x-none" dirty="0" err="1">
                <a:solidFill>
                  <a:schemeClr val="bg1"/>
                </a:solidFill>
              </a:rPr>
              <a:t>Git</a:t>
            </a:r>
            <a:endParaRPr lang="ru-RU" alt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5717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Как работают потоки в </a:t>
            </a:r>
            <a:r>
              <a:rPr lang="ru-RU" b="1" dirty="0" smtClean="0">
                <a:solidFill>
                  <a:schemeClr val="bg1"/>
                </a:solidFill>
              </a:rPr>
              <a:t>питоне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нужно, чтобы ваше приложение выполняло несколько задач в одно и то же время, то можете воспользоваться потоками (</a:t>
            </a:r>
            <a:r>
              <a:rPr lang="ru-RU" dirty="0" err="1"/>
              <a:t>threads</a:t>
            </a:r>
            <a:r>
              <a:rPr lang="ru-RU" dirty="0"/>
              <a:t>). Потоки позволяют приложениям выполнять в одно и то же время множество задач. 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Многопоточность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multi-threading</a:t>
            </a:r>
            <a:r>
              <a:rPr lang="ru-RU" dirty="0"/>
              <a:t>) важна во множестве приложений, от примитивных серверов до современных сложных и ресурсоёмких игр.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8031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722120"/>
            <a:ext cx="10256520" cy="41452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sz="3200" dirty="0"/>
              <a:t>Heads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sz="2400" b="1" dirty="0"/>
              <a:t>Head</a:t>
            </a:r>
            <a:r>
              <a:rPr lang="en-US" altLang="x-none" sz="2400" dirty="0"/>
              <a:t> – </a:t>
            </a:r>
            <a:r>
              <a:rPr lang="ru-RU" altLang="x-none" sz="2400" dirty="0"/>
              <a:t>ссылка на </a:t>
            </a:r>
            <a:r>
              <a:rPr lang="en-US" altLang="x-none" sz="2400" b="1" dirty="0"/>
              <a:t>commit object</a:t>
            </a:r>
            <a:r>
              <a:rPr lang="en-US" altLang="x-none" sz="2400" dirty="0"/>
              <a:t>. </a:t>
            </a:r>
            <a:r>
              <a:rPr lang="ru-RU" altLang="x-none" sz="2400" dirty="0"/>
              <a:t>Каждый </a:t>
            </a:r>
            <a:r>
              <a:rPr lang="en-US" altLang="x-none" sz="2400" b="1" dirty="0"/>
              <a:t>head</a:t>
            </a:r>
            <a:r>
              <a:rPr lang="en-US" altLang="x-none" sz="2400" dirty="0"/>
              <a:t> </a:t>
            </a:r>
            <a:r>
              <a:rPr lang="ru-RU" altLang="x-none" sz="2400" dirty="0"/>
              <a:t>имеет имя.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x-none" sz="2400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/>
              <a:t>В каждом </a:t>
            </a:r>
            <a:r>
              <a:rPr lang="ru-RU" altLang="x-none" sz="2400" dirty="0" err="1"/>
              <a:t>репозитории</a:t>
            </a:r>
            <a:r>
              <a:rPr lang="ru-RU" altLang="x-none" sz="2400" dirty="0"/>
              <a:t> существует </a:t>
            </a:r>
            <a:r>
              <a:rPr lang="en-US" altLang="x-none" sz="2400" dirty="0"/>
              <a:t>head </a:t>
            </a:r>
            <a:r>
              <a:rPr lang="ru-RU" altLang="x-none" sz="2400" dirty="0"/>
              <a:t>называемый – </a:t>
            </a:r>
            <a:r>
              <a:rPr lang="en-US" altLang="x-none" sz="2400" i="1" dirty="0"/>
              <a:t>master</a:t>
            </a:r>
            <a:r>
              <a:rPr lang="en-US" altLang="x-none" sz="2400" dirty="0"/>
              <a:t>.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x-none" sz="2400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 err="1"/>
              <a:t>Репозиторий</a:t>
            </a:r>
            <a:r>
              <a:rPr lang="ru-RU" altLang="x-none" sz="2400" dirty="0"/>
              <a:t>  может содержать любое количество </a:t>
            </a:r>
            <a:r>
              <a:rPr lang="en-US" altLang="x-none" sz="2400" dirty="0"/>
              <a:t>heads.</a:t>
            </a:r>
            <a:endParaRPr lang="ru-RU" altLang="x-none" sz="2400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x-none" sz="2400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/>
              <a:t>Выбранный </a:t>
            </a:r>
            <a:r>
              <a:rPr lang="en-US" altLang="x-none" sz="2400" dirty="0"/>
              <a:t>head </a:t>
            </a:r>
            <a:r>
              <a:rPr lang="ru-RU" altLang="x-none" sz="2400" dirty="0"/>
              <a:t>называют – </a:t>
            </a:r>
            <a:r>
              <a:rPr lang="en-US" altLang="x-none" sz="2400" dirty="0"/>
              <a:t>“</a:t>
            </a:r>
            <a:r>
              <a:rPr lang="en-US" altLang="x-none" sz="2400" b="1" i="1" dirty="0"/>
              <a:t>current head</a:t>
            </a:r>
            <a:r>
              <a:rPr lang="en-US" altLang="x-none" sz="2400" dirty="0"/>
              <a:t>” </a:t>
            </a:r>
            <a:r>
              <a:rPr lang="ru-RU" altLang="x-none" sz="2400" dirty="0"/>
              <a:t>он имеет синоним – </a:t>
            </a:r>
            <a:r>
              <a:rPr lang="en-US" altLang="x-none" sz="2400" dirty="0"/>
              <a:t>“</a:t>
            </a:r>
            <a:r>
              <a:rPr lang="en-US" altLang="x-none" sz="2400" b="1" i="1" dirty="0"/>
              <a:t>HEAD</a:t>
            </a:r>
            <a:r>
              <a:rPr lang="en-US" altLang="x-none" sz="2400" dirty="0"/>
              <a:t>”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x-none" sz="2400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x-none" sz="2400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x-none" sz="24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-111123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ctr">
              <a:lnSpc>
                <a:spcPct val="80000"/>
              </a:lnSpc>
            </a:pPr>
            <a:r>
              <a:rPr lang="ru-RU" altLang="x-none" dirty="0" err="1">
                <a:solidFill>
                  <a:schemeClr val="bg1"/>
                </a:solidFill>
              </a:rPr>
              <a:t>Репозиторий</a:t>
            </a:r>
            <a:r>
              <a:rPr lang="ru-RU" altLang="x-none" dirty="0">
                <a:solidFill>
                  <a:schemeClr val="bg1"/>
                </a:solidFill>
              </a:rPr>
              <a:t> </a:t>
            </a:r>
            <a:r>
              <a:rPr lang="en-US" altLang="x-none" dirty="0" err="1">
                <a:solidFill>
                  <a:schemeClr val="bg1"/>
                </a:solidFill>
              </a:rPr>
              <a:t>Git</a:t>
            </a:r>
            <a:endParaRPr lang="ru-RU" alt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18280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1920" y="1565275"/>
            <a:ext cx="11887200" cy="4759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dirty="0"/>
              <a:t>Создание </a:t>
            </a:r>
            <a:r>
              <a:rPr lang="ru-RU" altLang="x-none" dirty="0" err="1"/>
              <a:t>репозитория</a:t>
            </a:r>
            <a:r>
              <a:rPr lang="ru-RU" altLang="x-none" dirty="0"/>
              <a:t> выполняется командой</a:t>
            </a:r>
            <a:r>
              <a:rPr lang="en-US" altLang="x-none" dirty="0"/>
              <a:t>: </a:t>
            </a:r>
            <a:r>
              <a:rPr lang="en-US" altLang="x-none" i="1" dirty="0" err="1">
                <a:latin typeface="Courier New" charset="0"/>
              </a:rPr>
              <a:t>git</a:t>
            </a:r>
            <a:r>
              <a:rPr lang="en-US" altLang="x-none" i="1" dirty="0">
                <a:latin typeface="Courier New" charset="0"/>
              </a:rPr>
              <a:t> </a:t>
            </a:r>
            <a:r>
              <a:rPr lang="en-US" altLang="x-none" i="1" dirty="0" err="1">
                <a:latin typeface="Courier New" charset="0"/>
              </a:rPr>
              <a:t>init</a:t>
            </a:r>
            <a:r>
              <a:rPr lang="en-US" altLang="x-none" dirty="0" err="1"/>
              <a:t>.</a:t>
            </a:r>
            <a:r>
              <a:rPr lang="en-US" altLang="x-none" dirty="0"/>
              <a:t> </a:t>
            </a:r>
            <a:r>
              <a:rPr lang="ru-RU" altLang="x-none" dirty="0"/>
              <a:t>После выполнения команды в папке проекта появиться директория </a:t>
            </a:r>
            <a:r>
              <a:rPr lang="en-US" altLang="x-none" dirty="0"/>
              <a:t>.</a:t>
            </a:r>
            <a:r>
              <a:rPr lang="en-US" altLang="x-none" dirty="0" err="1"/>
              <a:t>git</a:t>
            </a:r>
            <a:r>
              <a:rPr lang="en-US" altLang="x-none" dirty="0"/>
              <a:t>.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x-none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dirty="0"/>
              <a:t>Для выполнения </a:t>
            </a:r>
            <a:r>
              <a:rPr lang="en-US" altLang="x-none" dirty="0"/>
              <a:t>commit </a:t>
            </a:r>
            <a:r>
              <a:rPr lang="ru-RU" altLang="x-none" dirty="0"/>
              <a:t>необходимо выполнить следующее</a:t>
            </a:r>
            <a:r>
              <a:rPr lang="en-US" altLang="x-none" dirty="0"/>
              <a:t>: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dirty="0"/>
              <a:t>	</a:t>
            </a:r>
            <a:r>
              <a:rPr lang="ru-RU" altLang="x-none" dirty="0"/>
              <a:t>Сказать </a:t>
            </a:r>
            <a:r>
              <a:rPr lang="en-US" altLang="x-none" dirty="0" err="1"/>
              <a:t>Git</a:t>
            </a:r>
            <a:r>
              <a:rPr lang="en-US" altLang="x-none" dirty="0"/>
              <a:t> </a:t>
            </a:r>
            <a:r>
              <a:rPr lang="ru-RU" altLang="x-none" dirty="0"/>
              <a:t>какие файлы необходимо добавить в </a:t>
            </a:r>
            <a:r>
              <a:rPr lang="en-US" altLang="x-none" dirty="0"/>
              <a:t>commit</a:t>
            </a:r>
            <a:r>
              <a:rPr lang="ru-RU" altLang="x-none" dirty="0"/>
              <a:t> данное действие выполняется командой </a:t>
            </a:r>
            <a:r>
              <a:rPr lang="en-US" altLang="x-none" i="1" dirty="0" err="1">
                <a:latin typeface="Courier New" charset="0"/>
              </a:rPr>
              <a:t>git</a:t>
            </a:r>
            <a:r>
              <a:rPr lang="en-US" altLang="x-none" i="1" dirty="0">
                <a:latin typeface="Courier New" charset="0"/>
              </a:rPr>
              <a:t> add</a:t>
            </a:r>
            <a:r>
              <a:rPr lang="en-US" altLang="x-none" dirty="0"/>
              <a:t>. </a:t>
            </a:r>
            <a:r>
              <a:rPr lang="ru-RU" altLang="x-none" dirty="0"/>
              <a:t>Если файлы не изменились с предыдущего </a:t>
            </a:r>
            <a:r>
              <a:rPr lang="en-US" altLang="x-none" dirty="0"/>
              <a:t>commit </a:t>
            </a:r>
            <a:r>
              <a:rPr lang="ru-RU" altLang="x-none" dirty="0"/>
              <a:t>то </a:t>
            </a:r>
            <a:r>
              <a:rPr lang="en-US" altLang="x-none" dirty="0" err="1"/>
              <a:t>Git</a:t>
            </a:r>
            <a:r>
              <a:rPr lang="en-US" altLang="x-none" dirty="0"/>
              <a:t> </a:t>
            </a:r>
            <a:r>
              <a:rPr lang="ru-RU" altLang="x-none" dirty="0"/>
              <a:t>добавит их в </a:t>
            </a:r>
            <a:r>
              <a:rPr lang="en-US" altLang="x-none" dirty="0"/>
              <a:t>commit </a:t>
            </a:r>
            <a:r>
              <a:rPr lang="ru-RU" altLang="x-none" dirty="0"/>
              <a:t>автоматически</a:t>
            </a:r>
            <a:r>
              <a:rPr lang="en-US" altLang="x-none" dirty="0"/>
              <a:t>.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x-none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dirty="0"/>
              <a:t>	</a:t>
            </a:r>
            <a:r>
              <a:rPr lang="ru-RU" altLang="x-none" dirty="0"/>
              <a:t>Вызвать команду </a:t>
            </a:r>
            <a:r>
              <a:rPr lang="en-US" altLang="x-none" i="1" dirty="0" err="1">
                <a:latin typeface="Courier New" charset="0"/>
              </a:rPr>
              <a:t>git</a:t>
            </a:r>
            <a:r>
              <a:rPr lang="en-US" altLang="x-none" i="1" dirty="0">
                <a:latin typeface="Courier New" charset="0"/>
              </a:rPr>
              <a:t> commit</a:t>
            </a:r>
            <a:r>
              <a:rPr lang="en-US" altLang="x-none" dirty="0"/>
              <a:t> </a:t>
            </a:r>
            <a:r>
              <a:rPr lang="ru-RU" altLang="x-none" dirty="0"/>
              <a:t>которая создаст </a:t>
            </a:r>
            <a:r>
              <a:rPr lang="en-US" altLang="x-none" dirty="0"/>
              <a:t>commit object.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x-none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dirty="0"/>
              <a:t>	</a:t>
            </a:r>
            <a:r>
              <a:rPr lang="ru-RU" altLang="x-none" dirty="0"/>
              <a:t>Команда </a:t>
            </a:r>
            <a:r>
              <a:rPr lang="en-US" altLang="x-none" i="1" dirty="0" err="1">
                <a:latin typeface="Courier New" charset="0"/>
              </a:rPr>
              <a:t>git</a:t>
            </a:r>
            <a:r>
              <a:rPr lang="en-US" altLang="x-none" i="1" dirty="0">
                <a:latin typeface="Courier New" charset="0"/>
              </a:rPr>
              <a:t> commit –a</a:t>
            </a:r>
            <a:r>
              <a:rPr lang="en-US" altLang="x-none" dirty="0"/>
              <a:t> </a:t>
            </a:r>
            <a:r>
              <a:rPr lang="ru-RU" altLang="x-none" dirty="0"/>
              <a:t>добавит все изменившиеся файлы, но не новые файлы.</a:t>
            </a:r>
            <a:endParaRPr lang="en-US" altLang="x-none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ctr">
              <a:lnSpc>
                <a:spcPct val="80000"/>
              </a:lnSpc>
            </a:pPr>
            <a:r>
              <a:rPr lang="ru-RU" altLang="x-none" dirty="0">
                <a:solidFill>
                  <a:schemeClr val="bg1"/>
                </a:solidFill>
              </a:rPr>
              <a:t>Работа с </a:t>
            </a:r>
            <a:r>
              <a:rPr lang="ru-RU" altLang="x-none" dirty="0" err="1">
                <a:solidFill>
                  <a:schemeClr val="bg1"/>
                </a:solidFill>
              </a:rPr>
              <a:t>репозиторием</a:t>
            </a:r>
            <a:endParaRPr lang="ru-RU" alt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652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" y="1687196"/>
            <a:ext cx="11643360" cy="495744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i="1" dirty="0"/>
              <a:t>Полезные команды</a:t>
            </a:r>
            <a:r>
              <a:rPr lang="en-US" altLang="x-none" i="1" dirty="0"/>
              <a:t>: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dirty="0"/>
              <a:t>	</a:t>
            </a:r>
            <a:r>
              <a:rPr lang="en-US" altLang="x-none" dirty="0" err="1">
                <a:latin typeface="Courier New" charset="0"/>
              </a:rPr>
              <a:t>git</a:t>
            </a:r>
            <a:r>
              <a:rPr lang="en-US" altLang="x-none" dirty="0">
                <a:latin typeface="Courier New" charset="0"/>
              </a:rPr>
              <a:t> log</a:t>
            </a:r>
            <a:r>
              <a:rPr lang="en-US" altLang="x-none" dirty="0"/>
              <a:t> – </a:t>
            </a:r>
            <a:r>
              <a:rPr lang="ru-RU" altLang="x-none" dirty="0"/>
              <a:t>показывает лог </a:t>
            </a:r>
            <a:r>
              <a:rPr lang="en-US" altLang="x-none" dirty="0"/>
              <a:t>commits</a:t>
            </a:r>
            <a:r>
              <a:rPr lang="ru-RU" altLang="x-none" dirty="0"/>
              <a:t> начиная с </a:t>
            </a:r>
            <a:r>
              <a:rPr lang="en-US" altLang="x-none" i="1" dirty="0"/>
              <a:t>HEAD</a:t>
            </a:r>
            <a:endParaRPr lang="en-US" altLang="x-none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dirty="0"/>
              <a:t>	</a:t>
            </a:r>
            <a:r>
              <a:rPr lang="en-US" altLang="x-none" dirty="0" err="1">
                <a:latin typeface="Courier New" charset="0"/>
              </a:rPr>
              <a:t>git</a:t>
            </a:r>
            <a:r>
              <a:rPr lang="en-US" altLang="x-none" dirty="0">
                <a:latin typeface="Courier New" charset="0"/>
              </a:rPr>
              <a:t> status</a:t>
            </a:r>
            <a:r>
              <a:rPr lang="en-US" altLang="x-none" dirty="0"/>
              <a:t> – </a:t>
            </a:r>
            <a:r>
              <a:rPr lang="ru-RU" altLang="x-none" dirty="0"/>
              <a:t>показывает какие файлы изменились между текущей стадией и </a:t>
            </a:r>
            <a:r>
              <a:rPr lang="en-US" altLang="x-none" i="1" dirty="0"/>
              <a:t>HEAD</a:t>
            </a:r>
            <a:r>
              <a:rPr lang="en-US" altLang="x-none" dirty="0"/>
              <a:t>. </a:t>
            </a:r>
            <a:r>
              <a:rPr lang="ru-RU" altLang="x-none" dirty="0"/>
              <a:t>Файлы разделяются на 3 категории</a:t>
            </a:r>
            <a:r>
              <a:rPr lang="en-US" altLang="x-none" dirty="0"/>
              <a:t>: </a:t>
            </a:r>
            <a:r>
              <a:rPr lang="ru-RU" altLang="x-none" dirty="0"/>
              <a:t>новые файлы, измененные файлы, добавленные новые файлы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dirty="0"/>
              <a:t>	</a:t>
            </a:r>
            <a:r>
              <a:rPr lang="en-US" altLang="x-none" dirty="0" err="1">
                <a:latin typeface="Courier New" charset="0"/>
              </a:rPr>
              <a:t>git</a:t>
            </a:r>
            <a:r>
              <a:rPr lang="en-US" altLang="x-none" dirty="0">
                <a:latin typeface="Courier New" charset="0"/>
              </a:rPr>
              <a:t> mv</a:t>
            </a:r>
            <a:r>
              <a:rPr lang="en-US" altLang="x-none" dirty="0"/>
              <a:t> – </a:t>
            </a:r>
            <a:r>
              <a:rPr lang="ru-RU" altLang="x-none" dirty="0"/>
              <a:t>используется для перемещения или переименования файла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dirty="0"/>
              <a:t>	</a:t>
            </a:r>
            <a:r>
              <a:rPr lang="en-US" altLang="x-none" dirty="0" err="1">
                <a:latin typeface="Courier New" charset="0"/>
              </a:rPr>
              <a:t>git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 err="1">
                <a:latin typeface="Courier New" charset="0"/>
              </a:rPr>
              <a:t>rm</a:t>
            </a:r>
            <a:r>
              <a:rPr lang="en-US" altLang="x-none" dirty="0"/>
              <a:t> – </a:t>
            </a:r>
            <a:r>
              <a:rPr lang="ru-RU" altLang="x-none" dirty="0"/>
              <a:t>удаляет файл из </a:t>
            </a:r>
            <a:r>
              <a:rPr lang="ru-RU" altLang="x-none" dirty="0" err="1"/>
              <a:t>репозитория</a:t>
            </a:r>
            <a:r>
              <a:rPr lang="ru-RU" altLang="x-none" dirty="0"/>
              <a:t> не затрагивая рабочую копию</a:t>
            </a:r>
            <a:endParaRPr lang="en-US" altLang="x-none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dirty="0"/>
              <a:t>	</a:t>
            </a:r>
            <a:r>
              <a:rPr lang="en-US" altLang="x-none" dirty="0" err="1">
                <a:latin typeface="Courier New" charset="0"/>
              </a:rPr>
              <a:t>gitk</a:t>
            </a:r>
            <a:r>
              <a:rPr lang="en-US" altLang="x-none" dirty="0"/>
              <a:t> – </a:t>
            </a:r>
            <a:r>
              <a:rPr lang="ru-RU" altLang="x-none" dirty="0"/>
              <a:t>визуальная утилита для работы с </a:t>
            </a:r>
            <a:r>
              <a:rPr lang="ru-RU" altLang="x-none" dirty="0" err="1"/>
              <a:t>репозиторием</a:t>
            </a:r>
            <a:endParaRPr lang="en-US" altLang="x-none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i="1" dirty="0"/>
              <a:t>Получение ссылок на</a:t>
            </a:r>
            <a:r>
              <a:rPr lang="en-US" altLang="x-none" i="1" dirty="0"/>
              <a:t> commit</a:t>
            </a:r>
            <a:r>
              <a:rPr lang="ru-RU" altLang="x-none" i="1" dirty="0"/>
              <a:t> </a:t>
            </a:r>
            <a:r>
              <a:rPr lang="ru-RU" altLang="x-none" dirty="0"/>
              <a:t>выполняется следующим образом</a:t>
            </a:r>
            <a:r>
              <a:rPr lang="en-US" altLang="x-none" i="1" dirty="0"/>
              <a:t>: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dirty="0"/>
              <a:t>	</a:t>
            </a:r>
            <a:r>
              <a:rPr lang="ru-RU" altLang="x-none" dirty="0"/>
              <a:t>по </a:t>
            </a:r>
            <a:r>
              <a:rPr lang="en-US" altLang="x-none" dirty="0"/>
              <a:t>SHA1 </a:t>
            </a:r>
            <a:r>
              <a:rPr lang="ru-RU" altLang="x-none" dirty="0"/>
              <a:t>имя выполнив </a:t>
            </a:r>
            <a:r>
              <a:rPr lang="en-US" altLang="x-none" dirty="0" err="1"/>
              <a:t>git</a:t>
            </a:r>
            <a:r>
              <a:rPr lang="en-US" altLang="x-none" dirty="0"/>
              <a:t> log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dirty="0"/>
              <a:t>	</a:t>
            </a:r>
            <a:r>
              <a:rPr lang="ru-RU" altLang="x-none" dirty="0"/>
              <a:t>по 1м символам </a:t>
            </a:r>
            <a:r>
              <a:rPr lang="en-US" altLang="x-none" dirty="0"/>
              <a:t>SHA1 </a:t>
            </a:r>
            <a:r>
              <a:rPr lang="ru-RU" altLang="x-none" dirty="0"/>
              <a:t>имени</a:t>
            </a:r>
            <a:endParaRPr lang="en-US" altLang="x-none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dirty="0"/>
              <a:t>	</a:t>
            </a:r>
            <a:r>
              <a:rPr lang="ru-RU" altLang="x-none" dirty="0"/>
              <a:t>используя </a:t>
            </a:r>
            <a:r>
              <a:rPr lang="en-US" altLang="x-none" dirty="0"/>
              <a:t>head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dirty="0"/>
              <a:t>	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x-none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ctr">
              <a:lnSpc>
                <a:spcPct val="80000"/>
              </a:lnSpc>
            </a:pPr>
            <a:r>
              <a:rPr lang="ru-RU" altLang="x-none" dirty="0">
                <a:solidFill>
                  <a:schemeClr val="bg1"/>
                </a:solidFill>
              </a:rPr>
              <a:t>Работа с </a:t>
            </a:r>
            <a:r>
              <a:rPr lang="ru-RU" altLang="x-none" dirty="0" err="1">
                <a:solidFill>
                  <a:schemeClr val="bg1"/>
                </a:solidFill>
              </a:rPr>
              <a:t>репозиторием</a:t>
            </a:r>
            <a:endParaRPr lang="ru-RU" alt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5061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02436"/>
            <a:ext cx="11490960" cy="500316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000" dirty="0"/>
              <a:t>Создание </a:t>
            </a:r>
            <a:r>
              <a:rPr lang="en-US" altLang="x-none" sz="2000" dirty="0"/>
              <a:t>branch </a:t>
            </a:r>
            <a:r>
              <a:rPr lang="ru-RU" altLang="x-none" sz="2000" dirty="0"/>
              <a:t>выполняется следующей командой</a:t>
            </a:r>
            <a:r>
              <a:rPr lang="en-US" altLang="x-none" sz="2000" dirty="0"/>
              <a:t>: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sz="2000" dirty="0"/>
              <a:t>	</a:t>
            </a:r>
            <a:r>
              <a:rPr lang="en-US" altLang="x-none" sz="2000" dirty="0" err="1">
                <a:latin typeface="Courier New" charset="0"/>
              </a:rPr>
              <a:t>git</a:t>
            </a:r>
            <a:r>
              <a:rPr lang="en-US" altLang="x-none" sz="2000" dirty="0">
                <a:latin typeface="Courier New" charset="0"/>
              </a:rPr>
              <a:t> branch </a:t>
            </a:r>
            <a:r>
              <a:rPr lang="en-US" altLang="x-none" sz="2000" dirty="0" err="1">
                <a:latin typeface="Courier New" charset="0"/>
              </a:rPr>
              <a:t>branch_name</a:t>
            </a:r>
            <a:r>
              <a:rPr lang="en-US" altLang="x-none" sz="2000" i="1" dirty="0">
                <a:latin typeface="Courier New" charset="0"/>
              </a:rPr>
              <a:t> </a:t>
            </a:r>
            <a:r>
              <a:rPr lang="en-US" altLang="x-none" sz="2000" dirty="0">
                <a:latin typeface="Courier New" charset="0"/>
              </a:rPr>
              <a:t>&lt;</a:t>
            </a:r>
            <a:r>
              <a:rPr lang="en-US" altLang="x-none" sz="2000" dirty="0" err="1">
                <a:latin typeface="Courier New" charset="0"/>
              </a:rPr>
              <a:t>base_reference</a:t>
            </a:r>
            <a:r>
              <a:rPr lang="en-US" altLang="x-none" sz="2000" dirty="0" smtClean="0">
                <a:latin typeface="Courier New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x-none" sz="2000" dirty="0">
              <a:latin typeface="Courier New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000" dirty="0"/>
              <a:t>Переключение веток осуществляется командой</a:t>
            </a:r>
            <a:r>
              <a:rPr lang="en-US" altLang="x-none" sz="2000" dirty="0"/>
              <a:t>:</a:t>
            </a:r>
            <a:endParaRPr lang="ru-RU" altLang="x-none" sz="2000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sz="2000" dirty="0"/>
              <a:t>	</a:t>
            </a:r>
            <a:r>
              <a:rPr lang="en-US" altLang="x-none" sz="2000" dirty="0" err="1">
                <a:latin typeface="Courier New" charset="0"/>
              </a:rPr>
              <a:t>git</a:t>
            </a:r>
            <a:r>
              <a:rPr lang="en-US" altLang="x-none" sz="2000" dirty="0">
                <a:latin typeface="Courier New" charset="0"/>
              </a:rPr>
              <a:t> checkout </a:t>
            </a:r>
            <a:r>
              <a:rPr lang="en-US" altLang="x-none" sz="2000" dirty="0" err="1" smtClean="0">
                <a:latin typeface="Courier New" charset="0"/>
              </a:rPr>
              <a:t>head_name</a:t>
            </a:r>
            <a:endParaRPr lang="en-US" altLang="x-none" sz="2000" dirty="0" smtClean="0">
              <a:latin typeface="Courier New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x-none" sz="2000" dirty="0">
              <a:latin typeface="Courier New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000" dirty="0"/>
              <a:t>Данная команда выполняет 2 функции</a:t>
            </a:r>
            <a:r>
              <a:rPr lang="en-US" altLang="x-none" sz="2000" dirty="0"/>
              <a:t>: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sz="2000" dirty="0"/>
              <a:t>	</a:t>
            </a:r>
            <a:r>
              <a:rPr lang="ru-RU" altLang="x-none" sz="2000" dirty="0"/>
              <a:t>Указатель на </a:t>
            </a:r>
            <a:r>
              <a:rPr lang="en-US" altLang="x-none" sz="2000" dirty="0"/>
              <a:t>HEAD </a:t>
            </a:r>
            <a:r>
              <a:rPr lang="en-US" altLang="x-none" sz="2000" b="1" dirty="0"/>
              <a:t>commit object</a:t>
            </a:r>
            <a:r>
              <a:rPr lang="ru-RU" altLang="x-none" sz="2000" b="1" dirty="0"/>
              <a:t> </a:t>
            </a:r>
            <a:r>
              <a:rPr lang="ru-RU" altLang="x-none" sz="2000" dirty="0"/>
              <a:t>(</a:t>
            </a:r>
            <a:r>
              <a:rPr lang="en-US" altLang="x-none" sz="2000" u="sng" dirty="0" err="1"/>
              <a:t>head_name</a:t>
            </a:r>
            <a:r>
              <a:rPr lang="ru-RU" altLang="x-none" sz="2000" dirty="0"/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000" dirty="0"/>
              <a:t>	Перезапись всех файлов в директории на соответствующие родительскому </a:t>
            </a:r>
            <a:r>
              <a:rPr lang="en-US" altLang="x-none" sz="2000" dirty="0"/>
              <a:t>HEAD (^HEAD) </a:t>
            </a:r>
            <a:r>
              <a:rPr lang="ru-RU" altLang="x-none" sz="2000" dirty="0"/>
              <a:t>и формирование нового </a:t>
            </a:r>
            <a:r>
              <a:rPr lang="en-US" altLang="x-none" sz="2000" dirty="0"/>
              <a:t>commit.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x-none" sz="2000" dirty="0"/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000" dirty="0"/>
              <a:t>Полезные сопутствующие команды</a:t>
            </a:r>
            <a:r>
              <a:rPr lang="en-US" altLang="x-none" sz="2000" dirty="0"/>
              <a:t>: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sz="2000" dirty="0"/>
              <a:t>	</a:t>
            </a:r>
            <a:r>
              <a:rPr lang="en-US" altLang="x-none" sz="2000" dirty="0" err="1">
                <a:latin typeface="Courier New" charset="0"/>
              </a:rPr>
              <a:t>git</a:t>
            </a:r>
            <a:r>
              <a:rPr lang="en-US" altLang="x-none" sz="2000" dirty="0">
                <a:latin typeface="Courier New" charset="0"/>
              </a:rPr>
              <a:t> branch</a:t>
            </a:r>
            <a:r>
              <a:rPr lang="en-US" altLang="x-none" sz="2000" dirty="0"/>
              <a:t> – </a:t>
            </a:r>
            <a:r>
              <a:rPr lang="ru-RU" altLang="x-none" sz="2000" dirty="0"/>
              <a:t>показывает список </a:t>
            </a:r>
            <a:r>
              <a:rPr lang="en-US" altLang="x-none" sz="2000" dirty="0"/>
              <a:t>HEAD </a:t>
            </a:r>
            <a:r>
              <a:rPr lang="ru-RU" altLang="x-none" sz="2000" dirty="0"/>
              <a:t>объектов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000" dirty="0"/>
              <a:t>	</a:t>
            </a:r>
            <a:r>
              <a:rPr lang="en-US" altLang="x-none" sz="2000" dirty="0" err="1">
                <a:latin typeface="Courier New" charset="0"/>
              </a:rPr>
              <a:t>git</a:t>
            </a:r>
            <a:r>
              <a:rPr lang="en-US" altLang="x-none" sz="2000" dirty="0">
                <a:latin typeface="Courier New" charset="0"/>
              </a:rPr>
              <a:t> diff [head1]..[head2]</a:t>
            </a:r>
            <a:r>
              <a:rPr lang="en-US" altLang="x-none" sz="2000" dirty="0"/>
              <a:t> </a:t>
            </a:r>
            <a:r>
              <a:rPr lang="ru-RU" altLang="x-none" sz="2000" dirty="0"/>
              <a:t>– показывает изменения между 2мя </a:t>
            </a:r>
            <a:r>
              <a:rPr lang="en-US" altLang="x-none" sz="2000" dirty="0"/>
              <a:t>HEAD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sz="2000" dirty="0"/>
              <a:t>	</a:t>
            </a:r>
            <a:r>
              <a:rPr lang="en-US" altLang="x-none" sz="2000" dirty="0" err="1">
                <a:latin typeface="Courier New" charset="0"/>
              </a:rPr>
              <a:t>git</a:t>
            </a:r>
            <a:r>
              <a:rPr lang="en-US" altLang="x-none" sz="2000" dirty="0">
                <a:latin typeface="Courier New" charset="0"/>
              </a:rPr>
              <a:t> log [head1]..[head2]</a:t>
            </a:r>
            <a:r>
              <a:rPr lang="en-US" altLang="x-none" sz="2000" dirty="0"/>
              <a:t> – </a:t>
            </a:r>
            <a:r>
              <a:rPr lang="ru-RU" altLang="x-none" sz="2000" dirty="0"/>
              <a:t>показывает историю изменений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x-none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ctr">
              <a:lnSpc>
                <a:spcPct val="80000"/>
              </a:lnSpc>
            </a:pPr>
            <a:r>
              <a:rPr lang="ru-RU" altLang="x-none" dirty="0">
                <a:solidFill>
                  <a:schemeClr val="bg1"/>
                </a:solidFill>
              </a:rPr>
              <a:t>Работа с </a:t>
            </a:r>
            <a:r>
              <a:rPr lang="en-US" altLang="x-none" dirty="0">
                <a:solidFill>
                  <a:schemeClr val="bg1"/>
                </a:solidFill>
              </a:rPr>
              <a:t>branch</a:t>
            </a:r>
            <a:endParaRPr lang="ru-RU" alt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5682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20" y="1524000"/>
            <a:ext cx="11033760" cy="4648202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/>
              <a:t>Копирование удаленного </a:t>
            </a:r>
            <a:r>
              <a:rPr lang="ru-RU" altLang="x-none" sz="2400" dirty="0" err="1"/>
              <a:t>репозитория</a:t>
            </a:r>
            <a:r>
              <a:rPr lang="ru-RU" altLang="x-none" sz="2400" dirty="0"/>
              <a:t> осуществляется командой </a:t>
            </a:r>
            <a:r>
              <a:rPr lang="en-US" altLang="x-none" sz="2400" dirty="0" err="1">
                <a:latin typeface="Courier New" charset="0"/>
              </a:rPr>
              <a:t>git</a:t>
            </a:r>
            <a:r>
              <a:rPr lang="en-US" altLang="x-none" sz="2400" dirty="0">
                <a:latin typeface="Courier New" charset="0"/>
              </a:rPr>
              <a:t> clone </a:t>
            </a:r>
            <a:r>
              <a:rPr lang="en-US" altLang="x-none" sz="2400" dirty="0" err="1">
                <a:latin typeface="Courier New" charset="0"/>
              </a:rPr>
              <a:t>repository_url</a:t>
            </a:r>
            <a:r>
              <a:rPr lang="en-US" altLang="x-none" sz="2400" dirty="0"/>
              <a:t>. </a:t>
            </a:r>
            <a:endParaRPr lang="en-US" altLang="x-none" sz="2400" dirty="0" smtClean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 smtClean="0"/>
              <a:t>Данная </a:t>
            </a:r>
            <a:r>
              <a:rPr lang="ru-RU" altLang="x-none" sz="2400" dirty="0"/>
              <a:t>команда выполняет следующее</a:t>
            </a:r>
            <a:r>
              <a:rPr lang="en-US" altLang="x-none" sz="2400" dirty="0"/>
              <a:t>:</a:t>
            </a:r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/>
              <a:t>Создает директорию проекта и инициализирует </a:t>
            </a:r>
            <a:r>
              <a:rPr lang="ru-RU" altLang="x-none" sz="2400" dirty="0" err="1"/>
              <a:t>репозиторий</a:t>
            </a:r>
            <a:endParaRPr lang="ru-RU" altLang="x-none" sz="2400" dirty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/>
              <a:t>Копирует все </a:t>
            </a:r>
            <a:r>
              <a:rPr lang="en-US" altLang="x-none" sz="2400" i="1" dirty="0"/>
              <a:t>commit objects</a:t>
            </a:r>
            <a:r>
              <a:rPr lang="en-US" altLang="x-none" sz="2400" dirty="0"/>
              <a:t> </a:t>
            </a:r>
            <a:r>
              <a:rPr lang="ru-RU" altLang="x-none" sz="2400" dirty="0"/>
              <a:t>и </a:t>
            </a:r>
            <a:r>
              <a:rPr lang="en-US" altLang="x-none" sz="2400" dirty="0"/>
              <a:t>head </a:t>
            </a:r>
            <a:r>
              <a:rPr lang="ru-RU" altLang="x-none" sz="2400" dirty="0"/>
              <a:t>ссылки в новый </a:t>
            </a:r>
            <a:r>
              <a:rPr lang="ru-RU" altLang="x-none" sz="2400" dirty="0" err="1"/>
              <a:t>репозиторий</a:t>
            </a:r>
            <a:endParaRPr lang="ru-RU" altLang="x-none" sz="2400" dirty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x-none" sz="2400" dirty="0" smtClean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 smtClean="0"/>
              <a:t>Добавляет </a:t>
            </a:r>
            <a:r>
              <a:rPr lang="ru-RU" altLang="x-none" sz="2400" dirty="0"/>
              <a:t>удаленные </a:t>
            </a:r>
            <a:r>
              <a:rPr lang="en-US" altLang="x-none" sz="2400" dirty="0"/>
              <a:t>head </a:t>
            </a:r>
            <a:r>
              <a:rPr lang="ru-RU" altLang="x-none" sz="2400" dirty="0"/>
              <a:t>называемые </a:t>
            </a:r>
            <a:r>
              <a:rPr lang="en-US" altLang="x-none" sz="2400" i="1" dirty="0"/>
              <a:t>origin/[</a:t>
            </a:r>
            <a:r>
              <a:rPr lang="en-US" altLang="x-none" sz="2400" i="1" dirty="0" err="1"/>
              <a:t>head_name</a:t>
            </a:r>
            <a:r>
              <a:rPr lang="en-US" altLang="x-none" sz="2400" i="1" dirty="0"/>
              <a:t>]</a:t>
            </a:r>
            <a:r>
              <a:rPr lang="en-US" altLang="x-none" sz="2400" dirty="0"/>
              <a:t> </a:t>
            </a:r>
            <a:r>
              <a:rPr lang="ru-RU" altLang="x-none" sz="2400" dirty="0"/>
              <a:t>соответствующие </a:t>
            </a:r>
            <a:r>
              <a:rPr lang="en-US" altLang="x-none" sz="2400" dirty="0"/>
              <a:t>head </a:t>
            </a:r>
            <a:r>
              <a:rPr lang="ru-RU" altLang="x-none" sz="2400" dirty="0"/>
              <a:t>в удаленном </a:t>
            </a:r>
            <a:r>
              <a:rPr lang="ru-RU" altLang="x-none" sz="2400" dirty="0" err="1"/>
              <a:t>репозитории</a:t>
            </a:r>
            <a:endParaRPr lang="ru-RU" altLang="x-none" sz="2400" dirty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x-none" sz="2400" dirty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/>
              <a:t>Для работы с удаленной веткой локально необходимо выполнить следующую команду</a:t>
            </a:r>
            <a:r>
              <a:rPr lang="en-US" altLang="x-none" sz="2400" dirty="0"/>
              <a:t>: </a:t>
            </a:r>
            <a:r>
              <a:rPr lang="en-US" altLang="x-none" sz="2400" dirty="0" err="1">
                <a:latin typeface="Courier New" charset="0"/>
              </a:rPr>
              <a:t>git</a:t>
            </a:r>
            <a:r>
              <a:rPr lang="en-US" altLang="x-none" sz="2400" dirty="0">
                <a:latin typeface="Courier New" charset="0"/>
              </a:rPr>
              <a:t> branch [</a:t>
            </a:r>
            <a:r>
              <a:rPr lang="en-US" altLang="x-none" sz="2400" dirty="0" err="1">
                <a:latin typeface="Courier New" charset="0"/>
              </a:rPr>
              <a:t>local_branch</a:t>
            </a:r>
            <a:r>
              <a:rPr lang="en-US" altLang="x-none" sz="2400" dirty="0">
                <a:latin typeface="Courier New" charset="0"/>
              </a:rPr>
              <a:t>] [remote-branch]</a:t>
            </a:r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x-none" sz="2400" dirty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/>
              <a:t>Получение изменений из удаленного </a:t>
            </a:r>
            <a:r>
              <a:rPr lang="ru-RU" altLang="x-none" sz="2400" dirty="0" err="1"/>
              <a:t>репозитория</a:t>
            </a:r>
            <a:r>
              <a:rPr lang="ru-RU" altLang="x-none" sz="2400" dirty="0"/>
              <a:t> выполняется командой</a:t>
            </a:r>
            <a:r>
              <a:rPr lang="en-US" altLang="x-none" sz="2400" dirty="0"/>
              <a:t>: </a:t>
            </a:r>
            <a:r>
              <a:rPr lang="en-US" altLang="x-none" sz="2400" dirty="0" err="1">
                <a:latin typeface="Courier New" charset="0"/>
              </a:rPr>
              <a:t>git</a:t>
            </a:r>
            <a:r>
              <a:rPr lang="en-US" altLang="x-none" sz="2400" dirty="0">
                <a:latin typeface="Courier New" charset="0"/>
              </a:rPr>
              <a:t> fetch [remote-repository-reference]</a:t>
            </a:r>
            <a:r>
              <a:rPr lang="en-US" altLang="x-none" sz="2400" dirty="0"/>
              <a:t>, </a:t>
            </a:r>
            <a:r>
              <a:rPr lang="ru-RU" altLang="x-none" sz="2400" dirty="0"/>
              <a:t>по умолчанию это ссылка на </a:t>
            </a:r>
            <a:r>
              <a:rPr lang="en-US" altLang="x-none" sz="2400" i="1" dirty="0"/>
              <a:t>origin</a:t>
            </a:r>
            <a:r>
              <a:rPr lang="en-US" altLang="x-none" sz="2400" dirty="0"/>
              <a:t>. </a:t>
            </a:r>
            <a:r>
              <a:rPr lang="ru-RU" altLang="x-none" sz="2400" dirty="0"/>
              <a:t>Данную команду в большинстве случаев заменяет </a:t>
            </a:r>
            <a:r>
              <a:rPr lang="en-US" altLang="x-none" sz="2400" dirty="0" err="1">
                <a:latin typeface="Courier New" charset="0"/>
              </a:rPr>
              <a:t>git</a:t>
            </a:r>
            <a:r>
              <a:rPr lang="en-US" altLang="x-none" sz="2400" dirty="0">
                <a:latin typeface="Courier New" charset="0"/>
              </a:rPr>
              <a:t> pull</a:t>
            </a:r>
            <a:r>
              <a:rPr lang="en-US" altLang="x-none" sz="2400" i="1" dirty="0"/>
              <a:t>.</a:t>
            </a:r>
            <a:endParaRPr lang="ru-RU" altLang="x-none" sz="2400" i="1" dirty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x-none" sz="2400" i="1" dirty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x-none" sz="2400" dirty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x-none" sz="24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1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ctr">
              <a:lnSpc>
                <a:spcPct val="80000"/>
              </a:lnSpc>
            </a:pPr>
            <a:r>
              <a:rPr lang="ru-RU" altLang="x-none" dirty="0">
                <a:solidFill>
                  <a:schemeClr val="bg1"/>
                </a:solidFill>
              </a:rPr>
              <a:t>Коллективная работа</a:t>
            </a:r>
            <a:endParaRPr lang="ru-RU" alt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544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70077"/>
            <a:ext cx="8229600" cy="3997324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/>
              <a:t>Добавление изменений в удаленный </a:t>
            </a:r>
            <a:r>
              <a:rPr lang="ru-RU" altLang="x-none" sz="2400" dirty="0" err="1"/>
              <a:t>репозиторий</a:t>
            </a:r>
            <a:r>
              <a:rPr lang="ru-RU" altLang="x-none" sz="2400" dirty="0"/>
              <a:t> выполняется командой </a:t>
            </a:r>
            <a:r>
              <a:rPr lang="en-US" altLang="x-none" sz="2400" dirty="0" err="1">
                <a:latin typeface="Courier New" charset="0"/>
              </a:rPr>
              <a:t>git</a:t>
            </a:r>
            <a:r>
              <a:rPr lang="en-US" altLang="x-none" sz="2400" dirty="0">
                <a:latin typeface="Courier New" charset="0"/>
              </a:rPr>
              <a:t> push [remote-repository-reference]</a:t>
            </a:r>
            <a:r>
              <a:rPr lang="en-US" altLang="x-none" sz="2400" dirty="0"/>
              <a:t> </a:t>
            </a:r>
            <a:r>
              <a:rPr lang="en-US" altLang="x-none" sz="2400" dirty="0">
                <a:latin typeface="Courier New" charset="0"/>
              </a:rPr>
              <a:t>[remote-head-name]</a:t>
            </a:r>
            <a:r>
              <a:rPr lang="ru-RU" altLang="x-none" sz="2400" dirty="0" smtClean="0"/>
              <a:t>.</a:t>
            </a:r>
            <a:endParaRPr lang="en-US" altLang="x-none" sz="2400" dirty="0" smtClean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 smtClean="0"/>
              <a:t> </a:t>
            </a:r>
            <a:endParaRPr lang="en-US" altLang="x-none" sz="2400" dirty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/>
              <a:t>После вызова команды происходит следующее</a:t>
            </a:r>
            <a:r>
              <a:rPr lang="en-US" altLang="x-none" sz="2400" dirty="0"/>
              <a:t>:</a:t>
            </a:r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sz="2400" dirty="0"/>
              <a:t>	</a:t>
            </a:r>
            <a:r>
              <a:rPr lang="ru-RU" altLang="x-none" sz="2400" dirty="0"/>
              <a:t>В удаленный </a:t>
            </a:r>
            <a:r>
              <a:rPr lang="ru-RU" altLang="x-none" sz="2400" dirty="0" err="1"/>
              <a:t>репозиторий</a:t>
            </a:r>
            <a:r>
              <a:rPr lang="ru-RU" altLang="x-none" sz="2400" dirty="0"/>
              <a:t> добавляются новые </a:t>
            </a:r>
            <a:r>
              <a:rPr lang="en-US" altLang="x-none" sz="2400" i="1" dirty="0"/>
              <a:t>commit</a:t>
            </a:r>
            <a:r>
              <a:rPr lang="en-US" altLang="x-none" sz="2400" dirty="0"/>
              <a:t> </a:t>
            </a:r>
            <a:r>
              <a:rPr lang="en-US" altLang="x-none" sz="2400" i="1" dirty="0"/>
              <a:t>object</a:t>
            </a:r>
            <a:r>
              <a:rPr lang="en-US" altLang="x-none" sz="2400" dirty="0"/>
              <a:t>.</a:t>
            </a:r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x-none" sz="2400" dirty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sz="2400" dirty="0"/>
              <a:t> 	</a:t>
            </a:r>
            <a:r>
              <a:rPr lang="ru-RU" altLang="x-none" sz="2400" dirty="0"/>
              <a:t>Устанавливается </a:t>
            </a:r>
            <a:r>
              <a:rPr lang="en-US" altLang="x-none" sz="2400" dirty="0"/>
              <a:t>head </a:t>
            </a:r>
            <a:r>
              <a:rPr lang="ru-RU" altLang="x-none" sz="2400" dirty="0"/>
              <a:t>в удаленном </a:t>
            </a:r>
            <a:r>
              <a:rPr lang="ru-RU" altLang="x-none" sz="2400" dirty="0" err="1"/>
              <a:t>репозитории</a:t>
            </a:r>
            <a:r>
              <a:rPr lang="ru-RU" altLang="x-none" sz="2400" dirty="0"/>
              <a:t> на тот</a:t>
            </a:r>
            <a:r>
              <a:rPr lang="en-US" altLang="x-none" sz="2400" dirty="0"/>
              <a:t> </a:t>
            </a:r>
            <a:r>
              <a:rPr lang="ru-RU" altLang="x-none" sz="2400" dirty="0"/>
              <a:t>же </a:t>
            </a:r>
            <a:r>
              <a:rPr lang="en-US" altLang="x-none" sz="2400" dirty="0"/>
              <a:t>commit.</a:t>
            </a:r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x-none" sz="2400" dirty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sz="2400" dirty="0"/>
              <a:t>Если выполняется </a:t>
            </a:r>
            <a:r>
              <a:rPr lang="en-US" altLang="x-none" sz="2400" dirty="0" err="1">
                <a:latin typeface="Courier New" charset="0"/>
              </a:rPr>
              <a:t>git</a:t>
            </a:r>
            <a:r>
              <a:rPr lang="en-US" altLang="x-none" sz="2400" dirty="0">
                <a:latin typeface="Courier New" charset="0"/>
              </a:rPr>
              <a:t> push</a:t>
            </a:r>
            <a:r>
              <a:rPr lang="en-US" altLang="x-none" sz="2400" dirty="0"/>
              <a:t> </a:t>
            </a:r>
            <a:r>
              <a:rPr lang="ru-RU" altLang="x-none" sz="2400" dirty="0"/>
              <a:t>без аргументов то отправляются все ветки за которыми было установлено слежение.</a:t>
            </a:r>
            <a:endParaRPr lang="en-US" altLang="x-none" sz="2400" dirty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x-none" sz="32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ctr">
              <a:lnSpc>
                <a:spcPct val="80000"/>
              </a:lnSpc>
            </a:pPr>
            <a:r>
              <a:rPr lang="ru-RU" altLang="x-none">
                <a:solidFill>
                  <a:schemeClr val="bg1"/>
                </a:solidFill>
              </a:rPr>
              <a:t>Коллективная работа</a:t>
            </a:r>
            <a:endParaRPr lang="ru-RU" alt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673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286000"/>
            <a:ext cx="8229600" cy="3581401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dirty="0"/>
              <a:t>Бесплатный хостинг </a:t>
            </a:r>
            <a:r>
              <a:rPr lang="ru-RU" altLang="x-none" dirty="0" err="1"/>
              <a:t>репозиториев</a:t>
            </a:r>
            <a:r>
              <a:rPr lang="en-US" altLang="x-none" dirty="0"/>
              <a:t> </a:t>
            </a:r>
            <a:r>
              <a:rPr lang="ru-RU" altLang="x-none" dirty="0"/>
              <a:t>для </a:t>
            </a:r>
            <a:r>
              <a:rPr lang="en-US" altLang="x-none" dirty="0"/>
              <a:t>open source </a:t>
            </a:r>
            <a:r>
              <a:rPr lang="ru-RU" altLang="x-none" dirty="0"/>
              <a:t>проектов</a:t>
            </a:r>
            <a:r>
              <a:rPr lang="en-US" altLang="x-none" dirty="0"/>
              <a:t>:</a:t>
            </a:r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dirty="0"/>
              <a:t>	</a:t>
            </a:r>
            <a:r>
              <a:rPr lang="en-US" altLang="x-none" dirty="0" err="1"/>
              <a:t>github.com</a:t>
            </a:r>
            <a:endParaRPr lang="ru-RU" altLang="x-none" dirty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ru-RU" altLang="x-none" dirty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x-none" dirty="0"/>
              <a:t>Официальный сайт </a:t>
            </a:r>
            <a:endParaRPr lang="en-US" altLang="x-none" dirty="0"/>
          </a:p>
          <a:p>
            <a:pPr marL="609600" indent="-609600">
              <a:lnSpc>
                <a:spcPct val="80000"/>
              </a:lnSpc>
              <a:spcBef>
                <a:spcPts val="500"/>
              </a:spcBef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x-none" dirty="0"/>
              <a:t>	</a:t>
            </a:r>
            <a:r>
              <a:rPr lang="en-US" altLang="x-none" dirty="0" err="1"/>
              <a:t>Git</a:t>
            </a:r>
            <a:r>
              <a:rPr lang="en-US" altLang="x-none" dirty="0"/>
              <a:t>: http://</a:t>
            </a:r>
            <a:r>
              <a:rPr lang="en-US" altLang="x-none" dirty="0" err="1"/>
              <a:t>git-scm.com</a:t>
            </a:r>
            <a:r>
              <a:rPr lang="en-US" altLang="x-none" dirty="0"/>
              <a:t>/</a:t>
            </a:r>
            <a:endParaRPr lang="ru-RU" altLang="x-none" sz="3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1523999"/>
          </a:xfrm>
          <a:prstGeom prst="rect">
            <a:avLst/>
          </a:prstGeom>
          <a:solidFill>
            <a:srgbClr val="0000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ctr">
              <a:lnSpc>
                <a:spcPct val="80000"/>
              </a:lnSpc>
            </a:pPr>
            <a:r>
              <a:rPr lang="ru-RU" altLang="x-none" dirty="0">
                <a:solidFill>
                  <a:schemeClr val="bg1"/>
                </a:solidFill>
              </a:rPr>
              <a:t>Ссылки на ресурсы</a:t>
            </a:r>
            <a:endParaRPr lang="ru-RU" alt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95993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Как работают потоки в </a:t>
            </a:r>
            <a:r>
              <a:rPr lang="ru-RU" b="1" dirty="0" smtClean="0">
                <a:solidFill>
                  <a:schemeClr val="bg1"/>
                </a:solidFill>
              </a:rPr>
              <a:t>питоне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Когда в одной программе работают несколько потоков, возникает проблема разграничения доступа потоков к общим данным. Предположим, что есть два потока, имеющих доступ к общему списку. </a:t>
            </a:r>
            <a:r>
              <a:rPr lang="ru-RU" dirty="0" smtClean="0"/>
              <a:t>Первый </a:t>
            </a:r>
            <a:r>
              <a:rPr lang="ru-RU" dirty="0"/>
              <a:t>поток может делать итерацию по этому списку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for </a:t>
            </a:r>
            <a:r>
              <a:rPr lang="en-US" dirty="0"/>
              <a:t>x in </a:t>
            </a:r>
            <a:r>
              <a:rPr lang="en-US" dirty="0" smtClean="0"/>
              <a:t>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is-I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33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Как работают потоки в </a:t>
            </a:r>
            <a:r>
              <a:rPr lang="ru-RU" b="1" dirty="0" smtClean="0">
                <a:solidFill>
                  <a:schemeClr val="bg1"/>
                </a:solidFill>
              </a:rPr>
              <a:t>питоне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Когда в одной программе работают несколько потоков, возникает проблема разграничения доступа потоков к общим данным. Предположим, что есть два потока, имеющих доступ к общему списку. </a:t>
            </a:r>
            <a:r>
              <a:rPr lang="ru-RU" dirty="0" smtClean="0"/>
              <a:t>Первый </a:t>
            </a:r>
            <a:r>
              <a:rPr lang="ru-RU" dirty="0"/>
              <a:t>поток может делать итерацию по этому списку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for </a:t>
            </a:r>
            <a:r>
              <a:rPr lang="en-US" dirty="0"/>
              <a:t>x in </a:t>
            </a:r>
            <a:r>
              <a:rPr lang="en-US" dirty="0" smtClean="0"/>
              <a:t>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is-IS" dirty="0" smtClean="0"/>
              <a:t>…</a:t>
            </a:r>
          </a:p>
          <a:p>
            <a:pPr marL="0" indent="0">
              <a:buNone/>
            </a:pPr>
            <a:r>
              <a:rPr lang="ru-RU" dirty="0"/>
              <a:t>а второй в этот момент начнет удалять значения из этого списка. Тут может произойти все что угодно: программа может упасть, или мы просто получим неверные данные.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73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23999"/>
          </a:xfrm>
          <a:solidFill>
            <a:srgbClr val="0000FF"/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Как работают потоки в </a:t>
            </a:r>
            <a:r>
              <a:rPr lang="ru-RU" b="1" dirty="0" smtClean="0">
                <a:solidFill>
                  <a:schemeClr val="bg1"/>
                </a:solidFill>
              </a:rPr>
              <a:t>питоне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оступ </a:t>
            </a:r>
            <a:r>
              <a:rPr lang="ru-RU" dirty="0"/>
              <a:t>к заблокированному списку будет иметь только один поток, второй будет ждать, пока блокировка не будет снята.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3696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4153</Words>
  <Application>Microsoft Macintosh PowerPoint</Application>
  <PresentationFormat>Широкоэкранный</PresentationFormat>
  <Paragraphs>394</Paragraphs>
  <Slides>66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3" baseType="lpstr">
      <vt:lpstr>Calibri</vt:lpstr>
      <vt:lpstr>Calibri Light</vt:lpstr>
      <vt:lpstr>Arial</vt:lpstr>
      <vt:lpstr>Courier New</vt:lpstr>
      <vt:lpstr>Times New Roman</vt:lpstr>
      <vt:lpstr>Wingdings</vt:lpstr>
      <vt:lpstr>Тема Office</vt:lpstr>
      <vt:lpstr>Презентация PowerPoint</vt:lpstr>
      <vt:lpstr>Сегодня</vt:lpstr>
      <vt:lpstr>Как работают процессы</vt:lpstr>
      <vt:lpstr>Как работают процессы</vt:lpstr>
      <vt:lpstr>Как работают потоки в питоне</vt:lpstr>
      <vt:lpstr>Как работают потоки в питоне</vt:lpstr>
      <vt:lpstr>Как работают потоки в питоне</vt:lpstr>
      <vt:lpstr>Как работают потоки в питоне</vt:lpstr>
      <vt:lpstr>Как работают потоки в питоне</vt:lpstr>
      <vt:lpstr>deadlock</vt:lpstr>
      <vt:lpstr>deadlock</vt:lpstr>
      <vt:lpstr>deadlock</vt:lpstr>
      <vt:lpstr>deadlock</vt:lpstr>
      <vt:lpstr>Создание потока</vt:lpstr>
      <vt:lpstr>Создание потока</vt:lpstr>
      <vt:lpstr>Создание потока</vt:lpstr>
      <vt:lpstr>Создание потока</vt:lpstr>
      <vt:lpstr>Создание потока</vt:lpstr>
      <vt:lpstr>Блокировки (Lock)</vt:lpstr>
      <vt:lpstr>Блокировки (Lock)</vt:lpstr>
      <vt:lpstr>Блокировки (Lock)</vt:lpstr>
      <vt:lpstr>Блокировки (Lock)</vt:lpstr>
      <vt:lpstr>Блокировки (Lock)</vt:lpstr>
      <vt:lpstr>Блокировки (Lock)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Sergey Zakharchuk</dc:creator>
  <cp:lastModifiedBy>Sergey Zakharchuk</cp:lastModifiedBy>
  <cp:revision>86</cp:revision>
  <cp:lastPrinted>2017-05-30T15:49:04Z</cp:lastPrinted>
  <dcterms:created xsi:type="dcterms:W3CDTF">2017-05-15T05:24:53Z</dcterms:created>
  <dcterms:modified xsi:type="dcterms:W3CDTF">2017-06-06T13:42:47Z</dcterms:modified>
</cp:coreProperties>
</file>