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0"/>
  </p:notesMasterIdLst>
  <p:sldIdLst>
    <p:sldId id="258" r:id="rId3"/>
    <p:sldId id="259" r:id="rId4"/>
    <p:sldId id="270" r:id="rId5"/>
    <p:sldId id="273" r:id="rId6"/>
    <p:sldId id="275" r:id="rId7"/>
    <p:sldId id="264" r:id="rId8"/>
    <p:sldId id="274" r:id="rId9"/>
  </p:sldIdLst>
  <p:sldSz cx="9144000" cy="5143500" type="screen16x9"/>
  <p:notesSz cx="6858000" cy="9144000"/>
  <p:embeddedFontLst>
    <p:embeddedFont>
      <p:font typeface="Montserrat ExtraLight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E07C6AB-916A-46F3-9144-48B39469F5D0}">
          <p14:sldIdLst>
            <p14:sldId id="258"/>
            <p14:sldId id="259"/>
            <p14:sldId id="270"/>
            <p14:sldId id="273"/>
            <p14:sldId id="275"/>
            <p14:sldId id="26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855" autoAdjust="0"/>
  </p:normalViewPr>
  <p:slideViewPr>
    <p:cSldViewPr snapToGrid="0">
      <p:cViewPr varScale="1">
        <p:scale>
          <a:sx n="73" d="100"/>
          <a:sy n="73" d="100"/>
        </p:scale>
        <p:origin x="2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E9E03-9331-41D1-AED2-B03D174B07CC}" type="doc">
      <dgm:prSet loTypeId="urn:microsoft.com/office/officeart/2005/8/layout/arrow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F606E07-A56E-4EC7-82EB-D6B72552D277}">
      <dgm:prSet phldrT="[Texto]"/>
      <dgm:spPr/>
      <dgm:t>
        <a:bodyPr/>
        <a:lstStyle/>
        <a:p>
          <a:r>
            <a:rPr lang="es-ES" dirty="0"/>
            <a:t>Ventajas</a:t>
          </a:r>
        </a:p>
      </dgm:t>
    </dgm:pt>
    <dgm:pt modelId="{FC989E23-9C7B-437B-977C-491515951E3C}" type="parTrans" cxnId="{842CF3FD-07C4-495D-837C-23DB318298FF}">
      <dgm:prSet/>
      <dgm:spPr/>
      <dgm:t>
        <a:bodyPr/>
        <a:lstStyle/>
        <a:p>
          <a:endParaRPr lang="es-ES"/>
        </a:p>
      </dgm:t>
    </dgm:pt>
    <dgm:pt modelId="{7F24EFE3-1A6B-42B5-B939-836AB11EC50E}" type="sibTrans" cxnId="{842CF3FD-07C4-495D-837C-23DB318298FF}">
      <dgm:prSet/>
      <dgm:spPr/>
      <dgm:t>
        <a:bodyPr/>
        <a:lstStyle/>
        <a:p>
          <a:endParaRPr lang="es-ES"/>
        </a:p>
      </dgm:t>
    </dgm:pt>
    <dgm:pt modelId="{9ACE7B6A-9D80-46E1-90C8-FE6537E0B4B6}">
      <dgm:prSet phldrT="[Texto]"/>
      <dgm:spPr/>
      <dgm:t>
        <a:bodyPr/>
        <a:lstStyle/>
        <a:p>
          <a:r>
            <a:rPr lang="es-ES" dirty="0"/>
            <a:t>Desventajas</a:t>
          </a:r>
        </a:p>
      </dgm:t>
    </dgm:pt>
    <dgm:pt modelId="{B514882A-E09D-4C9A-ACC6-5C34D98F2ED8}" type="parTrans" cxnId="{4D57CD32-3CB9-4CD2-92DE-EF68D79750F9}">
      <dgm:prSet/>
      <dgm:spPr/>
      <dgm:t>
        <a:bodyPr/>
        <a:lstStyle/>
        <a:p>
          <a:endParaRPr lang="es-ES"/>
        </a:p>
      </dgm:t>
    </dgm:pt>
    <dgm:pt modelId="{5F6B3B93-C58C-472B-AB64-9FEB4244346D}" type="sibTrans" cxnId="{4D57CD32-3CB9-4CD2-92DE-EF68D79750F9}">
      <dgm:prSet/>
      <dgm:spPr/>
      <dgm:t>
        <a:bodyPr/>
        <a:lstStyle/>
        <a:p>
          <a:endParaRPr lang="es-ES"/>
        </a:p>
      </dgm:t>
    </dgm:pt>
    <dgm:pt modelId="{31565457-D394-4352-AA51-92B39160A16F}">
      <dgm:prSet phldrT="[Texto]"/>
      <dgm:spPr/>
      <dgm:t>
        <a:bodyPr/>
        <a:lstStyle/>
        <a:p>
          <a:r>
            <a:rPr lang="es-ES" dirty="0"/>
            <a:t>Minable con GPU</a:t>
          </a:r>
        </a:p>
      </dgm:t>
    </dgm:pt>
    <dgm:pt modelId="{2123564C-380C-434C-9005-2C3C08821E12}" type="parTrans" cxnId="{76E83450-63C8-4BC5-B281-75CAC14C131F}">
      <dgm:prSet/>
      <dgm:spPr/>
      <dgm:t>
        <a:bodyPr/>
        <a:lstStyle/>
        <a:p>
          <a:endParaRPr lang="es-ES"/>
        </a:p>
      </dgm:t>
    </dgm:pt>
    <dgm:pt modelId="{C8B12DE7-1CEF-455D-BF92-1F2D2F0517C8}" type="sibTrans" cxnId="{76E83450-63C8-4BC5-B281-75CAC14C131F}">
      <dgm:prSet/>
      <dgm:spPr/>
      <dgm:t>
        <a:bodyPr/>
        <a:lstStyle/>
        <a:p>
          <a:endParaRPr lang="es-ES"/>
        </a:p>
      </dgm:t>
    </dgm:pt>
    <dgm:pt modelId="{6D8808FC-0821-412D-BB33-45C38A5AE925}">
      <dgm:prSet phldrT="[Texto]"/>
      <dgm:spPr/>
      <dgm:t>
        <a:bodyPr/>
        <a:lstStyle/>
        <a:p>
          <a:r>
            <a:rPr lang="es-ES" dirty="0"/>
            <a:t>Sustentar Valor</a:t>
          </a:r>
        </a:p>
      </dgm:t>
    </dgm:pt>
    <dgm:pt modelId="{5C91D742-653D-4A5C-BD3B-9EA06B6822E7}" type="parTrans" cxnId="{859C52A1-EE6E-4D9B-8959-140A51FD6BBC}">
      <dgm:prSet/>
      <dgm:spPr/>
      <dgm:t>
        <a:bodyPr/>
        <a:lstStyle/>
        <a:p>
          <a:endParaRPr lang="es-ES"/>
        </a:p>
      </dgm:t>
    </dgm:pt>
    <dgm:pt modelId="{5D9C2D4D-4084-46F8-86FA-6F9B503F191A}" type="sibTrans" cxnId="{859C52A1-EE6E-4D9B-8959-140A51FD6BBC}">
      <dgm:prSet/>
      <dgm:spPr/>
      <dgm:t>
        <a:bodyPr/>
        <a:lstStyle/>
        <a:p>
          <a:endParaRPr lang="es-ES"/>
        </a:p>
      </dgm:t>
    </dgm:pt>
    <dgm:pt modelId="{3E1FD614-756C-4DF5-9A46-F144483A60BF}">
      <dgm:prSet phldrT="[Texto]"/>
      <dgm:spPr/>
      <dgm:t>
        <a:bodyPr/>
        <a:lstStyle/>
        <a:p>
          <a:r>
            <a:rPr lang="es-ES" dirty="0"/>
            <a:t>Baja tasa de transferencia</a:t>
          </a:r>
        </a:p>
      </dgm:t>
    </dgm:pt>
    <dgm:pt modelId="{3D25DEEF-302D-4607-BD80-9FA15AB4BB3A}" type="parTrans" cxnId="{2C74E98A-3E81-4A46-89A9-F99B46268C8D}">
      <dgm:prSet/>
      <dgm:spPr/>
      <dgm:t>
        <a:bodyPr/>
        <a:lstStyle/>
        <a:p>
          <a:endParaRPr lang="es-ES"/>
        </a:p>
      </dgm:t>
    </dgm:pt>
    <dgm:pt modelId="{ED023425-FCE1-482D-A4FA-8664296589B4}" type="sibTrans" cxnId="{2C74E98A-3E81-4A46-89A9-F99B46268C8D}">
      <dgm:prSet/>
      <dgm:spPr/>
      <dgm:t>
        <a:bodyPr/>
        <a:lstStyle/>
        <a:p>
          <a:endParaRPr lang="es-ES"/>
        </a:p>
      </dgm:t>
    </dgm:pt>
    <dgm:pt modelId="{5FA3E4F5-7648-46BC-8BAE-41CC083B0886}">
      <dgm:prSet phldrT="[Texto]"/>
      <dgm:spPr/>
      <dgm:t>
        <a:bodyPr/>
        <a:lstStyle/>
        <a:p>
          <a:r>
            <a:rPr lang="es-ES" dirty="0"/>
            <a:t>Documentado</a:t>
          </a:r>
        </a:p>
      </dgm:t>
    </dgm:pt>
    <dgm:pt modelId="{760D9A49-8856-45C4-A163-2179BF919525}" type="parTrans" cxnId="{535AB466-1CF0-4770-AC8D-4B73FCFB7CD0}">
      <dgm:prSet/>
      <dgm:spPr/>
      <dgm:t>
        <a:bodyPr/>
        <a:lstStyle/>
        <a:p>
          <a:endParaRPr lang="es-ES"/>
        </a:p>
      </dgm:t>
    </dgm:pt>
    <dgm:pt modelId="{43D2E02F-A22C-4084-9EB9-95008C4C7545}" type="sibTrans" cxnId="{535AB466-1CF0-4770-AC8D-4B73FCFB7CD0}">
      <dgm:prSet/>
      <dgm:spPr/>
      <dgm:t>
        <a:bodyPr/>
        <a:lstStyle/>
        <a:p>
          <a:endParaRPr lang="es-ES"/>
        </a:p>
      </dgm:t>
    </dgm:pt>
    <dgm:pt modelId="{10BD4FCE-BCB1-454B-A5C3-E1EF17826175}">
      <dgm:prSet phldrT="[Texto]"/>
      <dgm:spPr/>
      <dgm:t>
        <a:bodyPr/>
        <a:lstStyle/>
        <a:p>
          <a:r>
            <a:rPr lang="es-ES" dirty="0"/>
            <a:t>Trabajo en Progreso</a:t>
          </a:r>
        </a:p>
      </dgm:t>
    </dgm:pt>
    <dgm:pt modelId="{8B4AC6AD-11A4-4B4F-B85C-85DBEA1B9588}" type="parTrans" cxnId="{5B8D7D46-E5E8-433E-9047-2E4E84D1241B}">
      <dgm:prSet/>
      <dgm:spPr/>
      <dgm:t>
        <a:bodyPr/>
        <a:lstStyle/>
        <a:p>
          <a:endParaRPr lang="es-ES"/>
        </a:p>
      </dgm:t>
    </dgm:pt>
    <dgm:pt modelId="{133A470F-DEB6-4E78-9802-28000B2CF8E7}" type="sibTrans" cxnId="{5B8D7D46-E5E8-433E-9047-2E4E84D1241B}">
      <dgm:prSet/>
      <dgm:spPr/>
      <dgm:t>
        <a:bodyPr/>
        <a:lstStyle/>
        <a:p>
          <a:endParaRPr lang="es-ES"/>
        </a:p>
      </dgm:t>
    </dgm:pt>
    <dgm:pt modelId="{7EEE1F20-2155-4AEC-84B5-87EEE164026B}">
      <dgm:prSet phldrT="[Texto]"/>
      <dgm:spPr/>
      <dgm:t>
        <a:bodyPr/>
        <a:lstStyle/>
        <a:p>
          <a:r>
            <a:rPr lang="es-ES" dirty="0"/>
            <a:t>“Alta tasa de Inflación”</a:t>
          </a:r>
        </a:p>
      </dgm:t>
    </dgm:pt>
    <dgm:pt modelId="{14E3418D-C2EE-46CB-9873-F9B6A61C4978}" type="parTrans" cxnId="{963F5480-898C-4B70-907F-8BDA1085194F}">
      <dgm:prSet/>
      <dgm:spPr/>
      <dgm:t>
        <a:bodyPr/>
        <a:lstStyle/>
        <a:p>
          <a:endParaRPr lang="es-ES"/>
        </a:p>
      </dgm:t>
    </dgm:pt>
    <dgm:pt modelId="{46DF8D27-B7CD-455F-BDBB-C855124225E7}" type="sibTrans" cxnId="{963F5480-898C-4B70-907F-8BDA1085194F}">
      <dgm:prSet/>
      <dgm:spPr/>
      <dgm:t>
        <a:bodyPr/>
        <a:lstStyle/>
        <a:p>
          <a:endParaRPr lang="es-ES"/>
        </a:p>
      </dgm:t>
    </dgm:pt>
    <dgm:pt modelId="{F57EFD05-7D49-4F40-8DB1-F0557D9B4CFD}">
      <dgm:prSet phldrT="[Texto]"/>
      <dgm:spPr/>
      <dgm:t>
        <a:bodyPr/>
        <a:lstStyle/>
        <a:p>
          <a:r>
            <a:rPr lang="es-ES" dirty="0"/>
            <a:t>Desarrollo Costoso</a:t>
          </a:r>
        </a:p>
      </dgm:t>
    </dgm:pt>
    <dgm:pt modelId="{F75EE0BA-5E59-48DF-AEDD-023EEAD2537C}" type="parTrans" cxnId="{11CCB1B6-8EED-4B38-8FB7-A8926F635B7B}">
      <dgm:prSet/>
      <dgm:spPr/>
      <dgm:t>
        <a:bodyPr/>
        <a:lstStyle/>
        <a:p>
          <a:endParaRPr lang="es-ES"/>
        </a:p>
      </dgm:t>
    </dgm:pt>
    <dgm:pt modelId="{2C7DC5C5-2997-42BC-AC1B-2E5554FE1953}" type="sibTrans" cxnId="{11CCB1B6-8EED-4B38-8FB7-A8926F635B7B}">
      <dgm:prSet/>
      <dgm:spPr/>
      <dgm:t>
        <a:bodyPr/>
        <a:lstStyle/>
        <a:p>
          <a:endParaRPr lang="es-ES"/>
        </a:p>
      </dgm:t>
    </dgm:pt>
    <dgm:pt modelId="{78A4EF58-899F-4601-B8BF-5B6E6CCF0B58}">
      <dgm:prSet phldrT="[Texto]"/>
      <dgm:spPr/>
      <dgm:t>
        <a:bodyPr/>
        <a:lstStyle/>
        <a:p>
          <a:r>
            <a:rPr lang="es-ES" dirty="0"/>
            <a:t>“Lento”</a:t>
          </a:r>
        </a:p>
      </dgm:t>
    </dgm:pt>
    <dgm:pt modelId="{980C7A78-A2EE-4610-B64F-5DF4D4C63519}" type="parTrans" cxnId="{09505760-96D3-4391-8B36-C1716F63EBFF}">
      <dgm:prSet/>
      <dgm:spPr/>
      <dgm:t>
        <a:bodyPr/>
        <a:lstStyle/>
        <a:p>
          <a:endParaRPr lang="es-ES"/>
        </a:p>
      </dgm:t>
    </dgm:pt>
    <dgm:pt modelId="{B89565F3-052E-4DE1-9CC0-4E24AEDE1565}" type="sibTrans" cxnId="{09505760-96D3-4391-8B36-C1716F63EBFF}">
      <dgm:prSet/>
      <dgm:spPr/>
      <dgm:t>
        <a:bodyPr/>
        <a:lstStyle/>
        <a:p>
          <a:endParaRPr lang="es-ES"/>
        </a:p>
      </dgm:t>
    </dgm:pt>
    <dgm:pt modelId="{52CFA9DF-8E57-4443-8232-A921040F2ABF}" type="pres">
      <dgm:prSet presAssocID="{17CE9E03-9331-41D1-AED2-B03D174B07CC}" presName="compositeShape" presStyleCnt="0">
        <dgm:presLayoutVars>
          <dgm:chMax val="2"/>
          <dgm:dir/>
          <dgm:resizeHandles val="exact"/>
        </dgm:presLayoutVars>
      </dgm:prSet>
      <dgm:spPr/>
    </dgm:pt>
    <dgm:pt modelId="{0DDF534B-3EBA-44D5-8B4D-550874BA0198}" type="pres">
      <dgm:prSet presAssocID="{CF606E07-A56E-4EC7-82EB-D6B72552D277}" presName="upArrow" presStyleLbl="node1" presStyleIdx="0" presStyleCnt="2"/>
      <dgm:spPr/>
    </dgm:pt>
    <dgm:pt modelId="{FA49ADAC-D444-43E6-81F6-DE51A8C0CD58}" type="pres">
      <dgm:prSet presAssocID="{CF606E07-A56E-4EC7-82EB-D6B72552D27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AA123EFE-F5CA-423C-B760-8FB038AD897B}" type="pres">
      <dgm:prSet presAssocID="{9ACE7B6A-9D80-46E1-90C8-FE6537E0B4B6}" presName="downArrow" presStyleLbl="node1" presStyleIdx="1" presStyleCnt="2"/>
      <dgm:spPr/>
    </dgm:pt>
    <dgm:pt modelId="{D8570502-C8B9-4651-8C0E-5DCD97A96AFA}" type="pres">
      <dgm:prSet presAssocID="{9ACE7B6A-9D80-46E1-90C8-FE6537E0B4B6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D5D70701-6187-49D2-B369-A35C76B57F10}" type="presOf" srcId="{17CE9E03-9331-41D1-AED2-B03D174B07CC}" destId="{52CFA9DF-8E57-4443-8232-A921040F2ABF}" srcOrd="0" destOrd="0" presId="urn:microsoft.com/office/officeart/2005/8/layout/arrow4"/>
    <dgm:cxn modelId="{EF3D0C15-0514-490F-8509-A81DAA463C8C}" type="presOf" srcId="{F57EFD05-7D49-4F40-8DB1-F0557D9B4CFD}" destId="{D8570502-C8B9-4651-8C0E-5DCD97A96AFA}" srcOrd="0" destOrd="3" presId="urn:microsoft.com/office/officeart/2005/8/layout/arrow4"/>
    <dgm:cxn modelId="{D78AB515-2507-4ED1-8C08-75E0E5F8E3C4}" type="presOf" srcId="{9ACE7B6A-9D80-46E1-90C8-FE6537E0B4B6}" destId="{D8570502-C8B9-4651-8C0E-5DCD97A96AFA}" srcOrd="0" destOrd="0" presId="urn:microsoft.com/office/officeart/2005/8/layout/arrow4"/>
    <dgm:cxn modelId="{4D57CD32-3CB9-4CD2-92DE-EF68D79750F9}" srcId="{17CE9E03-9331-41D1-AED2-B03D174B07CC}" destId="{9ACE7B6A-9D80-46E1-90C8-FE6537E0B4B6}" srcOrd="1" destOrd="0" parTransId="{B514882A-E09D-4C9A-ACC6-5C34D98F2ED8}" sibTransId="{5F6B3B93-C58C-472B-AB64-9FEB4244346D}"/>
    <dgm:cxn modelId="{09505760-96D3-4391-8B36-C1716F63EBFF}" srcId="{9ACE7B6A-9D80-46E1-90C8-FE6537E0B4B6}" destId="{78A4EF58-899F-4601-B8BF-5B6E6CCF0B58}" srcOrd="3" destOrd="0" parTransId="{980C7A78-A2EE-4610-B64F-5DF4D4C63519}" sibTransId="{B89565F3-052E-4DE1-9CC0-4E24AEDE1565}"/>
    <dgm:cxn modelId="{5B8D7D46-E5E8-433E-9047-2E4E84D1241B}" srcId="{9ACE7B6A-9D80-46E1-90C8-FE6537E0B4B6}" destId="{10BD4FCE-BCB1-454B-A5C3-E1EF17826175}" srcOrd="0" destOrd="0" parTransId="{8B4AC6AD-11A4-4B4F-B85C-85DBEA1B9588}" sibTransId="{133A470F-DEB6-4E78-9802-28000B2CF8E7}"/>
    <dgm:cxn modelId="{180DA446-12D4-45CB-B8C7-53F8773A7239}" type="presOf" srcId="{3E1FD614-756C-4DF5-9A46-F144483A60BF}" destId="{FA49ADAC-D444-43E6-81F6-DE51A8C0CD58}" srcOrd="0" destOrd="3" presId="urn:microsoft.com/office/officeart/2005/8/layout/arrow4"/>
    <dgm:cxn modelId="{535AB466-1CF0-4770-AC8D-4B73FCFB7CD0}" srcId="{CF606E07-A56E-4EC7-82EB-D6B72552D277}" destId="{5FA3E4F5-7648-46BC-8BAE-41CC083B0886}" srcOrd="3" destOrd="0" parTransId="{760D9A49-8856-45C4-A163-2179BF919525}" sibTransId="{43D2E02F-A22C-4084-9EB9-95008C4C7545}"/>
    <dgm:cxn modelId="{76E83450-63C8-4BC5-B281-75CAC14C131F}" srcId="{CF606E07-A56E-4EC7-82EB-D6B72552D277}" destId="{31565457-D394-4352-AA51-92B39160A16F}" srcOrd="0" destOrd="0" parTransId="{2123564C-380C-434C-9005-2C3C08821E12}" sibTransId="{C8B12DE7-1CEF-455D-BF92-1F2D2F0517C8}"/>
    <dgm:cxn modelId="{56389555-5074-404C-9D15-E62A4890D918}" type="presOf" srcId="{10BD4FCE-BCB1-454B-A5C3-E1EF17826175}" destId="{D8570502-C8B9-4651-8C0E-5DCD97A96AFA}" srcOrd="0" destOrd="1" presId="urn:microsoft.com/office/officeart/2005/8/layout/arrow4"/>
    <dgm:cxn modelId="{963F5480-898C-4B70-907F-8BDA1085194F}" srcId="{9ACE7B6A-9D80-46E1-90C8-FE6537E0B4B6}" destId="{7EEE1F20-2155-4AEC-84B5-87EEE164026B}" srcOrd="1" destOrd="0" parTransId="{14E3418D-C2EE-46CB-9873-F9B6A61C4978}" sibTransId="{46DF8D27-B7CD-455F-BDBB-C855124225E7}"/>
    <dgm:cxn modelId="{2C74E98A-3E81-4A46-89A9-F99B46268C8D}" srcId="{CF606E07-A56E-4EC7-82EB-D6B72552D277}" destId="{3E1FD614-756C-4DF5-9A46-F144483A60BF}" srcOrd="2" destOrd="0" parTransId="{3D25DEEF-302D-4607-BD80-9FA15AB4BB3A}" sibTransId="{ED023425-FCE1-482D-A4FA-8664296589B4}"/>
    <dgm:cxn modelId="{B203028B-5D40-4A62-914A-CD150EE060BD}" type="presOf" srcId="{31565457-D394-4352-AA51-92B39160A16F}" destId="{FA49ADAC-D444-43E6-81F6-DE51A8C0CD58}" srcOrd="0" destOrd="1" presId="urn:microsoft.com/office/officeart/2005/8/layout/arrow4"/>
    <dgm:cxn modelId="{9940BA98-13B9-4225-A600-8E17C0ACDB61}" type="presOf" srcId="{78A4EF58-899F-4601-B8BF-5B6E6CCF0B58}" destId="{D8570502-C8B9-4651-8C0E-5DCD97A96AFA}" srcOrd="0" destOrd="4" presId="urn:microsoft.com/office/officeart/2005/8/layout/arrow4"/>
    <dgm:cxn modelId="{E5B84F9E-1148-4E3B-B086-A7DD43851292}" type="presOf" srcId="{5FA3E4F5-7648-46BC-8BAE-41CC083B0886}" destId="{FA49ADAC-D444-43E6-81F6-DE51A8C0CD58}" srcOrd="0" destOrd="4" presId="urn:microsoft.com/office/officeart/2005/8/layout/arrow4"/>
    <dgm:cxn modelId="{859C52A1-EE6E-4D9B-8959-140A51FD6BBC}" srcId="{CF606E07-A56E-4EC7-82EB-D6B72552D277}" destId="{6D8808FC-0821-412D-BB33-45C38A5AE925}" srcOrd="1" destOrd="0" parTransId="{5C91D742-653D-4A5C-BD3B-9EA06B6822E7}" sibTransId="{5D9C2D4D-4084-46F8-86FA-6F9B503F191A}"/>
    <dgm:cxn modelId="{854D57A9-C88F-418E-8BB7-585AF14C5E58}" type="presOf" srcId="{CF606E07-A56E-4EC7-82EB-D6B72552D277}" destId="{FA49ADAC-D444-43E6-81F6-DE51A8C0CD58}" srcOrd="0" destOrd="0" presId="urn:microsoft.com/office/officeart/2005/8/layout/arrow4"/>
    <dgm:cxn modelId="{408958B6-DF81-44F0-AE56-39D72FC5B02A}" type="presOf" srcId="{6D8808FC-0821-412D-BB33-45C38A5AE925}" destId="{FA49ADAC-D444-43E6-81F6-DE51A8C0CD58}" srcOrd="0" destOrd="2" presId="urn:microsoft.com/office/officeart/2005/8/layout/arrow4"/>
    <dgm:cxn modelId="{11CCB1B6-8EED-4B38-8FB7-A8926F635B7B}" srcId="{9ACE7B6A-9D80-46E1-90C8-FE6537E0B4B6}" destId="{F57EFD05-7D49-4F40-8DB1-F0557D9B4CFD}" srcOrd="2" destOrd="0" parTransId="{F75EE0BA-5E59-48DF-AEDD-023EEAD2537C}" sibTransId="{2C7DC5C5-2997-42BC-AC1B-2E5554FE1953}"/>
    <dgm:cxn modelId="{988FABD9-8F94-4F01-85E8-71E4B9C3A4EF}" type="presOf" srcId="{7EEE1F20-2155-4AEC-84B5-87EEE164026B}" destId="{D8570502-C8B9-4651-8C0E-5DCD97A96AFA}" srcOrd="0" destOrd="2" presId="urn:microsoft.com/office/officeart/2005/8/layout/arrow4"/>
    <dgm:cxn modelId="{842CF3FD-07C4-495D-837C-23DB318298FF}" srcId="{17CE9E03-9331-41D1-AED2-B03D174B07CC}" destId="{CF606E07-A56E-4EC7-82EB-D6B72552D277}" srcOrd="0" destOrd="0" parTransId="{FC989E23-9C7B-437B-977C-491515951E3C}" sibTransId="{7F24EFE3-1A6B-42B5-B939-836AB11EC50E}"/>
    <dgm:cxn modelId="{136A0F5E-8ADF-42AC-9B0B-59B02ECC92D9}" type="presParOf" srcId="{52CFA9DF-8E57-4443-8232-A921040F2ABF}" destId="{0DDF534B-3EBA-44D5-8B4D-550874BA0198}" srcOrd="0" destOrd="0" presId="urn:microsoft.com/office/officeart/2005/8/layout/arrow4"/>
    <dgm:cxn modelId="{30D5FDCA-17C6-438B-88C2-E6D703E56934}" type="presParOf" srcId="{52CFA9DF-8E57-4443-8232-A921040F2ABF}" destId="{FA49ADAC-D444-43E6-81F6-DE51A8C0CD58}" srcOrd="1" destOrd="0" presId="urn:microsoft.com/office/officeart/2005/8/layout/arrow4"/>
    <dgm:cxn modelId="{09FD65ED-014B-4440-9234-32E52E2BF813}" type="presParOf" srcId="{52CFA9DF-8E57-4443-8232-A921040F2ABF}" destId="{AA123EFE-F5CA-423C-B760-8FB038AD897B}" srcOrd="2" destOrd="0" presId="urn:microsoft.com/office/officeart/2005/8/layout/arrow4"/>
    <dgm:cxn modelId="{D260A1F0-7ACD-4179-87EC-3672B5A04486}" type="presParOf" srcId="{52CFA9DF-8E57-4443-8232-A921040F2ABF}" destId="{D8570502-C8B9-4651-8C0E-5DCD97A96AF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534B-3EBA-44D5-8B4D-550874BA0198}">
      <dsp:nvSpPr>
        <dsp:cNvPr id="0" name=""/>
        <dsp:cNvSpPr/>
      </dsp:nvSpPr>
      <dsp:spPr>
        <a:xfrm>
          <a:off x="3352" y="0"/>
          <a:ext cx="2011680" cy="1950720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9ADAC-D444-43E6-81F6-DE51A8C0CD58}">
      <dsp:nvSpPr>
        <dsp:cNvPr id="0" name=""/>
        <dsp:cNvSpPr/>
      </dsp:nvSpPr>
      <dsp:spPr>
        <a:xfrm>
          <a:off x="2075383" y="0"/>
          <a:ext cx="3413760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Ventajas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Minable con GPU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Sustentar Valor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Baja tasa de transferencia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Documentado</a:t>
          </a:r>
        </a:p>
      </dsp:txBody>
      <dsp:txXfrm>
        <a:off x="2075383" y="0"/>
        <a:ext cx="3413760" cy="1950720"/>
      </dsp:txXfrm>
    </dsp:sp>
    <dsp:sp modelId="{AA123EFE-F5CA-423C-B760-8FB038AD897B}">
      <dsp:nvSpPr>
        <dsp:cNvPr id="0" name=""/>
        <dsp:cNvSpPr/>
      </dsp:nvSpPr>
      <dsp:spPr>
        <a:xfrm>
          <a:off x="606856" y="2113280"/>
          <a:ext cx="2011680" cy="1950720"/>
        </a:xfrm>
        <a:prstGeom prst="downArrow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70502-C8B9-4651-8C0E-5DCD97A96AFA}">
      <dsp:nvSpPr>
        <dsp:cNvPr id="0" name=""/>
        <dsp:cNvSpPr/>
      </dsp:nvSpPr>
      <dsp:spPr>
        <a:xfrm>
          <a:off x="2678887" y="2113280"/>
          <a:ext cx="3413760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Desventajas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Trabajo en Progreso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“Alta tasa de Inflación”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Desarrollo Costoso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“Lento”</a:t>
          </a:r>
        </a:p>
      </dsp:txBody>
      <dsp:txXfrm>
        <a:off x="2678887" y="2113280"/>
        <a:ext cx="3413760" cy="195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 Julio del año 2016 en conjunto a Rafael Meruane empezamos a trabajar con una tecnología nueva, llamada Blockchain de Ethereum con un objetivo; crear un sistema que permitiera a las personas y empresas que creamos valor conectarse con las personas a nivel global que están dispuestas a pagar por ello. Muchos sistemas lo hacen pero nosotros nos pusimos una condición; la comisión por esta intermediación debía ser menor al 1%.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¿Por qué?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Porque no nos parece justo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b="1" i="1" dirty="0">
                <a:solidFill>
                  <a:srgbClr val="434343"/>
                </a:solidFill>
                <a:latin typeface="Montserrat"/>
                <a:ea typeface="Montserrat Light"/>
                <a:cs typeface="Montserrat Light"/>
                <a:sym typeface="Montserrat"/>
              </a:rPr>
              <a:t>Beneficio de la comunidad: </a:t>
            </a:r>
            <a: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 importante que los involucrados seamos más y nos conozcamos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endParaRPr lang="es-MX" sz="1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b="1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Promover la adopción de </a:t>
            </a:r>
            <a:r>
              <a:rPr lang="es-MX" sz="1400" b="1" i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Blockchain</a:t>
            </a:r>
            <a:r>
              <a:rPr lang="es-MX" sz="1400" b="1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 la medida que profesionales implementadores aumenten, más personas e instituciones saben de esto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</a:t>
            </a:r>
            <a:r>
              <a:rPr lang="es-MX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ontextualizarnos</a:t>
            </a:r>
            <a: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del ambiente de desarrollo </a:t>
            </a:r>
            <a:r>
              <a:rPr lang="es-MX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Ethereum</a:t>
            </a:r>
            <a:b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lang="es-MX" sz="1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Enterarnos de cómo funciona </a:t>
            </a:r>
            <a:r>
              <a:rPr lang="es-MX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Blockchain</a:t>
            </a:r>
            <a: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-MX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Ethereum</a:t>
            </a:r>
            <a: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además de entender cuáles son sus ventajas (y algunas debilidades)</a:t>
            </a:r>
            <a:b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s-MX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lang="es-MX" sz="1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9743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6210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 dirty="0">
                <a:solidFill>
                  <a:schemeClr val="dk1"/>
                </a:solidFill>
              </a:rPr>
              <a:t>Nos conectamos a la banca tradicional a través de la plataforma de cryptomarket para entregar ETH </a:t>
            </a:r>
          </a:p>
          <a:p>
            <a:pPr lvl="0" rtl="0">
              <a:spcBef>
                <a:spcPts val="0"/>
              </a:spcBef>
              <a:buNone/>
            </a:pPr>
            <a:endParaRPr lang="en-GB" sz="1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un fork?</a:t>
            </a: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blockchain?</a:t>
            </a: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una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400" i="1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cold wallet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?</a:t>
            </a: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un </a:t>
            </a:r>
            <a:r>
              <a:rPr lang="en-GB" sz="1400" i="1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Smart Contract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?</a:t>
            </a: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4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</a:t>
            </a:r>
            <a:r>
              <a:rPr lang="en-GB" sz="1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la EVM?</a:t>
            </a:r>
            <a:endParaRPr lang="e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3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Nombre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le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pondremos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?</a:t>
            </a: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Cuantas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Unidades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crearemos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?</a:t>
            </a: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Cada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cuánto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tiempo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se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generarán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nuevos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Tokens?</a:t>
            </a: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otras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condiciones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se les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ocurren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?</a:t>
            </a: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Existirá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un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límite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cantidad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Tokens?</a:t>
            </a:r>
          </a:p>
          <a:p>
            <a:pPr algn="l"/>
            <a:endParaRPr lang="en-GB" sz="10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algn="l">
              <a:buNone/>
            </a:pP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…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Depende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nuestra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imaginación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todas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las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reglas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condiciones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parámetros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que Podemos </a:t>
            </a:r>
            <a:r>
              <a:rPr lang="en-GB" sz="1000" dirty="0" err="1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asociarle</a:t>
            </a:r>
            <a:r>
              <a:rPr lang="en-GB" sz="10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 un token.</a:t>
            </a:r>
            <a:endParaRPr sz="1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3688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 descr="un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50" y="530413"/>
            <a:ext cx="4023074" cy="41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diapo2-crypt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0" y="0"/>
            <a:ext cx="44362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16775" y="1959366"/>
            <a:ext cx="3339900" cy="21033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MX" sz="3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Transando y programando un Token</a:t>
            </a:r>
            <a:endParaRPr lang="es" sz="3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buNone/>
            </a:pPr>
            <a:endParaRPr sz="3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 rtl="0">
              <a:spcBef>
                <a:spcPts val="0"/>
              </a:spcBef>
              <a:buNone/>
            </a:pPr>
            <a:endParaRPr sz="3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Shape 192" descr="union-conec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150" y="530438"/>
            <a:ext cx="4023074" cy="41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0B226-AC7E-486B-932A-5104047D1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614" y="704425"/>
            <a:ext cx="1133021" cy="1133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850"/>
            <a:ext cx="9165425" cy="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89225" y="51975"/>
            <a:ext cx="62649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1800" i="1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Comunidad Blockchain</a:t>
            </a:r>
            <a:endParaRPr lang="es" sz="1800" i="1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C9160B2F-F109-45F8-9297-A7C50C8D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9" y="542100"/>
            <a:ext cx="6454125" cy="46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ABDAD-8182-4003-B1F2-2C362A6BC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475" y="91285"/>
            <a:ext cx="372300" cy="37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850"/>
            <a:ext cx="9165425" cy="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89225" y="51975"/>
            <a:ext cx="62649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1800" i="1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Plan de Trabajo</a:t>
            </a:r>
            <a:endParaRPr lang="es" sz="1800" i="1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838F64-A563-41C6-A38B-05CD88A85DEE}"/>
              </a:ext>
            </a:extLst>
          </p:cNvPr>
          <p:cNvSpPr txBox="1"/>
          <p:nvPr/>
        </p:nvSpPr>
        <p:spPr>
          <a:xfrm>
            <a:off x="439838" y="937549"/>
            <a:ext cx="81900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b="1" dirty="0"/>
              <a:t>¿Qué vamos a hacer?</a:t>
            </a:r>
          </a:p>
          <a:p>
            <a:endParaRPr lang="es-CL" dirty="0"/>
          </a:p>
          <a:p>
            <a:r>
              <a:rPr lang="es-CL" dirty="0"/>
              <a:t>Ambiente Desarrollo Blockchain Ethereum</a:t>
            </a:r>
            <a:br>
              <a:rPr lang="es-CL" dirty="0"/>
            </a:br>
            <a:br>
              <a:rPr lang="es-CL" dirty="0"/>
            </a:br>
            <a:r>
              <a:rPr lang="es-CL" dirty="0"/>
              <a:t>Cómo funciona Blockchain</a:t>
            </a:r>
            <a:br>
              <a:rPr lang="es-CL" dirty="0"/>
            </a:br>
            <a:br>
              <a:rPr lang="es-CL" dirty="0"/>
            </a:br>
            <a:r>
              <a:rPr lang="es-CL" dirty="0"/>
              <a:t>Ventajas y desventajas de Ethereum</a:t>
            </a:r>
            <a:br>
              <a:rPr lang="es-CL" dirty="0"/>
            </a:br>
            <a:endParaRPr lang="es-CL" dirty="0"/>
          </a:p>
          <a:p>
            <a:endParaRPr lang="es-CL" dirty="0"/>
          </a:p>
          <a:p>
            <a:r>
              <a:rPr lang="es-CL" sz="1800" b="1" dirty="0"/>
              <a:t>¿Cómo lo haremos?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Exploraremos conceptos, lenguaje solidity, metamask, MyEtherWallet, entre otros</a:t>
            </a:r>
            <a:br>
              <a:rPr lang="es-CL" dirty="0"/>
            </a:br>
            <a:endParaRPr lang="es-CL" dirty="0"/>
          </a:p>
          <a:p>
            <a:r>
              <a:rPr lang="es-CL" dirty="0"/>
              <a:t>Programando: vamos a compilar, usar y rastrear nuestro propio Smart Contract</a:t>
            </a:r>
          </a:p>
          <a:p>
            <a:endParaRPr lang="es-C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1136F-3D38-4612-B7AA-35FCE6113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475" y="91285"/>
            <a:ext cx="372300" cy="3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850"/>
            <a:ext cx="9165425" cy="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89225" y="51975"/>
            <a:ext cx="62649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i="1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</a:t>
            </a:r>
            <a:r>
              <a:rPr lang="es-MX" sz="1800" i="1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Qué tiene de especial Ethereum</a:t>
            </a:r>
            <a:r>
              <a:rPr lang="es" sz="1800" i="1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?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66275" y="722125"/>
            <a:ext cx="7844400" cy="383569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000"/>
              </a:spcAft>
            </a:pPr>
            <a:br>
              <a:rPr lang="en-GB" sz="1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s-MX" sz="1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lang="es-MX" sz="1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D4503A0-7E10-483A-986F-0BC65A5B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861642"/>
              </p:ext>
            </p:extLst>
          </p:nvPr>
        </p:nvGraphicFramePr>
        <p:xfrm>
          <a:off x="1534712" y="8484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122" name="Picture 2" descr="Resultado de imagen para ether ethereum">
            <a:extLst>
              <a:ext uri="{FF2B5EF4-FFF2-40B4-BE49-F238E27FC236}">
                <a16:creationId xmlns:a16="http://schemas.microsoft.com/office/drawing/2014/main" id="{C78E249E-1FBA-485B-A66D-CE887C2F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0" y="1572950"/>
            <a:ext cx="2327717" cy="23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13C3FB-6E2C-4CF9-8290-84F8AC4DE0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2475" y="91285"/>
            <a:ext cx="372300" cy="3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850"/>
            <a:ext cx="9165425" cy="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89225" y="51975"/>
            <a:ext cx="62649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MX" sz="1800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Cosas que deberíamos saber…</a:t>
            </a:r>
            <a:endParaRPr lang="es" sz="180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96BCCE6-D50D-4EE9-AE8F-02518C2106E3}"/>
              </a:ext>
            </a:extLst>
          </p:cNvPr>
          <p:cNvSpPr/>
          <p:nvPr/>
        </p:nvSpPr>
        <p:spPr>
          <a:xfrm>
            <a:off x="-2" y="542100"/>
            <a:ext cx="9144001" cy="4601400"/>
          </a:xfrm>
          <a:prstGeom prst="rect">
            <a:avLst/>
          </a:prstGeom>
          <a:solidFill>
            <a:srgbClr val="2728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B5F7CE-6D0A-489D-A426-41582CC93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35" t="17640" r="23414" b="11675"/>
          <a:stretch/>
        </p:blipFill>
        <p:spPr>
          <a:xfrm>
            <a:off x="1469983" y="578283"/>
            <a:ext cx="5667047" cy="4529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B4896-70FE-4DE2-ACDC-E117FB9D8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475" y="82576"/>
            <a:ext cx="372300" cy="3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850"/>
            <a:ext cx="9165425" cy="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89225" y="51975"/>
            <a:ext cx="7079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MX" sz="1600" i="1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Actividad Propuesta</a:t>
            </a:r>
            <a:endParaRPr lang="es" sz="16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06028" y="3064632"/>
            <a:ext cx="1879191" cy="379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MX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Crearemos un token</a:t>
            </a:r>
            <a:endParaRPr lang="es" sz="12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Shape 304" descr="noti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89" y="1517012"/>
            <a:ext cx="1523450" cy="15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 descr="validac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2327" y="1603732"/>
            <a:ext cx="1537082" cy="14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 descr="walle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492" y="1603732"/>
            <a:ext cx="1460900" cy="14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3171165" y="3064632"/>
            <a:ext cx="2143200" cy="48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Verificac</a:t>
            </a:r>
            <a:r>
              <a:rPr lang="es-MX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aremos la transacción en el</a:t>
            </a:r>
            <a:r>
              <a:rPr lang="es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Blockchain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83B2CB7-F82A-4D62-8309-66C67DC13832}"/>
              </a:ext>
            </a:extLst>
          </p:cNvPr>
          <p:cNvSpPr/>
          <p:nvPr/>
        </p:nvSpPr>
        <p:spPr>
          <a:xfrm>
            <a:off x="2195958" y="2314938"/>
            <a:ext cx="753410" cy="33280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hape 311">
            <a:extLst>
              <a:ext uri="{FF2B5EF4-FFF2-40B4-BE49-F238E27FC236}">
                <a16:creationId xmlns:a16="http://schemas.microsoft.com/office/drawing/2014/main" id="{EFB07407-A8BB-44E0-8428-45DF5421724B}"/>
              </a:ext>
            </a:extLst>
          </p:cNvPr>
          <p:cNvSpPr txBox="1"/>
          <p:nvPr/>
        </p:nvSpPr>
        <p:spPr>
          <a:xfrm>
            <a:off x="6641473" y="2959462"/>
            <a:ext cx="2143200" cy="48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El </a:t>
            </a:r>
            <a:r>
              <a:rPr lang="en-GB" sz="100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valor</a:t>
            </a:r>
            <a:r>
              <a:rPr lang="en-GB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GB" sz="100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transado</a:t>
            </a:r>
            <a:r>
              <a:rPr lang="en-GB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, lo </a:t>
            </a:r>
            <a:r>
              <a:rPr lang="en-GB" sz="100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consideraremos</a:t>
            </a:r>
            <a:r>
              <a:rPr lang="en-GB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GB" sz="100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pagado</a:t>
            </a:r>
            <a:r>
              <a:rPr lang="en-GB" sz="10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GB" sz="1000" dirty="0">
                <a:latin typeface="Montserrat ExtraLight"/>
                <a:ea typeface="Montserrat ExtraLight"/>
                <a:cs typeface="Montserrat ExtraLight"/>
                <a:sym typeface="Wingdings" panose="05000000000000000000" pitchFamily="2" charset="2"/>
              </a:rPr>
              <a:t></a:t>
            </a:r>
            <a:endParaRPr lang="es" sz="100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3" name="Arrow: Right 3">
            <a:extLst>
              <a:ext uri="{FF2B5EF4-FFF2-40B4-BE49-F238E27FC236}">
                <a16:creationId xmlns:a16="http://schemas.microsoft.com/office/drawing/2014/main" id="{53C19362-E578-40C1-B2E4-C3A0ADFA56DB}"/>
              </a:ext>
            </a:extLst>
          </p:cNvPr>
          <p:cNvSpPr/>
          <p:nvPr/>
        </p:nvSpPr>
        <p:spPr>
          <a:xfrm>
            <a:off x="5568296" y="2314938"/>
            <a:ext cx="753410" cy="33280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36655B-834B-4FA3-A3C3-D24ECFC3D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475" y="91285"/>
            <a:ext cx="372300" cy="37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850"/>
            <a:ext cx="9165425" cy="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89225" y="51975"/>
            <a:ext cx="7079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MX" sz="1600" i="1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Características del Token</a:t>
            </a:r>
            <a:endParaRPr lang="es" sz="16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BD3CB9-561F-4E97-9E12-93A8EA35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542100"/>
            <a:ext cx="4597320" cy="46014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6B43923-6F3A-42BC-80AB-34679F1D6B20}"/>
              </a:ext>
            </a:extLst>
          </p:cNvPr>
          <p:cNvSpPr/>
          <p:nvPr/>
        </p:nvSpPr>
        <p:spPr>
          <a:xfrm>
            <a:off x="-1" y="542100"/>
            <a:ext cx="2152891" cy="4601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AE7FB7E-E6E2-441B-B187-D532A5901A37}"/>
              </a:ext>
            </a:extLst>
          </p:cNvPr>
          <p:cNvSpPr/>
          <p:nvPr/>
        </p:nvSpPr>
        <p:spPr>
          <a:xfrm>
            <a:off x="6597570" y="542100"/>
            <a:ext cx="2546430" cy="4601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BFD3B-5F2F-40E8-A09D-3F09FA9D4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475" y="91285"/>
            <a:ext cx="372300" cy="3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16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237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Wingdings</vt:lpstr>
      <vt:lpstr>Arial</vt:lpstr>
      <vt:lpstr>Montserrat ExtraLight</vt:lpstr>
      <vt:lpstr>Montserrat</vt:lpstr>
      <vt:lpstr>Montserrat Light</vt:lpstr>
      <vt:lpstr>Simple Light</vt:lpstr>
      <vt:lpstr>Simple Light</vt:lpstr>
      <vt:lpstr>Transando y programando un Token  </vt:lpstr>
      <vt:lpstr>Comunidad Blockchain</vt:lpstr>
      <vt:lpstr>Plan de Trabajo</vt:lpstr>
      <vt:lpstr>¿Qué tiene de especial Ethereum?</vt:lpstr>
      <vt:lpstr>Cosas que deberíamos saber…</vt:lpstr>
      <vt:lpstr>Actividad Propuesta</vt:lpstr>
      <vt:lpstr>Características del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tu primer token.</dc:title>
  <dc:creator>Jorge Dupré</dc:creator>
  <cp:lastModifiedBy>Rod</cp:lastModifiedBy>
  <cp:revision>32</cp:revision>
  <dcterms:modified xsi:type="dcterms:W3CDTF">2018-11-13T18:08:21Z</dcterms:modified>
</cp:coreProperties>
</file>