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3"/>
    <p:sldId id="451" r:id="rId4"/>
    <p:sldId id="257" r:id="rId5"/>
    <p:sldId id="260" r:id="rId6"/>
    <p:sldId id="285" r:id="rId7"/>
    <p:sldId id="286" r:id="rId8"/>
    <p:sldId id="287" r:id="rId9"/>
    <p:sldId id="263" r:id="rId10"/>
    <p:sldId id="288" r:id="rId11"/>
    <p:sldId id="289" r:id="rId12"/>
    <p:sldId id="393" r:id="rId13"/>
    <p:sldId id="290" r:id="rId14"/>
    <p:sldId id="291" r:id="rId15"/>
    <p:sldId id="293" r:id="rId16"/>
    <p:sldId id="294" r:id="rId17"/>
    <p:sldId id="295" r:id="rId18"/>
    <p:sldId id="302" r:id="rId19"/>
    <p:sldId id="305" r:id="rId20"/>
    <p:sldId id="304" r:id="rId21"/>
    <p:sldId id="337" r:id="rId22"/>
    <p:sldId id="298" r:id="rId23"/>
    <p:sldId id="299" r:id="rId24"/>
    <p:sldId id="349" r:id="rId25"/>
    <p:sldId id="339" r:id="rId26"/>
    <p:sldId id="300" r:id="rId27"/>
    <p:sldId id="301" r:id="rId28"/>
    <p:sldId id="338" r:id="rId29"/>
    <p:sldId id="341" r:id="rId30"/>
    <p:sldId id="342" r:id="rId31"/>
    <p:sldId id="351" r:id="rId32"/>
    <p:sldId id="354" r:id="rId33"/>
    <p:sldId id="356" r:id="rId34"/>
    <p:sldId id="317" r:id="rId35"/>
    <p:sldId id="318" r:id="rId36"/>
    <p:sldId id="319" r:id="rId37"/>
    <p:sldId id="322" r:id="rId38"/>
    <p:sldId id="323" r:id="rId39"/>
    <p:sldId id="320" r:id="rId40"/>
    <p:sldId id="324" r:id="rId41"/>
    <p:sldId id="321" r:id="rId42"/>
    <p:sldId id="346" r:id="rId43"/>
    <p:sldId id="296" r:id="rId44"/>
    <p:sldId id="297" r:id="rId45"/>
    <p:sldId id="348" r:id="rId46"/>
    <p:sldId id="312" r:id="rId47"/>
    <p:sldId id="315" r:id="rId48"/>
    <p:sldId id="314" r:id="rId49"/>
    <p:sldId id="343" r:id="rId50"/>
    <p:sldId id="327" r:id="rId51"/>
    <p:sldId id="330" r:id="rId52"/>
    <p:sldId id="328" r:id="rId53"/>
    <p:sldId id="329" r:id="rId54"/>
    <p:sldId id="333" r:id="rId55"/>
    <p:sldId id="344" r:id="rId56"/>
    <p:sldId id="345" r:id="rId57"/>
    <p:sldId id="392" r:id="rId58"/>
    <p:sldId id="395" r:id="rId59"/>
    <p:sldId id="396" r:id="rId60"/>
    <p:sldId id="394" r:id="rId61"/>
    <p:sldId id="398" r:id="rId62"/>
    <p:sldId id="446" r:id="rId63"/>
    <p:sldId id="447" r:id="rId64"/>
    <p:sldId id="448" r:id="rId65"/>
    <p:sldId id="449" r:id="rId66"/>
    <p:sldId id="450" r:id="rId67"/>
    <p:sldId id="517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AFB"/>
    <a:srgbClr val="56CA95"/>
    <a:srgbClr val="323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tags" Target="../tags/tag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1470" y="2657475"/>
            <a:ext cx="6028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TypeScript</a:t>
            </a:r>
            <a:endParaRPr lang="en-US" altLang="zh-CN" sz="6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环境搭建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简化运行步骤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581785"/>
            <a:ext cx="1745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安装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ts-node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975" y="4008120"/>
            <a:ext cx="752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包提供了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ts-node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命令，相当于前面俩个命令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tsc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node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命令的合并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1)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2137410"/>
            <a:ext cx="7741285" cy="1343025"/>
          </a:xfrm>
          <a:prstGeom prst="rect">
            <a:avLst/>
          </a:prstGeom>
        </p:spPr>
      </p:pic>
      <p:pic>
        <p:nvPicPr>
          <p:cNvPr id="4" name="图片 3" descr="carbon (2)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4718685"/>
            <a:ext cx="7706995" cy="1337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环境搭建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工程化下的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编译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459230"/>
            <a:ext cx="10673080" cy="2317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问题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20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我们知道现在的前端项目开发基本上都是基于工程化环境的，比如我们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vue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中学过的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vue-cli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，这种环境下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也需要我们手动安装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编译包，然后通过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tsc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命令进行编译吗？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答案是否定的，一般在工程化环境下，都会内置编译器，不需要我们手动编译，我们需要做的就是正常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编写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文件即可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4166870"/>
            <a:ext cx="6977380" cy="11557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演示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20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那我们可以通过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vite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工具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做一个演示，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其它的工具也是一样的道理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76195" y="2680335"/>
            <a:ext cx="6669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基础类型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类型注解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154368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概念：类型注解约束了只能给该变量赋值该类型的值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 descr="carbon (1)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2700020"/>
            <a:ext cx="7915275" cy="1371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3870" y="4922520"/>
            <a:ext cx="11447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说明：上面代码中的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 b="1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:number</a:t>
            </a:r>
            <a:r>
              <a:rPr lang="en-US" altLang="zh-CN" b="1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就是类型注解，表示变量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只能被赋值为类型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，其它类型的赋值会报错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分类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6745" y="2460625"/>
            <a:ext cx="1796415" cy="65341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已有类型</a:t>
            </a:r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6745" y="4763135"/>
            <a:ext cx="1796415" cy="65341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新增类型</a:t>
            </a:r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19425" y="2129155"/>
            <a:ext cx="7699375" cy="93408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数字、字符串、布尔值、</a:t>
            </a:r>
            <a:r>
              <a:rPr lang="en-US" altLang="zh-CN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null</a:t>
            </a:r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</a:t>
            </a:r>
            <a:r>
              <a:rPr lang="en-US" altLang="zh-CN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undefined</a:t>
            </a:r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</a:t>
            </a:r>
            <a:r>
              <a:rPr lang="en-US" altLang="zh-CN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</a:t>
            </a:r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ymbol（原始类型）</a:t>
            </a:r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数组、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object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（对象）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50540" y="4584065"/>
            <a:ext cx="6090920" cy="119253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元组、枚举、</a:t>
            </a:r>
            <a:r>
              <a:rPr lang="en-US" altLang="zh-CN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</a:t>
            </a:r>
            <a:r>
              <a:rPr lang="zh-CN" altLang="en-US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、类型断言、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void</a:t>
            </a:r>
            <a:r>
              <a:rPr lang="zh-CN" altLang="en-US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、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never</a:t>
            </a:r>
            <a:endParaRPr lang="en-US" altLang="zh-CN">
              <a:solidFill>
                <a:schemeClr val="accent2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cxnSp>
        <p:nvCxnSpPr>
          <p:cNvPr id="14" name="肘形连接符 13"/>
          <p:cNvCxnSpPr>
            <a:stCxn id="6" idx="3"/>
          </p:cNvCxnSpPr>
          <p:nvPr/>
        </p:nvCxnSpPr>
        <p:spPr>
          <a:xfrm flipV="1">
            <a:off x="2423160" y="5086350"/>
            <a:ext cx="596265" cy="3810"/>
          </a:xfrm>
          <a:prstGeom prst="bentConnector3">
            <a:avLst>
              <a:gd name="adj1" fmla="val 5005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原始类型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220" y="157543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特点：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中的原始类型可以完全按照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中的名称来书写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20" y="5607050"/>
            <a:ext cx="5665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注意：原始类型的类型注解按照规范使用全小写的方式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carbon (3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390140"/>
            <a:ext cx="7819390" cy="2770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数组类型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148399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[]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写法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 descr="carbon (3)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2047240"/>
            <a:ext cx="7162800" cy="179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635" y="403288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Array&lt;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&gt;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写法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8" name="图片 7" descr="carbon (3)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596130"/>
            <a:ext cx="717232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元组类型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44653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场景：当我们想定义一个数组中具体索引位置的类型时，可以使用元组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3" name="图片 2" descr="carbon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2187575"/>
            <a:ext cx="4638675" cy="1609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975" y="4169410"/>
            <a:ext cx="79787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元组是另外一种类型的数组，确切的知道包含多少个元素，以及对应的类型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元组一旦指定，数组个数和对应位置的类型必须匹配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any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20" y="1483995"/>
            <a:ext cx="1092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场景：如果我们并不知道变量的类型，跳过编译检查，可以使用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any,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之后，变量可以赋值任何类型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2266950"/>
            <a:ext cx="6652260" cy="1772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3085" y="4565650"/>
            <a:ext cx="827595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anyName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被设置为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类型之后，我们发现可以随意赋值，不受类型限制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在实际开发过程中不建议使用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any,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因为失去了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最大的类型系统优势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类型断言</a:t>
            </a:r>
            <a:endParaRPr lang="en-US" altLang="zh-CN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220" y="148336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场景：有些时候我们可能比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更加明确的知道一个值的类型，可以使用类型断言来指定，缩小类型范围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4" name="图片 3" descr="carbon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2180590"/>
            <a:ext cx="7391400" cy="1415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220" y="3924935"/>
            <a:ext cx="104762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 as 关键字实现类型断言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关键字 as 后面的类型是一个更加具体的类型（HTMLAnchorElement 是 HTMLElement 的子类型）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3.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通过类型断言，aLink 的类型变得更加具体，就可以访问 a 标签特有的属性或方法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42160" y="1204595"/>
            <a:ext cx="7893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基础课程目录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6980" y="3117850"/>
            <a:ext cx="29946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 TypeScript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介绍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TypeScript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环境搭建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TypeScript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基础类型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4. TypeScript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93685" y="3067685"/>
            <a:ext cx="39465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9. TypeScript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高级类型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10. TypeScript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类型推论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11. TypeScript - tsconfig.json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12. TypeScript - d.ts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8670" y="3067685"/>
            <a:ext cx="32950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5. TypeScript - interface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6. TypeScript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7. TypeScript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泛型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8. TypeScript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泛型工具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76195" y="2680335"/>
            <a:ext cx="7524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395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基础使用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44272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函数类型指的是：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函数参数和返回值的类型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，分为俩种定义方式，单独指定和统一指定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4469765"/>
            <a:ext cx="5006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参数返回值统一指定（只适用于函数表达式）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2781935"/>
            <a:ext cx="5751830" cy="1466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975" y="2192655"/>
            <a:ext cx="249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参数返回值单独指定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11" name="图片 10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5059045"/>
            <a:ext cx="8021955" cy="14338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395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可选参数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35890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场景：定义函数时，有些参数可传可不传，这种情况下就需要使用可选参数来指定类型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202565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写法：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2524125"/>
            <a:ext cx="6036945" cy="1395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4975" y="4307205"/>
            <a:ext cx="87471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说明：该函数有俩个参数，其中的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参数我们在类型前面加了一个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?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，代表可选参数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需要注意的是可选参数要放到参数列表的最后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395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函数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无返回值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void</a:t>
            </a:r>
            <a:endParaRPr lang="en-US" altLang="zh-CN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390015"/>
            <a:ext cx="982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场景：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void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表示没有任何类型，如果一个函数没有任何返回值时，它的返回值类型是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void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202565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写法：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400" y="5387340"/>
            <a:ext cx="817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说明：声明一个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void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类型没啥太大卵用，因为只能给他赋值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undefined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或者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null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586990"/>
            <a:ext cx="6035040" cy="23533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56180" y="2720340"/>
            <a:ext cx="7524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TypeScript - interface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242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interface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接口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基础使用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775" y="148907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场景：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interface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最常用的地方就是对一个对象的形状进行描述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8" name="图片 7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2211070"/>
            <a:ext cx="4477385" cy="3372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590" y="2631440"/>
            <a:ext cx="61499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定义一个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interface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，通常使用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I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字母打头的大驼峰命名法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变量一旦使用了接口类型之后，对对象的属性，属性类型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都有约束，属性不能多不能少，类型也不能错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745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interface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接口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可选属性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775" y="148907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场景：单独对一些属性进行额外的可选处理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carbon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2260600"/>
            <a:ext cx="47815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100" y="440690"/>
            <a:ext cx="745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interface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接口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只读属性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775" y="148907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场景：一些对象的属性不可修改，只可以读，可以使用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readonly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修饰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5" name="图片 4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2189480"/>
            <a:ext cx="385127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745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interface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接口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继承接口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1470025"/>
            <a:ext cx="1001712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场景：接口也支持继承，让接口可分割为重用的模块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4" name="图片 3" descr="carbon (3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2373630"/>
            <a:ext cx="6230620" cy="38792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6280" y="2696845"/>
            <a:ext cx="7524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3590" y="121729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TypeScript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7915" y="2813685"/>
            <a:ext cx="49155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什么是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TypeScript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的特点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社区使用情况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745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基本使用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5" name="图片 4" descr="carbon (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36675"/>
            <a:ext cx="6639560" cy="49415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745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修饰符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public</a:t>
            </a:r>
            <a:endParaRPr lang="en-US" altLang="zh-CN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03655"/>
            <a:ext cx="108870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概念：在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中成员默认都是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public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，代表公共可见，不管是在类内部通过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this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访问，还是通过实例对象，都可以正常访问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5" name="图片 4" descr="carbon (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2378710"/>
            <a:ext cx="4761230" cy="37134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745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修饰符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static</a:t>
            </a:r>
            <a:endParaRPr lang="en-US" altLang="zh-CN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03655"/>
            <a:ext cx="108870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概念：使用</a:t>
            </a:r>
            <a:r>
              <a:rPr lang="en-US" altLang="zh-CN">
                <a:solidFill>
                  <a:srgbClr val="A4DAFB"/>
                </a:solidFill>
              </a:rPr>
              <a:t>static</a:t>
            </a:r>
            <a:r>
              <a:rPr lang="zh-CN" altLang="en-US">
                <a:solidFill>
                  <a:schemeClr val="bg1"/>
                </a:solidFill>
              </a:rPr>
              <a:t>关键词标记的属性会变成类的静态成员，这些属性只存在于类本身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4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2068195"/>
            <a:ext cx="5579745" cy="41294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1375" y="3058160"/>
            <a:ext cx="2876550" cy="370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36190" y="2672715"/>
            <a:ext cx="666940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TypeScript - 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泛型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概念理解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70" y="146685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概念：泛型（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Generics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）可以在保证类型安全的前提下，让函数和多种类型一起工作从而实现复用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570" y="2111375"/>
            <a:ext cx="906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看个例子：创建一个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函数，传入什么数据就返回该数据本身（参数和返回值类型相同）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800" y="4773295"/>
            <a:ext cx="110648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思考一个事儿：如果参数的类型可以是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boolean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等其它任意类型呢？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该怎么做？定义成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可以吗？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答案是否定的，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any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并不具备类型安全，泛型的出现就是为了保证类型安全的前提下，复用类型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7" name="图片 6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9010" y="2841625"/>
            <a:ext cx="3863975" cy="1569720"/>
          </a:xfrm>
          <a:prstGeom prst="rect">
            <a:avLst/>
          </a:prstGeom>
        </p:spPr>
      </p:pic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39085"/>
            <a:ext cx="415417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使用泛型变量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70" y="1504315"/>
            <a:ext cx="1062291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语法：在函数名称右侧声明占位类型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&lt;T&gt;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是一般写法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的缩写，它代表一个类型变量，可以在调用函数的时候，传入具体类型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3864610"/>
            <a:ext cx="4299585" cy="1630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420" y="3007995"/>
            <a:ext cx="1814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创建泛型函数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3980" y="3007995"/>
            <a:ext cx="1814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使用泛型函数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9" name="图片 8" descr="carbo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3864610"/>
            <a:ext cx="3489325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泛型约束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70" y="1504315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语法：使用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extends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关键字来为泛型函数添加类型约束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570" y="224028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看个例子：我们直接在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函数中访问参数的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length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属性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7" name="图片 6" descr="carbon (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976245"/>
            <a:ext cx="4392930" cy="2190750"/>
          </a:xfrm>
          <a:prstGeom prst="rect">
            <a:avLst/>
          </a:prstGeom>
        </p:spPr>
      </p:pic>
      <p:pic>
        <p:nvPicPr>
          <p:cNvPr id="8" name="图片 7" descr="carbon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5" y="2950845"/>
            <a:ext cx="4391025" cy="2218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570" y="5827395"/>
            <a:ext cx="1012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传入的类型必须具有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length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传入的实参只要有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length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属性即可（类型兼容性）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多个变量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855" y="148717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语法：只需要在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&lt;&gt;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括号中，使用逗号分隔类型即可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&lt;T ,  U&gt;</a:t>
            </a:r>
            <a:endParaRPr lang="en-US" altLang="zh-CN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3207385"/>
            <a:ext cx="6424295" cy="2275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855" y="223520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看个例子：比如我们有一个函数接收一个俩个成员的元组，然后返回成员类型对调的新元组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泛型接口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场景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70" y="1504315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场景：观察下面的俩个常见的接口返回结果，思考我们如何声明一个接口，适配俩个返回结果？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3" name="图片 2" descr="carbon (1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3010535"/>
            <a:ext cx="3716020" cy="2589530"/>
          </a:xfrm>
          <a:prstGeom prst="rect">
            <a:avLst/>
          </a:prstGeom>
        </p:spPr>
      </p:pic>
      <p:pic>
        <p:nvPicPr>
          <p:cNvPr id="4" name="图片 3" descr="carbon (1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10" y="2903855"/>
            <a:ext cx="3369310" cy="352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6540" y="2461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用户信息接口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750" y="23177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用户列表接口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38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泛型接口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实现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975" y="1372235"/>
            <a:ext cx="565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实现核心思路：找重复的地方，抽象成泛型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3" name="图片 2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2372360"/>
            <a:ext cx="4154805" cy="3308985"/>
          </a:xfrm>
          <a:prstGeom prst="rect">
            <a:avLst/>
          </a:prstGeom>
        </p:spPr>
      </p:pic>
      <p:pic>
        <p:nvPicPr>
          <p:cNvPr id="4" name="图片 3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45" y="2085975"/>
            <a:ext cx="2543810" cy="3881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TypeScript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Snipaste_2022-01-09_22-2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1670050"/>
            <a:ext cx="4479290" cy="4060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0980" y="2247900"/>
            <a:ext cx="6410960" cy="12528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作为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语言的超集，它为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可选择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的类型标注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(</a:t>
            </a:r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)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，大大增强了代码的可读性和可维护性，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同时，它还提供最新的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特性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0980" y="4175760"/>
            <a:ext cx="518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简单来说，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有的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都有，而且还加入了类型系统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泛型类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0855" y="1339850"/>
            <a:ext cx="565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场景：比如我们需要初始化一个类型灵活的队列类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3" name="图片 2" descr="carbon (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2052955"/>
            <a:ext cx="4023995" cy="4429760"/>
          </a:xfrm>
          <a:prstGeom prst="rect">
            <a:avLst/>
          </a:prstGeom>
        </p:spPr>
      </p:pic>
      <p:pic>
        <p:nvPicPr>
          <p:cNvPr id="4" name="图片 3" descr="carbon (1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20" y="2103120"/>
            <a:ext cx="3964940" cy="43948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89175" y="2672715"/>
            <a:ext cx="712787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高级类型</a:t>
            </a:r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高级类型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联合类型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148399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场景：一个变量如果既可以是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类型又可以是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类型怎么办？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3)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2769235"/>
            <a:ext cx="6765925" cy="1567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635" y="456882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如果数组中可以是字符串或者数字，可以这么写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9" name="图片 8" descr="carbon (3)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5169535"/>
            <a:ext cx="7524750" cy="145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635" y="206311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用法：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let str : A | B</a:t>
            </a:r>
            <a:endParaRPr lang="en-US" altLang="zh-CN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3434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类型别名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148399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场景：当一个联合类型或者复杂类型被多次使用时，可以使用类型别名来简化使用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35" y="228282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用法：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类型名称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=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具体类型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 descr="carbon (3)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2958465"/>
            <a:ext cx="6808470" cy="1739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5785" y="524256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说明：类型别名可以是任意合法的变量名称，</a:t>
            </a:r>
            <a:r>
              <a:rPr lang="zh-CN" altLang="en-US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推荐大驼峰命名方式</a:t>
            </a:r>
            <a:endParaRPr lang="zh-CN" altLang="en-US">
              <a:solidFill>
                <a:schemeClr val="accent2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高级类型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交叉类型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1483995"/>
            <a:ext cx="990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场景：交叉类型是将多个类型合并为一个类型，被类型限制的变量需要多个类型都满足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carbon (3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2642235"/>
            <a:ext cx="5342255" cy="3622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635" y="206311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用法：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let box : A &amp; B</a:t>
            </a:r>
            <a:endParaRPr lang="en-US" altLang="zh-CN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高级类型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字面量类型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概念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6" name="图片 5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273300"/>
            <a:ext cx="6142990" cy="16084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785" y="4182745"/>
            <a:ext cx="63125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鼠标移入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str_const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之后，显示的是一个字面量类型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任意的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字面量（对象、数组、数字）都可以作为类型使用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825" y="1516380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概念理解：看下面的列子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高级类型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字面量类型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场景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70" y="1504315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场景：字面量类型需要配合联合类型一起使用，做类型限制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147570"/>
            <a:ext cx="5889625" cy="3044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785" y="5563235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说明：参数的值只能是四个中的一个，相比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类型，字面量更加精确严谨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高级类型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枚举类型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2920" y="1504315"/>
            <a:ext cx="1062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场景：定义一组命名常量，表示一组明确的可选值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3" name="图片 2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2297430"/>
            <a:ext cx="5006340" cy="3702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18200" y="2414270"/>
            <a:ext cx="616966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枚举成员是有值的，默认为从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开始自增的数值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枚举成员的值也是可以进行重新初始化的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枚举类型会实打实的编译为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代码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4.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实际开发中，更加推荐使用字面量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+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联合类型组合的方式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48560" y="2672715"/>
            <a:ext cx="712787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TypeScript - 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泛型工具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泛型工具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概念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799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</a:t>
            </a:r>
            <a:r>
              <a:rPr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 内置了一些常用的工具类型，来简化 TS 中的一些常见操作</a:t>
            </a:r>
            <a:endParaRPr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2150110"/>
            <a:ext cx="102971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它们都是基于泛型实现的(泛型适用于多种类型，更加通用)，并且是内置的，可以直接在代码中使用 这些工具类型有很多，主要学习以下几个: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705" y="3279775"/>
            <a:ext cx="22942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A4DAFB"/>
                </a:solidFill>
                <a:sym typeface="+mn-ea"/>
              </a:rPr>
              <a:t>Partial&lt;Type&gt;</a:t>
            </a:r>
            <a:endParaRPr lang="zh-CN" altLang="en-US">
              <a:solidFill>
                <a:srgbClr val="A4DAFB"/>
              </a:solidFill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A4DAFB"/>
                </a:solidFill>
                <a:sym typeface="+mn-ea"/>
              </a:rPr>
              <a:t>Readonly&lt;Type&gt;</a:t>
            </a:r>
            <a:endParaRPr lang="zh-CN" altLang="en-US">
              <a:solidFill>
                <a:srgbClr val="A4DAFB"/>
              </a:solidFill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A4DAFB"/>
                </a:solidFill>
                <a:sym typeface="+mn-ea"/>
              </a:rPr>
              <a:t>Pick&lt;Type, Keys&gt;</a:t>
            </a:r>
            <a:endParaRPr lang="zh-CN" altLang="en-US">
              <a:solidFill>
                <a:srgbClr val="A4DAFB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>
                <a:solidFill>
                  <a:srgbClr val="A4DAFB"/>
                </a:solidFill>
              </a:rPr>
              <a:t>Record&lt;Keys,Type&gt;</a:t>
            </a:r>
            <a:endParaRPr lang="zh-CN" altLang="en-US">
              <a:solidFill>
                <a:srgbClr val="A4DAFB"/>
              </a:solidFill>
            </a:endParaRPr>
          </a:p>
          <a:p>
            <a:endParaRPr lang="zh-CN" altLang="en-US">
              <a:solidFill>
                <a:srgbClr val="A4DAF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介绍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特点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1538605"/>
            <a:ext cx="4190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 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始于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JavaScript, 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归于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</a:t>
            </a:r>
            <a:endParaRPr lang="en-US" altLang="zh-CN" sz="2000" b="1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480" y="2151380"/>
            <a:ext cx="8537575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可以编译出纯净、 简洁的 JavaScript 代码，并且可以运行在任何浏览器或者Node.js 环境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2959735"/>
            <a:ext cx="28333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 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强大的静态类型检查</a:t>
            </a:r>
            <a:endParaRPr lang="zh-CN" altLang="en-US" sz="2000" b="1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3541395"/>
            <a:ext cx="94792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类型允许 JavaScript 开发者在开发 JavaScript 应用程序时即可获得更好的类型提示，降低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bug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出现概率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235" y="4455160"/>
            <a:ext cx="2482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先进的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JavaScript</a:t>
            </a:r>
            <a:endParaRPr lang="en-US" altLang="zh-CN" sz="2000" b="1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480" y="5132070"/>
            <a:ext cx="10657205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 提供最新的和不断发展的 JavaScript 特性，包括那些来自 2015 年的 ECMAScript 和未来的提案中的特性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泛型工具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Partial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666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Partial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用来构造一个类型，将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的所有属性设置为可选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5" name="图片 4" descr="carbon (2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150110"/>
            <a:ext cx="5823585" cy="2920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975" y="5775960"/>
            <a:ext cx="954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说明：构造出来的新类型 PartialProps 结构和 Props 相同，但所有属性都变为可选的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泛型工具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Readonly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36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作用：构造出来的新类型 ReadonlyProps 结构和 Props 相同，但所有属性都变为只读的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910" y="5601335"/>
            <a:ext cx="954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说明：构造出来的新类型 PartialProps 结构和 Props 相同，但所有属性都变为可选的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4" name="图片 3" descr="carbon (2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2157095"/>
            <a:ext cx="5740400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泛型工具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Pick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873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作用：从 已存在的接口中选择一组属性来构造新类型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(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Pick&lt;Type, Keys&gt;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)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2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9670"/>
            <a:ext cx="4996180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3565" y="2309495"/>
            <a:ext cx="5554345" cy="319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Type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表示选择谁的属性，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Keys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表示选择哪几个属性，如果只选择一个则只传入该属性名即可，如果有多个使用联合类型即可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4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第二个类型变量传入的属性只能是第一个类型变量中存在的属性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4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构造出来的新类型 PickProps，只有 id 和 title 两个属性类型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泛型工具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Record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26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Record&lt;Keys,Type&gt;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构造一个对象类型，属性键为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Keys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，属性类型为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5" name="图片 4" descr="carbon (2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2112010"/>
            <a:ext cx="6098540" cy="2633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975" y="5022215"/>
            <a:ext cx="10264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1. Record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工具类型有俩个类型变量：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表示对象有哪些属性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2.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表示对象属性的类型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accent2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>
                <a:solidFill>
                  <a:schemeClr val="accent2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构建的新对象类型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RecordObj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表示：这个对象有三个属性分别为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a/b/c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，属性值的类型都是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string[]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67915" y="2672715"/>
            <a:ext cx="712787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类型推论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类型推论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1372235"/>
            <a:ext cx="903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作用：TypeScript 里，在有些没有明确指出类型的地方，类型推断会帮助提供类型</a:t>
            </a:r>
            <a:endParaRPr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3" name="图片 2" descr="carbon (3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2028190"/>
            <a:ext cx="7875270" cy="3401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970" y="5926455"/>
            <a:ext cx="903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有很强的自动类型推断功能，可以在一定程度上提升我们的开发效率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2265" y="2672715"/>
            <a:ext cx="9137015" cy="2343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配置文件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-</a:t>
            </a:r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 sz="4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tsconfig.json</a:t>
            </a:r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tsconfig.json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94350" y="2983230"/>
            <a:ext cx="1372235" cy="1215390"/>
          </a:xfrm>
          <a:prstGeom prst="roundRect">
            <a:avLst/>
          </a:prstGeom>
          <a:noFill/>
          <a:ln w="28575" cmpd="sng">
            <a:solidFill>
              <a:srgbClr val="41B88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code.js</a:t>
            </a:r>
            <a:endParaRPr lang="en-US" altLang="zh-CN" sz="2800"/>
          </a:p>
        </p:txBody>
      </p:sp>
      <p:sp>
        <p:nvSpPr>
          <p:cNvPr id="14" name="右箭头 13"/>
          <p:cNvSpPr/>
          <p:nvPr/>
        </p:nvSpPr>
        <p:spPr>
          <a:xfrm>
            <a:off x="1920240" y="3414395"/>
            <a:ext cx="657225" cy="3530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828540" y="3414395"/>
            <a:ext cx="657225" cy="3530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0675" y="2910840"/>
            <a:ext cx="1396365" cy="1460500"/>
          </a:xfrm>
          <a:prstGeom prst="roundRect">
            <a:avLst/>
          </a:prstGeom>
          <a:noFill/>
          <a:ln w="28575" cmpd="sng">
            <a:solidFill>
              <a:srgbClr val="41B88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code.ts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2686050" y="2390775"/>
            <a:ext cx="1994535" cy="2867660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TSC</a:t>
            </a:r>
            <a:r>
              <a:rPr lang="zh-CN" altLang="en-US"/>
              <a:t>编译</a:t>
            </a:r>
            <a:endParaRPr lang="zh-CN" altLang="en-US"/>
          </a:p>
          <a:p>
            <a:pPr algn="ctr"/>
            <a:r>
              <a:rPr lang="en-US" altLang="zh-CN"/>
              <a:t>( tsconfig.json )</a:t>
            </a:r>
            <a:endParaRPr lang="en-US" altLang="zh-CN"/>
          </a:p>
        </p:txBody>
      </p:sp>
      <p:pic>
        <p:nvPicPr>
          <p:cNvPr id="5" name="图片 4" descr="carbon (28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07555" y="962660"/>
            <a:ext cx="4464050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tsconfig.json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使用文件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3" name="图片 2" descr="carbon (4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073275"/>
            <a:ext cx="4038600" cy="1168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4975" y="1372235"/>
            <a:ext cx="903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生成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tsconfig.jso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600" y="3543935"/>
            <a:ext cx="903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2. </a:t>
            </a:r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tsconfig.json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350" y="4119245"/>
            <a:ext cx="10908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不带任何输入文件的情况下调用tsc，编译器会从当前目录开始查找tsconfig.json文件，逐级向上搜索父目录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885" y="4820285"/>
            <a:ext cx="903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修改配置测试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350" y="5495925"/>
            <a:ext cx="10908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尝试把配置文件中的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outdir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的值修改为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dist 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，执行</a:t>
            </a:r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tsc</a:t>
            </a:r>
            <a:r>
              <a:rPr lang="zh-CN" altLang="en-US" sz="1600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查看效果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75790" y="2672715"/>
            <a:ext cx="8441055" cy="2343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类型声明文件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- d.ts 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介绍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社区使用情况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4" name="图片 3" descr="Snipaste_2022-01-09_21-14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481455"/>
            <a:ext cx="5291455" cy="2754630"/>
          </a:xfrm>
          <a:prstGeom prst="rect">
            <a:avLst/>
          </a:prstGeom>
        </p:spPr>
      </p:pic>
      <p:pic>
        <p:nvPicPr>
          <p:cNvPr id="5" name="图片 4" descr="Snipaste_2022-01-09_21-14-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5" y="1481455"/>
            <a:ext cx="5272405" cy="274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490" y="5140960"/>
            <a:ext cx="697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https://2020.stateofjs.com/zh-Hans/technologies/javascript-flavors/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279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作用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437640"/>
            <a:ext cx="10908665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我们知道我们用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写的文件最终还是要编译成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文件进行发布，比如我们用到的各种库；那我们又知道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文件才有类型系统，那编译到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发布之后类型系统就丢了？那如果我们还想要这个类型提示怎么办？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d.ts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文件就是为了解决这个问题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-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使用它来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标记某个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库里面的各种类型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看个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Axios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的例子：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 descr="企业微信截图_202202081933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3925570"/>
            <a:ext cx="4577080" cy="1711960"/>
          </a:xfrm>
          <a:prstGeom prst="rect">
            <a:avLst/>
          </a:prstGeom>
        </p:spPr>
      </p:pic>
      <p:pic>
        <p:nvPicPr>
          <p:cNvPr id="7" name="图片 6" descr="企业微信截图_202202081935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0" y="3792220"/>
            <a:ext cx="4682490" cy="21539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两种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文件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391285"/>
            <a:ext cx="10908665" cy="4704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中有两种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文件类型：</a:t>
            </a:r>
            <a:r>
              <a:rPr lang="en-US" altLang="zh-CN" sz="20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  .ts</a:t>
            </a:r>
            <a:r>
              <a:rPr lang="zh-CN" altLang="en-US" sz="20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</a:t>
            </a:r>
            <a:r>
              <a:rPr lang="en-US" altLang="zh-CN" sz="20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2   .d.ts</a:t>
            </a:r>
            <a:r>
              <a:rPr lang="zh-CN" altLang="en-US" sz="20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</a:t>
            </a:r>
            <a:endParaRPr lang="zh-CN" altLang="en-US" sz="2000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.ts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既可以包含类型信息又可以包含逻辑执行代码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可以被编译为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.js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文件，然后被执行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用途：编写程序逻辑代码的地方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.d.ts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只包含类型信息的代码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不会生成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.js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文件，仅用于提供类型信息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用途：为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提供类型信息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总结：</a:t>
            </a:r>
            <a:r>
              <a:rPr lang="en-US" altLang="zh-CN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.ts </a:t>
            </a:r>
            <a:r>
              <a:rPr lang="zh-CN" altLang="en-US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</a:t>
            </a:r>
            <a:r>
              <a:rPr lang="en-US" altLang="zh-CN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implementation</a:t>
            </a:r>
            <a:r>
              <a:rPr lang="zh-CN" altLang="en-US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（代码实现文件）</a:t>
            </a:r>
            <a:r>
              <a:rPr lang="en-US" altLang="zh-CN" sz="1600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.</a:t>
            </a:r>
            <a:r>
              <a:rPr lang="en-US" altLang="zh-CN" sz="1600" b="1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d.ts</a:t>
            </a:r>
            <a:r>
              <a:rPr lang="zh-CN" altLang="en-US" sz="1600" b="1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</a:t>
            </a:r>
            <a:r>
              <a:rPr lang="en-US" altLang="zh-CN" sz="1600" b="1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declaration (</a:t>
            </a:r>
            <a:r>
              <a:rPr lang="zh-CN" altLang="en-US" sz="1600" b="1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类型声明文件</a:t>
            </a:r>
            <a:r>
              <a:rPr lang="en-US" altLang="zh-CN" sz="1600" b="1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)</a:t>
            </a:r>
            <a:endParaRPr lang="en-US" altLang="zh-CN" sz="1600" b="1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425" y="4279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使用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406525"/>
            <a:ext cx="10908665" cy="4349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已有类型声明文件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1.1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内置类型声明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-   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运行时可用的所有标准化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API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都提供了类型声明文件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1.2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三方库自带类型声明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-  axios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1.3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DefinitelyTyped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做补充提供类型声明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自定义类型声明文件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   2.1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项目内共享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   - 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如果多个 .ts 文件中都用到同一个类型，可以创建 .d.ts 文件实现类型共享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97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使用内置类型声明文件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9255" y="1334135"/>
            <a:ext cx="90271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60000"/>
              </a:lnSpc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运行时可用的所有标准化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API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都提供了类型声明文件，比如我们常见的数组方法：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4" name="图片 3" descr="企业微信截图_20220208202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2260600"/>
            <a:ext cx="4572000" cy="971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9185" y="2593340"/>
            <a:ext cx="828675" cy="3073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975" y="3576320"/>
            <a:ext cx="1031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当我们把鼠标移入forEach方法的时候会提示类型信息，然后我们可以ctrl + 点击跳转到对应的类型声明文件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8" name="图片 7" descr="企业微信截图_20220208203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4402455"/>
            <a:ext cx="9281795" cy="2057400"/>
          </a:xfrm>
          <a:prstGeom prst="rect">
            <a:avLst/>
          </a:prstGeom>
          <a:solidFill>
            <a:schemeClr val="accent2"/>
          </a:solidFill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97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使用三方库自带文件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9255" y="1214755"/>
            <a:ext cx="9772650" cy="9772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目前，几乎所有的常用三方库都有自己对应的类型声明文件，主要有两种存在形式，库自带或者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由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DefinitelyTyped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提供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2444115"/>
            <a:ext cx="434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库自带类型声明文件，比如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axios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9" name="图片 8" descr="企业微信截图_20220208203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3094990"/>
            <a:ext cx="3257550" cy="2743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9255" y="6133465"/>
            <a:ext cx="1001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说明：这种情况下，正常导入该库，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会自动加载库自己的类型声明文件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，提供该库的类型声明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97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d.ts -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DefinitelyTyped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5687695"/>
            <a:ext cx="1001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说明：当安装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@types/*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类型声明包后，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也会自动加载该类声明包，以提供该库的类型声明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975" y="1555115"/>
            <a:ext cx="9002395" cy="1751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DefinitelyTyped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是一个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github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仓库，用来提供高质量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类型声明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可以通过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npm/yarn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来下载该仓库提供的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类型声明包，这些包的名称为：</a:t>
            </a:r>
            <a:r>
              <a:rPr lang="en-US" altLang="zh-CN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@types/*</a:t>
            </a:r>
            <a:endParaRPr lang="en-US" altLang="zh-CN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比如，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@types/react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@types/lodash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等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在实际开发中，如果你使用的第三方库没有自带的声明文件，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VSCode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会给出明确的提示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 descr="企业微信截图_20220208232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3996690"/>
            <a:ext cx="2500630" cy="452755"/>
          </a:xfrm>
          <a:prstGeom prst="rect">
            <a:avLst/>
          </a:prstGeom>
        </p:spPr>
      </p:pic>
      <p:pic>
        <p:nvPicPr>
          <p:cNvPr id="7" name="图片 6" descr="企业微信截图_202202082328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4732655"/>
            <a:ext cx="7396480" cy="571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83055" y="4709795"/>
            <a:ext cx="3542030" cy="3390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97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 - 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自定义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d.ts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实现类型共享</a:t>
            </a:r>
            <a:endParaRPr lang="zh-CN" altLang="en-US" sz="28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930400"/>
            <a:ext cx="10318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创建 index.d.ts 类型声明文件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创建需要共享的类型，并使用 export 导出（TS 中的类型也可以使用 import/export 实现模块化功能）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在需要使用共享类型的 .ts 文件中，通过 import 导入即可（.d.ts 后缀导入时，直接省略）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9" name="图片 8" descr="carbon (4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682365"/>
            <a:ext cx="3081020" cy="2470150"/>
          </a:xfrm>
          <a:prstGeom prst="rect">
            <a:avLst/>
          </a:prstGeom>
        </p:spPr>
      </p:pic>
      <p:pic>
        <p:nvPicPr>
          <p:cNvPr id="11" name="图片 10" descr="carbon (4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10" y="4018280"/>
            <a:ext cx="3141980" cy="1798320"/>
          </a:xfrm>
          <a:prstGeom prst="rect">
            <a:avLst/>
          </a:prstGeom>
        </p:spPr>
      </p:pic>
      <p:pic>
        <p:nvPicPr>
          <p:cNvPr id="12" name="图片 11" descr="carbon (4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70" y="4018280"/>
            <a:ext cx="3141980" cy="1798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8160" y="1457325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实现步骤</a:t>
            </a:r>
            <a:endParaRPr lang="zh-CN" altLang="en-US"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2875" y="1217295"/>
            <a:ext cx="6669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环境搭建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3460" y="2697480"/>
            <a:ext cx="284607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 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安装编译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的工具包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编译运行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代码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简化运行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的步骤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279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环境搭建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安装编译包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1581785"/>
            <a:ext cx="242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全局安装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typescript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2254250"/>
            <a:ext cx="6981825" cy="1209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975" y="3907155"/>
            <a:ext cx="2271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检测是否安装成功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8" name="图片 7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4485640"/>
            <a:ext cx="698182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环境搭建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编译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TS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代码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20" y="4469765"/>
            <a:ext cx="94913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创建一个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hello.ts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文件 （TS 的文件的后缀名为.ts）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将 TS 编译为 JS，在终端编译命令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tsc hello.ts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（此时，同级目录会出现一个同名 JS 文件）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执行 JS 代码，在终端输入命令 </a:t>
            </a:r>
            <a:r>
              <a:rPr lang="zh-CN" altLang="en-US">
                <a:solidFill>
                  <a:srgbClr val="A4DAFB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node hello.js</a:t>
            </a:r>
            <a:endParaRPr lang="zh-CN" altLang="en-US">
              <a:solidFill>
                <a:srgbClr val="A4DAFB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1975" y="1793875"/>
            <a:ext cx="2507615" cy="1780540"/>
          </a:xfrm>
          <a:prstGeom prst="roundRect">
            <a:avLst/>
          </a:prstGeom>
          <a:noFill/>
          <a:ln w="28575" cmpd="sng">
            <a:solidFill>
              <a:srgbClr val="56CA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code.ts</a:t>
            </a:r>
            <a:endParaRPr lang="en-US" altLang="zh-CN" sz="2800"/>
          </a:p>
        </p:txBody>
      </p:sp>
      <p:sp>
        <p:nvSpPr>
          <p:cNvPr id="7" name="圆角矩形 6"/>
          <p:cNvSpPr/>
          <p:nvPr/>
        </p:nvSpPr>
        <p:spPr>
          <a:xfrm>
            <a:off x="7347585" y="1793875"/>
            <a:ext cx="2555240" cy="1780540"/>
          </a:xfrm>
          <a:prstGeom prst="roundRect">
            <a:avLst/>
          </a:prstGeom>
          <a:noFill/>
          <a:ln w="28575" cmpd="sng">
            <a:solidFill>
              <a:srgbClr val="56CA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code.js</a:t>
            </a:r>
            <a:endParaRPr lang="en-US" altLang="zh-CN" sz="2800"/>
          </a:p>
        </p:txBody>
      </p:sp>
      <p:sp>
        <p:nvSpPr>
          <p:cNvPr id="8" name="矩形 7"/>
          <p:cNvSpPr/>
          <p:nvPr/>
        </p:nvSpPr>
        <p:spPr>
          <a:xfrm>
            <a:off x="4047490" y="1550670"/>
            <a:ext cx="2242820" cy="2331085"/>
          </a:xfrm>
          <a:prstGeom prst="rect">
            <a:avLst/>
          </a:prstGeom>
          <a:solidFill>
            <a:srgbClr val="56C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TSC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291840" y="2540000"/>
            <a:ext cx="488315" cy="28829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557645" y="2540000"/>
            <a:ext cx="488315" cy="28829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889,&quot;width&quot;:70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6450</Words>
  <Application>WPS 演示</Application>
  <PresentationFormat>宽屏</PresentationFormat>
  <Paragraphs>502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Arial</vt:lpstr>
      <vt:lpstr>宋体</vt:lpstr>
      <vt:lpstr>Wingdings</vt:lpstr>
      <vt:lpstr>阿里巴巴普惠体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86186</dc:creator>
  <cp:lastModifiedBy>柴柴</cp:lastModifiedBy>
  <cp:revision>292</cp:revision>
  <dcterms:created xsi:type="dcterms:W3CDTF">2022-01-27T09:56:00Z</dcterms:created>
  <dcterms:modified xsi:type="dcterms:W3CDTF">2022-03-23T01:29:40Z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155E8DFB97904428A4C19EDF962A4DF9</vt:lpwstr>
  </property>
  <property fmtid="{D5CDD505-2E9C-101B-9397-08002B2CF9AE}" pid="3" name="KSOProductBuildVer">
    <vt:lpwstr>2052-11.1.0.11365</vt:lpwstr>
  </property>
</Properties>
</file>