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10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B6D7FE-E662-4E5D-AFD0-BF9B45B28AC5}" type="datetimeFigureOut">
              <a:rPr lang="en-US" smtClean="0"/>
              <a:pPr/>
              <a:t>12/18/2013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B2D3E-9360-4758-8E0C-AE331353233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B6D7FE-E662-4E5D-AFD0-BF9B45B28AC5}" type="datetimeFigureOut">
              <a:rPr lang="en-US" smtClean="0"/>
              <a:pPr/>
              <a:t>12/18/2013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B2D3E-9360-4758-8E0C-AE331353233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B6D7FE-E662-4E5D-AFD0-BF9B45B28AC5}" type="datetimeFigureOut">
              <a:rPr lang="en-US" smtClean="0"/>
              <a:pPr/>
              <a:t>12/18/2013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B2D3E-9360-4758-8E0C-AE331353233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B6D7FE-E662-4E5D-AFD0-BF9B45B28AC5}" type="datetimeFigureOut">
              <a:rPr lang="en-US" smtClean="0"/>
              <a:pPr/>
              <a:t>12/18/2013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B2D3E-9360-4758-8E0C-AE331353233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B6D7FE-E662-4E5D-AFD0-BF9B45B28AC5}" type="datetimeFigureOut">
              <a:rPr lang="en-US" smtClean="0"/>
              <a:pPr/>
              <a:t>12/18/2013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B2D3E-9360-4758-8E0C-AE331353233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B6D7FE-E662-4E5D-AFD0-BF9B45B28AC5}" type="datetimeFigureOut">
              <a:rPr lang="en-US" smtClean="0"/>
              <a:pPr/>
              <a:t>12/18/2013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B2D3E-9360-4758-8E0C-AE331353233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B6D7FE-E662-4E5D-AFD0-BF9B45B28AC5}" type="datetimeFigureOut">
              <a:rPr lang="en-US" smtClean="0"/>
              <a:pPr/>
              <a:t>12/18/2013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1B2D3E-9360-4758-8E0C-AE331353233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B6D7FE-E662-4E5D-AFD0-BF9B45B28AC5}" type="datetimeFigureOut">
              <a:rPr lang="en-US" smtClean="0"/>
              <a:pPr/>
              <a:t>12/18/2013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1B2D3E-9360-4758-8E0C-AE331353233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6D7FE-E662-4E5D-AFD0-BF9B45B28AC5}" type="datetimeFigureOut">
              <a:rPr lang="en-US" smtClean="0"/>
              <a:pPr/>
              <a:t>12/18/2013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1B2D3E-9360-4758-8E0C-AE331353233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B6D7FE-E662-4E5D-AFD0-BF9B45B28AC5}" type="datetimeFigureOut">
              <a:rPr lang="en-US" smtClean="0"/>
              <a:pPr/>
              <a:t>12/18/2013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B2D3E-9360-4758-8E0C-AE331353233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B6D7FE-E662-4E5D-AFD0-BF9B45B28AC5}" type="datetimeFigureOut">
              <a:rPr lang="en-US" smtClean="0"/>
              <a:pPr/>
              <a:t>12/18/2013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B2D3E-9360-4758-8E0C-AE331353233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B6D7FE-E662-4E5D-AFD0-BF9B45B28AC5}" type="datetimeFigureOut">
              <a:rPr lang="en-US" smtClean="0"/>
              <a:pPr/>
              <a:t>12/18/2013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1B2D3E-9360-4758-8E0C-AE331353233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3048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Operating Committee</a:t>
            </a:r>
          </a:p>
        </p:txBody>
      </p:sp>
      <p:sp>
        <p:nvSpPr>
          <p:cNvPr id="6" name="Rectangle 5"/>
          <p:cNvSpPr/>
          <p:nvPr/>
        </p:nvSpPr>
        <p:spPr>
          <a:xfrm>
            <a:off x="3657600" y="1011198"/>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Executive Program Advisors</a:t>
            </a:r>
          </a:p>
        </p:txBody>
      </p:sp>
      <p:cxnSp>
        <p:nvCxnSpPr>
          <p:cNvPr id="10" name="Straight Connector 9"/>
          <p:cNvCxnSpPr>
            <a:stCxn id="4" idx="2"/>
            <a:endCxn id="6" idx="0"/>
          </p:cNvCxnSpPr>
          <p:nvPr/>
        </p:nvCxnSpPr>
        <p:spPr>
          <a:xfrm>
            <a:off x="4572000" y="762000"/>
            <a:ext cx="0" cy="249198"/>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657600" y="16764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Program Management Office</a:t>
            </a:r>
          </a:p>
        </p:txBody>
      </p:sp>
      <p:cxnSp>
        <p:nvCxnSpPr>
          <p:cNvPr id="13" name="Straight Connector 12"/>
          <p:cNvCxnSpPr>
            <a:endCxn id="11" idx="0"/>
          </p:cNvCxnSpPr>
          <p:nvPr/>
        </p:nvCxnSpPr>
        <p:spPr>
          <a:xfrm>
            <a:off x="45720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733800" y="2667000"/>
            <a:ext cx="3352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Business Lines / Functional Areas Team</a:t>
            </a:r>
          </a:p>
        </p:txBody>
      </p:sp>
      <p:sp>
        <p:nvSpPr>
          <p:cNvPr id="15" name="Rectangle 14"/>
          <p:cNvSpPr/>
          <p:nvPr/>
        </p:nvSpPr>
        <p:spPr>
          <a:xfrm>
            <a:off x="76200" y="26670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Data Management</a:t>
            </a:r>
          </a:p>
          <a:p>
            <a:pPr algn="ctr"/>
            <a:r>
              <a:rPr lang="en-US" sz="1100" dirty="0" smtClean="0"/>
              <a:t>Team</a:t>
            </a:r>
          </a:p>
        </p:txBody>
      </p:sp>
      <p:sp>
        <p:nvSpPr>
          <p:cNvPr id="16" name="Rectangle 15"/>
          <p:cNvSpPr/>
          <p:nvPr/>
        </p:nvSpPr>
        <p:spPr>
          <a:xfrm>
            <a:off x="1905000" y="26670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IT Implementation Team</a:t>
            </a:r>
          </a:p>
        </p:txBody>
      </p:sp>
      <p:sp>
        <p:nvSpPr>
          <p:cNvPr id="17" name="Rectangle 16"/>
          <p:cNvSpPr/>
          <p:nvPr/>
        </p:nvSpPr>
        <p:spPr>
          <a:xfrm>
            <a:off x="7315200" y="26670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Change Management/ Adoption Team</a:t>
            </a:r>
          </a:p>
        </p:txBody>
      </p:sp>
      <p:cxnSp>
        <p:nvCxnSpPr>
          <p:cNvPr id="19" name="Elbow Connector 18"/>
          <p:cNvCxnSpPr>
            <a:stCxn id="11" idx="2"/>
            <a:endCxn id="15" idx="0"/>
          </p:cNvCxnSpPr>
          <p:nvPr/>
        </p:nvCxnSpPr>
        <p:spPr>
          <a:xfrm rot="5400000">
            <a:off x="2457450" y="552450"/>
            <a:ext cx="533400" cy="36957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1" idx="2"/>
            <a:endCxn id="17" idx="0"/>
          </p:cNvCxnSpPr>
          <p:nvPr/>
        </p:nvCxnSpPr>
        <p:spPr>
          <a:xfrm rot="16200000" flipH="1">
            <a:off x="6076950" y="628650"/>
            <a:ext cx="533400" cy="35433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1" idx="2"/>
            <a:endCxn id="16" idx="0"/>
          </p:cNvCxnSpPr>
          <p:nvPr/>
        </p:nvCxnSpPr>
        <p:spPr>
          <a:xfrm rot="5400000">
            <a:off x="3371850" y="1466850"/>
            <a:ext cx="533400" cy="18669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1" idx="2"/>
            <a:endCxn id="14" idx="0"/>
          </p:cNvCxnSpPr>
          <p:nvPr/>
        </p:nvCxnSpPr>
        <p:spPr>
          <a:xfrm rot="16200000" flipH="1">
            <a:off x="4724400" y="1981200"/>
            <a:ext cx="533400" cy="8382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302263" y="3172361"/>
            <a:ext cx="2250937" cy="400110"/>
          </a:xfrm>
          <a:prstGeom prst="rect">
            <a:avLst/>
          </a:prstGeom>
          <a:noFill/>
        </p:spPr>
        <p:txBody>
          <a:bodyPr wrap="none" rtlCol="0">
            <a:spAutoFit/>
          </a:bodyPr>
          <a:lstStyle/>
          <a:p>
            <a:r>
              <a:rPr lang="en-US" sz="1000" b="1" dirty="0" smtClean="0"/>
              <a:t>Project Manager – Dennis Kawachi</a:t>
            </a:r>
          </a:p>
          <a:p>
            <a:r>
              <a:rPr lang="en-US" sz="1000" b="1" dirty="0" smtClean="0"/>
              <a:t>System Administrator – Need to Hire</a:t>
            </a:r>
          </a:p>
        </p:txBody>
      </p:sp>
      <p:sp>
        <p:nvSpPr>
          <p:cNvPr id="48" name="TextBox 47"/>
          <p:cNvSpPr txBox="1"/>
          <p:nvPr/>
        </p:nvSpPr>
        <p:spPr>
          <a:xfrm>
            <a:off x="5486400" y="990600"/>
            <a:ext cx="1075936" cy="553998"/>
          </a:xfrm>
          <a:prstGeom prst="rect">
            <a:avLst/>
          </a:prstGeom>
          <a:noFill/>
        </p:spPr>
        <p:txBody>
          <a:bodyPr wrap="none" rtlCol="0">
            <a:spAutoFit/>
          </a:bodyPr>
          <a:lstStyle/>
          <a:p>
            <a:pPr>
              <a:buFont typeface="Arial" pitchFamily="34" charset="0"/>
              <a:buChar char="•"/>
            </a:pPr>
            <a:r>
              <a:rPr lang="en-US" sz="1000" dirty="0" smtClean="0"/>
              <a:t>Lindsey Alley</a:t>
            </a:r>
          </a:p>
          <a:p>
            <a:pPr>
              <a:buFont typeface="Arial" pitchFamily="34" charset="0"/>
              <a:buChar char="•"/>
            </a:pPr>
            <a:r>
              <a:rPr lang="en-US" sz="1000" dirty="0" smtClean="0"/>
              <a:t>Adam </a:t>
            </a:r>
            <a:r>
              <a:rPr lang="en-US" sz="1000" dirty="0" err="1" smtClean="0"/>
              <a:t>Dunayer</a:t>
            </a:r>
            <a:endParaRPr lang="en-US" sz="1000" dirty="0" smtClean="0"/>
          </a:p>
          <a:p>
            <a:pPr>
              <a:buFont typeface="Arial" pitchFamily="34" charset="0"/>
              <a:buChar char="•"/>
            </a:pPr>
            <a:r>
              <a:rPr lang="en-US" sz="1000" dirty="0" smtClean="0"/>
              <a:t>Louis Chen</a:t>
            </a:r>
            <a:endParaRPr lang="en-US" sz="1000" dirty="0"/>
          </a:p>
        </p:txBody>
      </p:sp>
      <p:sp>
        <p:nvSpPr>
          <p:cNvPr id="49" name="TextBox 48"/>
          <p:cNvSpPr txBox="1"/>
          <p:nvPr/>
        </p:nvSpPr>
        <p:spPr>
          <a:xfrm>
            <a:off x="5482932" y="1676400"/>
            <a:ext cx="1309974" cy="400110"/>
          </a:xfrm>
          <a:prstGeom prst="rect">
            <a:avLst/>
          </a:prstGeom>
          <a:noFill/>
        </p:spPr>
        <p:txBody>
          <a:bodyPr wrap="none" rtlCol="0">
            <a:spAutoFit/>
          </a:bodyPr>
          <a:lstStyle/>
          <a:p>
            <a:pPr>
              <a:buFont typeface="Arial" pitchFamily="34" charset="0"/>
              <a:buChar char="•"/>
            </a:pPr>
            <a:r>
              <a:rPr lang="en-US" sz="1000" dirty="0" smtClean="0"/>
              <a:t>Vivian Ying</a:t>
            </a:r>
          </a:p>
          <a:p>
            <a:pPr>
              <a:buFont typeface="Arial" pitchFamily="34" charset="0"/>
              <a:buChar char="•"/>
            </a:pPr>
            <a:r>
              <a:rPr lang="en-US" sz="1000" dirty="0" smtClean="0"/>
              <a:t>Outside Consultant</a:t>
            </a:r>
          </a:p>
        </p:txBody>
      </p:sp>
      <p:sp>
        <p:nvSpPr>
          <p:cNvPr id="51" name="Rectangle 50"/>
          <p:cNvSpPr/>
          <p:nvPr/>
        </p:nvSpPr>
        <p:spPr>
          <a:xfrm>
            <a:off x="0" y="0"/>
            <a:ext cx="9144000" cy="2286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CRM PROJECT MANAGEMENT TEAM</a:t>
            </a:r>
          </a:p>
        </p:txBody>
      </p:sp>
      <p:sp>
        <p:nvSpPr>
          <p:cNvPr id="52" name="Rectangle 51"/>
          <p:cNvSpPr/>
          <p:nvPr/>
        </p:nvSpPr>
        <p:spPr>
          <a:xfrm>
            <a:off x="76200" y="16764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Program Architecture</a:t>
            </a:r>
          </a:p>
          <a:p>
            <a:pPr algn="ctr"/>
            <a:r>
              <a:rPr lang="en-US" sz="1100" dirty="0" smtClean="0"/>
              <a:t>Committee</a:t>
            </a:r>
          </a:p>
        </p:txBody>
      </p:sp>
      <p:sp>
        <p:nvSpPr>
          <p:cNvPr id="60" name="TextBox 59"/>
          <p:cNvSpPr txBox="1"/>
          <p:nvPr/>
        </p:nvSpPr>
        <p:spPr>
          <a:xfrm>
            <a:off x="1915959" y="1655802"/>
            <a:ext cx="1132041" cy="553998"/>
          </a:xfrm>
          <a:prstGeom prst="rect">
            <a:avLst/>
          </a:prstGeom>
          <a:noFill/>
        </p:spPr>
        <p:txBody>
          <a:bodyPr wrap="none" rtlCol="0">
            <a:spAutoFit/>
          </a:bodyPr>
          <a:lstStyle/>
          <a:p>
            <a:pPr>
              <a:buFont typeface="Arial" pitchFamily="34" charset="0"/>
              <a:buChar char="•"/>
            </a:pPr>
            <a:r>
              <a:rPr lang="en-US" sz="1000" dirty="0" smtClean="0"/>
              <a:t>Dennis Kawachi</a:t>
            </a:r>
          </a:p>
          <a:p>
            <a:pPr>
              <a:buFont typeface="Arial" pitchFamily="34" charset="0"/>
              <a:buChar char="•"/>
            </a:pPr>
            <a:r>
              <a:rPr lang="en-US" sz="1000" dirty="0" smtClean="0"/>
              <a:t>Vivian Ying</a:t>
            </a:r>
          </a:p>
          <a:p>
            <a:pPr>
              <a:buFont typeface="Arial" pitchFamily="34" charset="0"/>
              <a:buChar char="•"/>
            </a:pPr>
            <a:r>
              <a:rPr lang="en-US" sz="1000" dirty="0" err="1" smtClean="0"/>
              <a:t>Nyomi</a:t>
            </a:r>
            <a:r>
              <a:rPr lang="en-US" sz="1000" dirty="0" smtClean="0"/>
              <a:t> </a:t>
            </a:r>
            <a:r>
              <a:rPr lang="en-US" sz="1000" dirty="0" err="1" smtClean="0"/>
              <a:t>Cassan</a:t>
            </a:r>
            <a:endParaRPr lang="en-US" sz="1000" dirty="0" smtClean="0"/>
          </a:p>
        </p:txBody>
      </p:sp>
      <p:sp>
        <p:nvSpPr>
          <p:cNvPr id="86" name="Rectangle 85"/>
          <p:cNvSpPr/>
          <p:nvPr/>
        </p:nvSpPr>
        <p:spPr>
          <a:xfrm>
            <a:off x="3733800" y="3572471"/>
            <a:ext cx="1600200" cy="2286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Business Lines</a:t>
            </a:r>
          </a:p>
        </p:txBody>
      </p:sp>
      <p:sp>
        <p:nvSpPr>
          <p:cNvPr id="87" name="Rectangle 86"/>
          <p:cNvSpPr/>
          <p:nvPr/>
        </p:nvSpPr>
        <p:spPr>
          <a:xfrm>
            <a:off x="5486400" y="3572471"/>
            <a:ext cx="1600200" cy="2286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Functional Areas</a:t>
            </a:r>
          </a:p>
        </p:txBody>
      </p:sp>
      <p:sp>
        <p:nvSpPr>
          <p:cNvPr id="89" name="Rectangle 88"/>
          <p:cNvSpPr/>
          <p:nvPr/>
        </p:nvSpPr>
        <p:spPr>
          <a:xfrm>
            <a:off x="5486400" y="5610761"/>
            <a:ext cx="1600200" cy="2286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International</a:t>
            </a:r>
          </a:p>
        </p:txBody>
      </p:sp>
      <p:sp>
        <p:nvSpPr>
          <p:cNvPr id="90" name="Rectangle 89"/>
          <p:cNvSpPr/>
          <p:nvPr/>
        </p:nvSpPr>
        <p:spPr>
          <a:xfrm>
            <a:off x="7315200" y="3553361"/>
            <a:ext cx="1600200" cy="2286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Change Management</a:t>
            </a:r>
          </a:p>
        </p:txBody>
      </p:sp>
      <p:sp>
        <p:nvSpPr>
          <p:cNvPr id="91" name="Rectangle 90"/>
          <p:cNvSpPr/>
          <p:nvPr/>
        </p:nvSpPr>
        <p:spPr>
          <a:xfrm>
            <a:off x="7315200" y="4391561"/>
            <a:ext cx="1600200" cy="2286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Adoption Team</a:t>
            </a:r>
          </a:p>
        </p:txBody>
      </p:sp>
      <p:sp>
        <p:nvSpPr>
          <p:cNvPr id="92" name="TextBox 91"/>
          <p:cNvSpPr txBox="1"/>
          <p:nvPr/>
        </p:nvSpPr>
        <p:spPr>
          <a:xfrm>
            <a:off x="7315200" y="3781961"/>
            <a:ext cx="1483098" cy="553998"/>
          </a:xfrm>
          <a:prstGeom prst="rect">
            <a:avLst/>
          </a:prstGeom>
          <a:noFill/>
        </p:spPr>
        <p:txBody>
          <a:bodyPr wrap="none" rtlCol="0">
            <a:spAutoFit/>
          </a:bodyPr>
          <a:lstStyle/>
          <a:p>
            <a:r>
              <a:rPr lang="en-US" sz="1000" b="1" dirty="0" err="1" smtClean="0"/>
              <a:t>Proj</a:t>
            </a:r>
            <a:r>
              <a:rPr lang="en-US" sz="1000" b="1" dirty="0" smtClean="0"/>
              <a:t>. Mgr. – Sara Clark</a:t>
            </a:r>
          </a:p>
          <a:p>
            <a:pPr>
              <a:buFont typeface="Arial" pitchFamily="34" charset="0"/>
              <a:buChar char="•"/>
            </a:pPr>
            <a:r>
              <a:rPr lang="en-US" sz="1000" dirty="0" smtClean="0"/>
              <a:t>Staff 1 - TBD</a:t>
            </a:r>
          </a:p>
          <a:p>
            <a:pPr>
              <a:buFont typeface="Arial" pitchFamily="34" charset="0"/>
              <a:buChar char="•"/>
            </a:pPr>
            <a:r>
              <a:rPr lang="en-US" sz="1000" dirty="0" smtClean="0"/>
              <a:t>Staff 2 - TBD</a:t>
            </a:r>
          </a:p>
        </p:txBody>
      </p:sp>
      <p:sp>
        <p:nvSpPr>
          <p:cNvPr id="93" name="TextBox 92"/>
          <p:cNvSpPr txBox="1"/>
          <p:nvPr/>
        </p:nvSpPr>
        <p:spPr>
          <a:xfrm>
            <a:off x="7315200" y="4620161"/>
            <a:ext cx="1704313" cy="553998"/>
          </a:xfrm>
          <a:prstGeom prst="rect">
            <a:avLst/>
          </a:prstGeom>
          <a:noFill/>
        </p:spPr>
        <p:txBody>
          <a:bodyPr wrap="none" rtlCol="0">
            <a:spAutoFit/>
          </a:bodyPr>
          <a:lstStyle/>
          <a:p>
            <a:r>
              <a:rPr lang="en-US" sz="1000" b="1" dirty="0" err="1" smtClean="0"/>
              <a:t>Proj</a:t>
            </a:r>
            <a:r>
              <a:rPr lang="en-US" sz="1000" b="1" dirty="0" smtClean="0"/>
              <a:t>. Mgr. – </a:t>
            </a:r>
            <a:r>
              <a:rPr lang="en-US" sz="1000" b="1" dirty="0" err="1" smtClean="0"/>
              <a:t>Nyomi</a:t>
            </a:r>
            <a:r>
              <a:rPr lang="en-US" sz="1000" b="1" dirty="0" smtClean="0"/>
              <a:t> </a:t>
            </a:r>
            <a:r>
              <a:rPr lang="en-US" sz="1000" b="1" dirty="0" err="1" smtClean="0"/>
              <a:t>Cassan</a:t>
            </a:r>
          </a:p>
          <a:p>
            <a:pPr>
              <a:buFont typeface="Arial" pitchFamily="34" charset="0"/>
              <a:buChar char="•"/>
            </a:pPr>
            <a:r>
              <a:rPr lang="en-US" sz="1000" dirty="0" smtClean="0"/>
              <a:t>Dave Lewis</a:t>
            </a:r>
          </a:p>
          <a:p>
            <a:pPr>
              <a:buFont typeface="Arial" pitchFamily="34" charset="0"/>
              <a:buChar char="•"/>
            </a:pPr>
            <a:r>
              <a:rPr lang="en-US" sz="1000" dirty="0" smtClean="0"/>
              <a:t>Marketing Staff - TBD</a:t>
            </a:r>
          </a:p>
        </p:txBody>
      </p:sp>
      <p:sp>
        <p:nvSpPr>
          <p:cNvPr id="94" name="TextBox 93"/>
          <p:cNvSpPr txBox="1"/>
          <p:nvPr/>
        </p:nvSpPr>
        <p:spPr>
          <a:xfrm>
            <a:off x="3657600" y="3834587"/>
            <a:ext cx="1479892" cy="2862322"/>
          </a:xfrm>
          <a:prstGeom prst="rect">
            <a:avLst/>
          </a:prstGeom>
          <a:noFill/>
        </p:spPr>
        <p:txBody>
          <a:bodyPr wrap="none" rtlCol="0">
            <a:spAutoFit/>
          </a:bodyPr>
          <a:lstStyle/>
          <a:p>
            <a:r>
              <a:rPr lang="en-US" sz="1000" u="sng" dirty="0" smtClean="0"/>
              <a:t>Corporate Finance</a:t>
            </a:r>
          </a:p>
          <a:p>
            <a:pPr>
              <a:buFont typeface="Arial" pitchFamily="34" charset="0"/>
              <a:buChar char="•"/>
            </a:pPr>
            <a:r>
              <a:rPr lang="en-US" sz="1000" dirty="0" smtClean="0"/>
              <a:t>Sara Clark</a:t>
            </a:r>
          </a:p>
          <a:p>
            <a:pPr>
              <a:buFont typeface="Arial" pitchFamily="34" charset="0"/>
              <a:buChar char="•"/>
            </a:pPr>
            <a:r>
              <a:rPr lang="en-US" sz="1000" dirty="0" smtClean="0"/>
              <a:t>Meissa Lee</a:t>
            </a:r>
          </a:p>
          <a:p>
            <a:pPr>
              <a:buFont typeface="Arial" pitchFamily="34" charset="0"/>
              <a:buChar char="•"/>
            </a:pPr>
            <a:r>
              <a:rPr lang="en-US" sz="1000" dirty="0" smtClean="0"/>
              <a:t>Brian Miller</a:t>
            </a:r>
          </a:p>
          <a:p>
            <a:pPr>
              <a:buFont typeface="Arial" pitchFamily="34" charset="0"/>
              <a:buChar char="•"/>
            </a:pPr>
            <a:r>
              <a:rPr lang="en-US" sz="1000" dirty="0" smtClean="0"/>
              <a:t>(Select CF Bankers)</a:t>
            </a:r>
          </a:p>
          <a:p>
            <a:r>
              <a:rPr lang="en-US" sz="1000" u="sng" dirty="0" smtClean="0"/>
              <a:t>Financial Advisors</a:t>
            </a:r>
          </a:p>
          <a:p>
            <a:pPr>
              <a:buFont typeface="Arial" pitchFamily="34" charset="0"/>
              <a:buChar char="•"/>
            </a:pPr>
            <a:r>
              <a:rPr lang="en-US" sz="1000" dirty="0" smtClean="0"/>
              <a:t>Scott Krueger</a:t>
            </a:r>
          </a:p>
          <a:p>
            <a:pPr>
              <a:buFont typeface="Arial" pitchFamily="34" charset="0"/>
              <a:buChar char="•"/>
            </a:pPr>
            <a:r>
              <a:rPr lang="en-US" sz="1000" dirty="0" err="1" smtClean="0"/>
              <a:t>Kreg</a:t>
            </a:r>
            <a:r>
              <a:rPr lang="en-US" sz="1000" dirty="0" smtClean="0"/>
              <a:t> Jackson</a:t>
            </a:r>
          </a:p>
          <a:p>
            <a:pPr>
              <a:buFont typeface="Arial" pitchFamily="34" charset="0"/>
              <a:buChar char="•"/>
            </a:pPr>
            <a:r>
              <a:rPr lang="en-US" sz="1000" dirty="0" smtClean="0"/>
              <a:t>(Select FAS Bankers)</a:t>
            </a:r>
          </a:p>
          <a:p>
            <a:r>
              <a:rPr lang="en-US" sz="1000" u="sng" dirty="0" smtClean="0"/>
              <a:t>Financial Restructuring</a:t>
            </a:r>
          </a:p>
          <a:p>
            <a:pPr>
              <a:buFont typeface="Arial" pitchFamily="34" charset="0"/>
              <a:buChar char="•"/>
            </a:pPr>
            <a:r>
              <a:rPr lang="en-US" sz="1000" dirty="0" smtClean="0"/>
              <a:t>Sue Chu</a:t>
            </a:r>
          </a:p>
          <a:p>
            <a:pPr>
              <a:buFont typeface="Arial" pitchFamily="34" charset="0"/>
              <a:buChar char="•"/>
            </a:pPr>
            <a:r>
              <a:rPr lang="en-US" sz="1000" dirty="0" smtClean="0"/>
              <a:t>Jessica </a:t>
            </a:r>
            <a:r>
              <a:rPr lang="en-US" sz="1000" dirty="0" err="1" smtClean="0"/>
              <a:t>Maring</a:t>
            </a:r>
            <a:endParaRPr lang="en-US" sz="1000" dirty="0" smtClean="0"/>
          </a:p>
          <a:p>
            <a:pPr>
              <a:buFont typeface="Arial" pitchFamily="34" charset="0"/>
              <a:buChar char="•"/>
            </a:pPr>
            <a:r>
              <a:rPr lang="en-US" sz="1000" dirty="0" smtClean="0"/>
              <a:t>(Select FR Bankers)</a:t>
            </a:r>
          </a:p>
          <a:p>
            <a:r>
              <a:rPr lang="en-US" sz="1000" u="sng" dirty="0" smtClean="0"/>
              <a:t>Financial Sponsors</a:t>
            </a:r>
          </a:p>
          <a:p>
            <a:pPr>
              <a:buFont typeface="Arial" pitchFamily="34" charset="0"/>
              <a:buChar char="•"/>
            </a:pPr>
            <a:r>
              <a:rPr lang="en-US" sz="1000" dirty="0" smtClean="0"/>
              <a:t>Kevin Salmini</a:t>
            </a:r>
          </a:p>
          <a:p>
            <a:pPr>
              <a:buFont typeface="Arial" pitchFamily="34" charset="0"/>
              <a:buChar char="•"/>
            </a:pPr>
            <a:r>
              <a:rPr lang="en-US" sz="1000" dirty="0" smtClean="0"/>
              <a:t>Rachel Regenstein</a:t>
            </a:r>
          </a:p>
          <a:p>
            <a:r>
              <a:rPr lang="en-US" sz="1000" u="sng" dirty="0" smtClean="0"/>
              <a:t>Capital Markets</a:t>
            </a:r>
          </a:p>
          <a:p>
            <a:pPr>
              <a:buFont typeface="Arial" pitchFamily="34" charset="0"/>
              <a:buChar char="•"/>
            </a:pPr>
            <a:r>
              <a:rPr lang="en-US" sz="1000" dirty="0" smtClean="0"/>
              <a:t>Chuck Yamarone</a:t>
            </a:r>
          </a:p>
        </p:txBody>
      </p:sp>
      <p:sp>
        <p:nvSpPr>
          <p:cNvPr id="95" name="TextBox 94"/>
          <p:cNvSpPr txBox="1"/>
          <p:nvPr/>
        </p:nvSpPr>
        <p:spPr>
          <a:xfrm>
            <a:off x="5454308" y="3819704"/>
            <a:ext cx="1196161" cy="1785104"/>
          </a:xfrm>
          <a:prstGeom prst="rect">
            <a:avLst/>
          </a:prstGeom>
          <a:noFill/>
        </p:spPr>
        <p:txBody>
          <a:bodyPr wrap="none" rtlCol="0">
            <a:spAutoFit/>
          </a:bodyPr>
          <a:lstStyle/>
          <a:p>
            <a:r>
              <a:rPr lang="en-US" sz="1000" u="sng" dirty="0" smtClean="0"/>
              <a:t>Marketing</a:t>
            </a:r>
          </a:p>
          <a:p>
            <a:pPr>
              <a:buFont typeface="Arial" pitchFamily="34" charset="0"/>
              <a:buChar char="•"/>
            </a:pPr>
            <a:r>
              <a:rPr lang="en-US" sz="1000" dirty="0" smtClean="0"/>
              <a:t>Cory </a:t>
            </a:r>
            <a:r>
              <a:rPr lang="en-US" sz="1000" dirty="0" err="1" smtClean="0"/>
              <a:t>Berse</a:t>
            </a:r>
            <a:endParaRPr lang="en-US" sz="1000" dirty="0" smtClean="0"/>
          </a:p>
          <a:p>
            <a:pPr>
              <a:buFont typeface="Arial" pitchFamily="34" charset="0"/>
              <a:buChar char="•"/>
            </a:pPr>
            <a:r>
              <a:rPr lang="en-US" sz="1000" dirty="0" err="1" smtClean="0"/>
              <a:t>Nyomi</a:t>
            </a:r>
            <a:r>
              <a:rPr lang="en-US" sz="1000" dirty="0" smtClean="0"/>
              <a:t> </a:t>
            </a:r>
            <a:r>
              <a:rPr lang="en-US" sz="1000" dirty="0" err="1" smtClean="0"/>
              <a:t>Cassan</a:t>
            </a:r>
            <a:endParaRPr lang="en-US" sz="1000" dirty="0" smtClean="0"/>
          </a:p>
          <a:p>
            <a:r>
              <a:rPr lang="en-US" sz="1000" u="sng" dirty="0" smtClean="0"/>
              <a:t>Accounting</a:t>
            </a:r>
          </a:p>
          <a:p>
            <a:pPr>
              <a:buFont typeface="Arial" pitchFamily="34" charset="0"/>
              <a:buChar char="•"/>
            </a:pPr>
            <a:r>
              <a:rPr lang="en-US" sz="1000" dirty="0" smtClean="0"/>
              <a:t>Ed Taniguchi</a:t>
            </a:r>
          </a:p>
          <a:p>
            <a:r>
              <a:rPr lang="en-US" sz="1000" u="sng" dirty="0" smtClean="0"/>
              <a:t>Word Processing</a:t>
            </a:r>
          </a:p>
          <a:p>
            <a:pPr>
              <a:buFont typeface="Arial" pitchFamily="34" charset="0"/>
              <a:buChar char="•"/>
            </a:pPr>
            <a:r>
              <a:rPr lang="en-US" sz="1000" dirty="0" smtClean="0"/>
              <a:t>John Braswell</a:t>
            </a:r>
          </a:p>
          <a:p>
            <a:r>
              <a:rPr lang="en-US" sz="1000" u="sng" dirty="0" smtClean="0"/>
              <a:t>Human Resources</a:t>
            </a:r>
          </a:p>
          <a:p>
            <a:pPr>
              <a:buFont typeface="Arial" pitchFamily="34" charset="0"/>
              <a:buChar char="•"/>
            </a:pPr>
            <a:r>
              <a:rPr lang="en-US" sz="1000" dirty="0" smtClean="0"/>
              <a:t>Deirdre Johnson</a:t>
            </a:r>
          </a:p>
          <a:p>
            <a:r>
              <a:rPr lang="en-US" sz="1000" u="sng" dirty="0" smtClean="0"/>
              <a:t>Legal</a:t>
            </a:r>
          </a:p>
          <a:p>
            <a:pPr>
              <a:buFont typeface="Arial" pitchFamily="34" charset="0"/>
              <a:buChar char="•"/>
            </a:pPr>
            <a:r>
              <a:rPr lang="en-US" sz="1000" dirty="0" smtClean="0"/>
              <a:t>James Chen</a:t>
            </a:r>
          </a:p>
        </p:txBody>
      </p:sp>
      <p:sp>
        <p:nvSpPr>
          <p:cNvPr id="101" name="TextBox 100"/>
          <p:cNvSpPr txBox="1"/>
          <p:nvPr/>
        </p:nvSpPr>
        <p:spPr>
          <a:xfrm>
            <a:off x="5433239" y="5839361"/>
            <a:ext cx="1729561" cy="707886"/>
          </a:xfrm>
          <a:prstGeom prst="rect">
            <a:avLst/>
          </a:prstGeom>
          <a:noFill/>
        </p:spPr>
        <p:txBody>
          <a:bodyPr wrap="square" rtlCol="0">
            <a:spAutoFit/>
          </a:bodyPr>
          <a:lstStyle/>
          <a:p>
            <a:r>
              <a:rPr lang="en-US" sz="1000" dirty="0" smtClean="0"/>
              <a:t>Asia – Dan O’Donnell</a:t>
            </a:r>
          </a:p>
          <a:p>
            <a:r>
              <a:rPr lang="en-US" sz="1000" dirty="0" smtClean="0"/>
              <a:t>Europe – Steve Winningham, Joe Swanson</a:t>
            </a:r>
          </a:p>
          <a:p>
            <a:r>
              <a:rPr lang="en-US" sz="1000" dirty="0" smtClean="0"/>
              <a:t>India - TBD</a:t>
            </a:r>
          </a:p>
        </p:txBody>
      </p:sp>
      <p:sp>
        <p:nvSpPr>
          <p:cNvPr id="102" name="TextBox 101"/>
          <p:cNvSpPr txBox="1"/>
          <p:nvPr/>
        </p:nvSpPr>
        <p:spPr>
          <a:xfrm>
            <a:off x="48287" y="3176826"/>
            <a:ext cx="1723549" cy="1631216"/>
          </a:xfrm>
          <a:prstGeom prst="rect">
            <a:avLst/>
          </a:prstGeom>
          <a:noFill/>
        </p:spPr>
        <p:txBody>
          <a:bodyPr wrap="none" rtlCol="0">
            <a:spAutoFit/>
          </a:bodyPr>
          <a:lstStyle/>
          <a:p>
            <a:r>
              <a:rPr lang="en-US" sz="1000" b="1" dirty="0" err="1" smtClean="0"/>
              <a:t>Proj</a:t>
            </a:r>
            <a:r>
              <a:rPr lang="en-US" sz="1000" b="1" dirty="0" smtClean="0"/>
              <a:t>. Mgr. – </a:t>
            </a:r>
            <a:r>
              <a:rPr lang="en-US" sz="1000" b="1" dirty="0" err="1" smtClean="0"/>
              <a:t>Nyomi</a:t>
            </a:r>
            <a:r>
              <a:rPr lang="en-US" sz="1000" b="1" dirty="0" smtClean="0"/>
              <a:t> </a:t>
            </a:r>
            <a:r>
              <a:rPr lang="en-US" sz="1000" b="1" dirty="0" err="1" smtClean="0"/>
              <a:t>Cassan</a:t>
            </a:r>
            <a:endParaRPr lang="en-US" sz="1000" b="1" dirty="0" smtClean="0"/>
          </a:p>
          <a:p>
            <a:pPr>
              <a:buFont typeface="Arial" pitchFamily="34" charset="0"/>
              <a:buChar char="•"/>
            </a:pPr>
            <a:r>
              <a:rPr lang="en-US" sz="1000" dirty="0" smtClean="0"/>
              <a:t>Ann Luong </a:t>
            </a:r>
          </a:p>
          <a:p>
            <a:r>
              <a:rPr lang="en-US" sz="1000" dirty="0"/>
              <a:t> </a:t>
            </a:r>
            <a:r>
              <a:rPr lang="en-US" sz="1000" dirty="0" smtClean="0"/>
              <a:t>   – Data Architecture Lead</a:t>
            </a:r>
          </a:p>
          <a:p>
            <a:pPr>
              <a:buFont typeface="Arial" pitchFamily="34" charset="0"/>
              <a:buChar char="•"/>
            </a:pPr>
            <a:r>
              <a:rPr lang="en-US" sz="1000" dirty="0" smtClean="0"/>
              <a:t>Gabor Fabian </a:t>
            </a:r>
          </a:p>
          <a:p>
            <a:r>
              <a:rPr lang="en-US" sz="1000" dirty="0" smtClean="0"/>
              <a:t>    – Business Analyst</a:t>
            </a:r>
          </a:p>
          <a:p>
            <a:pPr>
              <a:buFont typeface="Arial" pitchFamily="34" charset="0"/>
              <a:buChar char="•"/>
            </a:pPr>
            <a:r>
              <a:rPr lang="en-US" sz="1000" dirty="0" smtClean="0"/>
              <a:t>Tracy Turnbull </a:t>
            </a:r>
          </a:p>
          <a:p>
            <a:r>
              <a:rPr lang="en-US" sz="1000" dirty="0"/>
              <a:t> </a:t>
            </a:r>
            <a:r>
              <a:rPr lang="en-US" sz="1000" dirty="0" smtClean="0"/>
              <a:t>   – Business Analyst</a:t>
            </a:r>
          </a:p>
          <a:p>
            <a:pPr>
              <a:buFont typeface="Arial" pitchFamily="34" charset="0"/>
              <a:buChar char="•"/>
            </a:pPr>
            <a:r>
              <a:rPr lang="en-US" sz="1000" dirty="0" smtClean="0"/>
              <a:t>Chris Karrasch </a:t>
            </a:r>
            <a:endParaRPr lang="en-US" sz="1000" dirty="0"/>
          </a:p>
          <a:p>
            <a:r>
              <a:rPr lang="en-US" sz="1000" dirty="0"/>
              <a:t>  </a:t>
            </a:r>
            <a:r>
              <a:rPr lang="en-US" sz="1000" dirty="0" smtClean="0"/>
              <a:t>  </a:t>
            </a:r>
            <a:r>
              <a:rPr lang="en-US" sz="1000" dirty="0"/>
              <a:t>– </a:t>
            </a:r>
            <a:r>
              <a:rPr lang="en-US" sz="1000" dirty="0" smtClean="0"/>
              <a:t>Migration Analyst</a:t>
            </a:r>
            <a:endParaRPr lang="en-US" sz="1000" dirty="0"/>
          </a:p>
          <a:p>
            <a:endParaRPr lang="en-US" sz="1000" dirty="0"/>
          </a:p>
        </p:txBody>
      </p:sp>
      <p:sp>
        <p:nvSpPr>
          <p:cNvPr id="103" name="Rectangle 102"/>
          <p:cNvSpPr/>
          <p:nvPr/>
        </p:nvSpPr>
        <p:spPr>
          <a:xfrm>
            <a:off x="7315200" y="5305961"/>
            <a:ext cx="1600200" cy="2286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Office Managers</a:t>
            </a:r>
          </a:p>
        </p:txBody>
      </p:sp>
      <p:sp>
        <p:nvSpPr>
          <p:cNvPr id="104" name="TextBox 103"/>
          <p:cNvSpPr txBox="1"/>
          <p:nvPr/>
        </p:nvSpPr>
        <p:spPr>
          <a:xfrm>
            <a:off x="1877087" y="3176826"/>
            <a:ext cx="1614545" cy="2246769"/>
          </a:xfrm>
          <a:prstGeom prst="rect">
            <a:avLst/>
          </a:prstGeom>
          <a:noFill/>
        </p:spPr>
        <p:txBody>
          <a:bodyPr wrap="none" rtlCol="0">
            <a:spAutoFit/>
          </a:bodyPr>
          <a:lstStyle/>
          <a:p>
            <a:r>
              <a:rPr lang="en-US" sz="1000" b="1" dirty="0" err="1" smtClean="0"/>
              <a:t>Proj</a:t>
            </a:r>
            <a:r>
              <a:rPr lang="en-US" sz="1000" b="1" dirty="0" smtClean="0"/>
              <a:t>. Mgr. – Vivian Ying</a:t>
            </a:r>
          </a:p>
          <a:p>
            <a:pPr>
              <a:buFont typeface="Arial" pitchFamily="34" charset="0"/>
              <a:buChar char="•"/>
            </a:pPr>
            <a:r>
              <a:rPr lang="en-US" sz="1000" dirty="0" smtClean="0"/>
              <a:t>Doug Thompson </a:t>
            </a:r>
          </a:p>
          <a:p>
            <a:r>
              <a:rPr lang="en-US" sz="1000" dirty="0" smtClean="0"/>
              <a:t>    – Integration Lead</a:t>
            </a:r>
          </a:p>
          <a:p>
            <a:pPr>
              <a:buFont typeface="Arial" pitchFamily="34" charset="0"/>
              <a:buChar char="•"/>
            </a:pPr>
            <a:r>
              <a:rPr lang="en-US" sz="1000" dirty="0" smtClean="0"/>
              <a:t>Ann Luong </a:t>
            </a:r>
          </a:p>
          <a:p>
            <a:r>
              <a:rPr lang="en-US" sz="1000" dirty="0"/>
              <a:t> </a:t>
            </a:r>
            <a:r>
              <a:rPr lang="en-US" sz="1000" dirty="0" smtClean="0"/>
              <a:t>   – Application Architect</a:t>
            </a:r>
          </a:p>
          <a:p>
            <a:pPr>
              <a:buFont typeface="Arial" pitchFamily="34" charset="0"/>
              <a:buChar char="•"/>
            </a:pPr>
            <a:r>
              <a:rPr lang="en-US" sz="1000" dirty="0"/>
              <a:t>Gabor Fabian </a:t>
            </a:r>
          </a:p>
          <a:p>
            <a:r>
              <a:rPr lang="en-US" sz="1000" dirty="0"/>
              <a:t>    – Business Analyst</a:t>
            </a:r>
          </a:p>
          <a:p>
            <a:pPr>
              <a:buFont typeface="Arial" pitchFamily="34" charset="0"/>
              <a:buChar char="•"/>
            </a:pPr>
            <a:r>
              <a:rPr lang="en-US" sz="1000" dirty="0"/>
              <a:t>Tracy Turnbull </a:t>
            </a:r>
          </a:p>
          <a:p>
            <a:r>
              <a:rPr lang="en-US" sz="1000" dirty="0"/>
              <a:t>    – Business </a:t>
            </a:r>
            <a:r>
              <a:rPr lang="en-US" sz="1000" dirty="0" smtClean="0"/>
              <a:t>Analyst</a:t>
            </a:r>
          </a:p>
          <a:p>
            <a:pPr>
              <a:buFont typeface="Arial" pitchFamily="34" charset="0"/>
              <a:buChar char="•"/>
            </a:pPr>
            <a:r>
              <a:rPr lang="en-US" sz="1000" dirty="0"/>
              <a:t>Chris Karrasch </a:t>
            </a:r>
          </a:p>
          <a:p>
            <a:r>
              <a:rPr lang="en-US" sz="1000" dirty="0"/>
              <a:t>    – </a:t>
            </a:r>
            <a:r>
              <a:rPr lang="en-US" sz="1000" dirty="0" smtClean="0"/>
              <a:t>Integration</a:t>
            </a:r>
            <a:r>
              <a:rPr lang="en-US" sz="1000" dirty="0" smtClean="0"/>
              <a:t> </a:t>
            </a:r>
            <a:r>
              <a:rPr lang="en-US" sz="1000" dirty="0" smtClean="0"/>
              <a:t>Analyst</a:t>
            </a:r>
          </a:p>
          <a:p>
            <a:r>
              <a:rPr lang="en-US" sz="1000" dirty="0" smtClean="0"/>
              <a:t>Additional TBD</a:t>
            </a:r>
            <a:endParaRPr lang="en-US" sz="1000" dirty="0"/>
          </a:p>
          <a:p>
            <a:endParaRPr lang="en-US" sz="1000" dirty="0"/>
          </a:p>
          <a:p>
            <a:endParaRPr lang="en-US" sz="1000" dirty="0" smtClean="0"/>
          </a:p>
        </p:txBody>
      </p:sp>
      <p:sp>
        <p:nvSpPr>
          <p:cNvPr id="107" name="TextBox 106"/>
          <p:cNvSpPr txBox="1"/>
          <p:nvPr/>
        </p:nvSpPr>
        <p:spPr>
          <a:xfrm>
            <a:off x="7315200" y="5534561"/>
            <a:ext cx="872355" cy="1323439"/>
          </a:xfrm>
          <a:prstGeom prst="rect">
            <a:avLst/>
          </a:prstGeom>
          <a:noFill/>
        </p:spPr>
        <p:txBody>
          <a:bodyPr wrap="none" rtlCol="0">
            <a:spAutoFit/>
          </a:bodyPr>
          <a:lstStyle/>
          <a:p>
            <a:pPr>
              <a:buFont typeface="Arial" pitchFamily="34" charset="0"/>
              <a:buChar char="•"/>
            </a:pPr>
            <a:r>
              <a:rPr lang="en-US" sz="1000" dirty="0" smtClean="0"/>
              <a:t>LA Office</a:t>
            </a:r>
          </a:p>
          <a:p>
            <a:pPr>
              <a:buFont typeface="Arial" pitchFamily="34" charset="0"/>
              <a:buChar char="•"/>
            </a:pPr>
            <a:r>
              <a:rPr lang="en-US" sz="1000" dirty="0" smtClean="0"/>
              <a:t>SF Office</a:t>
            </a:r>
          </a:p>
          <a:p>
            <a:pPr>
              <a:buFont typeface="Arial" pitchFamily="34" charset="0"/>
              <a:buChar char="•"/>
            </a:pPr>
            <a:r>
              <a:rPr lang="en-US" sz="1000" dirty="0" smtClean="0"/>
              <a:t>MN Office</a:t>
            </a:r>
          </a:p>
          <a:p>
            <a:pPr>
              <a:buFont typeface="Arial" pitchFamily="34" charset="0"/>
              <a:buChar char="•"/>
            </a:pPr>
            <a:r>
              <a:rPr lang="en-US" sz="1000" dirty="0" smtClean="0"/>
              <a:t>CH Office</a:t>
            </a:r>
          </a:p>
          <a:p>
            <a:pPr>
              <a:buFont typeface="Arial" pitchFamily="34" charset="0"/>
              <a:buChar char="•"/>
            </a:pPr>
            <a:r>
              <a:rPr lang="en-US" sz="1000" dirty="0" smtClean="0"/>
              <a:t>NY Office</a:t>
            </a:r>
          </a:p>
          <a:p>
            <a:pPr>
              <a:buFont typeface="Arial" pitchFamily="34" charset="0"/>
              <a:buChar char="•"/>
            </a:pPr>
            <a:r>
              <a:rPr lang="en-US" sz="1000" dirty="0" smtClean="0"/>
              <a:t>WA Office</a:t>
            </a:r>
          </a:p>
          <a:p>
            <a:pPr>
              <a:buFont typeface="Arial" pitchFamily="34" charset="0"/>
              <a:buChar char="•"/>
            </a:pPr>
            <a:r>
              <a:rPr lang="en-US" sz="1000" dirty="0" smtClean="0"/>
              <a:t>AT Office</a:t>
            </a:r>
          </a:p>
          <a:p>
            <a:pPr>
              <a:buFont typeface="Arial" pitchFamily="34" charset="0"/>
              <a:buChar char="•"/>
            </a:pPr>
            <a:r>
              <a:rPr lang="en-US" sz="1000" dirty="0" smtClean="0"/>
              <a:t>DA Office</a:t>
            </a:r>
          </a:p>
        </p:txBody>
      </p:sp>
      <p:sp>
        <p:nvSpPr>
          <p:cNvPr id="111" name="Freeform 110"/>
          <p:cNvSpPr/>
          <p:nvPr/>
        </p:nvSpPr>
        <p:spPr>
          <a:xfrm>
            <a:off x="0" y="1422400"/>
            <a:ext cx="9144000" cy="1778000"/>
          </a:xfrm>
          <a:custGeom>
            <a:avLst/>
            <a:gdLst>
              <a:gd name="connsiteX0" fmla="*/ 0 w 9144000"/>
              <a:gd name="connsiteY0" fmla="*/ 0 h 1778000"/>
              <a:gd name="connsiteX1" fmla="*/ 12700 w 9144000"/>
              <a:gd name="connsiteY1" fmla="*/ 1778000 h 1778000"/>
              <a:gd name="connsiteX2" fmla="*/ 9144000 w 9144000"/>
              <a:gd name="connsiteY2" fmla="*/ 1778000 h 1778000"/>
              <a:gd name="connsiteX3" fmla="*/ 9144000 w 9144000"/>
              <a:gd name="connsiteY3" fmla="*/ 838200 h 1778000"/>
              <a:gd name="connsiteX4" fmla="*/ 3136900 w 9144000"/>
              <a:gd name="connsiteY4" fmla="*/ 838200 h 1778000"/>
              <a:gd name="connsiteX5" fmla="*/ 3136900 w 9144000"/>
              <a:gd name="connsiteY5" fmla="*/ 12700 h 1778000"/>
              <a:gd name="connsiteX6" fmla="*/ 0 w 9144000"/>
              <a:gd name="connsiteY6" fmla="*/ 0 h 177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778000">
                <a:moveTo>
                  <a:pt x="0" y="0"/>
                </a:moveTo>
                <a:cubicBezTo>
                  <a:pt x="4233" y="592667"/>
                  <a:pt x="8467" y="1185333"/>
                  <a:pt x="12700" y="1778000"/>
                </a:cubicBezTo>
                <a:lnTo>
                  <a:pt x="9144000" y="1778000"/>
                </a:lnTo>
                <a:lnTo>
                  <a:pt x="9144000" y="838200"/>
                </a:lnTo>
                <a:lnTo>
                  <a:pt x="3136900" y="838200"/>
                </a:lnTo>
                <a:lnTo>
                  <a:pt x="3136900" y="12700"/>
                </a:lnTo>
                <a:lnTo>
                  <a:pt x="0" y="0"/>
                </a:lnTo>
                <a:close/>
              </a:path>
            </a:pathLst>
          </a:cu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DETAIL OF BUSINESS LINE TEAMS</a:t>
            </a:r>
          </a:p>
        </p:txBody>
      </p:sp>
      <p:sp>
        <p:nvSpPr>
          <p:cNvPr id="7" name="Rectangle 6"/>
          <p:cNvSpPr/>
          <p:nvPr/>
        </p:nvSpPr>
        <p:spPr>
          <a:xfrm>
            <a:off x="0" y="609600"/>
            <a:ext cx="2895600" cy="2566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Corporate Finance (CF)</a:t>
            </a:r>
          </a:p>
        </p:txBody>
      </p:sp>
      <p:sp>
        <p:nvSpPr>
          <p:cNvPr id="14" name="TextBox 13"/>
          <p:cNvSpPr txBox="1"/>
          <p:nvPr/>
        </p:nvSpPr>
        <p:spPr>
          <a:xfrm>
            <a:off x="0" y="978188"/>
            <a:ext cx="2656496" cy="3477875"/>
          </a:xfrm>
          <a:prstGeom prst="rect">
            <a:avLst/>
          </a:prstGeom>
          <a:noFill/>
        </p:spPr>
        <p:txBody>
          <a:bodyPr wrap="none" rtlCol="0">
            <a:spAutoFit/>
          </a:bodyPr>
          <a:lstStyle/>
          <a:p>
            <a:r>
              <a:rPr lang="en-US" sz="1100" u="sng" dirty="0" smtClean="0"/>
              <a:t>Business Line Managers</a:t>
            </a:r>
          </a:p>
          <a:p>
            <a:pPr lvl="1">
              <a:buFont typeface="Arial" pitchFamily="34" charset="0"/>
              <a:buChar char="•"/>
            </a:pPr>
            <a:r>
              <a:rPr lang="en-US" sz="1100" dirty="0" smtClean="0"/>
              <a:t>Sara Clark (LA)</a:t>
            </a:r>
          </a:p>
          <a:p>
            <a:pPr lvl="1">
              <a:buFont typeface="Arial" pitchFamily="34" charset="0"/>
              <a:buChar char="•"/>
            </a:pPr>
            <a:r>
              <a:rPr lang="en-US" sz="1100" dirty="0" smtClean="0"/>
              <a:t>Meissa Lee (LA)</a:t>
            </a:r>
          </a:p>
          <a:p>
            <a:pPr lvl="1">
              <a:buFont typeface="Arial" pitchFamily="34" charset="0"/>
              <a:buChar char="•"/>
            </a:pPr>
            <a:r>
              <a:rPr lang="en-US" sz="1100" dirty="0" smtClean="0"/>
              <a:t>Brian Miller (LA)</a:t>
            </a:r>
          </a:p>
          <a:p>
            <a:endParaRPr lang="en-US" sz="1100" u="sng" dirty="0" smtClean="0"/>
          </a:p>
          <a:p>
            <a:r>
              <a:rPr lang="en-US" sz="1100" u="sng" dirty="0" smtClean="0"/>
              <a:t>CF Bankers</a:t>
            </a:r>
            <a:r>
              <a:rPr lang="en-US" sz="1100" u="sng" baseline="30000" dirty="0" smtClean="0"/>
              <a:t>(1)</a:t>
            </a:r>
          </a:p>
          <a:p>
            <a:pPr lvl="1">
              <a:buFont typeface="Arial" pitchFamily="34" charset="0"/>
              <a:buChar char="•"/>
            </a:pPr>
            <a:r>
              <a:rPr lang="en-US" sz="1100" dirty="0" smtClean="0"/>
              <a:t>CF MD -TBD</a:t>
            </a:r>
          </a:p>
          <a:p>
            <a:pPr lvl="1">
              <a:buFont typeface="Arial" pitchFamily="34" charset="0"/>
              <a:buChar char="•"/>
            </a:pPr>
            <a:r>
              <a:rPr lang="en-US" sz="1100" dirty="0" smtClean="0"/>
              <a:t>CF Dir – John Song (DC)</a:t>
            </a:r>
          </a:p>
          <a:p>
            <a:pPr lvl="1">
              <a:buFont typeface="Arial" pitchFamily="34" charset="0"/>
              <a:buChar char="•"/>
            </a:pPr>
            <a:r>
              <a:rPr lang="en-US" sz="1100" dirty="0" smtClean="0"/>
              <a:t>CF SVP – Scott Alford (CH)</a:t>
            </a:r>
          </a:p>
          <a:p>
            <a:pPr lvl="1">
              <a:buFont typeface="Arial" pitchFamily="34" charset="0"/>
              <a:buChar char="•"/>
            </a:pPr>
            <a:r>
              <a:rPr lang="en-US" sz="1100" dirty="0" smtClean="0"/>
              <a:t>CF VP – Ryan Jenson (LA)</a:t>
            </a:r>
          </a:p>
          <a:p>
            <a:pPr lvl="1">
              <a:buFont typeface="Arial" pitchFamily="34" charset="0"/>
              <a:buChar char="•"/>
            </a:pPr>
            <a:r>
              <a:rPr lang="en-US" sz="1100" dirty="0" smtClean="0"/>
              <a:t>CF Associate - TBD</a:t>
            </a:r>
          </a:p>
          <a:p>
            <a:pPr lvl="1">
              <a:buFont typeface="Arial" pitchFamily="34" charset="0"/>
              <a:buChar char="•"/>
            </a:pPr>
            <a:r>
              <a:rPr lang="en-US" sz="1100" dirty="0" smtClean="0"/>
              <a:t>CF Analyst – TBD</a:t>
            </a:r>
          </a:p>
          <a:p>
            <a:pPr lvl="1">
              <a:buFont typeface="Arial" pitchFamily="34" charset="0"/>
              <a:buChar char="•"/>
            </a:pPr>
            <a:endParaRPr lang="en-US" sz="1100" dirty="0" smtClean="0"/>
          </a:p>
          <a:p>
            <a:r>
              <a:rPr lang="en-US" sz="1100" u="sng" dirty="0" smtClean="0"/>
              <a:t>CF Administrators</a:t>
            </a:r>
            <a:endParaRPr lang="en-US" sz="1100" u="sng" baseline="30000" dirty="0" smtClean="0"/>
          </a:p>
          <a:p>
            <a:pPr lvl="1">
              <a:buFont typeface="Arial" pitchFamily="34" charset="0"/>
              <a:buChar char="•"/>
            </a:pPr>
            <a:r>
              <a:rPr lang="en-US" sz="1100" dirty="0" smtClean="0"/>
              <a:t>Admin 1 - TBD</a:t>
            </a:r>
          </a:p>
          <a:p>
            <a:pPr lvl="1">
              <a:buFont typeface="Arial" pitchFamily="34" charset="0"/>
              <a:buChar char="•"/>
            </a:pPr>
            <a:r>
              <a:rPr lang="en-US" sz="1100" dirty="0" smtClean="0"/>
              <a:t>Admin 2 – TBD</a:t>
            </a:r>
          </a:p>
          <a:p>
            <a:pPr lvl="1">
              <a:buFont typeface="Arial" pitchFamily="34" charset="0"/>
              <a:buChar char="•"/>
            </a:pPr>
            <a:r>
              <a:rPr lang="en-US" sz="1100" dirty="0" smtClean="0"/>
              <a:t>Admin 3 – Deanna </a:t>
            </a:r>
            <a:r>
              <a:rPr lang="en-US" sz="1100" dirty="0" err="1" smtClean="0"/>
              <a:t>Papesh</a:t>
            </a:r>
            <a:r>
              <a:rPr lang="en-US" sz="1100" dirty="0" smtClean="0"/>
              <a:t> (CH)</a:t>
            </a:r>
          </a:p>
          <a:p>
            <a:pPr lvl="1">
              <a:buFont typeface="Arial" pitchFamily="34" charset="0"/>
              <a:buChar char="•"/>
            </a:pPr>
            <a:r>
              <a:rPr lang="en-US" sz="1100" dirty="0" smtClean="0"/>
              <a:t>Admin 4 FSCG – TBD</a:t>
            </a:r>
          </a:p>
          <a:p>
            <a:pPr lvl="1">
              <a:buFont typeface="Arial" pitchFamily="34" charset="0"/>
              <a:buChar char="•"/>
            </a:pPr>
            <a:r>
              <a:rPr lang="en-US" sz="1100" dirty="0" smtClean="0"/>
              <a:t>Admin 5 CM - TBD</a:t>
            </a:r>
          </a:p>
          <a:p>
            <a:pPr lvl="1">
              <a:buFont typeface="Arial" pitchFamily="34" charset="0"/>
              <a:buChar char="•"/>
            </a:pPr>
            <a:endParaRPr lang="en-US" sz="1100" dirty="0" smtClean="0"/>
          </a:p>
        </p:txBody>
      </p:sp>
      <p:sp>
        <p:nvSpPr>
          <p:cNvPr id="20" name="TextBox 19"/>
          <p:cNvSpPr txBox="1"/>
          <p:nvPr/>
        </p:nvSpPr>
        <p:spPr>
          <a:xfrm>
            <a:off x="152400" y="6412468"/>
            <a:ext cx="8001000" cy="369332"/>
          </a:xfrm>
          <a:prstGeom prst="rect">
            <a:avLst/>
          </a:prstGeom>
          <a:noFill/>
        </p:spPr>
        <p:txBody>
          <a:bodyPr vert="horz" wrap="square" lIns="0" tIns="0" rIns="0" bIns="0" rtlCol="0">
            <a:spAutoFit/>
          </a:bodyPr>
          <a:lstStyle/>
          <a:p>
            <a:pPr marL="228600" indent="-228600">
              <a:spcBef>
                <a:spcPct val="0"/>
              </a:spcBef>
              <a:spcAft>
                <a:spcPct val="0"/>
              </a:spcAft>
            </a:pPr>
            <a:r>
              <a:rPr lang="en-US" sz="800" i="1" dirty="0" smtClean="0">
                <a:solidFill>
                  <a:srgbClr val="5F5F5F"/>
                </a:solidFill>
              </a:rPr>
              <a:t>Notes:</a:t>
            </a:r>
          </a:p>
          <a:p>
            <a:pPr marL="228600" indent="-228600">
              <a:spcBef>
                <a:spcPct val="0"/>
              </a:spcBef>
              <a:spcAft>
                <a:spcPct val="0"/>
              </a:spcAft>
              <a:buAutoNum type="arabicParenBoth"/>
            </a:pPr>
            <a:r>
              <a:rPr lang="en-US" sz="800" i="1" dirty="0" smtClean="0">
                <a:solidFill>
                  <a:srgbClr val="5F5F5F"/>
                </a:solidFill>
              </a:rPr>
              <a:t>At a minimum we would like to have at least one Managing Director, Vice President, Associate, and Analyst from each of the business units.  Having additional resources beyond that would also be acceptable. </a:t>
            </a:r>
          </a:p>
        </p:txBody>
      </p:sp>
      <p:sp>
        <p:nvSpPr>
          <p:cNvPr id="22" name="TextBox 21"/>
          <p:cNvSpPr txBox="1"/>
          <p:nvPr/>
        </p:nvSpPr>
        <p:spPr>
          <a:xfrm>
            <a:off x="6248400" y="978188"/>
            <a:ext cx="2417650" cy="3139321"/>
          </a:xfrm>
          <a:prstGeom prst="rect">
            <a:avLst/>
          </a:prstGeom>
          <a:noFill/>
        </p:spPr>
        <p:txBody>
          <a:bodyPr wrap="none" rtlCol="0">
            <a:spAutoFit/>
          </a:bodyPr>
          <a:lstStyle/>
          <a:p>
            <a:r>
              <a:rPr lang="en-US" sz="1100" u="sng" dirty="0" smtClean="0"/>
              <a:t>Business Line Managers</a:t>
            </a:r>
            <a:endParaRPr lang="en-US" sz="1100" dirty="0" smtClean="0"/>
          </a:p>
          <a:p>
            <a:pPr lvl="1">
              <a:buFont typeface="Arial" pitchFamily="34" charset="0"/>
              <a:buChar char="•"/>
            </a:pPr>
            <a:r>
              <a:rPr lang="en-US" sz="1100" dirty="0" smtClean="0"/>
              <a:t>Jessica </a:t>
            </a:r>
            <a:r>
              <a:rPr lang="en-US" sz="1100" dirty="0" err="1" smtClean="0"/>
              <a:t>Maring</a:t>
            </a:r>
            <a:r>
              <a:rPr lang="en-US" sz="1100" dirty="0" smtClean="0"/>
              <a:t> (MN)</a:t>
            </a:r>
          </a:p>
          <a:p>
            <a:pPr lvl="1">
              <a:buFont typeface="Arial" pitchFamily="34" charset="0"/>
              <a:buChar char="•"/>
            </a:pPr>
            <a:r>
              <a:rPr lang="en-US" sz="1100" dirty="0" smtClean="0"/>
              <a:t>Sue Chu (NY)</a:t>
            </a:r>
          </a:p>
          <a:p>
            <a:endParaRPr lang="en-US" sz="1100" u="sng" dirty="0" smtClean="0"/>
          </a:p>
          <a:p>
            <a:endParaRPr lang="en-US" sz="1100" u="sng" dirty="0" smtClean="0"/>
          </a:p>
          <a:p>
            <a:r>
              <a:rPr lang="en-US" sz="1100" u="sng" dirty="0" smtClean="0"/>
              <a:t>FR Bankers</a:t>
            </a:r>
            <a:r>
              <a:rPr lang="en-US" sz="1100" u="sng" baseline="30000" dirty="0" smtClean="0"/>
              <a:t>(1)</a:t>
            </a:r>
            <a:endParaRPr lang="en-US" sz="1100" u="sng" dirty="0" smtClean="0"/>
          </a:p>
          <a:p>
            <a:pPr lvl="1">
              <a:buFont typeface="Arial" pitchFamily="34" charset="0"/>
              <a:buChar char="•"/>
            </a:pPr>
            <a:r>
              <a:rPr lang="en-US" sz="1100" dirty="0" smtClean="0"/>
              <a:t>FR MD - TBD</a:t>
            </a:r>
          </a:p>
          <a:p>
            <a:pPr lvl="1">
              <a:buFont typeface="Arial" pitchFamily="34" charset="0"/>
              <a:buChar char="•"/>
            </a:pPr>
            <a:r>
              <a:rPr lang="en-US" sz="1100" dirty="0" smtClean="0"/>
              <a:t>FR VP – John </a:t>
            </a:r>
            <a:r>
              <a:rPr lang="en-US" sz="1100" dirty="0" err="1" smtClean="0"/>
              <a:t>Popehn</a:t>
            </a:r>
            <a:r>
              <a:rPr lang="en-US" sz="1100" dirty="0" smtClean="0"/>
              <a:t> (MN)</a:t>
            </a:r>
          </a:p>
          <a:p>
            <a:pPr lvl="1">
              <a:buFont typeface="Arial" pitchFamily="34" charset="0"/>
              <a:buChar char="•"/>
            </a:pPr>
            <a:r>
              <a:rPr lang="en-US" sz="1100" dirty="0" smtClean="0"/>
              <a:t>FR Associate - TBD</a:t>
            </a:r>
          </a:p>
          <a:p>
            <a:pPr lvl="1">
              <a:buFont typeface="Arial" pitchFamily="34" charset="0"/>
              <a:buChar char="•"/>
            </a:pPr>
            <a:r>
              <a:rPr lang="en-US" sz="1100" dirty="0" smtClean="0"/>
              <a:t>FR Analyst – TBD</a:t>
            </a:r>
          </a:p>
          <a:p>
            <a:pPr lvl="1"/>
            <a:endParaRPr lang="en-US" sz="1100" dirty="0" smtClean="0"/>
          </a:p>
          <a:p>
            <a:endParaRPr lang="en-US" sz="1100" u="sng" dirty="0" smtClean="0"/>
          </a:p>
          <a:p>
            <a:endParaRPr lang="en-US" sz="1100" u="sng" dirty="0" smtClean="0"/>
          </a:p>
          <a:p>
            <a:endParaRPr lang="en-US" sz="1100" u="sng" dirty="0" smtClean="0"/>
          </a:p>
          <a:p>
            <a:r>
              <a:rPr lang="en-US" sz="1100" u="sng" dirty="0" smtClean="0"/>
              <a:t>FR Administrators</a:t>
            </a:r>
            <a:endParaRPr lang="en-US" sz="1100" u="sng" baseline="30000" dirty="0" smtClean="0"/>
          </a:p>
          <a:p>
            <a:pPr lvl="1">
              <a:buFont typeface="Arial" pitchFamily="34" charset="0"/>
              <a:buChar char="•"/>
            </a:pPr>
            <a:r>
              <a:rPr lang="en-US" sz="1100" dirty="0" smtClean="0"/>
              <a:t>Admin 1 - TBD</a:t>
            </a:r>
          </a:p>
          <a:p>
            <a:pPr lvl="1">
              <a:buFont typeface="Arial" pitchFamily="34" charset="0"/>
              <a:buChar char="•"/>
            </a:pPr>
            <a:r>
              <a:rPr lang="en-US" sz="1100" dirty="0" smtClean="0"/>
              <a:t>Admin 2 - TBD</a:t>
            </a:r>
          </a:p>
          <a:p>
            <a:pPr lvl="1">
              <a:buFont typeface="Arial" pitchFamily="34" charset="0"/>
              <a:buChar char="•"/>
            </a:pPr>
            <a:r>
              <a:rPr lang="en-US" sz="1100" dirty="0" smtClean="0"/>
              <a:t>Admin 3 - TBD</a:t>
            </a:r>
          </a:p>
        </p:txBody>
      </p:sp>
      <p:sp>
        <p:nvSpPr>
          <p:cNvPr id="23" name="Rectangle 22"/>
          <p:cNvSpPr/>
          <p:nvPr/>
        </p:nvSpPr>
        <p:spPr>
          <a:xfrm>
            <a:off x="3124200" y="609600"/>
            <a:ext cx="2895600" cy="2566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Financial Advisory (FAS)</a:t>
            </a:r>
          </a:p>
        </p:txBody>
      </p:sp>
      <p:sp>
        <p:nvSpPr>
          <p:cNvPr id="24" name="Rectangle 23"/>
          <p:cNvSpPr/>
          <p:nvPr/>
        </p:nvSpPr>
        <p:spPr>
          <a:xfrm>
            <a:off x="6248400" y="609600"/>
            <a:ext cx="2895600" cy="2566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Financial Restructuring (FR)</a:t>
            </a:r>
          </a:p>
        </p:txBody>
      </p:sp>
      <p:sp>
        <p:nvSpPr>
          <p:cNvPr id="25" name="TextBox 24"/>
          <p:cNvSpPr txBox="1"/>
          <p:nvPr/>
        </p:nvSpPr>
        <p:spPr>
          <a:xfrm>
            <a:off x="3145180" y="969764"/>
            <a:ext cx="2722220" cy="3139321"/>
          </a:xfrm>
          <a:prstGeom prst="rect">
            <a:avLst/>
          </a:prstGeom>
          <a:noFill/>
        </p:spPr>
        <p:txBody>
          <a:bodyPr wrap="none" rtlCol="0">
            <a:spAutoFit/>
          </a:bodyPr>
          <a:lstStyle/>
          <a:p>
            <a:r>
              <a:rPr lang="en-US" sz="1100" u="sng" dirty="0" smtClean="0"/>
              <a:t>Business Line Managers</a:t>
            </a:r>
          </a:p>
          <a:p>
            <a:pPr lvl="1">
              <a:buFont typeface="Arial" pitchFamily="34" charset="0"/>
              <a:buChar char="•"/>
            </a:pPr>
            <a:r>
              <a:rPr lang="en-US" sz="1100" dirty="0" smtClean="0"/>
              <a:t>Scott Krueger (LA)</a:t>
            </a:r>
          </a:p>
          <a:p>
            <a:pPr lvl="1">
              <a:buFont typeface="Arial" pitchFamily="34" charset="0"/>
              <a:buChar char="•"/>
            </a:pPr>
            <a:r>
              <a:rPr lang="en-US" sz="1100" dirty="0" err="1" smtClean="0"/>
              <a:t>Kreg</a:t>
            </a:r>
            <a:r>
              <a:rPr lang="en-US" sz="1100" dirty="0" smtClean="0"/>
              <a:t> Jackson (CH)</a:t>
            </a:r>
          </a:p>
          <a:p>
            <a:endParaRPr lang="en-US" sz="1100" u="sng" dirty="0" smtClean="0"/>
          </a:p>
          <a:p>
            <a:endParaRPr lang="en-US" sz="1100" u="sng" dirty="0" smtClean="0"/>
          </a:p>
          <a:p>
            <a:r>
              <a:rPr lang="en-US" sz="1100" u="sng" dirty="0" smtClean="0"/>
              <a:t>FAS Bankers</a:t>
            </a:r>
            <a:r>
              <a:rPr lang="en-US" sz="1100" u="sng" baseline="30000" dirty="0" smtClean="0"/>
              <a:t>(1)</a:t>
            </a:r>
            <a:endParaRPr lang="en-US" sz="1100" u="sng" dirty="0" smtClean="0"/>
          </a:p>
          <a:p>
            <a:pPr lvl="1">
              <a:buFont typeface="Arial" pitchFamily="34" charset="0"/>
              <a:buChar char="•"/>
            </a:pPr>
            <a:r>
              <a:rPr lang="en-US" sz="1100" dirty="0" smtClean="0"/>
              <a:t>FAS MD – TBD</a:t>
            </a:r>
          </a:p>
          <a:p>
            <a:pPr lvl="1">
              <a:buFont typeface="Arial" pitchFamily="34" charset="0"/>
              <a:buChar char="•"/>
            </a:pPr>
            <a:r>
              <a:rPr lang="en-US" sz="1100" dirty="0" smtClean="0"/>
              <a:t>FAS Dir – Michael De Luke (DA)</a:t>
            </a:r>
          </a:p>
          <a:p>
            <a:pPr lvl="1">
              <a:buFont typeface="Arial" pitchFamily="34" charset="0"/>
              <a:buChar char="•"/>
            </a:pPr>
            <a:r>
              <a:rPr lang="en-US" sz="1100" dirty="0" smtClean="0"/>
              <a:t>FAS VP - TBD</a:t>
            </a:r>
          </a:p>
          <a:p>
            <a:pPr lvl="1">
              <a:buFont typeface="Arial" pitchFamily="34" charset="0"/>
              <a:buChar char="•"/>
            </a:pPr>
            <a:r>
              <a:rPr lang="en-US" sz="1100" dirty="0" smtClean="0"/>
              <a:t>FAS Associate - TBD</a:t>
            </a:r>
          </a:p>
          <a:p>
            <a:pPr lvl="1">
              <a:buFont typeface="Arial" pitchFamily="34" charset="0"/>
              <a:buChar char="•"/>
            </a:pPr>
            <a:r>
              <a:rPr lang="en-US" sz="1100" dirty="0" smtClean="0"/>
              <a:t>FAS Analyst – TBD</a:t>
            </a:r>
          </a:p>
          <a:p>
            <a:pPr lvl="1">
              <a:buFont typeface="Arial" pitchFamily="34" charset="0"/>
              <a:buChar char="•"/>
            </a:pPr>
            <a:endParaRPr lang="en-US" sz="1100" dirty="0" smtClean="0"/>
          </a:p>
          <a:p>
            <a:endParaRPr lang="en-US" sz="1100" u="sng" dirty="0" smtClean="0"/>
          </a:p>
          <a:p>
            <a:r>
              <a:rPr lang="en-US" sz="1100" u="sng" dirty="0" smtClean="0"/>
              <a:t>FAS Administrators</a:t>
            </a:r>
            <a:endParaRPr lang="en-US" sz="1100" u="sng" baseline="30000" dirty="0" smtClean="0"/>
          </a:p>
          <a:p>
            <a:pPr lvl="1">
              <a:buFont typeface="Arial" pitchFamily="34" charset="0"/>
              <a:buChar char="•"/>
            </a:pPr>
            <a:r>
              <a:rPr lang="en-US" sz="1100" dirty="0" smtClean="0"/>
              <a:t>Admin 1 – Travis Adams (LA)</a:t>
            </a:r>
          </a:p>
          <a:p>
            <a:pPr lvl="1">
              <a:buFont typeface="Arial" pitchFamily="34" charset="0"/>
              <a:buChar char="•"/>
            </a:pPr>
            <a:r>
              <a:rPr lang="en-US" sz="1100" dirty="0" smtClean="0"/>
              <a:t>Admin 2 - TBD</a:t>
            </a:r>
          </a:p>
          <a:p>
            <a:pPr lvl="1">
              <a:buFont typeface="Arial" pitchFamily="34" charset="0"/>
              <a:buChar char="•"/>
            </a:pPr>
            <a:r>
              <a:rPr lang="en-US" sz="1100" dirty="0" smtClean="0"/>
              <a:t>Admin 3 – TBD</a:t>
            </a:r>
          </a:p>
          <a:p>
            <a:pPr lvl="1"/>
            <a:endParaRPr lang="en-US" sz="1100" dirty="0" smtClean="0"/>
          </a:p>
        </p:txBody>
      </p:sp>
      <p:sp>
        <p:nvSpPr>
          <p:cNvPr id="26" name="Rectangle 25"/>
          <p:cNvSpPr/>
          <p:nvPr/>
        </p:nvSpPr>
        <p:spPr>
          <a:xfrm>
            <a:off x="3124200" y="4775032"/>
            <a:ext cx="2895600" cy="2566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Financial Sponsors (FSCG)</a:t>
            </a:r>
          </a:p>
        </p:txBody>
      </p:sp>
      <p:sp>
        <p:nvSpPr>
          <p:cNvPr id="27" name="TextBox 26"/>
          <p:cNvSpPr txBox="1"/>
          <p:nvPr/>
        </p:nvSpPr>
        <p:spPr>
          <a:xfrm>
            <a:off x="3144950" y="5157281"/>
            <a:ext cx="2157963" cy="600164"/>
          </a:xfrm>
          <a:prstGeom prst="rect">
            <a:avLst/>
          </a:prstGeom>
          <a:noFill/>
        </p:spPr>
        <p:txBody>
          <a:bodyPr wrap="none" rtlCol="0">
            <a:spAutoFit/>
          </a:bodyPr>
          <a:lstStyle/>
          <a:p>
            <a:r>
              <a:rPr lang="en-US" sz="1100" u="sng" dirty="0" smtClean="0"/>
              <a:t>FSCG Professionals</a:t>
            </a:r>
          </a:p>
          <a:p>
            <a:pPr lvl="1">
              <a:buFont typeface="Arial" pitchFamily="34" charset="0"/>
              <a:buChar char="•"/>
            </a:pPr>
            <a:r>
              <a:rPr lang="en-US" sz="1100" dirty="0" smtClean="0"/>
              <a:t>Kevin Salmini (NY)</a:t>
            </a:r>
          </a:p>
          <a:p>
            <a:pPr lvl="1">
              <a:buFont typeface="Arial" pitchFamily="34" charset="0"/>
              <a:buChar char="•"/>
            </a:pPr>
            <a:r>
              <a:rPr lang="en-US" sz="1100" dirty="0" smtClean="0"/>
              <a:t>Rachel Regenstein (NY)</a:t>
            </a:r>
          </a:p>
        </p:txBody>
      </p:sp>
      <p:sp>
        <p:nvSpPr>
          <p:cNvPr id="28" name="TextBox 27"/>
          <p:cNvSpPr txBox="1"/>
          <p:nvPr/>
        </p:nvSpPr>
        <p:spPr>
          <a:xfrm>
            <a:off x="0" y="5157281"/>
            <a:ext cx="2783134" cy="938719"/>
          </a:xfrm>
          <a:prstGeom prst="rect">
            <a:avLst/>
          </a:prstGeom>
          <a:noFill/>
        </p:spPr>
        <p:txBody>
          <a:bodyPr wrap="none" rtlCol="0">
            <a:spAutoFit/>
          </a:bodyPr>
          <a:lstStyle/>
          <a:p>
            <a:r>
              <a:rPr lang="en-US" sz="1100" u="sng" dirty="0" smtClean="0"/>
              <a:t>Capital Markets Bankers</a:t>
            </a:r>
          </a:p>
          <a:p>
            <a:pPr lvl="1">
              <a:buFont typeface="Arial" pitchFamily="34" charset="0"/>
              <a:buChar char="•"/>
            </a:pPr>
            <a:r>
              <a:rPr lang="en-US" sz="1100" dirty="0" smtClean="0"/>
              <a:t>CM MD - Chuck Yamarone (LA)</a:t>
            </a:r>
          </a:p>
          <a:p>
            <a:pPr lvl="1">
              <a:buFont typeface="Arial" pitchFamily="34" charset="0"/>
              <a:buChar char="•"/>
            </a:pPr>
            <a:r>
              <a:rPr lang="en-US" sz="1100" dirty="0" smtClean="0"/>
              <a:t>CM - Dir - Jeff </a:t>
            </a:r>
            <a:r>
              <a:rPr lang="en-US" sz="1100" dirty="0" err="1" smtClean="0"/>
              <a:t>Dorst</a:t>
            </a:r>
            <a:r>
              <a:rPr lang="en-US" sz="1100" dirty="0" smtClean="0"/>
              <a:t> (NY)</a:t>
            </a:r>
          </a:p>
          <a:p>
            <a:pPr lvl="1">
              <a:buFont typeface="Arial" pitchFamily="34" charset="0"/>
              <a:buChar char="•"/>
            </a:pPr>
            <a:r>
              <a:rPr lang="en-US" sz="1100" dirty="0" smtClean="0"/>
              <a:t>CM Associate – Candace Myung</a:t>
            </a:r>
          </a:p>
          <a:p>
            <a:pPr>
              <a:buFont typeface="Arial" pitchFamily="34" charset="0"/>
              <a:buChar char="•"/>
            </a:pPr>
            <a:endParaRPr lang="en-US" sz="1100" dirty="0" smtClean="0"/>
          </a:p>
        </p:txBody>
      </p:sp>
      <p:sp>
        <p:nvSpPr>
          <p:cNvPr id="29" name="Rectangle 28"/>
          <p:cNvSpPr/>
          <p:nvPr/>
        </p:nvSpPr>
        <p:spPr>
          <a:xfrm>
            <a:off x="0" y="4783722"/>
            <a:ext cx="2895600" cy="2566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Capital Markets (CM)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89131" y="381000"/>
            <a:ext cx="3450069"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Change Management/ Adoption Team</a:t>
            </a:r>
          </a:p>
        </p:txBody>
      </p:sp>
      <p:sp>
        <p:nvSpPr>
          <p:cNvPr id="10" name="Rectangle 9"/>
          <p:cNvSpPr/>
          <p:nvPr/>
        </p:nvSpPr>
        <p:spPr>
          <a:xfrm>
            <a:off x="5389131" y="847130"/>
            <a:ext cx="3450069" cy="25664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Change Management</a:t>
            </a:r>
          </a:p>
        </p:txBody>
      </p:sp>
      <p:sp>
        <p:nvSpPr>
          <p:cNvPr id="11" name="Rectangle 10"/>
          <p:cNvSpPr/>
          <p:nvPr/>
        </p:nvSpPr>
        <p:spPr>
          <a:xfrm>
            <a:off x="5389131" y="2057400"/>
            <a:ext cx="3450069" cy="25664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Adoption Team</a:t>
            </a:r>
          </a:p>
        </p:txBody>
      </p:sp>
      <p:sp>
        <p:nvSpPr>
          <p:cNvPr id="12" name="TextBox 11"/>
          <p:cNvSpPr txBox="1"/>
          <p:nvPr/>
        </p:nvSpPr>
        <p:spPr>
          <a:xfrm>
            <a:off x="5389132" y="1161366"/>
            <a:ext cx="3450068" cy="600164"/>
          </a:xfrm>
          <a:prstGeom prst="rect">
            <a:avLst/>
          </a:prstGeom>
          <a:noFill/>
        </p:spPr>
        <p:txBody>
          <a:bodyPr wrap="square" rtlCol="0">
            <a:spAutoFit/>
          </a:bodyPr>
          <a:lstStyle/>
          <a:p>
            <a:r>
              <a:rPr lang="en-US" sz="1100" b="1" dirty="0" err="1" smtClean="0"/>
              <a:t>Proj</a:t>
            </a:r>
            <a:r>
              <a:rPr lang="en-US" sz="1100" b="1" dirty="0" smtClean="0"/>
              <a:t>. Mgr. – Sara Clark</a:t>
            </a:r>
          </a:p>
          <a:p>
            <a:pPr>
              <a:buFont typeface="Arial" pitchFamily="34" charset="0"/>
              <a:buChar char="•"/>
            </a:pPr>
            <a:r>
              <a:rPr lang="en-US" sz="1100" dirty="0" smtClean="0"/>
              <a:t>Staff 1 - TBD</a:t>
            </a:r>
          </a:p>
          <a:p>
            <a:pPr>
              <a:buFont typeface="Arial" pitchFamily="34" charset="0"/>
              <a:buChar char="•"/>
            </a:pPr>
            <a:r>
              <a:rPr lang="en-US" sz="1100" dirty="0" smtClean="0"/>
              <a:t>Staff 2 - TBD</a:t>
            </a:r>
          </a:p>
        </p:txBody>
      </p:sp>
      <p:sp>
        <p:nvSpPr>
          <p:cNvPr id="13" name="TextBox 12"/>
          <p:cNvSpPr txBox="1"/>
          <p:nvPr/>
        </p:nvSpPr>
        <p:spPr>
          <a:xfrm>
            <a:off x="5389132" y="2390508"/>
            <a:ext cx="3450068" cy="600164"/>
          </a:xfrm>
          <a:prstGeom prst="rect">
            <a:avLst/>
          </a:prstGeom>
          <a:noFill/>
        </p:spPr>
        <p:txBody>
          <a:bodyPr wrap="square" rtlCol="0">
            <a:spAutoFit/>
          </a:bodyPr>
          <a:lstStyle/>
          <a:p>
            <a:r>
              <a:rPr lang="en-US" sz="1100" b="1" dirty="0" err="1" smtClean="0"/>
              <a:t>Proj</a:t>
            </a:r>
            <a:r>
              <a:rPr lang="en-US" sz="1100" b="1" dirty="0" smtClean="0"/>
              <a:t>. Mgr. – </a:t>
            </a:r>
            <a:r>
              <a:rPr lang="en-US" sz="1100" b="1" dirty="0" err="1" smtClean="0"/>
              <a:t>Nyomi</a:t>
            </a:r>
            <a:r>
              <a:rPr lang="en-US" sz="1100" b="1" dirty="0" smtClean="0"/>
              <a:t> </a:t>
            </a:r>
            <a:r>
              <a:rPr lang="en-US" sz="1100" b="1" dirty="0" err="1" smtClean="0"/>
              <a:t>Cassan</a:t>
            </a:r>
          </a:p>
          <a:p>
            <a:pPr>
              <a:buFont typeface="Arial" pitchFamily="34" charset="0"/>
              <a:buChar char="•"/>
            </a:pPr>
            <a:r>
              <a:rPr lang="en-US" sz="1100" dirty="0" smtClean="0"/>
              <a:t>Dave Lewis</a:t>
            </a:r>
          </a:p>
          <a:p>
            <a:pPr>
              <a:buFont typeface="Arial" pitchFamily="34" charset="0"/>
              <a:buChar char="•"/>
            </a:pPr>
            <a:r>
              <a:rPr lang="en-US" sz="1100" dirty="0" smtClean="0"/>
              <a:t>Marketing Product Managers</a:t>
            </a:r>
          </a:p>
        </p:txBody>
      </p:sp>
      <p:sp>
        <p:nvSpPr>
          <p:cNvPr id="17" name="Rectangle 16"/>
          <p:cNvSpPr/>
          <p:nvPr/>
        </p:nvSpPr>
        <p:spPr>
          <a:xfrm>
            <a:off x="5389131" y="3482102"/>
            <a:ext cx="3450069" cy="25664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Office Managers</a:t>
            </a:r>
          </a:p>
        </p:txBody>
      </p:sp>
      <p:sp>
        <p:nvSpPr>
          <p:cNvPr id="18" name="TextBox 17"/>
          <p:cNvSpPr txBox="1"/>
          <p:nvPr/>
        </p:nvSpPr>
        <p:spPr>
          <a:xfrm>
            <a:off x="5389132" y="3757613"/>
            <a:ext cx="3450068" cy="1615827"/>
          </a:xfrm>
          <a:prstGeom prst="rect">
            <a:avLst/>
          </a:prstGeom>
          <a:noFill/>
        </p:spPr>
        <p:txBody>
          <a:bodyPr wrap="square" rtlCol="0">
            <a:spAutoFit/>
          </a:bodyPr>
          <a:lstStyle/>
          <a:p>
            <a:pPr>
              <a:buFont typeface="Arial" pitchFamily="34" charset="0"/>
              <a:buChar char="•"/>
            </a:pPr>
            <a:r>
              <a:rPr lang="en-US" sz="1100" dirty="0" smtClean="0"/>
              <a:t>LA Office – Ron Lazar (LA)</a:t>
            </a:r>
          </a:p>
          <a:p>
            <a:pPr>
              <a:buFont typeface="Arial" pitchFamily="34" charset="0"/>
              <a:buChar char="•"/>
            </a:pPr>
            <a:r>
              <a:rPr lang="en-US" sz="1100" dirty="0" smtClean="0"/>
              <a:t>SF Office</a:t>
            </a:r>
          </a:p>
          <a:p>
            <a:pPr>
              <a:buFont typeface="Arial" pitchFamily="34" charset="0"/>
              <a:buChar char="•"/>
            </a:pPr>
            <a:r>
              <a:rPr lang="en-US" sz="1100" dirty="0" smtClean="0"/>
              <a:t>MN Office</a:t>
            </a:r>
          </a:p>
          <a:p>
            <a:pPr>
              <a:buFont typeface="Arial" pitchFamily="34" charset="0"/>
              <a:buChar char="•"/>
            </a:pPr>
            <a:r>
              <a:rPr lang="en-US" sz="1100" dirty="0" smtClean="0"/>
              <a:t>CH Office</a:t>
            </a:r>
          </a:p>
          <a:p>
            <a:pPr>
              <a:buFont typeface="Arial" pitchFamily="34" charset="0"/>
              <a:buChar char="•"/>
            </a:pPr>
            <a:r>
              <a:rPr lang="en-US" sz="1100" dirty="0" smtClean="0"/>
              <a:t>NY Office</a:t>
            </a:r>
          </a:p>
          <a:p>
            <a:pPr>
              <a:buFont typeface="Arial" pitchFamily="34" charset="0"/>
              <a:buChar char="•"/>
            </a:pPr>
            <a:r>
              <a:rPr lang="en-US" sz="1100" dirty="0" smtClean="0"/>
              <a:t>WA Office</a:t>
            </a:r>
          </a:p>
          <a:p>
            <a:pPr>
              <a:buFont typeface="Arial" pitchFamily="34" charset="0"/>
              <a:buChar char="•"/>
            </a:pPr>
            <a:r>
              <a:rPr lang="en-US" sz="1100" dirty="0" smtClean="0"/>
              <a:t>AT Office</a:t>
            </a:r>
          </a:p>
          <a:p>
            <a:pPr>
              <a:buFont typeface="Arial" pitchFamily="34" charset="0"/>
              <a:buChar char="•"/>
            </a:pPr>
            <a:r>
              <a:rPr lang="en-US" sz="1100" dirty="0" smtClean="0"/>
              <a:t>DA Office</a:t>
            </a:r>
          </a:p>
          <a:p>
            <a:pPr>
              <a:buFont typeface="Arial" pitchFamily="34" charset="0"/>
              <a:buChar char="•"/>
            </a:pPr>
            <a:r>
              <a:rPr lang="en-US" sz="1100" dirty="0" smtClean="0"/>
              <a:t>LO – Office – Sue Fenton (LO)</a:t>
            </a:r>
          </a:p>
        </p:txBody>
      </p:sp>
      <p:sp>
        <p:nvSpPr>
          <p:cNvPr id="19" name="Rectangle 18"/>
          <p:cNvSpPr/>
          <p:nvPr/>
        </p:nvSpPr>
        <p:spPr>
          <a:xfrm>
            <a:off x="0" y="0"/>
            <a:ext cx="9144000" cy="2286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DETAIL OF FUNCTIONAL AREA AND CHANGE MANGEMENT/ADOPTION</a:t>
            </a:r>
          </a:p>
        </p:txBody>
      </p:sp>
      <p:sp>
        <p:nvSpPr>
          <p:cNvPr id="21" name="Rectangle 20"/>
          <p:cNvSpPr/>
          <p:nvPr/>
        </p:nvSpPr>
        <p:spPr>
          <a:xfrm>
            <a:off x="283730" y="878651"/>
            <a:ext cx="3450069" cy="2566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Functional Areas</a:t>
            </a:r>
          </a:p>
        </p:txBody>
      </p:sp>
      <p:sp>
        <p:nvSpPr>
          <p:cNvPr id="22" name="Rectangle 21"/>
          <p:cNvSpPr/>
          <p:nvPr/>
        </p:nvSpPr>
        <p:spPr>
          <a:xfrm>
            <a:off x="283730" y="3526542"/>
            <a:ext cx="3450069" cy="2566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International</a:t>
            </a:r>
          </a:p>
        </p:txBody>
      </p:sp>
      <p:sp>
        <p:nvSpPr>
          <p:cNvPr id="23" name="TextBox 22"/>
          <p:cNvSpPr txBox="1"/>
          <p:nvPr/>
        </p:nvSpPr>
        <p:spPr>
          <a:xfrm>
            <a:off x="228600" y="1143000"/>
            <a:ext cx="2645931" cy="1954381"/>
          </a:xfrm>
          <a:prstGeom prst="rect">
            <a:avLst/>
          </a:prstGeom>
          <a:noFill/>
        </p:spPr>
        <p:txBody>
          <a:bodyPr wrap="square" rtlCol="0">
            <a:spAutoFit/>
          </a:bodyPr>
          <a:lstStyle/>
          <a:p>
            <a:r>
              <a:rPr lang="en-US" sz="1100" u="sng" dirty="0" smtClean="0"/>
              <a:t>Marketing</a:t>
            </a:r>
          </a:p>
          <a:p>
            <a:pPr>
              <a:buFont typeface="Arial" pitchFamily="34" charset="0"/>
              <a:buChar char="•"/>
            </a:pPr>
            <a:r>
              <a:rPr lang="en-US" sz="1100" dirty="0" smtClean="0"/>
              <a:t>Cory </a:t>
            </a:r>
            <a:r>
              <a:rPr lang="en-US" sz="1100" dirty="0" err="1" smtClean="0"/>
              <a:t>Berse</a:t>
            </a:r>
            <a:endParaRPr lang="en-US" sz="1100" dirty="0" smtClean="0"/>
          </a:p>
          <a:p>
            <a:pPr>
              <a:buFont typeface="Arial" pitchFamily="34" charset="0"/>
              <a:buChar char="•"/>
            </a:pPr>
            <a:r>
              <a:rPr lang="en-US" sz="1100" dirty="0" err="1" smtClean="0"/>
              <a:t>Nyomi</a:t>
            </a:r>
            <a:r>
              <a:rPr lang="en-US" sz="1100" dirty="0" smtClean="0"/>
              <a:t> </a:t>
            </a:r>
            <a:r>
              <a:rPr lang="en-US" sz="1100" dirty="0" err="1" smtClean="0"/>
              <a:t>Cassan</a:t>
            </a:r>
            <a:endParaRPr lang="en-US" sz="1100" dirty="0" smtClean="0"/>
          </a:p>
          <a:p>
            <a:r>
              <a:rPr lang="en-US" sz="1100" u="sng" dirty="0" smtClean="0"/>
              <a:t>Accounting</a:t>
            </a:r>
          </a:p>
          <a:p>
            <a:pPr>
              <a:buFont typeface="Arial" pitchFamily="34" charset="0"/>
              <a:buChar char="•"/>
            </a:pPr>
            <a:r>
              <a:rPr lang="en-US" sz="1100" dirty="0" smtClean="0"/>
              <a:t>Ed Taniguchi</a:t>
            </a:r>
          </a:p>
          <a:p>
            <a:r>
              <a:rPr lang="en-US" sz="1100" u="sng" dirty="0" smtClean="0"/>
              <a:t>Word Processing</a:t>
            </a:r>
          </a:p>
          <a:p>
            <a:pPr>
              <a:buFont typeface="Arial" pitchFamily="34" charset="0"/>
              <a:buChar char="•"/>
            </a:pPr>
            <a:r>
              <a:rPr lang="en-US" sz="1100" dirty="0" smtClean="0"/>
              <a:t>John Braswell</a:t>
            </a:r>
          </a:p>
          <a:p>
            <a:r>
              <a:rPr lang="en-US" sz="1100" u="sng" dirty="0" smtClean="0"/>
              <a:t>Human Resources</a:t>
            </a:r>
          </a:p>
          <a:p>
            <a:pPr>
              <a:buFont typeface="Arial" pitchFamily="34" charset="0"/>
              <a:buChar char="•"/>
            </a:pPr>
            <a:r>
              <a:rPr lang="en-US" sz="1100" dirty="0" smtClean="0"/>
              <a:t>Deirdre Johnson</a:t>
            </a:r>
          </a:p>
          <a:p>
            <a:r>
              <a:rPr lang="en-US" sz="1100" u="sng" dirty="0" smtClean="0"/>
              <a:t>Legal</a:t>
            </a:r>
          </a:p>
          <a:p>
            <a:pPr>
              <a:buFont typeface="Arial" pitchFamily="34" charset="0"/>
              <a:buChar char="•"/>
            </a:pPr>
            <a:r>
              <a:rPr lang="en-US" sz="1100" dirty="0" smtClean="0"/>
              <a:t>James Chen</a:t>
            </a:r>
          </a:p>
        </p:txBody>
      </p:sp>
      <p:sp>
        <p:nvSpPr>
          <p:cNvPr id="24" name="Rectangle 23"/>
          <p:cNvSpPr/>
          <p:nvPr/>
        </p:nvSpPr>
        <p:spPr>
          <a:xfrm>
            <a:off x="304799" y="381000"/>
            <a:ext cx="3450069"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Functional Areas</a:t>
            </a:r>
          </a:p>
        </p:txBody>
      </p:sp>
    </p:spTree>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Houlihan Default TG-Sab">
      <a:majorFont>
        <a:latin typeface="Trade Gothic LT Std"/>
        <a:ea typeface=""/>
        <a:cs typeface=""/>
      </a:majorFont>
      <a:minorFont>
        <a:latin typeface="Sabon LT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13315</TotalTime>
  <Words>664</Words>
  <Application>Microsoft Office PowerPoint</Application>
  <PresentationFormat>On-screen Show (4:3)</PresentationFormat>
  <Paragraphs>197</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blank</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dkawach</dc:creator>
  <cp:lastModifiedBy>vying</cp:lastModifiedBy>
  <cp:revision>457</cp:revision>
  <dcterms:created xsi:type="dcterms:W3CDTF">2013-08-07T17:16:45Z</dcterms:created>
  <dcterms:modified xsi:type="dcterms:W3CDTF">2013-12-18T18:31:00Z</dcterms:modified>
</cp:coreProperties>
</file>