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5" r:id="rId9"/>
    <p:sldId id="264" r:id="rId10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80" autoAdjust="0"/>
    <p:restoredTop sz="94678" autoAdjust="0"/>
  </p:normalViewPr>
  <p:slideViewPr>
    <p:cSldViewPr snapToGrid="0">
      <p:cViewPr varScale="1">
        <p:scale>
          <a:sx n="55" d="100"/>
          <a:sy n="55" d="100"/>
        </p:scale>
        <p:origin x="67" y="4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6282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671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036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Service Broker is a 10 years old technology (SQL 2005 came out in October of 2005).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people I work with don’t know about it, or think that it is something extremely complicated</a:t>
            </a:r>
          </a:p>
          <a:p>
            <a:pPr marL="171450" marR="0" lvl="0" indent="-1016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2198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794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748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27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838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0347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82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29" y="-1256503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29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29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indent="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indent="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635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85800" marR="0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524000" y="685633"/>
            <a:ext cx="9144000" cy="15594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Introduction to </a:t>
            </a:r>
            <a:br>
              <a:rPr lang="en-US" sz="4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</a:br>
            <a:r>
              <a:rPr lang="en-US" sz="60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SQL Server Service Broker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660475" y="4243481"/>
            <a:ext cx="3402842" cy="1249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Roman Tumaykin, </a:t>
            </a:r>
            <a:r>
              <a:rPr lang="en-US" sz="2400" b="1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Vladimir </a:t>
            </a:r>
            <a:r>
              <a:rPr lang="en-US" sz="2400" b="1" i="0" u="none" strike="noStrike" cap="none" baseline="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Sotirov</a:t>
            </a:r>
            <a:endParaRPr lang="en-US" sz="2400" b="1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Rouse Asset Services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Agenda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558212"/>
            <a:ext cx="10515599" cy="46187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marR="0" lvl="0" indent="38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What is SQL Server Service Broker</a:t>
            </a:r>
            <a:r>
              <a:rPr lang="en-US" sz="36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.</a:t>
            </a:r>
          </a:p>
          <a:p>
            <a:pPr marL="228600" marR="0" lvl="0" indent="38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Benefits</a:t>
            </a:r>
          </a:p>
          <a:p>
            <a:pPr marL="228600" marR="0" lvl="0" indent="38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Components </a:t>
            </a:r>
          </a:p>
          <a:p>
            <a:pPr marL="228600" marR="0" lvl="0" indent="38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Architecture</a:t>
            </a:r>
            <a:endParaRPr lang="en-US" sz="36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228600" marR="0" lvl="0" indent="38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Activation – internal &amp; external</a:t>
            </a:r>
          </a:p>
          <a:p>
            <a:pPr lvl="0" indent="38100">
              <a:spcBef>
                <a:spcPts val="300"/>
              </a:spcBef>
              <a:buSzPct val="1000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  <a:p>
            <a:pPr marL="228600" marR="0" lvl="0" indent="38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Questions</a:t>
            </a:r>
            <a:endParaRPr lang="en-US" sz="36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408276"/>
            <a:ext cx="10515599" cy="9910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What is SQL Server Service Broker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163782"/>
            <a:ext cx="10515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SQL Server Service Broker has been introduced with SQL Server 2005 (</a:t>
            </a:r>
            <a:r>
              <a:rPr lang="en-US" sz="2800" b="0" i="1" u="sng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10 years ago!!!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Name is confusing. It is not about SQL Server Service, it is a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Message Broker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, i.e. a component that handles communication between the applications</a:t>
            </a:r>
          </a:p>
          <a:p>
            <a:pPr indent="-228600">
              <a:buSzPct val="1000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asynchronous, reliable, ordered message delivery system.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It uses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durability (persistence), high availability, and fault tolerance features provided by SQL Server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SQL Server uses SQL Server Service Broker in many internal components, including database mail and extended events.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Can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be used as a standalone service, which does not have to be used in the database projects at all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Benefits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38200" y="1268083"/>
            <a:ext cx="10515599" cy="4908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28600">
              <a:buSzPct val="1000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– near real time communication between and within infrastructure modules, including database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buSzPct val="1000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processing of data;</a:t>
            </a:r>
          </a:p>
          <a:p>
            <a:pPr indent="-228600">
              <a:buSzPct val="100000"/>
            </a:pPr>
            <a:endParaRPr lang="en-US" sz="3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0" indent="-228600">
              <a:buSzPct val="1000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all non-SQL tasks away from the SQL Server</a:t>
            </a:r>
            <a:b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SzPct val="100000"/>
              <a:buNone/>
            </a:pPr>
            <a:endParaRPr lang="en-US" sz="3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117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Components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51163" y="2119745"/>
            <a:ext cx="5036127" cy="29302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Message Type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Contract</a:t>
            </a:r>
          </a:p>
          <a:p>
            <a:pPr lvl="0" indent="-228600">
              <a:lnSpc>
                <a:spcPct val="80000"/>
              </a:lnSpc>
              <a:spcBef>
                <a:spcPts val="1800"/>
              </a:spcBef>
              <a:buSzPct val="100000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 (Conversation)</a:t>
            </a:r>
          </a:p>
          <a:p>
            <a:pPr indent="-228600">
              <a:lnSpc>
                <a:spcPct val="80000"/>
              </a:lnSpc>
              <a:spcBef>
                <a:spcPts val="1800"/>
              </a:spcBef>
              <a:buSzPct val="100000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4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5" name="Shape 111"/>
          <p:cNvSpPr txBox="1">
            <a:spLocks/>
          </p:cNvSpPr>
          <p:nvPr/>
        </p:nvSpPr>
        <p:spPr>
          <a:xfrm>
            <a:off x="6650182" y="2119745"/>
            <a:ext cx="5036127" cy="3193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685800" marR="0" indent="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63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indent="-228600">
              <a:lnSpc>
                <a:spcPct val="80000"/>
              </a:lnSpc>
              <a:buSzPct val="1000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</a:p>
          <a:p>
            <a:pPr indent="-228600">
              <a:lnSpc>
                <a:spcPct val="80000"/>
              </a:lnSpc>
              <a:buSzPct val="1000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</a:p>
          <a:p>
            <a:pPr lvl="0" indent="-228600">
              <a:lnSpc>
                <a:spcPct val="80000"/>
              </a:lnSpc>
              <a:buSzPct val="100000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Conversation Group</a:t>
            </a:r>
          </a:p>
          <a:p>
            <a:pPr indent="-228600">
              <a:lnSpc>
                <a:spcPct val="80000"/>
              </a:lnSpc>
              <a:buSzPct val="100000"/>
            </a:pP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Poisoned messages</a:t>
            </a:r>
            <a:b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Architecture</a:t>
            </a:r>
            <a:endParaRPr lang="en-US" sz="4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5709" y="1677265"/>
            <a:ext cx="2556164" cy="329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Initiator Service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Flowchart: Manual Input 3"/>
          <p:cNvSpPr/>
          <p:nvPr/>
        </p:nvSpPr>
        <p:spPr>
          <a:xfrm>
            <a:off x="3655551" y="5209291"/>
            <a:ext cx="1087582" cy="692728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Initiator Application (Procedure)</a:t>
            </a:r>
            <a:endParaRPr lang="en-US" sz="1100" dirty="0"/>
          </a:p>
        </p:txBody>
      </p:sp>
      <p:sp>
        <p:nvSpPr>
          <p:cNvPr id="5" name="Flowchart: Process 4"/>
          <p:cNvSpPr/>
          <p:nvPr/>
        </p:nvSpPr>
        <p:spPr>
          <a:xfrm>
            <a:off x="3207327" y="4171965"/>
            <a:ext cx="1046019" cy="4849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Dialog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4" idx="0"/>
            <a:endCxn id="5" idx="2"/>
          </p:cNvCxnSpPr>
          <p:nvPr/>
        </p:nvCxnSpPr>
        <p:spPr>
          <a:xfrm flipH="1" flipV="1">
            <a:off x="3730337" y="4656874"/>
            <a:ext cx="469005" cy="62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3207326" y="3465382"/>
            <a:ext cx="1046020" cy="4904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Validation</a:t>
            </a:r>
            <a:endParaRPr lang="en-US" sz="1100" dirty="0"/>
          </a:p>
        </p:txBody>
      </p:sp>
      <p:sp>
        <p:nvSpPr>
          <p:cNvPr id="10" name="Flowchart: Process 9"/>
          <p:cNvSpPr/>
          <p:nvPr/>
        </p:nvSpPr>
        <p:spPr>
          <a:xfrm>
            <a:off x="3191424" y="2742885"/>
            <a:ext cx="1061922" cy="5042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Transmission Queue</a:t>
            </a:r>
            <a:endParaRPr lang="en-US" sz="1100" dirty="0"/>
          </a:p>
        </p:txBody>
      </p:sp>
      <p:sp>
        <p:nvSpPr>
          <p:cNvPr id="12" name="Flowchart: Process 11"/>
          <p:cNvSpPr/>
          <p:nvPr/>
        </p:nvSpPr>
        <p:spPr>
          <a:xfrm>
            <a:off x="3191424" y="2052652"/>
            <a:ext cx="1061922" cy="47407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Routing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5" idx="0"/>
            <a:endCxn id="9" idx="2"/>
          </p:cNvCxnSpPr>
          <p:nvPr/>
        </p:nvCxnSpPr>
        <p:spPr>
          <a:xfrm flipH="1" flipV="1">
            <a:off x="3730336" y="3955807"/>
            <a:ext cx="1" cy="2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  <a:endCxn id="10" idx="2"/>
          </p:cNvCxnSpPr>
          <p:nvPr/>
        </p:nvCxnSpPr>
        <p:spPr>
          <a:xfrm flipH="1" flipV="1">
            <a:off x="3722385" y="3247164"/>
            <a:ext cx="7951" cy="21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12" idx="2"/>
          </p:cNvCxnSpPr>
          <p:nvPr/>
        </p:nvCxnSpPr>
        <p:spPr>
          <a:xfrm flipV="1">
            <a:off x="3722385" y="2526728"/>
            <a:ext cx="0" cy="2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4428966" y="2742885"/>
            <a:ext cx="1061922" cy="62551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Initiator Service Queue</a:t>
            </a:r>
            <a:endParaRPr lang="en-US" sz="1100" dirty="0"/>
          </a:p>
        </p:txBody>
      </p:sp>
      <p:sp>
        <p:nvSpPr>
          <p:cNvPr id="24" name="Flowchart: Process 23"/>
          <p:cNvSpPr/>
          <p:nvPr/>
        </p:nvSpPr>
        <p:spPr>
          <a:xfrm>
            <a:off x="4428966" y="3550209"/>
            <a:ext cx="1061922" cy="9819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Initiator External Application Or Stored Procedure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443780" y="1677265"/>
            <a:ext cx="2556164" cy="329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Target Service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621206" y="4221864"/>
            <a:ext cx="2223657" cy="4849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Target External Application or Stored Procedure</a:t>
            </a:r>
            <a:endParaRPr lang="en-US" sz="1100" dirty="0"/>
          </a:p>
        </p:txBody>
      </p:sp>
      <p:sp>
        <p:nvSpPr>
          <p:cNvPr id="22" name="Flowchart: Process 21"/>
          <p:cNvSpPr/>
          <p:nvPr/>
        </p:nvSpPr>
        <p:spPr>
          <a:xfrm>
            <a:off x="7864577" y="3220169"/>
            <a:ext cx="1046020" cy="4904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Validation</a:t>
            </a:r>
            <a:endParaRPr lang="en-US" sz="1100" dirty="0"/>
          </a:p>
        </p:txBody>
      </p:sp>
      <p:sp>
        <p:nvSpPr>
          <p:cNvPr id="25" name="Flowchart: Process 24"/>
          <p:cNvSpPr/>
          <p:nvPr/>
        </p:nvSpPr>
        <p:spPr>
          <a:xfrm>
            <a:off x="7864577" y="1936395"/>
            <a:ext cx="1046020" cy="5042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Transmission Queue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1" idx="0"/>
            <a:endCxn id="22" idx="2"/>
          </p:cNvCxnSpPr>
          <p:nvPr/>
        </p:nvCxnSpPr>
        <p:spPr>
          <a:xfrm flipV="1">
            <a:off x="7733035" y="3710594"/>
            <a:ext cx="654552" cy="51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0"/>
            <a:endCxn id="25" idx="2"/>
          </p:cNvCxnSpPr>
          <p:nvPr/>
        </p:nvCxnSpPr>
        <p:spPr>
          <a:xfrm flipV="1">
            <a:off x="8387587" y="2440674"/>
            <a:ext cx="0" cy="77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23" idx="3"/>
          </p:cNvCxnSpPr>
          <p:nvPr/>
        </p:nvCxnSpPr>
        <p:spPr>
          <a:xfrm flipH="1">
            <a:off x="5490888" y="2188535"/>
            <a:ext cx="2373689" cy="86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693795" y="2718407"/>
            <a:ext cx="1061922" cy="62551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Target Service Queue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12" idx="3"/>
            <a:endCxn id="30" idx="1"/>
          </p:cNvCxnSpPr>
          <p:nvPr/>
        </p:nvCxnSpPr>
        <p:spPr>
          <a:xfrm>
            <a:off x="4253346" y="2289690"/>
            <a:ext cx="2440449" cy="74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1" idx="0"/>
          </p:cNvCxnSpPr>
          <p:nvPr/>
        </p:nvCxnSpPr>
        <p:spPr>
          <a:xfrm>
            <a:off x="7128163" y="3368401"/>
            <a:ext cx="604872" cy="85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2"/>
            <a:endCxn id="24" idx="0"/>
          </p:cNvCxnSpPr>
          <p:nvPr/>
        </p:nvCxnSpPr>
        <p:spPr>
          <a:xfrm>
            <a:off x="4959927" y="3368401"/>
            <a:ext cx="0" cy="18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87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 animBg="1"/>
      <p:bldP spid="12" grpId="0" animBg="1"/>
      <p:bldP spid="23" grpId="0" animBg="1"/>
      <p:bldP spid="24" grpId="0" animBg="1"/>
      <p:bldP spid="19" grpId="0" animBg="1"/>
      <p:bldP spid="21" grpId="0" animBg="1"/>
      <p:bldP spid="22" grpId="0" animBg="1"/>
      <p:bldP spid="25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Activation – internal and external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Allows to start a program (execute a stored procedure) as soon as a message arrives into a queue.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Internal activation – built in mechanism to start stored procedure(s) upon new message arrival into a queue.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External activation – a mechanism to start external application upon new message arrival into a queue. This requires activation logic implemented at the application level: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Using event notifications.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Using direct queue WAITFOR statement.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Use Cases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38200" y="1268083"/>
            <a:ext cx="10515599" cy="4908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buSzPct val="100000"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processing. Immediate response from the application to the data changes.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Replacement </a:t>
            </a:r>
            <a:r>
              <a:rPr lang="en-US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for SQL Agent </a:t>
            </a: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Jobs;</a:t>
            </a:r>
            <a:endParaRPr lang="en-US" sz="3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Near real </a:t>
            </a:r>
            <a:r>
              <a:rPr lang="en-US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time data synchronization between the database servers.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NoSQL-like </a:t>
            </a:r>
            <a:r>
              <a:rPr lang="en-US" sz="3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behavior for heavy write workloads – persist now fast, process later. Example: logging</a:t>
            </a: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.</a:t>
            </a:r>
            <a:endParaRPr lang="en-US" sz="3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60602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Questions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                                       </a:t>
            </a:r>
            <a:r>
              <a:rPr lang="en-US" sz="20000" b="0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393</Words>
  <Application>Microsoft Office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Introduction to  SQL Server Service Broker</vt:lpstr>
      <vt:lpstr>Agenda</vt:lpstr>
      <vt:lpstr>What is SQL Server Service Broker</vt:lpstr>
      <vt:lpstr>Benefits</vt:lpstr>
      <vt:lpstr>Components</vt:lpstr>
      <vt:lpstr>Architecture</vt:lpstr>
      <vt:lpstr>Activation – internal and external</vt:lpstr>
      <vt:lpstr>Use Cases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SQL Server Service Broker</dc:title>
  <cp:lastModifiedBy>Roman Tumaykin</cp:lastModifiedBy>
  <cp:revision>35</cp:revision>
  <dcterms:modified xsi:type="dcterms:W3CDTF">2016-01-05T02:29:16Z</dcterms:modified>
</cp:coreProperties>
</file>