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df93479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df93479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3a7919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3a7919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df9347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df9347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df9347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df9347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3a7919d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3a7919d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3df9347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3df9347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3a7919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3a7919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3a791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3a791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3a7919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3a791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df934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df934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3a791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3a791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3a7919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3a7919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df9347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df9347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df9347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3df9347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3a7919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3a7919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searchgate.net/publication/265086573_Trying_to_be_happier_really_can_work_Two_experimental_studies" TargetMode="External"/><Relationship Id="rId4" Type="http://schemas.openxmlformats.org/officeDocument/2006/relationships/hyperlink" Target="https://www.tandfonline.com/doi/full/10.1080/17437199.2019.1627897?src=recsy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Does exposure to happy-sounding music have an effect on mood?</a:t>
            </a:r>
            <a:endParaRPr sz="38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Ashkenazi, Tres Pimentel, Robert Turnage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5890" l="0" r="0" t="-5890"/>
          <a:stretch/>
        </p:blipFill>
        <p:spPr>
          <a:xfrm>
            <a:off x="1825200" y="1328613"/>
            <a:ext cx="53816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835625" y="1152475"/>
            <a:ext cx="1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Control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246025" y="1152475"/>
            <a:ext cx="1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Treatment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57225" y="19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257225" y="1147875"/>
            <a:ext cx="1844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significant effect sizes / variables!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Effect sizes are very small, with relatively large standard errors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particular, big standard error inflation of the treatment variable from model 2 -&gt; 3 is primarily caused by inclusion of “energy_mean”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7125775" y="1147875"/>
            <a:ext cx="184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ran many other models and are happy to share results or answer any questions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75" y="0"/>
            <a:ext cx="44264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/ Takeaways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Listening</a:t>
            </a:r>
            <a:r>
              <a:rPr lang="en"/>
              <a:t> to happy-sounding music doesn’t seem to have an effect on mood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 essentially disappears with addition of multiple covariates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seems like </a:t>
            </a:r>
            <a:r>
              <a:rPr lang="en"/>
              <a:t>high</a:t>
            </a:r>
            <a:r>
              <a:rPr lang="en"/>
              <a:t>-energy music may have more of an effect?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regressing using only energy - effect size is pretty big (although insignificant) - ~.91 on a 5 point scale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400413"/>
            <a:ext cx="53054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63" y="3333750"/>
            <a:ext cx="4924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Analysis / Takeaways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tested many other covariates: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someone hear their favorite genre?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someone like the last song the best/least?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hours of music had they listened to today?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hours of music had they listened to this week?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had they listened to the music (e.g. through headphones, computer, in car)?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as proxy for if they were paying more attention to the 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they classify this music as “similar to what they listened to”?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None of these covariates showed any promise in helping detect whether happy-sounding music boosted mood (nor did they show any indication of boosting mood themselves)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difficulty finding relevant research that could inform our power 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estimated effect size would be larger than it actually was - therefore we had less power than we believed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we may have gotten more power using a 10 point likert scale than a 5 point one (how do people think about mood?)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This, </a:t>
            </a:r>
            <a:r>
              <a:rPr lang="en"/>
              <a:t>compounded with non-compliance issues, greatly decreased our ability to detect an effect (if one existed)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Recruitment / Non-compliance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estimate the vast majority of people who took our survey came from convenience sampling - even still took a lot of effort to get people to participate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Ending total participation was 121 observations, reduced to 61 after throwing out participants who did not complete the survey, listen to every song,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second / question assumption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previously mentioned, issues with Qualtrics prevented us from placing many controls that 1. prevented people from skipping songs and 2. reliably detecting if they had done 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 able to reliably capture: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Did participants answer every question and visit every page?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long did they spend in the survey in total?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we didn’t find any significant results - we still think this was worth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find research similar to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try this experiment again using lessons learned from this 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People’s music preferences vary widely - pop, metal, folk,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happy-sounding music have the effect of making people feel happier / boosting mood?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Happy-sounding defined as “high valence” - Spotify metric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happy-sounding music does boost mood, some potential applications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Companies playing happy music in stores to make customers happier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Boost purchases in stores?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Comfort customers/patients in stressful environments?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Increase employee performance?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to happy music every day as a form of self care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sense we are testing two hypotheses: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Directly, we are testing the hypothesis that: if someone is exposed to happy-sounding music, it will have a positive effect on their mood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we are defining “happy-sounding” as a song with a high valence score from Spotify.  In a sense then, we are indirectly testing the validity of this metric.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Research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studies have shown that listening to happy music can boost mood - when the participant listens to music they enjoy [1] or to happy-sounding music with the goal of boosting mood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has been shown to reduce stress, anxiety, and nervousness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music-related studies, weirdly, do not involve listening to music - just surveys /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test this hypothesis by having people listen to music, rather than just asking their opinions on it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4430375"/>
            <a:ext cx="9144000" cy="1073700"/>
          </a:xfrm>
          <a:prstGeom prst="rect">
            <a:avLst/>
          </a:prstGeom>
          <a:noFill/>
          <a:ln cap="flat" cmpd="sng" w="9525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dk1"/>
                </a:solidFill>
              </a:rPr>
              <a:t>[1]</a:t>
            </a:r>
            <a:r>
              <a:rPr lang="en" sz="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Impact of Music on Mood: Empirical Investigation</a:t>
            </a:r>
            <a:r>
              <a:rPr lang="en" sz="600" u="sng">
                <a:solidFill>
                  <a:srgbClr val="0563C1"/>
                </a:solidFill>
              </a:rPr>
              <a:t>https://www.researchgate.net/publication/285055978_Impact_of_Music_on_Mood_Empirical_Investigation</a:t>
            </a:r>
            <a:endParaRPr baseline="30000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dk1"/>
                </a:solidFill>
              </a:rPr>
              <a:t>[2]</a:t>
            </a:r>
            <a:r>
              <a:rPr lang="en" sz="600">
                <a:solidFill>
                  <a:schemeClr val="dk1"/>
                </a:solidFill>
              </a:rPr>
              <a:t> Trying to be happier really can work: Two experimental studies (</a:t>
            </a:r>
            <a:r>
              <a:rPr lang="en" sz="6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https://www.researchgate.net/publication/265086573_Trying_to_be_happier_really_can_work_Two_experimental_studies</a:t>
            </a:r>
            <a:endParaRPr sz="600" u="sng"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dk1"/>
                </a:solidFill>
              </a:rPr>
              <a:t>[3]</a:t>
            </a:r>
            <a:r>
              <a:rPr lang="en" sz="600">
                <a:solidFill>
                  <a:schemeClr val="dk1"/>
                </a:solidFill>
              </a:rPr>
              <a:t>Effects of music interventions on stress-related outcomes: a systematic review and two meta-analyses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https://www.tandfonline.com/doi/full/10.1080/17437199.2019.1627897?src=recsys</a:t>
            </a:r>
            <a:endParaRPr sz="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Valence: musical positivity conveyed by a track (per Spotify)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Treatment: Listening to a 30 second sample from 3 “high-valence”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ROXO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Control: Listening to 30 second sample from 3 “low-valence” songs (placebo)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RO-O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asked a series of questions before and after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question: How do you feel right now?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Likert scale 1-5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took the difference of the participant’s answers in the pre and post-listening surveys as the outcome variable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3489073" y="182975"/>
            <a:ext cx="2493300" cy="10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Individuals recruited via convenience sampling and posting to relevant interest forums.  Assigned treatment/control upon entering survey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 = 120</a:t>
            </a:r>
            <a:endParaRPr sz="1000"/>
          </a:p>
        </p:txBody>
      </p:sp>
      <p:sp>
        <p:nvSpPr>
          <p:cNvPr id="97" name="Google Shape;97;p19"/>
          <p:cNvSpPr/>
          <p:nvPr/>
        </p:nvSpPr>
        <p:spPr>
          <a:xfrm>
            <a:off x="577825" y="1820370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Individuals in treatment who answered the first survey and listened to at least 1 song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 = 50</a:t>
            </a:r>
            <a:endParaRPr sz="1000"/>
          </a:p>
        </p:txBody>
      </p:sp>
      <p:sp>
        <p:nvSpPr>
          <p:cNvPr id="98" name="Google Shape;98;p19"/>
          <p:cNvSpPr/>
          <p:nvPr/>
        </p:nvSpPr>
        <p:spPr>
          <a:xfrm>
            <a:off x="6343600" y="1820250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</a:rPr>
              <a:t>Individuals in control who answered the first survey and listened to at least 1 song</a:t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</a:rPr>
              <a:t>N = 43</a:t>
            </a:r>
            <a:endParaRPr sz="1000">
              <a:solidFill>
                <a:srgbClr val="11111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77838" y="2711961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Individuals in treatment who finished the survey and listened to all 3 songs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 = 48</a:t>
            </a:r>
            <a:endParaRPr sz="1000"/>
          </a:p>
        </p:txBody>
      </p:sp>
      <p:sp>
        <p:nvSpPr>
          <p:cNvPr id="100" name="Google Shape;100;p19"/>
          <p:cNvSpPr/>
          <p:nvPr/>
        </p:nvSpPr>
        <p:spPr>
          <a:xfrm>
            <a:off x="6343612" y="2711826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</a:rPr>
              <a:t>Individuals in control who finished the survey and listened to all 3 songs</a:t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</a:rPr>
              <a:t>N = 41</a:t>
            </a:r>
            <a:endParaRPr sz="1000">
              <a:solidFill>
                <a:srgbClr val="11111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77850" y="3703752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Individuals in treatment who met duration requirements* to be considered “fully treated”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 = 33</a:t>
            </a:r>
            <a:endParaRPr sz="1000"/>
          </a:p>
        </p:txBody>
      </p:sp>
      <p:sp>
        <p:nvSpPr>
          <p:cNvPr id="102" name="Google Shape;102;p19"/>
          <p:cNvSpPr/>
          <p:nvPr/>
        </p:nvSpPr>
        <p:spPr>
          <a:xfrm>
            <a:off x="6343625" y="3703751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</a:rPr>
              <a:t>Individuals in treatment who met duration requirements* to be considered “fully treated”</a:t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</a:rPr>
              <a:t>N = 28</a:t>
            </a:r>
            <a:endParaRPr sz="1000">
              <a:solidFill>
                <a:srgbClr val="111111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489075" y="1820252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82C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27 individuals did not complete the first survey or listen to at least 1 song</a:t>
            </a:r>
            <a:endParaRPr sz="1000"/>
          </a:p>
        </p:txBody>
      </p:sp>
      <p:sp>
        <p:nvSpPr>
          <p:cNvPr id="104" name="Google Shape;104;p19"/>
          <p:cNvSpPr/>
          <p:nvPr/>
        </p:nvSpPr>
        <p:spPr>
          <a:xfrm>
            <a:off x="3489075" y="2711827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82C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 individuals did not complete the full survey after answering the first (i.e. pre-listening) survey</a:t>
            </a:r>
            <a:endParaRPr sz="1000"/>
          </a:p>
        </p:txBody>
      </p:sp>
      <p:sp>
        <p:nvSpPr>
          <p:cNvPr id="105" name="Google Shape;105;p19"/>
          <p:cNvSpPr/>
          <p:nvPr/>
        </p:nvSpPr>
        <p:spPr>
          <a:xfrm>
            <a:off x="3489075" y="3703752"/>
            <a:ext cx="2550000" cy="758400"/>
          </a:xfrm>
          <a:prstGeom prst="roundRect">
            <a:avLst>
              <a:gd fmla="val 16667" name="adj"/>
            </a:avLst>
          </a:prstGeom>
          <a:solidFill>
            <a:srgbClr val="82C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 individuals completed the survey in a time under which listening to every song in full is likely impossible</a:t>
            </a:r>
            <a:endParaRPr sz="1000"/>
          </a:p>
        </p:txBody>
      </p:sp>
      <p:cxnSp>
        <p:nvCxnSpPr>
          <p:cNvPr id="106" name="Google Shape;106;p19"/>
          <p:cNvCxnSpPr>
            <a:stCxn id="96" idx="1"/>
            <a:endCxn id="97" idx="0"/>
          </p:cNvCxnSpPr>
          <p:nvPr/>
        </p:nvCxnSpPr>
        <p:spPr>
          <a:xfrm flipH="1">
            <a:off x="1852873" y="731375"/>
            <a:ext cx="1636200" cy="108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98" idx="0"/>
            <a:endCxn id="96" idx="3"/>
          </p:cNvCxnSpPr>
          <p:nvPr/>
        </p:nvCxnSpPr>
        <p:spPr>
          <a:xfrm flipH="1" rot="5400000">
            <a:off x="6256000" y="457650"/>
            <a:ext cx="1089000" cy="163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>
            <a:stCxn id="97" idx="2"/>
            <a:endCxn id="99" idx="0"/>
          </p:cNvCxnSpPr>
          <p:nvPr/>
        </p:nvCxnSpPr>
        <p:spPr>
          <a:xfrm>
            <a:off x="1852825" y="2578770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99" idx="2"/>
            <a:endCxn id="101" idx="0"/>
          </p:cNvCxnSpPr>
          <p:nvPr/>
        </p:nvCxnSpPr>
        <p:spPr>
          <a:xfrm>
            <a:off x="1852838" y="3470361"/>
            <a:ext cx="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98" idx="2"/>
            <a:endCxn id="100" idx="0"/>
          </p:cNvCxnSpPr>
          <p:nvPr/>
        </p:nvCxnSpPr>
        <p:spPr>
          <a:xfrm>
            <a:off x="7618600" y="2578650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0" idx="2"/>
            <a:endCxn id="102" idx="0"/>
          </p:cNvCxnSpPr>
          <p:nvPr/>
        </p:nvCxnSpPr>
        <p:spPr>
          <a:xfrm>
            <a:off x="7618612" y="3470226"/>
            <a:ext cx="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and Measurement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1441"/>
            <a:ext cx="4419600" cy="149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4500"/>
            <a:ext cx="4535619" cy="23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749" y="0"/>
            <a:ext cx="3893224" cy="41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146640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94700" y="365935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232150" y="146640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25" y="3659341"/>
            <a:ext cx="4419600" cy="14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807688" y="4311450"/>
            <a:ext cx="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Operationalization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Qualtrics Design </a:t>
            </a:r>
            <a:r>
              <a:rPr lang="en"/>
              <a:t>Flow 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0" y="1712075"/>
            <a:ext cx="2248200" cy="31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675" y="1793333"/>
            <a:ext cx="5634902" cy="297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