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CD42-C766-46F8-8293-6700D69B6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100B-D2A0-4946-8AB0-66D43FEF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43C6-9EA3-4FA2-BBF8-A9B6771D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0D07-4FF4-4644-8F5A-775E1393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CD56-5B15-4958-A147-04B89CA3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0B25-7ACF-463C-AFAA-D23F3B2D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22D5F-8B9B-407C-A15A-6DBFDD73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154C-7ED4-4AA4-8757-C8CDA56A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6A4-39B4-475F-AA47-83C8A32A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9CDE-1337-4A07-A5B7-2DB19BD3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035D6-153A-4F54-9711-B90520B7C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B7429-9928-414D-9451-B18B282A1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D49D-C8EB-4DB8-A9FC-489F591D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C989-8DA3-4251-8E3D-47E77C1F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7C5-D9C9-4309-8D1D-98815329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7A1C-A15F-4848-BB48-2CB4E25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E48D-E098-444E-B315-2EE2E9C7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C337-EEEE-447C-996C-FD20D15D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4CD5-CFD2-470E-B16A-FEDCF18A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BC7E-6971-4131-87DD-1B9624EB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18A3-CA0A-481B-9A8B-BC9CD990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0172-2B69-4AC9-93F4-D04B05C0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1CA10-43B3-40E9-B5D5-76FFA08B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3DB7-042B-40E8-8BFA-BD7F999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B4DE-4BEB-48A6-B5EA-3A09F4D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8DEC-9A7E-4580-B27D-FAF9011E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CD12-1B39-4530-A6AA-14D6D19D5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528A4-3121-4BD4-8658-FC928168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33583-0222-416E-BD19-AABDA84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41A74-642B-4DE1-A28F-6BEF5F06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88C7F-08C9-446B-9892-4FABAE08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D2DB-B811-4836-A02C-4731B623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4AA2-D4DB-4199-8246-6DDC39D6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EDB04-491F-40ED-BB0F-B8D4523B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8C5F-6C01-4D97-BEFB-38063223C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F7029-30D2-42CD-A8F1-B0E7DD23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61275-1BDA-4600-A119-A03605FB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B0237-C89D-4E48-BCE1-590B66CD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7478D-34F7-4C9A-9D91-9FC1827D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4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360D-3CB9-48B2-99DA-5E1BC36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1B987-83AD-4EA4-BDEC-9D230BBC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8AD35-1EC5-43FF-B779-EFE95532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64A9-F8B9-4CF9-B5F2-E4E71694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F5EC0-46A8-4608-8CC0-A4D8CB3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39808-CCFF-43F6-8541-D1DC0AA5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16BB-7F7A-4401-9398-CB7432C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089F-A2C2-4E28-9568-FFCCBBAE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171C-BA70-420F-B84C-D035DB2B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5A75C-1EAD-483E-95E9-679C013A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CD3D-3CCC-40CF-AB48-E2EAC34C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83BA-5AEC-419D-AD6D-BF32E376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D4A30-60EA-46C7-BB17-F7CFDC51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E6BF-7459-4F30-9C12-8E6B2FFD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A301C-EF45-40BD-B36B-531176877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27BD8-A2B1-48AF-8193-40462DC97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C0BD-0AC2-410A-B56E-1AC0A236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9E39-2385-49A9-A416-5B6D5A40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8061-7805-4AC4-B5DF-0FF72E4B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9ACC4-107C-4A8B-B1BC-C8099200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480EE-D232-4144-B966-82C15E61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1E54-A703-4EDE-9CDA-DE471BEB4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29BF-83E5-46B7-8912-00B64D7B73C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9742-4075-489E-9484-71D7131E0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5B388-B4ED-4D65-AF25-2131D5731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0407-5B63-4B84-8252-1231BB1F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9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11A94E-6CE1-4F84-A149-741791448927}"/>
                  </a:ext>
                </a:extLst>
              </p:cNvPr>
              <p:cNvSpPr txBox="1"/>
              <p:nvPr/>
            </p:nvSpPr>
            <p:spPr>
              <a:xfrm>
                <a:off x="1444626" y="471057"/>
                <a:ext cx="9769743" cy="4334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𝐻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𝑜𝑝𝑡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𝑤𝑖𝑑𝑡h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𝐻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𝑜𝑝𝑡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𝑤𝑖𝑑𝑡h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11A94E-6CE1-4F84-A149-741791448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26" y="471057"/>
                <a:ext cx="9769743" cy="4334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8AB0932-ADAF-4A1E-A3B8-4A28D5E033AF}"/>
              </a:ext>
            </a:extLst>
          </p:cNvPr>
          <p:cNvGrpSpPr/>
          <p:nvPr/>
        </p:nvGrpSpPr>
        <p:grpSpPr>
          <a:xfrm>
            <a:off x="7768158" y="4923859"/>
            <a:ext cx="3985577" cy="1717040"/>
            <a:chOff x="7962900" y="4888230"/>
            <a:chExt cx="3985577" cy="1717040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FFEEFA03-90F6-4374-88DF-DC886F9A5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5022" y="4888230"/>
              <a:ext cx="2243455" cy="1717040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8BA98-B0D9-440C-A453-3B7230A2BD4E}"/>
                    </a:ext>
                  </a:extLst>
                </p:cNvPr>
                <p:cNvSpPr txBox="1"/>
                <p:nvPr/>
              </p:nvSpPr>
              <p:spPr>
                <a:xfrm>
                  <a:off x="7962900" y="5562084"/>
                  <a:ext cx="17907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𝑀𝑀𝑃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8BA98-B0D9-440C-A453-3B7230A2B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900" y="5562084"/>
                  <a:ext cx="17907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25F02-7008-459C-B1DE-E62A42494184}"/>
                  </a:ext>
                </a:extLst>
              </p:cNvPr>
              <p:cNvSpPr txBox="1"/>
              <p:nvPr/>
            </p:nvSpPr>
            <p:spPr>
              <a:xfrm>
                <a:off x="6744697" y="3401767"/>
                <a:ext cx="6096000" cy="1424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solidFill>
                                <a:srgbClr val="CC66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𝑀𝑀𝑃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180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CC66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25F02-7008-459C-B1DE-E62A42494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97" y="3401767"/>
                <a:ext cx="6096000" cy="14246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0AE796E-5D3B-4169-9D21-6E28DBEBD811}"/>
              </a:ext>
            </a:extLst>
          </p:cNvPr>
          <p:cNvSpPr txBox="1"/>
          <p:nvPr/>
        </p:nvSpPr>
        <p:spPr>
          <a:xfrm>
            <a:off x="7065000" y="100592"/>
            <a:ext cx="20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diffusion</a:t>
            </a:r>
          </a:p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limited by presence of matrix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8E0E6-24AC-48A6-8D2E-45BC782F50E4}"/>
              </a:ext>
            </a:extLst>
          </p:cNvPr>
          <p:cNvSpPr txBox="1"/>
          <p:nvPr/>
        </p:nvSpPr>
        <p:spPr>
          <a:xfrm>
            <a:off x="2622703" y="132759"/>
            <a:ext cx="326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proliferation</a:t>
            </a:r>
          </a:p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carrying capacity is lowered by presents of matrix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5EA27D-35E4-4F09-805E-873578CBE360}"/>
              </a:ext>
            </a:extLst>
          </p:cNvPr>
          <p:cNvSpPr txBox="1"/>
          <p:nvPr/>
        </p:nvSpPr>
        <p:spPr>
          <a:xfrm>
            <a:off x="1200134" y="4401884"/>
            <a:ext cx="729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diffusion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B65889-8562-4667-B7DD-4C7B7A1E64F6}"/>
              </a:ext>
            </a:extLst>
          </p:cNvPr>
          <p:cNvSpPr txBox="1"/>
          <p:nvPr/>
        </p:nvSpPr>
        <p:spPr>
          <a:xfrm>
            <a:off x="2159000" y="5576680"/>
            <a:ext cx="729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diffusion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0696F-9F5A-43BA-8661-2FB0AE59B013}"/>
              </a:ext>
            </a:extLst>
          </p:cNvPr>
          <p:cNvSpPr txBox="1"/>
          <p:nvPr/>
        </p:nvSpPr>
        <p:spPr>
          <a:xfrm>
            <a:off x="8988483" y="4517989"/>
            <a:ext cx="729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diffusion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84DC0-815C-4DE8-8285-F1716B4DCC20}"/>
              </a:ext>
            </a:extLst>
          </p:cNvPr>
          <p:cNvSpPr txBox="1"/>
          <p:nvPr/>
        </p:nvSpPr>
        <p:spPr>
          <a:xfrm>
            <a:off x="10144101" y="173373"/>
            <a:ext cx="150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slower growth/death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from non-optimal pH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1AD5E-E900-4D93-A3EB-55B8414DDA31}"/>
              </a:ext>
            </a:extLst>
          </p:cNvPr>
          <p:cNvSpPr txBox="1"/>
          <p:nvPr/>
        </p:nvSpPr>
        <p:spPr>
          <a:xfrm>
            <a:off x="5368688" y="3447557"/>
            <a:ext cx="1256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optimal pH curve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5E198C-8724-4EEC-995E-AF9C46D78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861" y="2029702"/>
            <a:ext cx="2438078" cy="1461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B6BAAB-0E81-417E-926F-F7A7033CC66A}"/>
                  </a:ext>
                </a:extLst>
              </p:cNvPr>
              <p:cNvSpPr txBox="1"/>
              <p:nvPr/>
            </p:nvSpPr>
            <p:spPr>
              <a:xfrm>
                <a:off x="-73025" y="4415471"/>
                <a:ext cx="6318250" cy="1424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𝑎𝑐𝑖𝑑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𝑛𝑒𝑢𝑡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𝑛𝑒𝑢𝑡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B6BAAB-0E81-417E-926F-F7A7033CC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025" y="4415471"/>
                <a:ext cx="6318250" cy="14246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0912E57-5A5D-4566-A51A-E6BC89FBF2AA}"/>
              </a:ext>
            </a:extLst>
          </p:cNvPr>
          <p:cNvSpPr txBox="1"/>
          <p:nvPr/>
        </p:nvSpPr>
        <p:spPr>
          <a:xfrm>
            <a:off x="1972820" y="4276971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acid production</a:t>
            </a:r>
          </a:p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by tumor cells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EB400B-960A-477A-B190-F7ECB4BE817B}"/>
              </a:ext>
            </a:extLst>
          </p:cNvPr>
          <p:cNvSpPr txBox="1"/>
          <p:nvPr/>
        </p:nvSpPr>
        <p:spPr>
          <a:xfrm>
            <a:off x="3122347" y="4263384"/>
            <a:ext cx="15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hydrogen uptake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by surrounding tissue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F51532-8F07-477E-92A1-D972E9E6AFF6}"/>
              </a:ext>
            </a:extLst>
          </p:cNvPr>
          <p:cNvSpPr txBox="1"/>
          <p:nvPr/>
        </p:nvSpPr>
        <p:spPr>
          <a:xfrm>
            <a:off x="4654744" y="4444808"/>
            <a:ext cx="1674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acid-base neutralization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EB810E-D10B-46F6-A8E4-6C8C1138400F}"/>
              </a:ext>
            </a:extLst>
          </p:cNvPr>
          <p:cNvSpPr txBox="1"/>
          <p:nvPr/>
        </p:nvSpPr>
        <p:spPr>
          <a:xfrm>
            <a:off x="3626271" y="5569886"/>
            <a:ext cx="1674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acid-base neutralization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C25F7-2415-482E-A6EF-C72BCA112537}"/>
              </a:ext>
            </a:extLst>
          </p:cNvPr>
          <p:cNvSpPr txBox="1"/>
          <p:nvPr/>
        </p:nvSpPr>
        <p:spPr>
          <a:xfrm>
            <a:off x="2779239" y="5747759"/>
            <a:ext cx="95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bicarbonate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20FA5E-756B-4A3A-B3AB-E37A9D718682}"/>
              </a:ext>
            </a:extLst>
          </p:cNvPr>
          <p:cNvSpPr txBox="1"/>
          <p:nvPr/>
        </p:nvSpPr>
        <p:spPr>
          <a:xfrm>
            <a:off x="9394699" y="3384227"/>
            <a:ext cx="2000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matrix degradation by MMPs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48D4DD-599C-4153-8F19-4696C19843B2}"/>
              </a:ext>
            </a:extLst>
          </p:cNvPr>
          <p:cNvSpPr txBox="1"/>
          <p:nvPr/>
        </p:nvSpPr>
        <p:spPr>
          <a:xfrm>
            <a:off x="9627312" y="4479451"/>
            <a:ext cx="1249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MMP production</a:t>
            </a:r>
          </a:p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by tumor cells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2A614-1E3B-4272-A833-63E813553633}"/>
              </a:ext>
            </a:extLst>
          </p:cNvPr>
          <p:cNvSpPr txBox="1"/>
          <p:nvPr/>
        </p:nvSpPr>
        <p:spPr>
          <a:xfrm>
            <a:off x="10758204" y="4037995"/>
            <a:ext cx="132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MMP degradation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955D06-07D3-421E-B93F-6CA86F7EF5AD}"/>
              </a:ext>
            </a:extLst>
          </p:cNvPr>
          <p:cNvSpPr txBox="1"/>
          <p:nvPr/>
        </p:nvSpPr>
        <p:spPr>
          <a:xfrm>
            <a:off x="7557309" y="5909066"/>
            <a:ext cx="1952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pH-dependent MMP activity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44AE0F-415E-4DD7-8E57-41DF9CB7AB6C}"/>
              </a:ext>
            </a:extLst>
          </p:cNvPr>
          <p:cNvSpPr txBox="1"/>
          <p:nvPr/>
        </p:nvSpPr>
        <p:spPr>
          <a:xfrm>
            <a:off x="638767" y="661129"/>
            <a:ext cx="95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healthy cells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421B6C-E24E-46CB-81E6-04458438B0D0}"/>
              </a:ext>
            </a:extLst>
          </p:cNvPr>
          <p:cNvSpPr txBox="1"/>
          <p:nvPr/>
        </p:nvSpPr>
        <p:spPr>
          <a:xfrm>
            <a:off x="638767" y="1241733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tumor cells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D12254-2FBE-4D3D-B9B9-93DE2AAF5443}"/>
              </a:ext>
            </a:extLst>
          </p:cNvPr>
          <p:cNvSpPr txBox="1"/>
          <p:nvPr/>
        </p:nvSpPr>
        <p:spPr>
          <a:xfrm>
            <a:off x="-24900" y="4600136"/>
            <a:ext cx="669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protons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6D21B6-4EC3-47E4-BFDA-0E24E85D58A0}"/>
              </a:ext>
            </a:extLst>
          </p:cNvPr>
          <p:cNvSpPr txBox="1"/>
          <p:nvPr/>
        </p:nvSpPr>
        <p:spPr>
          <a:xfrm>
            <a:off x="734076" y="5231042"/>
            <a:ext cx="932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bicarbonate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treatment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43B21A-217A-4A3B-B96F-8E1D6FED00F0}"/>
              </a:ext>
            </a:extLst>
          </p:cNvPr>
          <p:cNvSpPr txBox="1"/>
          <p:nvPr/>
        </p:nvSpPr>
        <p:spPr>
          <a:xfrm>
            <a:off x="7372231" y="3545402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C66FF"/>
                </a:solidFill>
              </a:rPr>
              <a:t>generalized</a:t>
            </a:r>
          </a:p>
          <a:p>
            <a:pPr algn="ctr"/>
            <a:r>
              <a:rPr lang="en-US" sz="1200" dirty="0">
                <a:solidFill>
                  <a:srgbClr val="CC66FF"/>
                </a:solidFill>
              </a:rPr>
              <a:t>extracellular matrix</a:t>
            </a:r>
            <a:endParaRPr lang="en-US" dirty="0">
              <a:solidFill>
                <a:srgbClr val="CC6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DC522C-DAD1-43C3-8FD7-765F8E12D58D}"/>
              </a:ext>
            </a:extLst>
          </p:cNvPr>
          <p:cNvSpPr txBox="1"/>
          <p:nvPr/>
        </p:nvSpPr>
        <p:spPr>
          <a:xfrm>
            <a:off x="7875284" y="4302492"/>
            <a:ext cx="586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MMPs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A825E1-12A3-5497-8B35-BFB7FA6BBAD1}"/>
              </a:ext>
            </a:extLst>
          </p:cNvPr>
          <p:cNvCxnSpPr/>
          <p:nvPr/>
        </p:nvCxnSpPr>
        <p:spPr>
          <a:xfrm>
            <a:off x="3092692" y="5286563"/>
            <a:ext cx="342900" cy="342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29EFE-78EB-46C7-54DE-BAE7FB058948}"/>
              </a:ext>
            </a:extLst>
          </p:cNvPr>
          <p:cNvCxnSpPr/>
          <p:nvPr/>
        </p:nvCxnSpPr>
        <p:spPr>
          <a:xfrm flipH="1">
            <a:off x="3079494" y="5286563"/>
            <a:ext cx="347472" cy="347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1A8071-1BCE-D2C3-C1E8-2F6D29A9BD9A}"/>
              </a:ext>
            </a:extLst>
          </p:cNvPr>
          <p:cNvCxnSpPr/>
          <p:nvPr/>
        </p:nvCxnSpPr>
        <p:spPr>
          <a:xfrm>
            <a:off x="3478831" y="5692707"/>
            <a:ext cx="712169" cy="687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60EE13-77C7-0AD3-3B65-0A5A644DC428}"/>
              </a:ext>
            </a:extLst>
          </p:cNvPr>
          <p:cNvSpPr txBox="1"/>
          <p:nvPr/>
        </p:nvSpPr>
        <p:spPr>
          <a:xfrm>
            <a:off x="3883901" y="6360531"/>
            <a:ext cx="236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initial conditions to introduce B into system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155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Cotner</dc:creator>
  <cp:lastModifiedBy>Michael Cotner</cp:lastModifiedBy>
  <cp:revision>5</cp:revision>
  <dcterms:created xsi:type="dcterms:W3CDTF">2022-04-16T21:26:46Z</dcterms:created>
  <dcterms:modified xsi:type="dcterms:W3CDTF">2022-05-03T17:45:24Z</dcterms:modified>
</cp:coreProperties>
</file>