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0" autoAdjust="0"/>
  </p:normalViewPr>
  <p:slideViewPr>
    <p:cSldViewPr snapToGrid="0">
      <p:cViewPr varScale="1">
        <p:scale>
          <a:sx n="139" d="100"/>
          <a:sy n="139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1edbc5b9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1edbc5b9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1edbc5b9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1edbc5b9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1edbc5b94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1edbc5b94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1edbc5b94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1edbc5b94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02da4598f_1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02da4598f_1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02da4598f_1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02da4598f_1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847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90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6720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030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2460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079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395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16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157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832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643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557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538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9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816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004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7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685953" y="1885950"/>
            <a:ext cx="4942506" cy="1697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dirty="0"/>
              <a:t>SISTEMA WEB DE GESTION</a:t>
            </a:r>
            <a:endParaRPr dirty="0"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dirty="0"/>
              <a:t>Huamani Querol, </a:t>
            </a:r>
            <a:r>
              <a:rPr lang="es-PE" dirty="0" err="1"/>
              <a:t>Hector</a:t>
            </a:r>
            <a:endParaRPr lang="es-PE" dirty="0"/>
          </a:p>
          <a:p>
            <a:pPr marL="285750" lvl="0" indent="-285750" algn="ctr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PE" dirty="0"/>
          </a:p>
          <a:p>
            <a:pPr marL="285750" lvl="0" indent="-285750" 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dirty="0" err="1"/>
              <a:t>Yachi</a:t>
            </a:r>
            <a:r>
              <a:rPr lang="es-PE" dirty="0"/>
              <a:t> </a:t>
            </a:r>
            <a:r>
              <a:rPr lang="es-PE" dirty="0" err="1"/>
              <a:t>Huaman</a:t>
            </a:r>
            <a:r>
              <a:rPr lang="es-PE" dirty="0"/>
              <a:t>, Richard</a:t>
            </a:r>
            <a:endParaRPr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130832" y="-177916"/>
            <a:ext cx="5366199" cy="4127731"/>
            <a:chOff x="605249" y="402075"/>
            <a:chExt cx="5046297" cy="3600464"/>
          </a:xfrm>
        </p:grpSpPr>
        <p:sp>
          <p:nvSpPr>
            <p:cNvPr id="51" name="Google Shape;51;p16"/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Sistema a </a:t>
            </a:r>
            <a:r>
              <a:rPr lang="en-US" sz="2800" dirty="0" err="1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desarrollar</a:t>
            </a:r>
            <a:r>
              <a:rPr lang="en-US" sz="2800" dirty="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</a:p>
        </p:txBody>
      </p:sp>
      <p:grpSp>
        <p:nvGrpSpPr>
          <p:cNvPr id="66" name="Google Shape;66;p17"/>
          <p:cNvGrpSpPr/>
          <p:nvPr/>
        </p:nvGrpSpPr>
        <p:grpSpPr>
          <a:xfrm>
            <a:off x="710262" y="1427550"/>
            <a:ext cx="4669811" cy="2159165"/>
            <a:chOff x="710263" y="1427550"/>
            <a:chExt cx="3719970" cy="2159165"/>
          </a:xfrm>
        </p:grpSpPr>
        <p:sp>
          <p:nvSpPr>
            <p:cNvPr id="68" name="Google Shape;68;p17"/>
            <p:cNvSpPr txBox="1"/>
            <p:nvPr/>
          </p:nvSpPr>
          <p:spPr>
            <a:xfrm>
              <a:off x="710263" y="2099220"/>
              <a:ext cx="3719970" cy="14874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s-ES" sz="1200" dirty="0">
                  <a:latin typeface="Verdana" panose="020B0604030504040204" pitchFamily="34" charset="0"/>
                  <a:ea typeface="Verdana" panose="020B0604030504040204" pitchFamily="34" charset="0"/>
                  <a:cs typeface="Roboto"/>
                  <a:sym typeface="Roboto"/>
                </a:rPr>
                <a:t>El software será multiplataforma y fácil de utilizar</a:t>
              </a:r>
            </a:p>
            <a:p>
              <a:pPr lvl="0"/>
              <a:endParaRPr lang="es-ES" sz="1200" dirty="0"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s-ES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El  modelo  de  la  arquitectura  que  se  usará  en el  proyecto  será  Cliente Servidor.</a:t>
              </a:r>
            </a:p>
            <a:p>
              <a:pPr lvl="0"/>
              <a:endParaRPr lang="es-ES" sz="12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s-ES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Se desarrollara módulos </a:t>
              </a:r>
              <a:endParaRPr sz="1200" dirty="0"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endParaRPr>
            </a:p>
          </p:txBody>
        </p:sp>
        <p:sp>
          <p:nvSpPr>
            <p:cNvPr id="69" name="Google Shape;69;p17"/>
            <p:cNvSpPr txBox="1"/>
            <p:nvPr/>
          </p:nvSpPr>
          <p:spPr>
            <a:xfrm>
              <a:off x="710263" y="1427550"/>
              <a:ext cx="571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3" name="Google Shape;1162;p35">
            <a:extLst>
              <a:ext uri="{FF2B5EF4-FFF2-40B4-BE49-F238E27FC236}">
                <a16:creationId xmlns:a16="http://schemas.microsoft.com/office/drawing/2014/main" id="{6FEBD551-B075-4096-89B8-F8C6193D5EEE}"/>
              </a:ext>
            </a:extLst>
          </p:cNvPr>
          <p:cNvSpPr/>
          <p:nvPr/>
        </p:nvSpPr>
        <p:spPr>
          <a:xfrm>
            <a:off x="2500839" y="4314001"/>
            <a:ext cx="87453" cy="86583"/>
          </a:xfrm>
          <a:custGeom>
            <a:avLst/>
            <a:gdLst/>
            <a:ahLst/>
            <a:cxnLst/>
            <a:rect l="l" t="t" r="r" b="b"/>
            <a:pathLst>
              <a:path w="3620" h="3584" extrusionOk="0">
                <a:moveTo>
                  <a:pt x="1806" y="366"/>
                </a:moveTo>
                <a:cubicBezTo>
                  <a:pt x="2523" y="366"/>
                  <a:pt x="3240" y="846"/>
                  <a:pt x="3240" y="1807"/>
                </a:cubicBezTo>
                <a:cubicBezTo>
                  <a:pt x="3240" y="2695"/>
                  <a:pt x="2523" y="3140"/>
                  <a:pt x="1806" y="3140"/>
                </a:cubicBezTo>
                <a:cubicBezTo>
                  <a:pt x="1090" y="3140"/>
                  <a:pt x="373" y="2695"/>
                  <a:pt x="373" y="1807"/>
                </a:cubicBezTo>
                <a:cubicBezTo>
                  <a:pt x="373" y="846"/>
                  <a:pt x="1090" y="366"/>
                  <a:pt x="1806" y="366"/>
                </a:cubicBezTo>
                <a:close/>
                <a:moveTo>
                  <a:pt x="1806" y="1"/>
                </a:moveTo>
                <a:cubicBezTo>
                  <a:pt x="832" y="1"/>
                  <a:pt x="0" y="832"/>
                  <a:pt x="0" y="1807"/>
                </a:cubicBezTo>
                <a:cubicBezTo>
                  <a:pt x="0" y="2753"/>
                  <a:pt x="717" y="3584"/>
                  <a:pt x="1663" y="3584"/>
                </a:cubicBezTo>
                <a:cubicBezTo>
                  <a:pt x="2695" y="3584"/>
                  <a:pt x="3495" y="2838"/>
                  <a:pt x="3577" y="1955"/>
                </a:cubicBezTo>
                <a:lnTo>
                  <a:pt x="3577" y="1955"/>
                </a:lnTo>
                <a:cubicBezTo>
                  <a:pt x="3610" y="1929"/>
                  <a:pt x="3620" y="1879"/>
                  <a:pt x="3584" y="1807"/>
                </a:cubicBezTo>
                <a:lnTo>
                  <a:pt x="3584" y="1807"/>
                </a:lnTo>
                <a:cubicBezTo>
                  <a:pt x="3584" y="1807"/>
                  <a:pt x="3584" y="1807"/>
                  <a:pt x="3584" y="1807"/>
                </a:cubicBezTo>
                <a:cubicBezTo>
                  <a:pt x="3620" y="1725"/>
                  <a:pt x="3610" y="1669"/>
                  <a:pt x="3576" y="1639"/>
                </a:cubicBezTo>
                <a:lnTo>
                  <a:pt x="3576" y="1639"/>
                </a:lnTo>
                <a:cubicBezTo>
                  <a:pt x="3500" y="739"/>
                  <a:pt x="2806" y="1"/>
                  <a:pt x="18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44A52-449E-4EED-9986-0072D0C7D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803" y="4314001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28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Metas de negocio del sistema </a:t>
            </a:r>
          </a:p>
        </p:txBody>
      </p:sp>
      <p:grpSp>
        <p:nvGrpSpPr>
          <p:cNvPr id="112" name="Google Shape;112;p18"/>
          <p:cNvGrpSpPr/>
          <p:nvPr/>
        </p:nvGrpSpPr>
        <p:grpSpPr>
          <a:xfrm>
            <a:off x="1237623" y="1489225"/>
            <a:ext cx="4578786" cy="2760812"/>
            <a:chOff x="415697" y="4018475"/>
            <a:chExt cx="2672317" cy="1689687"/>
          </a:xfrm>
        </p:grpSpPr>
        <p:sp>
          <p:nvSpPr>
            <p:cNvPr id="113" name="Google Shape;113;p18"/>
            <p:cNvSpPr txBox="1"/>
            <p:nvPr/>
          </p:nvSpPr>
          <p:spPr>
            <a:xfrm>
              <a:off x="415698" y="4267643"/>
              <a:ext cx="2600090" cy="14405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s-ES" sz="1200" dirty="0">
                  <a:latin typeface="Verdana" panose="020B0604030504040204" pitchFamily="34" charset="0"/>
                  <a:ea typeface="Verdana" panose="020B0604030504040204" pitchFamily="34" charset="0"/>
                  <a:cs typeface="Roboto"/>
                  <a:sym typeface="Roboto"/>
                </a:rPr>
                <a:t>Cuantificación inmediata de los costes producidos por la asistencia 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s-ES" sz="1200" dirty="0">
                  <a:latin typeface="Verdana" panose="020B0604030504040204" pitchFamily="34" charset="0"/>
                  <a:ea typeface="Verdana" panose="020B0604030504040204" pitchFamily="34" charset="0"/>
                  <a:cs typeface="Roboto"/>
                  <a:sym typeface="Roboto"/>
                </a:rPr>
                <a:t>Presentación  y prescripción adecuada  de  las  instrucciones  e  informes  asistenciales  a  los pacientes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Disminución de los errores en el manejo de la información asistencial.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Mejorar la calidad de atención a los pacientes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200" dirty="0"/>
                <a:t>Identificación correcta de los pacientes atendidos.</a:t>
              </a:r>
              <a:endParaRPr lang="en-US" sz="12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lvl="0" algn="ctr"/>
              <a:endParaRPr lang="es-E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415697" y="4018475"/>
              <a:ext cx="2672317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endParaRPr sz="17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191DA96-0226-4DE2-9098-2ED7DA574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6" y="4310513"/>
            <a:ext cx="553594" cy="5472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</p:txBody>
      </p:sp>
      <p:grpSp>
        <p:nvGrpSpPr>
          <p:cNvPr id="198" name="Google Shape;198;p20"/>
          <p:cNvGrpSpPr/>
          <p:nvPr/>
        </p:nvGrpSpPr>
        <p:grpSpPr>
          <a:xfrm>
            <a:off x="812343" y="3590492"/>
            <a:ext cx="3924661" cy="698326"/>
            <a:chOff x="1071359" y="3049965"/>
            <a:chExt cx="4344048" cy="698326"/>
          </a:xfrm>
        </p:grpSpPr>
        <p:sp>
          <p:nvSpPr>
            <p:cNvPr id="199" name="Google Shape;199;p20"/>
            <p:cNvSpPr txBox="1"/>
            <p:nvPr/>
          </p:nvSpPr>
          <p:spPr>
            <a:xfrm>
              <a:off x="1071359" y="3213391"/>
              <a:ext cx="2832948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0"/>
            <p:cNvSpPr txBox="1"/>
            <p:nvPr/>
          </p:nvSpPr>
          <p:spPr>
            <a:xfrm>
              <a:off x="1071359" y="3049965"/>
              <a:ext cx="4344048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700" dirty="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Qué condiciones afectan el desarrollo?</a:t>
              </a:r>
              <a:endParaRPr sz="1700" dirty="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4" name="Google Shape;204;p20"/>
          <p:cNvGrpSpPr/>
          <p:nvPr/>
        </p:nvGrpSpPr>
        <p:grpSpPr>
          <a:xfrm>
            <a:off x="735030" y="2463190"/>
            <a:ext cx="4032682" cy="881737"/>
            <a:chOff x="457188" y="1434480"/>
            <a:chExt cx="4032682" cy="881737"/>
          </a:xfrm>
        </p:grpSpPr>
        <p:sp>
          <p:nvSpPr>
            <p:cNvPr id="205" name="Google Shape;205;p20"/>
            <p:cNvSpPr txBox="1"/>
            <p:nvPr/>
          </p:nvSpPr>
          <p:spPr>
            <a:xfrm>
              <a:off x="565209" y="1434480"/>
              <a:ext cx="3924661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700" dirty="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Qué permitirá hacer el sistema</a:t>
              </a:r>
              <a:endParaRPr sz="1700" dirty="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" name="Google Shape;206;p20"/>
            <p:cNvSpPr txBox="1"/>
            <p:nvPr/>
          </p:nvSpPr>
          <p:spPr>
            <a:xfrm>
              <a:off x="457188" y="1781317"/>
              <a:ext cx="3867678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" name="Google Shape;198;p20">
            <a:extLst>
              <a:ext uri="{FF2B5EF4-FFF2-40B4-BE49-F238E27FC236}">
                <a16:creationId xmlns:a16="http://schemas.microsoft.com/office/drawing/2014/main" id="{98CB52C2-1727-4CAF-A9ED-8567AB855ADF}"/>
              </a:ext>
            </a:extLst>
          </p:cNvPr>
          <p:cNvGrpSpPr/>
          <p:nvPr/>
        </p:nvGrpSpPr>
        <p:grpSpPr>
          <a:xfrm>
            <a:off x="4821723" y="3537842"/>
            <a:ext cx="3924661" cy="749700"/>
            <a:chOff x="1071359" y="2998591"/>
            <a:chExt cx="4344048" cy="749700"/>
          </a:xfrm>
        </p:grpSpPr>
        <p:sp>
          <p:nvSpPr>
            <p:cNvPr id="32" name="Google Shape;199;p20">
              <a:extLst>
                <a:ext uri="{FF2B5EF4-FFF2-40B4-BE49-F238E27FC236}">
                  <a16:creationId xmlns:a16="http://schemas.microsoft.com/office/drawing/2014/main" id="{E4AFC7EE-475A-45CF-82AA-F12F901D97A6}"/>
                </a:ext>
              </a:extLst>
            </p:cNvPr>
            <p:cNvSpPr txBox="1"/>
            <p:nvPr/>
          </p:nvSpPr>
          <p:spPr>
            <a:xfrm>
              <a:off x="1071359" y="3213391"/>
              <a:ext cx="2832948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" name="Google Shape;200;p20">
              <a:extLst>
                <a:ext uri="{FF2B5EF4-FFF2-40B4-BE49-F238E27FC236}">
                  <a16:creationId xmlns:a16="http://schemas.microsoft.com/office/drawing/2014/main" id="{79EB8557-DCAF-4264-81D8-4B05C2799A5E}"/>
                </a:ext>
              </a:extLst>
            </p:cNvPr>
            <p:cNvSpPr txBox="1"/>
            <p:nvPr/>
          </p:nvSpPr>
          <p:spPr>
            <a:xfrm>
              <a:off x="1071359" y="2998591"/>
              <a:ext cx="4344048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700" dirty="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Qué oportunidades deben aprovecharse?</a:t>
              </a:r>
              <a:endParaRPr sz="1700" dirty="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204;p20">
            <a:extLst>
              <a:ext uri="{FF2B5EF4-FFF2-40B4-BE49-F238E27FC236}">
                <a16:creationId xmlns:a16="http://schemas.microsoft.com/office/drawing/2014/main" id="{F8805854-185C-4282-BA4E-0A3CE88A0D0D}"/>
              </a:ext>
            </a:extLst>
          </p:cNvPr>
          <p:cNvGrpSpPr/>
          <p:nvPr/>
        </p:nvGrpSpPr>
        <p:grpSpPr>
          <a:xfrm>
            <a:off x="4767712" y="2462396"/>
            <a:ext cx="4032682" cy="881737"/>
            <a:chOff x="457188" y="1434480"/>
            <a:chExt cx="4032682" cy="881737"/>
          </a:xfrm>
        </p:grpSpPr>
        <p:sp>
          <p:nvSpPr>
            <p:cNvPr id="35" name="Google Shape;205;p20">
              <a:extLst>
                <a:ext uri="{FF2B5EF4-FFF2-40B4-BE49-F238E27FC236}">
                  <a16:creationId xmlns:a16="http://schemas.microsoft.com/office/drawing/2014/main" id="{2314A34A-BCCB-4AE8-A729-0E1B28B0F4D5}"/>
                </a:ext>
              </a:extLst>
            </p:cNvPr>
            <p:cNvSpPr txBox="1"/>
            <p:nvPr/>
          </p:nvSpPr>
          <p:spPr>
            <a:xfrm>
              <a:off x="565209" y="1434480"/>
              <a:ext cx="3924661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700" dirty="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Qué problemas amenazan al desarrollo</a:t>
              </a:r>
              <a:endParaRPr sz="1700" dirty="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" name="Google Shape;206;p20">
              <a:extLst>
                <a:ext uri="{FF2B5EF4-FFF2-40B4-BE49-F238E27FC236}">
                  <a16:creationId xmlns:a16="http://schemas.microsoft.com/office/drawing/2014/main" id="{C222D429-B04B-424E-8733-E98110280240}"/>
                </a:ext>
              </a:extLst>
            </p:cNvPr>
            <p:cNvSpPr txBox="1"/>
            <p:nvPr/>
          </p:nvSpPr>
          <p:spPr>
            <a:xfrm>
              <a:off x="457188" y="1781317"/>
              <a:ext cx="3867678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" name="Google Shape;205;p20">
            <a:extLst>
              <a:ext uri="{FF2B5EF4-FFF2-40B4-BE49-F238E27FC236}">
                <a16:creationId xmlns:a16="http://schemas.microsoft.com/office/drawing/2014/main" id="{CB954321-23B8-4FB8-8180-EEEEEDC28899}"/>
              </a:ext>
            </a:extLst>
          </p:cNvPr>
          <p:cNvSpPr txBox="1"/>
          <p:nvPr/>
        </p:nvSpPr>
        <p:spPr>
          <a:xfrm>
            <a:off x="2452764" y="1107273"/>
            <a:ext cx="3924661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Para </a:t>
            </a:r>
            <a:r>
              <a:rPr lang="en-US" sz="1600" dirty="0" err="1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quién</a:t>
            </a:r>
            <a:r>
              <a:rPr lang="en-US" sz="1600" dirty="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se </a:t>
            </a:r>
            <a:r>
              <a:rPr lang="en-US" sz="1600" dirty="0" err="1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desarrolla</a:t>
            </a:r>
            <a:r>
              <a:rPr lang="en-US" sz="1600" dirty="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?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8E8FA82-AADA-483A-A8C5-2C0172455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83" y="4355230"/>
            <a:ext cx="687232" cy="640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/>
          <p:nvPr/>
        </p:nvSpPr>
        <p:spPr>
          <a:xfrm>
            <a:off x="5302102" y="1964529"/>
            <a:ext cx="102921" cy="21"/>
          </a:xfrm>
          <a:custGeom>
            <a:avLst/>
            <a:gdLst/>
            <a:ahLst/>
            <a:cxnLst/>
            <a:rect l="l" t="t" r="r" b="b"/>
            <a:pathLst>
              <a:path w="4656" h="1" extrusionOk="0">
                <a:moveTo>
                  <a:pt x="4655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ED6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4;p18">
            <a:extLst>
              <a:ext uri="{FF2B5EF4-FFF2-40B4-BE49-F238E27FC236}">
                <a16:creationId xmlns:a16="http://schemas.microsoft.com/office/drawing/2014/main" id="{12622011-3A50-4560-B597-FEFE04526E9C}"/>
              </a:ext>
            </a:extLst>
          </p:cNvPr>
          <p:cNvSpPr txBox="1"/>
          <p:nvPr/>
        </p:nvSpPr>
        <p:spPr>
          <a:xfrm>
            <a:off x="1437462" y="1429629"/>
            <a:ext cx="4578786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sz="1700" dirty="0">
              <a:solidFill>
                <a:srgbClr val="79629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" name="Google Shape;114;p18">
            <a:extLst>
              <a:ext uri="{FF2B5EF4-FFF2-40B4-BE49-F238E27FC236}">
                <a16:creationId xmlns:a16="http://schemas.microsoft.com/office/drawing/2014/main" id="{C0C4C894-987A-490D-8594-5A261AC7014D}"/>
              </a:ext>
            </a:extLst>
          </p:cNvPr>
          <p:cNvSpPr txBox="1"/>
          <p:nvPr/>
        </p:nvSpPr>
        <p:spPr>
          <a:xfrm>
            <a:off x="1437462" y="1428750"/>
            <a:ext cx="5774610" cy="19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Culminación de Análisis y requerimientos del Sistema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Culminación y diseño del Sistema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Despliegue del sistema en la clínica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Aprobación del Manual de Usuario, del Manual de Instalación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Firma del Acta de Pase a Producción y Conformidad General</a:t>
            </a:r>
            <a:endParaRPr sz="1700" dirty="0">
              <a:solidFill>
                <a:srgbClr val="79629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3BF71-13CA-4D45-B7D1-392C207E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Hitos</a:t>
            </a:r>
            <a:br>
              <a:rPr lang="es-ES" sz="28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C3B80-A406-4C27-9510-3495DE70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211" y="4310433"/>
            <a:ext cx="693777" cy="6189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/>
          <p:nvPr/>
        </p:nvSpPr>
        <p:spPr>
          <a:xfrm>
            <a:off x="2037231" y="1358847"/>
            <a:ext cx="909303" cy="513355"/>
          </a:xfrm>
          <a:custGeom>
            <a:avLst/>
            <a:gdLst/>
            <a:ahLst/>
            <a:cxnLst/>
            <a:rect l="l" t="t" r="r" b="b"/>
            <a:pathLst>
              <a:path w="34101" h="19252" extrusionOk="0">
                <a:moveTo>
                  <a:pt x="26332" y="1"/>
                </a:moveTo>
                <a:lnTo>
                  <a:pt x="26332" y="5289"/>
                </a:lnTo>
                <a:lnTo>
                  <a:pt x="0" y="5289"/>
                </a:lnTo>
                <a:lnTo>
                  <a:pt x="0" y="13963"/>
                </a:lnTo>
                <a:lnTo>
                  <a:pt x="26332" y="13963"/>
                </a:lnTo>
                <a:lnTo>
                  <a:pt x="26332" y="19251"/>
                </a:lnTo>
                <a:lnTo>
                  <a:pt x="34101" y="9581"/>
                </a:lnTo>
                <a:lnTo>
                  <a:pt x="26332" y="1"/>
                </a:lnTo>
                <a:close/>
              </a:path>
            </a:pathLst>
          </a:custGeom>
          <a:solidFill>
            <a:srgbClr val="796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23"/>
          <p:cNvGrpSpPr/>
          <p:nvPr/>
        </p:nvGrpSpPr>
        <p:grpSpPr>
          <a:xfrm>
            <a:off x="4790224" y="713696"/>
            <a:ext cx="2582647" cy="2192371"/>
            <a:chOff x="4480020" y="1082737"/>
            <a:chExt cx="2582647" cy="2192371"/>
          </a:xfrm>
        </p:grpSpPr>
        <p:sp>
          <p:nvSpPr>
            <p:cNvPr id="285" name="Google Shape;285;p23"/>
            <p:cNvSpPr/>
            <p:nvPr/>
          </p:nvSpPr>
          <p:spPr>
            <a:xfrm>
              <a:off x="5566333" y="2738700"/>
              <a:ext cx="1496334" cy="536409"/>
            </a:xfrm>
            <a:custGeom>
              <a:avLst/>
              <a:gdLst/>
              <a:ahLst/>
              <a:cxnLst/>
              <a:rect l="l" t="t" r="r" b="b"/>
              <a:pathLst>
                <a:path w="51920" h="19252" extrusionOk="0">
                  <a:moveTo>
                    <a:pt x="44151" y="1"/>
                  </a:moveTo>
                  <a:lnTo>
                    <a:pt x="44151" y="5289"/>
                  </a:lnTo>
                  <a:lnTo>
                    <a:pt x="0" y="5289"/>
                  </a:lnTo>
                  <a:lnTo>
                    <a:pt x="0" y="13963"/>
                  </a:lnTo>
                  <a:lnTo>
                    <a:pt x="44151" y="13963"/>
                  </a:lnTo>
                  <a:lnTo>
                    <a:pt x="44151" y="19251"/>
                  </a:lnTo>
                  <a:lnTo>
                    <a:pt x="51920" y="9581"/>
                  </a:lnTo>
                  <a:lnTo>
                    <a:pt x="44151" y="1"/>
                  </a:ln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4480020" y="1082737"/>
              <a:ext cx="2079626" cy="2045575"/>
            </a:xfrm>
            <a:custGeom>
              <a:avLst/>
              <a:gdLst/>
              <a:ahLst/>
              <a:cxnLst/>
              <a:rect l="l" t="t" r="r" b="b"/>
              <a:pathLst>
                <a:path w="60830" h="59834" extrusionOk="0">
                  <a:moveTo>
                    <a:pt x="30859" y="0"/>
                  </a:moveTo>
                  <a:cubicBezTo>
                    <a:pt x="14343" y="0"/>
                    <a:pt x="906" y="13437"/>
                    <a:pt x="906" y="29953"/>
                  </a:cubicBezTo>
                  <a:cubicBezTo>
                    <a:pt x="906" y="34190"/>
                    <a:pt x="1811" y="38265"/>
                    <a:pt x="3477" y="41887"/>
                  </a:cubicBezTo>
                  <a:lnTo>
                    <a:pt x="0" y="45346"/>
                  </a:lnTo>
                  <a:lnTo>
                    <a:pt x="12296" y="43988"/>
                  </a:lnTo>
                  <a:lnTo>
                    <a:pt x="13655" y="31691"/>
                  </a:lnTo>
                  <a:lnTo>
                    <a:pt x="10341" y="35005"/>
                  </a:lnTo>
                  <a:cubicBezTo>
                    <a:pt x="9888" y="33430"/>
                    <a:pt x="9743" y="31691"/>
                    <a:pt x="9743" y="29953"/>
                  </a:cubicBezTo>
                  <a:cubicBezTo>
                    <a:pt x="9743" y="18254"/>
                    <a:pt x="19178" y="8837"/>
                    <a:pt x="30859" y="8837"/>
                  </a:cubicBezTo>
                  <a:cubicBezTo>
                    <a:pt x="42557" y="8837"/>
                    <a:pt x="52065" y="18254"/>
                    <a:pt x="52065" y="29953"/>
                  </a:cubicBezTo>
                  <a:cubicBezTo>
                    <a:pt x="52065" y="41344"/>
                    <a:pt x="43010" y="50634"/>
                    <a:pt x="31764" y="51086"/>
                  </a:cubicBezTo>
                  <a:lnTo>
                    <a:pt x="31764" y="59833"/>
                  </a:lnTo>
                  <a:cubicBezTo>
                    <a:pt x="47845" y="59381"/>
                    <a:pt x="60830" y="46179"/>
                    <a:pt x="60830" y="29953"/>
                  </a:cubicBezTo>
                  <a:cubicBezTo>
                    <a:pt x="60830" y="13437"/>
                    <a:pt x="47393" y="0"/>
                    <a:pt x="30859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3"/>
          <p:cNvGrpSpPr/>
          <p:nvPr/>
        </p:nvGrpSpPr>
        <p:grpSpPr>
          <a:xfrm>
            <a:off x="549586" y="968696"/>
            <a:ext cx="1336991" cy="1122699"/>
            <a:chOff x="477859" y="2515563"/>
            <a:chExt cx="1445083" cy="1213466"/>
          </a:xfrm>
        </p:grpSpPr>
        <p:sp>
          <p:nvSpPr>
            <p:cNvPr id="288" name="Google Shape;288;p23"/>
            <p:cNvSpPr/>
            <p:nvPr/>
          </p:nvSpPr>
          <p:spPr>
            <a:xfrm>
              <a:off x="643315" y="2602992"/>
              <a:ext cx="654502" cy="798055"/>
            </a:xfrm>
            <a:custGeom>
              <a:avLst/>
              <a:gdLst/>
              <a:ahLst/>
              <a:cxnLst/>
              <a:rect l="l" t="t" r="r" b="b"/>
              <a:pathLst>
                <a:path w="22710" h="27691" extrusionOk="0">
                  <a:moveTo>
                    <a:pt x="22547" y="1"/>
                  </a:moveTo>
                  <a:lnTo>
                    <a:pt x="0" y="3315"/>
                  </a:lnTo>
                  <a:lnTo>
                    <a:pt x="145" y="27690"/>
                  </a:lnTo>
                  <a:lnTo>
                    <a:pt x="22710" y="24358"/>
                  </a:lnTo>
                  <a:lnTo>
                    <a:pt x="22547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477859" y="2611073"/>
              <a:ext cx="171738" cy="791743"/>
            </a:xfrm>
            <a:custGeom>
              <a:avLst/>
              <a:gdLst/>
              <a:ahLst/>
              <a:cxnLst/>
              <a:rect l="l" t="t" r="r" b="b"/>
              <a:pathLst>
                <a:path w="5959" h="27472" extrusionOk="0">
                  <a:moveTo>
                    <a:pt x="1" y="0"/>
                  </a:moveTo>
                  <a:lnTo>
                    <a:pt x="145" y="24375"/>
                  </a:lnTo>
                  <a:lnTo>
                    <a:pt x="5959" y="27472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7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477859" y="2515563"/>
              <a:ext cx="817883" cy="184765"/>
            </a:xfrm>
            <a:custGeom>
              <a:avLst/>
              <a:gdLst/>
              <a:ahLst/>
              <a:cxnLst/>
              <a:rect l="l" t="t" r="r" b="b"/>
              <a:pathLst>
                <a:path w="28379" h="6411" extrusionOk="0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78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C7FF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967118" y="2741753"/>
              <a:ext cx="654531" cy="800130"/>
            </a:xfrm>
            <a:custGeom>
              <a:avLst/>
              <a:gdLst/>
              <a:ahLst/>
              <a:cxnLst/>
              <a:rect l="l" t="t" r="r" b="b"/>
              <a:pathLst>
                <a:path w="22711" h="27763" extrusionOk="0">
                  <a:moveTo>
                    <a:pt x="22547" y="1"/>
                  </a:moveTo>
                  <a:lnTo>
                    <a:pt x="1" y="3387"/>
                  </a:lnTo>
                  <a:lnTo>
                    <a:pt x="146" y="27763"/>
                  </a:lnTo>
                  <a:lnTo>
                    <a:pt x="22710" y="24449"/>
                  </a:lnTo>
                  <a:lnTo>
                    <a:pt x="22547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801969" y="2752492"/>
              <a:ext cx="171738" cy="791772"/>
            </a:xfrm>
            <a:custGeom>
              <a:avLst/>
              <a:gdLst/>
              <a:ahLst/>
              <a:cxnLst/>
              <a:rect l="l" t="t" r="r" b="b"/>
              <a:pathLst>
                <a:path w="5959" h="27473" extrusionOk="0">
                  <a:moveTo>
                    <a:pt x="1" y="1"/>
                  </a:moveTo>
                  <a:lnTo>
                    <a:pt x="145" y="24376"/>
                  </a:lnTo>
                  <a:lnTo>
                    <a:pt x="5959" y="27473"/>
                  </a:lnTo>
                  <a:lnTo>
                    <a:pt x="5814" y="30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3A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801969" y="2654908"/>
              <a:ext cx="817364" cy="186869"/>
            </a:xfrm>
            <a:custGeom>
              <a:avLst/>
              <a:gdLst/>
              <a:ahLst/>
              <a:cxnLst/>
              <a:rect l="l" t="t" r="r" b="b"/>
              <a:pathLst>
                <a:path w="28361" h="6484" extrusionOk="0">
                  <a:moveTo>
                    <a:pt x="22565" y="0"/>
                  </a:moveTo>
                  <a:lnTo>
                    <a:pt x="1" y="3387"/>
                  </a:lnTo>
                  <a:lnTo>
                    <a:pt x="5814" y="6483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0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1268412" y="2931003"/>
              <a:ext cx="654531" cy="798026"/>
            </a:xfrm>
            <a:custGeom>
              <a:avLst/>
              <a:gdLst/>
              <a:ahLst/>
              <a:cxnLst/>
              <a:rect l="l" t="t" r="r" b="b"/>
              <a:pathLst>
                <a:path w="22711" h="27690" extrusionOk="0">
                  <a:moveTo>
                    <a:pt x="22547" y="0"/>
                  </a:moveTo>
                  <a:lnTo>
                    <a:pt x="1" y="3314"/>
                  </a:lnTo>
                  <a:lnTo>
                    <a:pt x="146" y="27689"/>
                  </a:lnTo>
                  <a:lnTo>
                    <a:pt x="22710" y="24375"/>
                  </a:lnTo>
                  <a:lnTo>
                    <a:pt x="22547" y="0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1102072" y="2937257"/>
              <a:ext cx="171738" cy="791772"/>
            </a:xfrm>
            <a:custGeom>
              <a:avLst/>
              <a:gdLst/>
              <a:ahLst/>
              <a:cxnLst/>
              <a:rect l="l" t="t" r="r" b="b"/>
              <a:pathLst>
                <a:path w="5959" h="27473" extrusionOk="0">
                  <a:moveTo>
                    <a:pt x="1" y="0"/>
                  </a:moveTo>
                  <a:lnTo>
                    <a:pt x="145" y="24448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28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1102072" y="2841748"/>
              <a:ext cx="817364" cy="184794"/>
            </a:xfrm>
            <a:custGeom>
              <a:avLst/>
              <a:gdLst/>
              <a:ahLst/>
              <a:cxnLst/>
              <a:rect l="l" t="t" r="r" b="b"/>
              <a:pathLst>
                <a:path w="28361" h="6412" extrusionOk="0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23"/>
          <p:cNvGrpSpPr/>
          <p:nvPr/>
        </p:nvGrpSpPr>
        <p:grpSpPr>
          <a:xfrm>
            <a:off x="3236110" y="1027497"/>
            <a:ext cx="1335890" cy="1122699"/>
            <a:chOff x="3106759" y="2515563"/>
            <a:chExt cx="1443893" cy="1213466"/>
          </a:xfrm>
        </p:grpSpPr>
        <p:sp>
          <p:nvSpPr>
            <p:cNvPr id="298" name="Google Shape;298;p23"/>
            <p:cNvSpPr/>
            <p:nvPr/>
          </p:nvSpPr>
          <p:spPr>
            <a:xfrm>
              <a:off x="3272215" y="2602992"/>
              <a:ext cx="654502" cy="798055"/>
            </a:xfrm>
            <a:custGeom>
              <a:avLst/>
              <a:gdLst/>
              <a:ahLst/>
              <a:cxnLst/>
              <a:rect l="l" t="t" r="r" b="b"/>
              <a:pathLst>
                <a:path w="22710" h="27691" extrusionOk="0">
                  <a:moveTo>
                    <a:pt x="22547" y="1"/>
                  </a:moveTo>
                  <a:lnTo>
                    <a:pt x="0" y="3315"/>
                  </a:lnTo>
                  <a:lnTo>
                    <a:pt x="145" y="27690"/>
                  </a:lnTo>
                  <a:lnTo>
                    <a:pt x="22710" y="24358"/>
                  </a:lnTo>
                  <a:lnTo>
                    <a:pt x="22547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106759" y="2611073"/>
              <a:ext cx="171738" cy="791743"/>
            </a:xfrm>
            <a:custGeom>
              <a:avLst/>
              <a:gdLst/>
              <a:ahLst/>
              <a:cxnLst/>
              <a:rect l="l" t="t" r="r" b="b"/>
              <a:pathLst>
                <a:path w="5959" h="27472" extrusionOk="0">
                  <a:moveTo>
                    <a:pt x="1" y="0"/>
                  </a:moveTo>
                  <a:lnTo>
                    <a:pt x="145" y="24375"/>
                  </a:lnTo>
                  <a:lnTo>
                    <a:pt x="5959" y="27472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7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106759" y="2515563"/>
              <a:ext cx="817883" cy="184765"/>
            </a:xfrm>
            <a:custGeom>
              <a:avLst/>
              <a:gdLst/>
              <a:ahLst/>
              <a:cxnLst/>
              <a:rect l="l" t="t" r="r" b="b"/>
              <a:pathLst>
                <a:path w="28379" h="6411" extrusionOk="0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78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C7FF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597949" y="2744327"/>
              <a:ext cx="654531" cy="800130"/>
            </a:xfrm>
            <a:custGeom>
              <a:avLst/>
              <a:gdLst/>
              <a:ahLst/>
              <a:cxnLst/>
              <a:rect l="l" t="t" r="r" b="b"/>
              <a:pathLst>
                <a:path w="22711" h="27763" extrusionOk="0">
                  <a:moveTo>
                    <a:pt x="22547" y="1"/>
                  </a:moveTo>
                  <a:lnTo>
                    <a:pt x="1" y="3387"/>
                  </a:lnTo>
                  <a:lnTo>
                    <a:pt x="146" y="27763"/>
                  </a:lnTo>
                  <a:lnTo>
                    <a:pt x="22710" y="24449"/>
                  </a:lnTo>
                  <a:lnTo>
                    <a:pt x="22547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430869" y="2752492"/>
              <a:ext cx="171738" cy="791772"/>
            </a:xfrm>
            <a:custGeom>
              <a:avLst/>
              <a:gdLst/>
              <a:ahLst/>
              <a:cxnLst/>
              <a:rect l="l" t="t" r="r" b="b"/>
              <a:pathLst>
                <a:path w="5959" h="27473" extrusionOk="0">
                  <a:moveTo>
                    <a:pt x="1" y="1"/>
                  </a:moveTo>
                  <a:lnTo>
                    <a:pt x="145" y="24376"/>
                  </a:lnTo>
                  <a:lnTo>
                    <a:pt x="5959" y="27473"/>
                  </a:lnTo>
                  <a:lnTo>
                    <a:pt x="5814" y="30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3A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430869" y="2654908"/>
              <a:ext cx="817364" cy="186869"/>
            </a:xfrm>
            <a:custGeom>
              <a:avLst/>
              <a:gdLst/>
              <a:ahLst/>
              <a:cxnLst/>
              <a:rect l="l" t="t" r="r" b="b"/>
              <a:pathLst>
                <a:path w="28361" h="6484" extrusionOk="0">
                  <a:moveTo>
                    <a:pt x="22565" y="0"/>
                  </a:moveTo>
                  <a:lnTo>
                    <a:pt x="1" y="3387"/>
                  </a:lnTo>
                  <a:lnTo>
                    <a:pt x="5814" y="6483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0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896121" y="2929813"/>
              <a:ext cx="654531" cy="798026"/>
            </a:xfrm>
            <a:custGeom>
              <a:avLst/>
              <a:gdLst/>
              <a:ahLst/>
              <a:cxnLst/>
              <a:rect l="l" t="t" r="r" b="b"/>
              <a:pathLst>
                <a:path w="22711" h="27690" extrusionOk="0">
                  <a:moveTo>
                    <a:pt x="22547" y="0"/>
                  </a:moveTo>
                  <a:lnTo>
                    <a:pt x="1" y="3314"/>
                  </a:lnTo>
                  <a:lnTo>
                    <a:pt x="146" y="27689"/>
                  </a:lnTo>
                  <a:lnTo>
                    <a:pt x="22710" y="24375"/>
                  </a:lnTo>
                  <a:lnTo>
                    <a:pt x="22547" y="0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730972" y="2937257"/>
              <a:ext cx="171738" cy="791772"/>
            </a:xfrm>
            <a:custGeom>
              <a:avLst/>
              <a:gdLst/>
              <a:ahLst/>
              <a:cxnLst/>
              <a:rect l="l" t="t" r="r" b="b"/>
              <a:pathLst>
                <a:path w="5959" h="27473" extrusionOk="0">
                  <a:moveTo>
                    <a:pt x="1" y="0"/>
                  </a:moveTo>
                  <a:lnTo>
                    <a:pt x="145" y="24448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28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730972" y="2841748"/>
              <a:ext cx="817364" cy="184794"/>
            </a:xfrm>
            <a:custGeom>
              <a:avLst/>
              <a:gdLst/>
              <a:ahLst/>
              <a:cxnLst/>
              <a:rect l="l" t="t" r="r" b="b"/>
              <a:pathLst>
                <a:path w="28361" h="6412" extrusionOk="0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484347" y="2306733"/>
            <a:ext cx="2598018" cy="2714161"/>
            <a:chOff x="571556" y="4011319"/>
            <a:chExt cx="2598018" cy="2714161"/>
          </a:xfrm>
        </p:grpSpPr>
        <p:sp>
          <p:nvSpPr>
            <p:cNvPr id="308" name="Google Shape;308;p23"/>
            <p:cNvSpPr txBox="1"/>
            <p:nvPr/>
          </p:nvSpPr>
          <p:spPr>
            <a:xfrm>
              <a:off x="571556" y="4357812"/>
              <a:ext cx="2598018" cy="23676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100" dirty="0"/>
                <a:t>Diseño de base de datos</a:t>
              </a:r>
            </a:p>
            <a:p>
              <a:pPr lvl="0"/>
              <a:r>
                <a:rPr lang="es-ES" sz="1100" dirty="0"/>
                <a:t>Diseño de Interface</a:t>
              </a:r>
            </a:p>
            <a:p>
              <a:pPr lvl="0"/>
              <a:r>
                <a:rPr lang="es-ES" sz="1100" dirty="0"/>
                <a:t>Administrar usuarios</a:t>
              </a:r>
            </a:p>
            <a:p>
              <a:pPr lvl="0"/>
              <a:r>
                <a:rPr lang="es-ES" sz="1100" dirty="0"/>
                <a:t>Administrar acceso al sistema</a:t>
              </a:r>
            </a:p>
            <a:p>
              <a:pPr lvl="0"/>
              <a:r>
                <a:rPr lang="es-ES" sz="1100" dirty="0"/>
                <a:t>Administrar acceso al sistema</a:t>
              </a:r>
            </a:p>
            <a:p>
              <a:pPr lvl="0"/>
              <a:r>
                <a:rPr lang="es-ES" sz="1100" dirty="0"/>
                <a:t>Administrar cantidad máxima de pacientes por día</a:t>
              </a:r>
            </a:p>
            <a:p>
              <a:pPr lvl="0"/>
              <a:r>
                <a:rPr lang="es-ES" sz="1100" dirty="0"/>
                <a:t>Administrar cantidad máxima de pacientes por día</a:t>
              </a:r>
            </a:p>
            <a:p>
              <a:pPr lvl="0"/>
              <a:r>
                <a:rPr lang="es-ES" sz="1100" dirty="0"/>
                <a:t>Registro de datos de paciente</a:t>
              </a:r>
            </a:p>
            <a:p>
              <a:pPr lvl="0"/>
              <a:r>
                <a:rPr lang="es-ES" sz="1100" dirty="0"/>
                <a:t>Generar reporte de paciente</a:t>
              </a:r>
            </a:p>
            <a:p>
              <a:pPr lvl="0"/>
              <a:r>
                <a:rPr lang="es-ES" sz="1100" dirty="0"/>
                <a:t>Ingresar datos para identificarse </a:t>
              </a:r>
            </a:p>
            <a:p>
              <a:pPr lvl="0"/>
              <a:r>
                <a:rPr lang="es-ES" sz="1100" dirty="0"/>
                <a:t>como usuario nuevo o ya registrado</a:t>
              </a:r>
            </a:p>
            <a:p>
              <a:pPr lvl="0" algn="ctr"/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23"/>
            <p:cNvSpPr txBox="1"/>
            <p:nvPr/>
          </p:nvSpPr>
          <p:spPr>
            <a:xfrm>
              <a:off x="742088" y="4011319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backlog</a:t>
              </a:r>
              <a:endParaRPr sz="18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0" name="Google Shape;310;p23"/>
          <p:cNvGrpSpPr/>
          <p:nvPr/>
        </p:nvGrpSpPr>
        <p:grpSpPr>
          <a:xfrm>
            <a:off x="2835814" y="2369659"/>
            <a:ext cx="2344383" cy="1725817"/>
            <a:chOff x="3410539" y="3974792"/>
            <a:chExt cx="2344383" cy="1725817"/>
          </a:xfrm>
        </p:grpSpPr>
        <p:sp>
          <p:nvSpPr>
            <p:cNvPr id="311" name="Google Shape;311;p23"/>
            <p:cNvSpPr txBox="1"/>
            <p:nvPr/>
          </p:nvSpPr>
          <p:spPr>
            <a:xfrm>
              <a:off x="3675322" y="4260369"/>
              <a:ext cx="2079600" cy="1440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es-ES" sz="1200" dirty="0">
                  <a:solidFill>
                    <a:schemeClr val="accent4">
                      <a:lumMod val="75000"/>
                    </a:schemeClr>
                  </a:solidFill>
                </a:rPr>
                <a:t>Sprint 1 (t= semanas)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s-ES" sz="1100" dirty="0"/>
                <a:t>Diseño de base de datos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s-ES" sz="1100" dirty="0"/>
                <a:t>Diseño de Interface</a:t>
              </a:r>
            </a:p>
            <a:p>
              <a:pPr lvl="0">
                <a:buClr>
                  <a:schemeClr val="dk1"/>
                </a:buClr>
                <a:buSzPts val="1100"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23"/>
            <p:cNvSpPr txBox="1"/>
            <p:nvPr/>
          </p:nvSpPr>
          <p:spPr>
            <a:xfrm>
              <a:off x="3410539" y="3974792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backlog</a:t>
              </a:r>
              <a:endParaRPr sz="18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3" name="Google Shape;313;p23"/>
          <p:cNvGrpSpPr/>
          <p:nvPr/>
        </p:nvGrpSpPr>
        <p:grpSpPr>
          <a:xfrm>
            <a:off x="6861325" y="3035579"/>
            <a:ext cx="2282675" cy="861068"/>
            <a:chOff x="6530748" y="2832244"/>
            <a:chExt cx="2282675" cy="861068"/>
          </a:xfrm>
        </p:grpSpPr>
        <p:sp>
          <p:nvSpPr>
            <p:cNvPr id="314" name="Google Shape;314;p23"/>
            <p:cNvSpPr txBox="1"/>
            <p:nvPr/>
          </p:nvSpPr>
          <p:spPr>
            <a:xfrm>
              <a:off x="6530748" y="3103212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23"/>
            <p:cNvSpPr txBox="1"/>
            <p:nvPr/>
          </p:nvSpPr>
          <p:spPr>
            <a:xfrm>
              <a:off x="6733823" y="2832244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Working code</a:t>
              </a:r>
              <a:endParaRPr sz="18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6" name="Google Shape;316;p23"/>
          <p:cNvGrpSpPr/>
          <p:nvPr/>
        </p:nvGrpSpPr>
        <p:grpSpPr>
          <a:xfrm>
            <a:off x="7376800" y="1109735"/>
            <a:ext cx="1336991" cy="1122699"/>
            <a:chOff x="477859" y="2515563"/>
            <a:chExt cx="1445083" cy="1213466"/>
          </a:xfrm>
        </p:grpSpPr>
        <p:sp>
          <p:nvSpPr>
            <p:cNvPr id="317" name="Google Shape;317;p23"/>
            <p:cNvSpPr/>
            <p:nvPr/>
          </p:nvSpPr>
          <p:spPr>
            <a:xfrm>
              <a:off x="643315" y="2602992"/>
              <a:ext cx="654502" cy="798055"/>
            </a:xfrm>
            <a:custGeom>
              <a:avLst/>
              <a:gdLst/>
              <a:ahLst/>
              <a:cxnLst/>
              <a:rect l="l" t="t" r="r" b="b"/>
              <a:pathLst>
                <a:path w="22710" h="27691" extrusionOk="0">
                  <a:moveTo>
                    <a:pt x="22547" y="1"/>
                  </a:moveTo>
                  <a:lnTo>
                    <a:pt x="0" y="3315"/>
                  </a:lnTo>
                  <a:lnTo>
                    <a:pt x="145" y="27690"/>
                  </a:lnTo>
                  <a:lnTo>
                    <a:pt x="22710" y="24358"/>
                  </a:lnTo>
                  <a:lnTo>
                    <a:pt x="22547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77859" y="2611073"/>
              <a:ext cx="171738" cy="791743"/>
            </a:xfrm>
            <a:custGeom>
              <a:avLst/>
              <a:gdLst/>
              <a:ahLst/>
              <a:cxnLst/>
              <a:rect l="l" t="t" r="r" b="b"/>
              <a:pathLst>
                <a:path w="5959" h="27472" extrusionOk="0">
                  <a:moveTo>
                    <a:pt x="1" y="0"/>
                  </a:moveTo>
                  <a:lnTo>
                    <a:pt x="145" y="24375"/>
                  </a:lnTo>
                  <a:lnTo>
                    <a:pt x="5959" y="27472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7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77859" y="2515563"/>
              <a:ext cx="817883" cy="184765"/>
            </a:xfrm>
            <a:custGeom>
              <a:avLst/>
              <a:gdLst/>
              <a:ahLst/>
              <a:cxnLst/>
              <a:rect l="l" t="t" r="r" b="b"/>
              <a:pathLst>
                <a:path w="28379" h="6411" extrusionOk="0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78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C7FF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967118" y="2741753"/>
              <a:ext cx="654531" cy="800130"/>
            </a:xfrm>
            <a:custGeom>
              <a:avLst/>
              <a:gdLst/>
              <a:ahLst/>
              <a:cxnLst/>
              <a:rect l="l" t="t" r="r" b="b"/>
              <a:pathLst>
                <a:path w="22711" h="27763" extrusionOk="0">
                  <a:moveTo>
                    <a:pt x="22547" y="1"/>
                  </a:moveTo>
                  <a:lnTo>
                    <a:pt x="1" y="3387"/>
                  </a:lnTo>
                  <a:lnTo>
                    <a:pt x="146" y="27763"/>
                  </a:lnTo>
                  <a:lnTo>
                    <a:pt x="22710" y="24449"/>
                  </a:lnTo>
                  <a:lnTo>
                    <a:pt x="22547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801969" y="2752492"/>
              <a:ext cx="171738" cy="791772"/>
            </a:xfrm>
            <a:custGeom>
              <a:avLst/>
              <a:gdLst/>
              <a:ahLst/>
              <a:cxnLst/>
              <a:rect l="l" t="t" r="r" b="b"/>
              <a:pathLst>
                <a:path w="5959" h="27473" extrusionOk="0">
                  <a:moveTo>
                    <a:pt x="1" y="1"/>
                  </a:moveTo>
                  <a:lnTo>
                    <a:pt x="145" y="24376"/>
                  </a:lnTo>
                  <a:lnTo>
                    <a:pt x="5959" y="27473"/>
                  </a:lnTo>
                  <a:lnTo>
                    <a:pt x="5814" y="30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3A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801969" y="2654908"/>
              <a:ext cx="817364" cy="186869"/>
            </a:xfrm>
            <a:custGeom>
              <a:avLst/>
              <a:gdLst/>
              <a:ahLst/>
              <a:cxnLst/>
              <a:rect l="l" t="t" r="r" b="b"/>
              <a:pathLst>
                <a:path w="28361" h="6484" extrusionOk="0">
                  <a:moveTo>
                    <a:pt x="22565" y="0"/>
                  </a:moveTo>
                  <a:lnTo>
                    <a:pt x="1" y="3387"/>
                  </a:lnTo>
                  <a:lnTo>
                    <a:pt x="5814" y="6483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0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1268412" y="2931003"/>
              <a:ext cx="654531" cy="798026"/>
            </a:xfrm>
            <a:custGeom>
              <a:avLst/>
              <a:gdLst/>
              <a:ahLst/>
              <a:cxnLst/>
              <a:rect l="l" t="t" r="r" b="b"/>
              <a:pathLst>
                <a:path w="22711" h="27690" extrusionOk="0">
                  <a:moveTo>
                    <a:pt x="22547" y="0"/>
                  </a:moveTo>
                  <a:lnTo>
                    <a:pt x="1" y="3314"/>
                  </a:lnTo>
                  <a:lnTo>
                    <a:pt x="146" y="27689"/>
                  </a:lnTo>
                  <a:lnTo>
                    <a:pt x="22710" y="24375"/>
                  </a:lnTo>
                  <a:lnTo>
                    <a:pt x="22547" y="0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1102072" y="2937257"/>
              <a:ext cx="171738" cy="791772"/>
            </a:xfrm>
            <a:custGeom>
              <a:avLst/>
              <a:gdLst/>
              <a:ahLst/>
              <a:cxnLst/>
              <a:rect l="l" t="t" r="r" b="b"/>
              <a:pathLst>
                <a:path w="5959" h="27473" extrusionOk="0">
                  <a:moveTo>
                    <a:pt x="1" y="0"/>
                  </a:moveTo>
                  <a:lnTo>
                    <a:pt x="145" y="24448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28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102072" y="2841748"/>
              <a:ext cx="817364" cy="184794"/>
            </a:xfrm>
            <a:custGeom>
              <a:avLst/>
              <a:gdLst/>
              <a:ahLst/>
              <a:cxnLst/>
              <a:rect l="l" t="t" r="r" b="b"/>
              <a:pathLst>
                <a:path w="28361" h="6412" extrusionOk="0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23"/>
          <p:cNvSpPr txBox="1"/>
          <p:nvPr/>
        </p:nvSpPr>
        <p:spPr>
          <a:xfrm>
            <a:off x="5328669" y="1384846"/>
            <a:ext cx="9441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Time Boxed</a:t>
            </a:r>
            <a:endParaRPr sz="21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FB24F9-C9E7-4A4A-9128-1F92C096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28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Tiempo estimado y presupuesto</a:t>
            </a:r>
          </a:p>
        </p:txBody>
      </p:sp>
      <p:sp>
        <p:nvSpPr>
          <p:cNvPr id="382" name="Google Shape;382;p24"/>
          <p:cNvSpPr txBox="1"/>
          <p:nvPr/>
        </p:nvSpPr>
        <p:spPr>
          <a:xfrm>
            <a:off x="1334728" y="2155422"/>
            <a:ext cx="3881291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El tiempo estimado seran 14 semanas</a:t>
            </a:r>
            <a:endParaRPr sz="18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3A5F72-7763-4AB3-B3AD-77F3D6A2B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87903"/>
              </p:ext>
            </p:extLst>
          </p:nvPr>
        </p:nvGraphicFramePr>
        <p:xfrm>
          <a:off x="1569214" y="3083215"/>
          <a:ext cx="3646805" cy="1209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9595">
                  <a:extLst>
                    <a:ext uri="{9D8B030D-6E8A-4147-A177-3AD203B41FA5}">
                      <a16:colId xmlns:a16="http://schemas.microsoft.com/office/drawing/2014/main" val="1668647928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9488667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Jefe de Proyecto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dirty="0">
                          <a:solidFill>
                            <a:schemeClr val="tx1"/>
                          </a:solidFill>
                          <a:effectLst/>
                        </a:rPr>
                        <a:t>S/.8,000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A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6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chemeClr val="tx1"/>
                          </a:solidFill>
                          <a:effectLst/>
                        </a:rPr>
                        <a:t>Analista de sistemas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S/.6,000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8393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chemeClr val="tx1"/>
                          </a:solidFill>
                          <a:effectLst/>
                        </a:rPr>
                        <a:t>Programador PHP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S/.6,000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3107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Factor de contingencia 10%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S/ 2,000.00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2382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Costo estimado del proyecto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1" dirty="0">
                          <a:effectLst/>
                        </a:rPr>
                        <a:t>S/ 22,000.00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66407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10C4E85-1248-48AB-8F33-E059594D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735" y="2160929"/>
            <a:ext cx="568814" cy="5308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279</Words>
  <Application>Microsoft Office PowerPoint</Application>
  <PresentationFormat>On-screen Show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Fira Sans Extra Condensed Medium</vt:lpstr>
      <vt:lpstr>Roboto</vt:lpstr>
      <vt:lpstr>Verdana</vt:lpstr>
      <vt:lpstr>Wingdings 3</vt:lpstr>
      <vt:lpstr>Wisp</vt:lpstr>
      <vt:lpstr>SISTEMA WEB DE GESTION</vt:lpstr>
      <vt:lpstr>Sistema a desarrollar </vt:lpstr>
      <vt:lpstr>Metas de negocio del sistema </vt:lpstr>
      <vt:lpstr>  </vt:lpstr>
      <vt:lpstr>Hitos </vt:lpstr>
      <vt:lpstr>  </vt:lpstr>
      <vt:lpstr>Tiempo estimado y presupuesto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Infographics</dc:title>
  <cp:lastModifiedBy>ALUMNO - RICHARD ANTONIO YACHI HUAMAN</cp:lastModifiedBy>
  <cp:revision>11</cp:revision>
  <dcterms:modified xsi:type="dcterms:W3CDTF">2021-04-18T00:23:55Z</dcterms:modified>
</cp:coreProperties>
</file>