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3" r:id="rId2"/>
    <p:sldId id="262" r:id="rId3"/>
    <p:sldId id="267" r:id="rId4"/>
    <p:sldId id="268" r:id="rId5"/>
    <p:sldId id="265" r:id="rId6"/>
    <p:sldId id="266" r:id="rId7"/>
    <p:sldId id="270" r:id="rId8"/>
    <p:sldId id="269" r:id="rId9"/>
    <p:sldId id="276" r:id="rId10"/>
    <p:sldId id="280" r:id="rId11"/>
    <p:sldId id="261" r:id="rId12"/>
    <p:sldId id="264" r:id="rId13"/>
    <p:sldId id="271" r:id="rId14"/>
    <p:sldId id="272" r:id="rId15"/>
    <p:sldId id="273" r:id="rId16"/>
    <p:sldId id="274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8783" autoAdjust="0"/>
  </p:normalViewPr>
  <p:slideViewPr>
    <p:cSldViewPr snapToGrid="0" snapToObjects="1">
      <p:cViewPr varScale="1">
        <p:scale>
          <a:sx n="117" d="100"/>
          <a:sy n="117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250-872C-B845-8FA2-518B978ADAEC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AA6-856E-CC4C-8C48-73B5EB79A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250-872C-B845-8FA2-518B978ADAEC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AA6-856E-CC4C-8C48-73B5EB79A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250-872C-B845-8FA2-518B978ADAEC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AA6-856E-CC4C-8C48-73B5EB79A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250-872C-B845-8FA2-518B978ADAEC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AA6-856E-CC4C-8C48-73B5EB79A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250-872C-B845-8FA2-518B978ADAEC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AA6-856E-CC4C-8C48-73B5EB79A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250-872C-B845-8FA2-518B978ADAEC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AA6-856E-CC4C-8C48-73B5EB79A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250-872C-B845-8FA2-518B978ADAEC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AA6-856E-CC4C-8C48-73B5EB79A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250-872C-B845-8FA2-518B978ADAEC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AA6-856E-CC4C-8C48-73B5EB79A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250-872C-B845-8FA2-518B978ADAEC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AA6-856E-CC4C-8C48-73B5EB79A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250-872C-B845-8FA2-518B978ADAEC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AA6-856E-CC4C-8C48-73B5EB79A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250-872C-B845-8FA2-518B978ADAEC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7AA6-856E-CC4C-8C48-73B5EB79A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EB250-872C-B845-8FA2-518B978ADAEC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37AA6-856E-CC4C-8C48-73B5EB79A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Macintosh%20HD:Users:danconnors:Desktop:Fall2011:ELEC4723-5723:Homework:Filter:ELEC-HPCA-HW-Filter.docx!OLE_LINK4" TargetMode="External"/><Relationship Id="rId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en.wikipedia.org/wiki/Image_compress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danconnors:Desktop:Fall2011:ELEC4723-5723:Homework:OpenCL-Lab-SobelFilter.docx!OLE_LINK1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danconnors:Desktop:Fall2011:ELEC4723-5723:Homework:Filter:ELEC-HPCA-HW-Filter.docx!OLE_LINK3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58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Sobel</a:t>
            </a:r>
            <a:r>
              <a:rPr lang="en-US" dirty="0" smtClean="0"/>
              <a:t> Filter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 noChangeAspect="1"/>
          </p:cNvGraphicFramePr>
          <p:nvPr/>
        </p:nvGraphicFramePr>
        <p:xfrm>
          <a:off x="358423" y="1526818"/>
          <a:ext cx="2887137" cy="3448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467"/>
                <a:gridCol w="262467"/>
                <a:gridCol w="262467"/>
                <a:gridCol w="262467"/>
                <a:gridCol w="262467"/>
                <a:gridCol w="262467"/>
                <a:gridCol w="262467"/>
                <a:gridCol w="262467"/>
                <a:gridCol w="262467"/>
                <a:gridCol w="262467"/>
                <a:gridCol w="262467"/>
              </a:tblGrid>
              <a:tr h="24502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</a:tbl>
          </a:graphicData>
        </a:graphic>
      </p:graphicFrame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200" y="5507806"/>
            <a:ext cx="8229600" cy="1266602"/>
          </a:xfrm>
        </p:spPr>
        <p:txBody>
          <a:bodyPr>
            <a:noAutofit/>
          </a:bodyPr>
          <a:lstStyle/>
          <a:p>
            <a:r>
              <a:rPr lang="en-US" sz="2000" dirty="0" smtClean="0"/>
              <a:t>Each pixel (besides border case) applies stencil pattern to neighbors </a:t>
            </a:r>
          </a:p>
          <a:p>
            <a:r>
              <a:rPr lang="en-US" sz="2000" dirty="0" err="1" smtClean="0"/>
              <a:t>Sobel</a:t>
            </a:r>
            <a:r>
              <a:rPr lang="en-US" sz="2000" dirty="0" smtClean="0"/>
              <a:t> Filter Radius = 1  (1 cell away in each direction), nine (9) neighbors</a:t>
            </a:r>
          </a:p>
          <a:p>
            <a:r>
              <a:rPr lang="en-US" sz="2000" dirty="0" smtClean="0"/>
              <a:t>Border pixels – (don’t have all neighbors) : fill with zero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37" name="Table 36"/>
          <p:cNvGraphicFramePr>
            <a:graphicFrameLocks noGrp="1" noChangeAspect="1"/>
          </p:cNvGraphicFramePr>
          <p:nvPr/>
        </p:nvGraphicFramePr>
        <p:xfrm>
          <a:off x="5802475" y="1523997"/>
          <a:ext cx="2887137" cy="3448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467"/>
                <a:gridCol w="262467"/>
                <a:gridCol w="262467"/>
                <a:gridCol w="262467"/>
                <a:gridCol w="262467"/>
                <a:gridCol w="262467"/>
                <a:gridCol w="262467"/>
                <a:gridCol w="262467"/>
                <a:gridCol w="262467"/>
                <a:gridCol w="262467"/>
                <a:gridCol w="262467"/>
              </a:tblGrid>
              <a:tr h="24502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594555" y="1030112"/>
            <a:ext cx="3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16500" y="997846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 noChangeAspect="1"/>
          </p:cNvGraphicFramePr>
          <p:nvPr/>
        </p:nvGraphicFramePr>
        <p:xfrm>
          <a:off x="4185361" y="1961444"/>
          <a:ext cx="787401" cy="757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467"/>
                <a:gridCol w="262467"/>
                <a:gridCol w="262467"/>
              </a:tblGrid>
              <a:tr h="2450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-2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71892" y="1240064"/>
            <a:ext cx="180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Sobel</a:t>
            </a:r>
            <a:r>
              <a:rPr lang="en-US" dirty="0" smtClean="0"/>
              <a:t> Kernel :</a:t>
            </a:r>
          </a:p>
          <a:p>
            <a:r>
              <a:rPr lang="en-US" dirty="0" smtClean="0"/>
              <a:t>X direction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459111" y="2229556"/>
            <a:ext cx="211667" cy="225778"/>
          </a:xfrm>
          <a:prstGeom prst="ellipse">
            <a:avLst/>
          </a:prstGeom>
          <a:noFill/>
          <a:ln w="85725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347177" y="2201334"/>
            <a:ext cx="211667" cy="225778"/>
          </a:xfrm>
          <a:prstGeom prst="ellipse">
            <a:avLst/>
          </a:prstGeom>
          <a:noFill/>
          <a:ln w="85725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4513" y="1886395"/>
            <a:ext cx="694266" cy="832555"/>
          </a:xfrm>
          <a:prstGeom prst="ellipse">
            <a:avLst/>
          </a:prstGeom>
          <a:noFill/>
          <a:ln w="85725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527778" y="2718950"/>
            <a:ext cx="601139" cy="639494"/>
          </a:xfrm>
          <a:prstGeom prst="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4972762" y="2718950"/>
            <a:ext cx="601139" cy="639494"/>
          </a:xfrm>
          <a:prstGeom prst="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 noChangeAspect="1"/>
          </p:cNvGraphicFramePr>
          <p:nvPr/>
        </p:nvGraphicFramePr>
        <p:xfrm>
          <a:off x="4185361" y="4176871"/>
          <a:ext cx="787401" cy="757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467"/>
                <a:gridCol w="262467"/>
                <a:gridCol w="262467"/>
              </a:tblGrid>
              <a:tr h="2450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-2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</a:tr>
              <a:tr h="2450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9621" marR="69621" marT="34811" marB="34811"/>
                </a:tc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4459111" y="4444983"/>
            <a:ext cx="211667" cy="225778"/>
          </a:xfrm>
          <a:prstGeom prst="ellipse">
            <a:avLst/>
          </a:prstGeom>
          <a:noFill/>
          <a:ln w="85725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771893" y="3455491"/>
            <a:ext cx="16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Sobel</a:t>
            </a:r>
            <a:r>
              <a:rPr lang="en-US" dirty="0" smtClean="0"/>
              <a:t> Kernel :</a:t>
            </a:r>
          </a:p>
          <a:p>
            <a:r>
              <a:rPr lang="en-US" dirty="0" smtClean="0"/>
              <a:t>Y direction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Boost – “Boost” pixels with dull neighbors</a:t>
            </a:r>
            <a:endParaRPr lang="en-US" dirty="0"/>
          </a:p>
        </p:txBody>
      </p:sp>
      <p:pic>
        <p:nvPicPr>
          <p:cNvPr id="5" name="Picture 4" descr="lena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69" y="3476209"/>
            <a:ext cx="3251201" cy="3251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90281" y="4678747"/>
            <a:ext cx="499331" cy="4016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828800" y="1143000"/>
          <a:ext cx="5486400" cy="2286000"/>
        </p:xfrm>
        <a:graphic>
          <a:graphicData uri="http://schemas.openxmlformats.org/presentationml/2006/ole">
            <p:oleObj spid="_x0000_s46083" name="Document" r:id="rId4" imgW="5486400" imgH="2286000" progId="Word.Document.12">
              <p:link updateAutomatic="1"/>
            </p:oleObj>
          </a:graphicData>
        </a:graphic>
      </p:graphicFrame>
      <p:pic>
        <p:nvPicPr>
          <p:cNvPr id="8" name="Picture 7" descr="boost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887" y="3497921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5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CUDA Kernel &lt;&lt;&lt;(3,3),(4,4)&gt;&gt;&gt;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 noChangeAspect="1"/>
          </p:cNvGraphicFramePr>
          <p:nvPr/>
        </p:nvGraphicFramePr>
        <p:xfrm>
          <a:off x="3020370" y="1370800"/>
          <a:ext cx="4641362" cy="3448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</a:tblGrid>
              <a:tr h="3115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542483" y="1761868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69483" y="4947903"/>
            <a:ext cx="1255890" cy="296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68759" y="4416778"/>
            <a:ext cx="520918" cy="40210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3521" y="2100296"/>
            <a:ext cx="15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BlockSize</a:t>
            </a:r>
            <a:r>
              <a:rPr lang="en-US" dirty="0" smtClean="0"/>
              <a:t> : 4x4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60815" y="2497850"/>
            <a:ext cx="850620" cy="620706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8187" y="1531624"/>
            <a:ext cx="141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: 10x10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188755" y="3753744"/>
            <a:ext cx="822680" cy="62070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4011" y="3356190"/>
            <a:ext cx="189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 : No work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190661" y="1761868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542483" y="3033092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542483" y="4252414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190661" y="3018981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190661" y="4275667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913843" y="1761868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913843" y="3018981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913843" y="4276094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299311" y="4947903"/>
            <a:ext cx="1255890" cy="296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033787" y="4952135"/>
            <a:ext cx="1255890" cy="296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768759" y="3162910"/>
            <a:ext cx="520918" cy="84666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768759" y="1874756"/>
            <a:ext cx="520918" cy="84666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200" y="5507806"/>
            <a:ext cx="8229600" cy="1266602"/>
          </a:xfrm>
        </p:spPr>
        <p:txBody>
          <a:bodyPr>
            <a:noAutofit/>
          </a:bodyPr>
          <a:lstStyle/>
          <a:p>
            <a:r>
              <a:rPr lang="en-US" sz="2000" dirty="0" smtClean="0"/>
              <a:t>How many blocks? How many total threads? </a:t>
            </a:r>
          </a:p>
          <a:p>
            <a:r>
              <a:rPr lang="en-US" sz="2000" dirty="0" smtClean="0"/>
              <a:t>How many full-working and part-working blocks?</a:t>
            </a:r>
          </a:p>
          <a:p>
            <a:r>
              <a:rPr lang="en-US" sz="2000" dirty="0" smtClean="0"/>
              <a:t>How many total working and not-working threads?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5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 noChangeAspect="1"/>
          </p:cNvGraphicFramePr>
          <p:nvPr/>
        </p:nvGraphicFramePr>
        <p:xfrm>
          <a:off x="3020370" y="1370800"/>
          <a:ext cx="4641362" cy="3448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</a:tblGrid>
              <a:tr h="3115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542483" y="1761868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3521" y="2100296"/>
            <a:ext cx="15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BlockSize</a:t>
            </a:r>
            <a:r>
              <a:rPr lang="en-US" dirty="0" smtClean="0"/>
              <a:t> : 4x4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60815" y="2497850"/>
            <a:ext cx="850620" cy="620706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8187" y="1531624"/>
            <a:ext cx="141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: 10x10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190661" y="1761868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542483" y="3033092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542483" y="4252414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190661" y="3018981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190661" y="4275667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913843" y="1761868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913843" y="3018981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913843" y="4276094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200" y="5507806"/>
            <a:ext cx="8454774" cy="1266602"/>
          </a:xfrm>
        </p:spPr>
        <p:txBody>
          <a:bodyPr>
            <a:noAutofit/>
          </a:bodyPr>
          <a:lstStyle/>
          <a:p>
            <a:r>
              <a:rPr lang="en-US" sz="2000" dirty="0" smtClean="0"/>
              <a:t>Each block would have border threads that need neighboring pixel values from other blocks. </a:t>
            </a:r>
            <a:r>
              <a:rPr lang="en-US" sz="2000" dirty="0" smtClean="0">
                <a:solidFill>
                  <a:srgbClr val="008000"/>
                </a:solidFill>
              </a:rPr>
              <a:t>Ex: Block (1,0) Thread (0,3) needs input from neighbors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Borders of original image as well as excess have to be turned off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7" name="Oval 36"/>
          <p:cNvSpPr/>
          <p:nvPr/>
        </p:nvSpPr>
        <p:spPr>
          <a:xfrm>
            <a:off x="5274741" y="2638775"/>
            <a:ext cx="211667" cy="225778"/>
          </a:xfrm>
          <a:prstGeom prst="ellipse">
            <a:avLst/>
          </a:prstGeom>
          <a:noFill/>
          <a:ln w="85725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5218295" y="2970391"/>
            <a:ext cx="324555" cy="268107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flipH="1">
            <a:off x="4879631" y="2626696"/>
            <a:ext cx="324555" cy="268107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8793105" flipH="1">
            <a:off x="4756972" y="2936873"/>
            <a:ext cx="605542" cy="202885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14626" y="2100296"/>
            <a:ext cx="793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 (1,0)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66699" y="1761868"/>
            <a:ext cx="45719" cy="30570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70561" y="1738215"/>
            <a:ext cx="45719" cy="30570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3542483" y="4611311"/>
            <a:ext cx="411925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3509917" y="1845528"/>
            <a:ext cx="411925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3542912" y="4993558"/>
            <a:ext cx="411925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3575907" y="5232806"/>
            <a:ext cx="411925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837327" y="1727359"/>
            <a:ext cx="45719" cy="35511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109132" y="1727775"/>
            <a:ext cx="45719" cy="35511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5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Block to Load Shared Memory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 noChangeAspect="1"/>
          </p:cNvGraphicFramePr>
          <p:nvPr/>
        </p:nvGraphicFramePr>
        <p:xfrm>
          <a:off x="3020370" y="1370800"/>
          <a:ext cx="4641362" cy="3448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</a:tblGrid>
              <a:tr h="3115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89844" y="2020372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2100296"/>
            <a:ext cx="215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 Grid based</a:t>
            </a:r>
          </a:p>
          <a:p>
            <a:r>
              <a:rPr lang="en-US" dirty="0" smtClean="0"/>
              <a:t>on Tile : 4x4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42871" y="2746627"/>
            <a:ext cx="850620" cy="620706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8187" y="1531624"/>
            <a:ext cx="141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: 10x10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411151" y="1664164"/>
            <a:ext cx="2451020" cy="1863893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6548" y="3538913"/>
            <a:ext cx="2419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: 6x6</a:t>
            </a:r>
          </a:p>
          <a:p>
            <a:r>
              <a:rPr lang="en-US" dirty="0" smtClean="0"/>
              <a:t>Width +2*</a:t>
            </a:r>
            <a:r>
              <a:rPr lang="en-US" dirty="0" err="1" smtClean="0"/>
              <a:t>Filter_Radius</a:t>
            </a:r>
            <a:endParaRPr lang="en-US" dirty="0" smtClean="0"/>
          </a:p>
          <a:p>
            <a:r>
              <a:rPr lang="en-US" dirty="0" smtClean="0"/>
              <a:t>Height +2*</a:t>
            </a:r>
            <a:r>
              <a:rPr lang="en-US" dirty="0" err="1" smtClean="0"/>
              <a:t>Filter_Radius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142871" y="4508529"/>
            <a:ext cx="850620" cy="620706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5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Block to Load Shared Memory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 noChangeAspect="1"/>
          </p:cNvGraphicFramePr>
          <p:nvPr/>
        </p:nvGraphicFramePr>
        <p:xfrm>
          <a:off x="3020370" y="1370800"/>
          <a:ext cx="4641362" cy="3448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</a:tblGrid>
              <a:tr h="3115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615792" y="2020372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2100296"/>
            <a:ext cx="215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 Grid based</a:t>
            </a:r>
          </a:p>
          <a:p>
            <a:r>
              <a:rPr lang="en-US" dirty="0" smtClean="0"/>
              <a:t>on Tile : 4x4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42871" y="2746627"/>
            <a:ext cx="850620" cy="620706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8187" y="1531624"/>
            <a:ext cx="141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: 10x10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189002" y="1664164"/>
            <a:ext cx="2451020" cy="1863893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6548" y="3538913"/>
            <a:ext cx="2419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: 6x6</a:t>
            </a:r>
          </a:p>
          <a:p>
            <a:r>
              <a:rPr lang="en-US" dirty="0" smtClean="0"/>
              <a:t>Width +2*</a:t>
            </a:r>
            <a:r>
              <a:rPr lang="en-US" dirty="0" err="1" smtClean="0"/>
              <a:t>Filter_Radius</a:t>
            </a:r>
            <a:endParaRPr lang="en-US" dirty="0" smtClean="0"/>
          </a:p>
          <a:p>
            <a:r>
              <a:rPr lang="en-US" dirty="0" smtClean="0"/>
              <a:t>Height +2*</a:t>
            </a:r>
            <a:r>
              <a:rPr lang="en-US" dirty="0" err="1" smtClean="0"/>
              <a:t>Filter_Radius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142871" y="4508529"/>
            <a:ext cx="850620" cy="620706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5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Block to Load Shared Memory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 noChangeAspect="1"/>
          </p:cNvGraphicFramePr>
          <p:nvPr/>
        </p:nvGraphicFramePr>
        <p:xfrm>
          <a:off x="3020370" y="1370800"/>
          <a:ext cx="4641362" cy="3448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</a:tblGrid>
              <a:tr h="3115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686118" y="3323909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2100296"/>
            <a:ext cx="215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 Grid based</a:t>
            </a:r>
          </a:p>
          <a:p>
            <a:r>
              <a:rPr lang="en-US" dirty="0" smtClean="0"/>
              <a:t>on Tile : 4x4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42871" y="2746627"/>
            <a:ext cx="850620" cy="620706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8187" y="1531624"/>
            <a:ext cx="141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: 10x10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10712" y="2954989"/>
            <a:ext cx="2451020" cy="1863893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6548" y="3538913"/>
            <a:ext cx="2419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: 6x6</a:t>
            </a:r>
          </a:p>
          <a:p>
            <a:r>
              <a:rPr lang="en-US" dirty="0" smtClean="0"/>
              <a:t>Width +2*</a:t>
            </a:r>
            <a:r>
              <a:rPr lang="en-US" dirty="0" err="1" smtClean="0"/>
              <a:t>Filter_Radius</a:t>
            </a:r>
            <a:endParaRPr lang="en-US" dirty="0" smtClean="0"/>
          </a:p>
          <a:p>
            <a:r>
              <a:rPr lang="en-US" dirty="0" smtClean="0"/>
              <a:t>Height +2*</a:t>
            </a:r>
            <a:r>
              <a:rPr lang="en-US" dirty="0" err="1" smtClean="0"/>
              <a:t>Filter_Radius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142871" y="4508529"/>
            <a:ext cx="850620" cy="620706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5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Block to Load Shared Memory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 noChangeAspect="1"/>
          </p:cNvGraphicFramePr>
          <p:nvPr/>
        </p:nvGraphicFramePr>
        <p:xfrm>
          <a:off x="3020370" y="1370800"/>
          <a:ext cx="4641362" cy="3448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</a:tblGrid>
              <a:tr h="3115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911553" y="3334765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2100296"/>
            <a:ext cx="215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 Grid based</a:t>
            </a:r>
          </a:p>
          <a:p>
            <a:r>
              <a:rPr lang="en-US" dirty="0" smtClean="0"/>
              <a:t>on Tile : 4x4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42871" y="2746627"/>
            <a:ext cx="850620" cy="620706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8187" y="1531624"/>
            <a:ext cx="141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: 10x10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441343" y="2954989"/>
            <a:ext cx="2451020" cy="1863893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6548" y="3538913"/>
            <a:ext cx="2419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: 6x6</a:t>
            </a:r>
          </a:p>
          <a:p>
            <a:r>
              <a:rPr lang="en-US" dirty="0" smtClean="0"/>
              <a:t>Width +2*</a:t>
            </a:r>
            <a:r>
              <a:rPr lang="en-US" dirty="0" err="1" smtClean="0"/>
              <a:t>Filter_Radius</a:t>
            </a:r>
            <a:endParaRPr lang="en-US" dirty="0" smtClean="0"/>
          </a:p>
          <a:p>
            <a:r>
              <a:rPr lang="en-US" dirty="0" smtClean="0"/>
              <a:t>Height +2*</a:t>
            </a:r>
            <a:r>
              <a:rPr lang="en-US" dirty="0" err="1" smtClean="0"/>
              <a:t>Filter_Radius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142871" y="4508529"/>
            <a:ext cx="850620" cy="620706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5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Block to Load Shared Memory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 noChangeAspect="1"/>
          </p:cNvGraphicFramePr>
          <p:nvPr/>
        </p:nvGraphicFramePr>
        <p:xfrm>
          <a:off x="3020370" y="1370800"/>
          <a:ext cx="4641362" cy="3448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</a:tblGrid>
              <a:tr h="3115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911553" y="3334765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2100296"/>
            <a:ext cx="2426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shaded regions</a:t>
            </a:r>
          </a:p>
          <a:p>
            <a:r>
              <a:rPr lang="en-US" dirty="0" smtClean="0"/>
              <a:t>Are only threads</a:t>
            </a:r>
          </a:p>
          <a:p>
            <a:r>
              <a:rPr lang="en-US" dirty="0" smtClean="0"/>
              <a:t>To update output image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42871" y="3198524"/>
            <a:ext cx="850620" cy="620706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41343" y="2954989"/>
            <a:ext cx="2451020" cy="1863893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80922" y="3334765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10712" y="2954989"/>
            <a:ext cx="2451020" cy="1863893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80922" y="2003048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10712" y="1644984"/>
            <a:ext cx="2451020" cy="1863893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895502" y="2033084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425292" y="1653308"/>
            <a:ext cx="2451020" cy="1863893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5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kernel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 noChangeAspect="1"/>
          </p:cNvGraphicFramePr>
          <p:nvPr/>
        </p:nvGraphicFramePr>
        <p:xfrm>
          <a:off x="3020370" y="1370800"/>
          <a:ext cx="4641362" cy="3448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  <a:gridCol w="421942"/>
              </a:tblGrid>
              <a:tr h="3115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9621" marR="69621" marT="34811" marB="34811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911553" y="3334765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1601" y="5223603"/>
            <a:ext cx="538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Eliminate threads from doing any work to output image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42871" y="3198524"/>
            <a:ext cx="850620" cy="620706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41343" y="2954989"/>
            <a:ext cx="2451020" cy="1863893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80922" y="3334765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10712" y="2954989"/>
            <a:ext cx="2451020" cy="1863893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80922" y="2003048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10712" y="1644984"/>
            <a:ext cx="2451020" cy="1863893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895502" y="2033084"/>
            <a:ext cx="1495778" cy="1132935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425292" y="1653308"/>
            <a:ext cx="2451020" cy="1863893"/>
          </a:xfrm>
          <a:prstGeom prst="roundRect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66699" y="1761868"/>
            <a:ext cx="45719" cy="30570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24836" y="1761868"/>
            <a:ext cx="45719" cy="30570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3501424" y="4635323"/>
            <a:ext cx="4160308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3441343" y="1794436"/>
            <a:ext cx="4160308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919732" y="5438656"/>
            <a:ext cx="128433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3924"/>
            <a:ext cx="8229600" cy="172349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Mathematically, the operator uses two 3×3 kernels which are convolved with the original image to calculate approximations of the derivatives - one for horizontal changes, and one for vertical. </a:t>
            </a:r>
          </a:p>
          <a:p>
            <a:r>
              <a:rPr lang="en-US" dirty="0" smtClean="0"/>
              <a:t>Define A as the source image, and </a:t>
            </a:r>
            <a:r>
              <a:rPr lang="en-US" dirty="0" err="1" smtClean="0"/>
              <a:t>Gx</a:t>
            </a:r>
            <a:r>
              <a:rPr lang="en-US" dirty="0" smtClean="0"/>
              <a:t> and </a:t>
            </a:r>
            <a:r>
              <a:rPr lang="en-US" dirty="0" err="1" smtClean="0"/>
              <a:t>Gy</a:t>
            </a:r>
            <a:r>
              <a:rPr lang="en-US" dirty="0" smtClean="0"/>
              <a:t> are two images at each point contain the horizontal and vertical derivative approximations, the computations are as follows: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17" y="3797995"/>
            <a:ext cx="63627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7" y="5028484"/>
            <a:ext cx="19685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(Filter Radius =1)</a:t>
            </a:r>
            <a:endParaRPr lang="en-US" dirty="0"/>
          </a:p>
        </p:txBody>
      </p:sp>
      <p:pic>
        <p:nvPicPr>
          <p:cNvPr id="5" name="Picture 4" descr="CPUout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3" y="2100263"/>
            <a:ext cx="3251200" cy="3251200"/>
          </a:xfrm>
          <a:prstGeom prst="rect">
            <a:avLst/>
          </a:prstGeom>
        </p:spPr>
      </p:pic>
      <p:pic>
        <p:nvPicPr>
          <p:cNvPr id="8" name="Content Placeholder 7" descr="lena.bmp"/>
          <p:cNvPicPr>
            <a:picLocks noGrp="1" noChangeAspect="1"/>
          </p:cNvPicPr>
          <p:nvPr>
            <p:ph idx="1"/>
          </p:nvPr>
        </p:nvPicPr>
        <p:blipFill>
          <a:blip r:embed="rId3"/>
          <a:srcRect l="115" r="115"/>
          <a:stretch>
            <a:fillRect/>
          </a:stretch>
        </p:blipFill>
        <p:spPr>
          <a:xfrm>
            <a:off x="1180219" y="2092770"/>
            <a:ext cx="3251200" cy="3258693"/>
          </a:xfrm>
        </p:spPr>
      </p:pic>
      <p:sp>
        <p:nvSpPr>
          <p:cNvPr id="9" name="TextBox 8"/>
          <p:cNvSpPr txBox="1"/>
          <p:nvPr/>
        </p:nvSpPr>
        <p:spPr>
          <a:xfrm>
            <a:off x="1425222" y="5898444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lena.bmp</a:t>
            </a:r>
            <a:r>
              <a:rPr lang="en-US" dirty="0" smtClean="0"/>
              <a:t> - </a:t>
            </a:r>
            <a:r>
              <a:rPr lang="en-US" b="1" dirty="0" smtClean="0"/>
              <a:t>standard test image is a digital image file used across </a:t>
            </a:r>
          </a:p>
          <a:p>
            <a:r>
              <a:rPr lang="en-US" b="1" dirty="0" smtClean="0"/>
              <a:t>different institutions to test image processing and algorithms</a:t>
            </a:r>
            <a:r>
              <a:rPr lang="en-US" b="1" dirty="0" smtClean="0">
                <a:hlinkClick r:id="rId4"/>
              </a:rPr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624240" y="3538913"/>
            <a:ext cx="499331" cy="4016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247900" y="3060700"/>
          <a:ext cx="1333500" cy="736600"/>
        </p:xfrm>
        <a:graphic>
          <a:graphicData uri="http://schemas.openxmlformats.org/presentationml/2006/ole">
            <p:oleObj spid="_x0000_s26626" name="Document" r:id="rId3" imgW="1333500" imgH="736600" progId="Word.Document.12">
              <p:link updateAutomatic="1"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241778" y="2063024"/>
            <a:ext cx="6787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numerous filter kernels, for example (Filter Radius = 1):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94178" y="4139168"/>
            <a:ext cx="6787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numerous filter kernels, for example (Filter Radius = 3):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rcRect l="15001"/>
          <a:stretch>
            <a:fillRect/>
          </a:stretch>
        </p:blipFill>
        <p:spPr>
          <a:xfrm>
            <a:off x="5207000" y="4725420"/>
            <a:ext cx="2682522" cy="1713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rcRect l="17009"/>
          <a:stretch>
            <a:fillRect/>
          </a:stretch>
        </p:blipFill>
        <p:spPr>
          <a:xfrm>
            <a:off x="1879600" y="4725420"/>
            <a:ext cx="2368507" cy="1804420"/>
          </a:xfrm>
          <a:prstGeom prst="rect">
            <a:avLst/>
          </a:prstGeom>
        </p:spPr>
      </p:pic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594350" y="3060700"/>
          <a:ext cx="1333500" cy="736600"/>
        </p:xfrm>
        <a:graphic>
          <a:graphicData uri="http://schemas.openxmlformats.org/presentationml/2006/ole">
            <p:oleObj spid="_x0000_s26629" name="Document" r:id="rId3" imgW="1333500" imgH="73660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Sobel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381250"/>
            <a:ext cx="38100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381250"/>
            <a:ext cx="3810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Sobel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6771" y="2380054"/>
            <a:ext cx="3487739" cy="2615804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6667" y="2380054"/>
            <a:ext cx="3487738" cy="26158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229600" cy="5389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CPU_Sobel(unsigned</a:t>
            </a:r>
            <a:r>
              <a:rPr lang="en-US" sz="1400" dirty="0" smtClean="0"/>
              <a:t> char* </a:t>
            </a:r>
            <a:r>
              <a:rPr lang="en-US" sz="1400" dirty="0" err="1" smtClean="0"/>
              <a:t>imageIn</a:t>
            </a:r>
            <a:r>
              <a:rPr lang="en-US" sz="1400" dirty="0" smtClean="0"/>
              <a:t>, unsigned char* </a:t>
            </a:r>
            <a:r>
              <a:rPr lang="en-US" sz="1400" dirty="0" err="1" smtClean="0"/>
              <a:t>imageOut</a:t>
            </a:r>
            <a:r>
              <a:rPr lang="en-US" sz="1400" dirty="0" smtClean="0"/>
              <a:t>, </a:t>
            </a:r>
            <a:r>
              <a:rPr lang="en-US" sz="1400" dirty="0" err="1" smtClean="0"/>
              <a:t>int</a:t>
            </a:r>
            <a:r>
              <a:rPr lang="en-US" sz="1400" dirty="0" smtClean="0"/>
              <a:t> width, </a:t>
            </a:r>
            <a:r>
              <a:rPr lang="en-US" sz="1400" dirty="0" err="1" smtClean="0"/>
              <a:t>int</a:t>
            </a:r>
            <a:r>
              <a:rPr lang="en-US" sz="1400" dirty="0" smtClean="0"/>
              <a:t> height)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j</a:t>
            </a:r>
            <a:r>
              <a:rPr lang="en-US" sz="1400" dirty="0" smtClean="0"/>
              <a:t>, rows, cols, </a:t>
            </a:r>
            <a:r>
              <a:rPr lang="en-US" sz="1400" dirty="0" err="1" smtClean="0"/>
              <a:t>startCol</a:t>
            </a:r>
            <a:r>
              <a:rPr lang="en-US" sz="1400" dirty="0" smtClean="0"/>
              <a:t>, </a:t>
            </a:r>
            <a:r>
              <a:rPr lang="en-US" sz="1400" dirty="0" err="1" smtClean="0"/>
              <a:t>endCol</a:t>
            </a:r>
            <a:r>
              <a:rPr lang="en-US" sz="1400" dirty="0" smtClean="0"/>
              <a:t>, </a:t>
            </a:r>
            <a:r>
              <a:rPr lang="en-US" sz="1400" dirty="0" err="1" smtClean="0"/>
              <a:t>startRow</a:t>
            </a:r>
            <a:r>
              <a:rPr lang="en-US" sz="1400" dirty="0" smtClean="0"/>
              <a:t>, </a:t>
            </a:r>
            <a:r>
              <a:rPr lang="en-US" sz="1400" dirty="0" err="1" smtClean="0"/>
              <a:t>endRow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const float SobelMatrix[9] = {-1,0,1,-2,0,2,-1,0,1};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rows = height; cols = width; </a:t>
            </a:r>
            <a:r>
              <a:rPr lang="en-US" sz="1400" dirty="0" err="1" smtClean="0"/>
              <a:t>startCol</a:t>
            </a:r>
            <a:r>
              <a:rPr lang="en-US" sz="1400" dirty="0" smtClean="0"/>
              <a:t> = 1; </a:t>
            </a:r>
            <a:r>
              <a:rPr lang="en-US" sz="1400" dirty="0" err="1" smtClean="0"/>
              <a:t>endCol</a:t>
            </a:r>
            <a:r>
              <a:rPr lang="en-US" sz="1400" dirty="0" smtClean="0"/>
              <a:t> = cols -1; </a:t>
            </a:r>
            <a:r>
              <a:rPr lang="en-US" sz="1400" dirty="0" err="1" smtClean="0"/>
              <a:t>startRow</a:t>
            </a:r>
            <a:r>
              <a:rPr lang="en-US" sz="1400" dirty="0" smtClean="0"/>
              <a:t> = 1;  </a:t>
            </a:r>
            <a:r>
              <a:rPr lang="en-US" sz="1400" dirty="0" err="1" smtClean="0"/>
              <a:t>endRow</a:t>
            </a:r>
            <a:r>
              <a:rPr lang="en-US" sz="1400" dirty="0" smtClean="0"/>
              <a:t> = rows - 1;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// Go through all inner </a:t>
            </a:r>
            <a:r>
              <a:rPr lang="en-US" sz="1400" dirty="0" err="1" smtClean="0"/>
              <a:t>pizel</a:t>
            </a:r>
            <a:r>
              <a:rPr lang="en-US" sz="1400" dirty="0" smtClean="0"/>
              <a:t> positions 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for(i</a:t>
            </a:r>
            <a:r>
              <a:rPr lang="en-US" sz="1400" dirty="0" smtClean="0"/>
              <a:t>=</a:t>
            </a:r>
            <a:r>
              <a:rPr lang="en-US" sz="1400" dirty="0" err="1" smtClean="0"/>
              <a:t>startRow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&lt;</a:t>
            </a:r>
            <a:r>
              <a:rPr lang="en-US" sz="1400" dirty="0" err="1" smtClean="0"/>
              <a:t>endRow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for(j</a:t>
            </a:r>
            <a:r>
              <a:rPr lang="en-US" sz="1400" dirty="0" smtClean="0"/>
              <a:t>=</a:t>
            </a:r>
            <a:r>
              <a:rPr lang="en-US" sz="1400" dirty="0" err="1" smtClean="0"/>
              <a:t>startCol</a:t>
            </a:r>
            <a:r>
              <a:rPr lang="en-US" sz="1400" dirty="0" smtClean="0"/>
              <a:t>; </a:t>
            </a:r>
            <a:r>
              <a:rPr lang="en-US" sz="1400" dirty="0" err="1" smtClean="0"/>
              <a:t>j</a:t>
            </a:r>
            <a:r>
              <a:rPr lang="en-US" sz="1400" dirty="0" smtClean="0"/>
              <a:t>&lt;</a:t>
            </a:r>
            <a:r>
              <a:rPr lang="en-US" sz="1400" dirty="0" err="1" smtClean="0"/>
              <a:t>endCol</a:t>
            </a:r>
            <a:r>
              <a:rPr lang="en-US" sz="1400" dirty="0" smtClean="0"/>
              <a:t>; </a:t>
            </a:r>
            <a:r>
              <a:rPr lang="en-US" sz="1400" dirty="0" err="1" smtClean="0"/>
              <a:t>j</a:t>
            </a:r>
            <a:r>
              <a:rPr lang="en-US" sz="1400" dirty="0" smtClean="0"/>
              <a:t>++) {</a:t>
            </a:r>
          </a:p>
          <a:p>
            <a:pPr>
              <a:buNone/>
            </a:pPr>
            <a:r>
              <a:rPr lang="en-US" sz="1400" dirty="0" smtClean="0"/>
              <a:t>       // sum up the 9 values to calculate both the direction </a:t>
            </a:r>
            <a:r>
              <a:rPr lang="en-US" sz="1400" dirty="0" err="1" smtClean="0"/>
              <a:t>x</a:t>
            </a:r>
            <a:r>
              <a:rPr lang="en-US" sz="1400" dirty="0" smtClean="0"/>
              <a:t> and direction </a:t>
            </a:r>
            <a:r>
              <a:rPr lang="en-US" sz="1400" dirty="0" err="1" smtClean="0"/>
              <a:t>y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float </a:t>
            </a:r>
            <a:r>
              <a:rPr lang="en-US" sz="1400" dirty="0" err="1" smtClean="0"/>
              <a:t>sumX</a:t>
            </a:r>
            <a:r>
              <a:rPr lang="en-US" sz="1400" dirty="0" smtClean="0"/>
              <a:t> = 0, </a:t>
            </a:r>
            <a:r>
              <a:rPr lang="en-US" sz="1400" dirty="0" err="1" smtClean="0"/>
              <a:t>sumY</a:t>
            </a:r>
            <a:r>
              <a:rPr lang="en-US" sz="1400" dirty="0" smtClean="0"/>
              <a:t>=0;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for(int</a:t>
            </a:r>
            <a:r>
              <a:rPr lang="en-US" sz="1400" dirty="0" smtClean="0"/>
              <a:t> </a:t>
            </a:r>
            <a:r>
              <a:rPr lang="en-US" sz="1400" dirty="0" err="1" smtClean="0"/>
              <a:t>dy</a:t>
            </a:r>
            <a:r>
              <a:rPr lang="en-US" sz="1400" dirty="0" smtClean="0"/>
              <a:t> = -FILTER_RADIUS; </a:t>
            </a:r>
            <a:r>
              <a:rPr lang="en-US" sz="1400" dirty="0" err="1" smtClean="0"/>
              <a:t>dy</a:t>
            </a:r>
            <a:r>
              <a:rPr lang="en-US" sz="1400" dirty="0" smtClean="0"/>
              <a:t> &lt;= FILTER_RADIUS; </a:t>
            </a:r>
            <a:r>
              <a:rPr lang="en-US" sz="1400" dirty="0" err="1" smtClean="0"/>
              <a:t>dy</a:t>
            </a:r>
            <a:r>
              <a:rPr lang="en-US" sz="1400" dirty="0" smtClean="0"/>
              <a:t>++) {</a:t>
            </a:r>
          </a:p>
          <a:p>
            <a:pPr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for(int</a:t>
            </a:r>
            <a:r>
              <a:rPr lang="en-US" sz="1400" dirty="0" smtClean="0"/>
              <a:t> </a:t>
            </a:r>
            <a:r>
              <a:rPr lang="en-US" sz="1400" dirty="0" err="1" smtClean="0"/>
              <a:t>dx</a:t>
            </a:r>
            <a:r>
              <a:rPr lang="en-US" sz="1400" dirty="0" smtClean="0"/>
              <a:t> = -FILTER_RADIUS; </a:t>
            </a:r>
            <a:r>
              <a:rPr lang="en-US" sz="1400" dirty="0" err="1" smtClean="0"/>
              <a:t>dx</a:t>
            </a:r>
            <a:r>
              <a:rPr lang="en-US" sz="1400" dirty="0" smtClean="0"/>
              <a:t> &lt;= FILTER_RADIUS; </a:t>
            </a:r>
            <a:r>
              <a:rPr lang="en-US" sz="1400" dirty="0" err="1" smtClean="0"/>
              <a:t>dx</a:t>
            </a:r>
            <a:r>
              <a:rPr lang="en-US" sz="1400" dirty="0" smtClean="0"/>
              <a:t>++) {</a:t>
            </a:r>
          </a:p>
          <a:p>
            <a:pPr>
              <a:buNone/>
            </a:pPr>
            <a:r>
              <a:rPr lang="en-US" sz="1400" dirty="0" smtClean="0"/>
              <a:t>             float Pixel = (</a:t>
            </a:r>
            <a:r>
              <a:rPr lang="en-US" sz="1400" dirty="0" err="1" smtClean="0"/>
              <a:t>float)(imageIn[i</a:t>
            </a:r>
            <a:r>
              <a:rPr lang="en-US" sz="1400" dirty="0" smtClean="0"/>
              <a:t>*width + </a:t>
            </a:r>
            <a:r>
              <a:rPr lang="en-US" sz="1400" dirty="0" err="1" smtClean="0"/>
              <a:t>j</a:t>
            </a:r>
            <a:r>
              <a:rPr lang="en-US" sz="1400" dirty="0" smtClean="0"/>
              <a:t> +  (</a:t>
            </a:r>
            <a:r>
              <a:rPr lang="en-US" sz="1400" dirty="0" err="1" smtClean="0"/>
              <a:t>dy</a:t>
            </a:r>
            <a:r>
              <a:rPr lang="en-US" sz="1400" dirty="0" smtClean="0"/>
              <a:t> * width + </a:t>
            </a:r>
            <a:r>
              <a:rPr lang="en-US" sz="1400" dirty="0" err="1" smtClean="0"/>
              <a:t>dx</a:t>
            </a:r>
            <a:r>
              <a:rPr lang="en-US" sz="1400" dirty="0" smtClean="0"/>
              <a:t>)]);</a:t>
            </a:r>
          </a:p>
          <a:p>
            <a:pPr>
              <a:buNone/>
            </a:pPr>
            <a:r>
              <a:rPr lang="en-US" sz="1400" dirty="0" smtClean="0"/>
              <a:t>             </a:t>
            </a:r>
            <a:r>
              <a:rPr lang="en-US" sz="1400" dirty="0" err="1" smtClean="0"/>
              <a:t>sumX</a:t>
            </a:r>
            <a:r>
              <a:rPr lang="en-US" sz="1400" dirty="0" smtClean="0"/>
              <a:t> += Pixel * </a:t>
            </a:r>
            <a:r>
              <a:rPr lang="en-US" sz="1400" dirty="0" err="1" smtClean="0"/>
              <a:t>SobelMatrix[(dy</a:t>
            </a:r>
            <a:r>
              <a:rPr lang="en-US" sz="1400" dirty="0" smtClean="0"/>
              <a:t> + FILTER_RADIUS) * FILTER_DIAMETER + (</a:t>
            </a:r>
            <a:r>
              <a:rPr lang="en-US" sz="1400" dirty="0" err="1" smtClean="0"/>
              <a:t>dx+FILTER_RADIUS</a:t>
            </a:r>
            <a:r>
              <a:rPr lang="en-US" sz="1400" dirty="0" smtClean="0"/>
              <a:t>)];</a:t>
            </a:r>
          </a:p>
          <a:p>
            <a:pPr>
              <a:buNone/>
            </a:pPr>
            <a:r>
              <a:rPr lang="en-US" sz="1400" dirty="0" smtClean="0"/>
              <a:t>             </a:t>
            </a:r>
            <a:r>
              <a:rPr lang="en-US" sz="1400" dirty="0" err="1" smtClean="0"/>
              <a:t>sumY</a:t>
            </a:r>
            <a:r>
              <a:rPr lang="en-US" sz="1400" dirty="0" smtClean="0"/>
              <a:t> += Pixel * </a:t>
            </a:r>
            <a:r>
              <a:rPr lang="en-US" sz="1400" dirty="0" err="1" smtClean="0"/>
              <a:t>SobelMatrix[(dx</a:t>
            </a:r>
            <a:r>
              <a:rPr lang="en-US" sz="1400" dirty="0" smtClean="0"/>
              <a:t> + FILTER_RADIUS) * FILTER_DIAMETER + (</a:t>
            </a:r>
            <a:r>
              <a:rPr lang="en-US" sz="1400" dirty="0" err="1" smtClean="0"/>
              <a:t>dy+FILTER_RADIUS</a:t>
            </a:r>
            <a:r>
              <a:rPr lang="en-US" sz="1400" dirty="0" smtClean="0"/>
              <a:t>)];</a:t>
            </a:r>
          </a:p>
          <a:p>
            <a:pPr>
              <a:buNone/>
            </a:pPr>
            <a:r>
              <a:rPr lang="en-US" sz="1400" dirty="0" smtClean="0"/>
              <a:t>          }</a:t>
            </a:r>
          </a:p>
          <a:p>
            <a:pPr>
              <a:buNone/>
            </a:pPr>
            <a:r>
              <a:rPr lang="en-US" sz="1400" dirty="0" smtClean="0"/>
              <a:t>        }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imageOut[i</a:t>
            </a:r>
            <a:r>
              <a:rPr lang="en-US" sz="1400" dirty="0" smtClean="0"/>
              <a:t>*width + </a:t>
            </a:r>
            <a:r>
              <a:rPr lang="en-US" sz="1400" dirty="0" err="1" smtClean="0"/>
              <a:t>j</a:t>
            </a:r>
            <a:r>
              <a:rPr lang="en-US" sz="1400" dirty="0" smtClean="0"/>
              <a:t>] = (</a:t>
            </a:r>
            <a:r>
              <a:rPr lang="en-US" sz="1400" dirty="0" err="1" smtClean="0"/>
              <a:t>abs(sumX</a:t>
            </a:r>
            <a:r>
              <a:rPr lang="en-US" sz="1400" dirty="0" smtClean="0"/>
              <a:t>) + </a:t>
            </a:r>
            <a:r>
              <a:rPr lang="en-US" sz="1400" dirty="0" err="1" smtClean="0"/>
              <a:t>abs(sumY</a:t>
            </a:r>
            <a:r>
              <a:rPr lang="en-US" sz="1400" dirty="0" smtClean="0"/>
              <a:t>)) &gt; EDGE_VALUE_THRESHOLD ? 255 : 0;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266" y="6294419"/>
            <a:ext cx="1263643" cy="3016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>
            <a:off x="3327400" y="5956301"/>
            <a:ext cx="3022600" cy="3381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2019" y="6226731"/>
            <a:ext cx="508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to </a:t>
            </a:r>
            <a:r>
              <a:rPr lang="en-US" dirty="0" err="1" smtClean="0"/>
              <a:t>sqrt</a:t>
            </a:r>
            <a:r>
              <a:rPr lang="en-US" dirty="0" smtClean="0"/>
              <a:t>: set output to max(255) or min(0)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5346" y="1136270"/>
            <a:ext cx="281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#define FILTER_RADIUS 1</a:t>
            </a:r>
          </a:p>
          <a:p>
            <a:r>
              <a:rPr lang="en-US" dirty="0" smtClean="0"/>
              <a:t>#define FILTER_DIAMETER 3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954695" y="4166322"/>
            <a:ext cx="326214" cy="12588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38426" y="4166322"/>
            <a:ext cx="794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</a:t>
            </a:r>
          </a:p>
          <a:p>
            <a:r>
              <a:rPr lang="en-US" dirty="0" smtClean="0"/>
              <a:t>Does </a:t>
            </a:r>
          </a:p>
          <a:p>
            <a:r>
              <a:rPr lang="en-US" dirty="0" smtClean="0"/>
              <a:t>This </a:t>
            </a:r>
          </a:p>
          <a:p>
            <a:r>
              <a:rPr lang="en-US" dirty="0" smtClean="0"/>
              <a:t>Work?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70" y="2239080"/>
            <a:ext cx="8120930" cy="25377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932630" y="1068256"/>
          <a:ext cx="5626100" cy="2311400"/>
        </p:xfrm>
        <a:graphic>
          <a:graphicData uri="http://schemas.openxmlformats.org/presentationml/2006/ole">
            <p:oleObj spid="_x0000_s41986" name="Document" r:id="rId3" imgW="5626100" imgH="2311400" progId="Word.Document.12">
              <p:link updateAutomatic="1"/>
            </p:oleObj>
          </a:graphicData>
        </a:graphic>
      </p:graphicFrame>
      <p:pic>
        <p:nvPicPr>
          <p:cNvPr id="5" name="Picture 4" descr="lena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69" y="3324225"/>
            <a:ext cx="3251201" cy="3251200"/>
          </a:xfrm>
          <a:prstGeom prst="rect">
            <a:avLst/>
          </a:prstGeom>
        </p:spPr>
      </p:pic>
      <p:pic>
        <p:nvPicPr>
          <p:cNvPr id="6" name="Picture 5" descr="average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452" y="3324225"/>
            <a:ext cx="3251200" cy="3251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90281" y="4678747"/>
            <a:ext cx="499331" cy="4016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1043</Words>
  <Application>Microsoft Macintosh PowerPoint</Application>
  <PresentationFormat>On-screen Show (4:3)</PresentationFormat>
  <Paragraphs>355</Paragraphs>
  <Slides>18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Office Theme</vt:lpstr>
      <vt:lpstr>Macintosh HD:Users:danconnors:Desktop:Fall2011:ELEC4723-5723:Homework:OpenCL-Lab-SobelFilter.docx!OLE_LINK1</vt:lpstr>
      <vt:lpstr>Macintosh HD:Users:danconnors:Desktop:Fall2011:ELEC4723-5723:Homework:OpenCL-Lab-SobelFilter.docx!OLE_LINK1</vt:lpstr>
      <vt:lpstr>Macintosh HD:Users:danconnors:Desktop:Fall2011:ELEC4723-5723:Homework:Filter:ELEC-HPCA-HW-Filter.docx!OLE_LINK3</vt:lpstr>
      <vt:lpstr>Macintosh HD:Users:danconnors:Desktop:Fall2011:ELEC4723-5723:Homework:Filter:ELEC-HPCA-HW-Filter.docx!OLE_LINK4</vt:lpstr>
      <vt:lpstr>Sobel Filter</vt:lpstr>
      <vt:lpstr>Sobel Operation</vt:lpstr>
      <vt:lpstr>Sobel (Filter Radius =1)</vt:lpstr>
      <vt:lpstr>Slide 4</vt:lpstr>
      <vt:lpstr>Example Sobel Operation</vt:lpstr>
      <vt:lpstr>Example Sobel Operation</vt:lpstr>
      <vt:lpstr>CPU Implementation</vt:lpstr>
      <vt:lpstr>Sobel</vt:lpstr>
      <vt:lpstr>Average</vt:lpstr>
      <vt:lpstr>Boost – “Boost” pixels with dull neighbors</vt:lpstr>
      <vt:lpstr>CUDA Kernel &lt;&lt;&lt;(3,3),(4,4)&gt;&gt;&gt;</vt:lpstr>
      <vt:lpstr>Issues</vt:lpstr>
      <vt:lpstr>Defining Block to Load Shared Memory</vt:lpstr>
      <vt:lpstr>Defining Block to Load Shared Memory</vt:lpstr>
      <vt:lpstr>Defining Block to Load Shared Memory</vt:lpstr>
      <vt:lpstr>Defining Block to Load Shared Memory</vt:lpstr>
      <vt:lpstr>Defining Block to Load Shared Memory</vt:lpstr>
      <vt:lpstr>Writing kernel</vt:lpstr>
    </vt:vector>
  </TitlesOfParts>
  <Company>University of Colorado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Connors</dc:creator>
  <cp:lastModifiedBy>Dan Connors</cp:lastModifiedBy>
  <cp:revision>26</cp:revision>
  <dcterms:created xsi:type="dcterms:W3CDTF">2011-09-20T16:59:34Z</dcterms:created>
  <dcterms:modified xsi:type="dcterms:W3CDTF">2011-09-20T18:05:43Z</dcterms:modified>
</cp:coreProperties>
</file>