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65" r:id="rId6"/>
    <p:sldId id="266" r:id="rId7"/>
    <p:sldId id="270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C4AF-D9B0-4E53-AD7F-D8984240C3F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15ED1-892A-4660-A81B-5261832A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67" y="1122363"/>
            <a:ext cx="10998200" cy="2387600"/>
          </a:xfrm>
        </p:spPr>
        <p:txBody>
          <a:bodyPr/>
          <a:lstStyle/>
          <a:p>
            <a:r>
              <a:rPr lang="en-US" dirty="0" smtClean="0"/>
              <a:t>Active Learning for Active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Robbie Weber</a:t>
            </a:r>
          </a:p>
          <a:p>
            <a:r>
              <a:rPr lang="en-US" dirty="0" err="1" smtClean="0"/>
              <a:t>PoCSci</a:t>
            </a:r>
            <a:r>
              <a:rPr lang="en-US" dirty="0" smtClean="0"/>
              <a:t> 2022</a:t>
            </a:r>
          </a:p>
          <a:p>
            <a:r>
              <a:rPr lang="en-US" dirty="0" smtClean="0"/>
              <a:t>Seattle, 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Learning: Some Definitions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Learning: Actively select data points to learn a function using as little data as possible.</a:t>
            </a:r>
          </a:p>
          <a:p>
            <a:endParaRPr lang="en-US" dirty="0"/>
          </a:p>
          <a:p>
            <a:r>
              <a:rPr lang="en-US" dirty="0" smtClean="0"/>
              <a:t>Active Learning: Actively engage students in their lessons rather than passively presenting content.</a:t>
            </a:r>
          </a:p>
        </p:txBody>
      </p:sp>
    </p:spTree>
    <p:extLst>
      <p:ext uri="{BB962C8B-B14F-4D97-AF65-F5344CB8AC3E}">
        <p14:creationId xmlns:p14="http://schemas.microsoft.com/office/powerpoint/2010/main" val="38450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How do we utilize active learning techniques so that students can learn active learning better?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99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Active Learning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Active learning is a proven technique in ML when you have less data.</a:t>
            </a:r>
          </a:p>
          <a:p>
            <a:r>
              <a:rPr lang="en-US" sz="3600" dirty="0" smtClean="0"/>
              <a:t>But it’s hard to understand </a:t>
            </a:r>
          </a:p>
          <a:p>
            <a:pPr lvl="1"/>
            <a:r>
              <a:rPr lang="en-US" sz="2800" dirty="0" smtClean="0"/>
              <a:t>Lots of math. </a:t>
            </a:r>
          </a:p>
          <a:p>
            <a:pPr lvl="1"/>
            <a:r>
              <a:rPr lang="en-US" sz="2800" dirty="0" smtClean="0"/>
              <a:t>Also for some reason, bandits everywhere. Not sure why they haven’t been captured yet.</a:t>
            </a:r>
          </a:p>
          <a:p>
            <a:r>
              <a:rPr lang="en-US" sz="3600" dirty="0" smtClean="0"/>
              <a:t>Students struggle to learn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62519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Active Learning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Active learning is a ubiquitous pedagogical tool.</a:t>
            </a:r>
          </a:p>
          <a:p>
            <a:r>
              <a:rPr lang="en-US" sz="3600" dirty="0" smtClean="0"/>
              <a:t>New instructors are often afraid of active learning.</a:t>
            </a:r>
          </a:p>
          <a:p>
            <a:r>
              <a:rPr lang="en-US" sz="3600" dirty="0" smtClean="0"/>
              <a:t>Putting no thought into active learning activities is still enough to do active learning! </a:t>
            </a:r>
          </a:p>
          <a:p>
            <a:pPr lvl="1"/>
            <a:r>
              <a:rPr lang="en-US" sz="3600" dirty="0" smtClean="0"/>
              <a:t>And the research says it always works.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181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Take a homework </a:t>
            </a:r>
            <a:r>
              <a:rPr lang="en-US" sz="3000" dirty="0"/>
              <a:t>p</a:t>
            </a:r>
            <a:r>
              <a:rPr lang="en-US" sz="3000" dirty="0" smtClean="0"/>
              <a:t>roblem and turn it into a multiple choice poll.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02890" y="2598003"/>
                <a:ext cx="1022800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independent and identically distributed random variables drawn uniformly at random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800" dirty="0"/>
                  <a:t>I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then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90" y="2598003"/>
                <a:ext cx="10228007" cy="1815882"/>
              </a:xfrm>
              <a:prstGeom prst="rect">
                <a:avLst/>
              </a:prstGeom>
              <a:blipFill>
                <a:blip r:embed="rId3"/>
                <a:stretch>
                  <a:fillRect l="-1252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Take a homework </a:t>
            </a:r>
            <a:r>
              <a:rPr lang="en-US" sz="3000" dirty="0"/>
              <a:t>p</a:t>
            </a:r>
            <a:r>
              <a:rPr lang="en-US" sz="3000" dirty="0" smtClean="0"/>
              <a:t>roblem and turn it into a multiple choice poll.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As long as more than 25% get it right, learning has happened!</a:t>
            </a:r>
          </a:p>
          <a:p>
            <a:pPr lvl="1"/>
            <a:r>
              <a:rPr lang="en-US" sz="2600" dirty="0" smtClean="0"/>
              <a:t>And if less than 25% get it right, call it a trick question.</a:t>
            </a:r>
          </a:p>
          <a:p>
            <a:pPr marL="0" indent="0">
              <a:buNone/>
            </a:pPr>
            <a:endParaRPr lang="en-US" sz="3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67009" y="2228137"/>
            <a:ext cx="8157435" cy="2814137"/>
            <a:chOff x="1767009" y="2228137"/>
            <a:chExt cx="8157435" cy="28141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7009" y="2228137"/>
              <a:ext cx="8157435" cy="28141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65507" y="2318033"/>
                  <a:ext cx="6983221" cy="830997"/>
                </a:xfrm>
                <a:prstGeom prst="rect">
                  <a:avLst/>
                </a:prstGeom>
                <a:solidFill>
                  <a:srgbClr val="4B2E83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bg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bg1"/>
                      </a:solidFill>
                    </a:rPr>
                    <a:t> be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600" dirty="0" smtClean="0">
                      <a:solidFill>
                        <a:schemeClr val="bg1"/>
                      </a:solidFill>
                    </a:rPr>
                    <a:t> independent and identically distributed random variables drawn uniformly at random from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[0,1]</m:t>
                      </m:r>
                    </m:oMath>
                  </a14:m>
                  <a:r>
                    <a:rPr lang="en-US" sz="1600" dirty="0" smtClean="0">
                      <a:solidFill>
                        <a:schemeClr val="bg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a14:m>
                  <a:r>
                    <a:rPr lang="en-US" sz="1600" dirty="0" smtClean="0">
                      <a:solidFill>
                        <a:schemeClr val="bg1"/>
                      </a:solidFill>
                    </a:rPr>
                    <a:t> then find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600" dirty="0" smtClean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507" y="2318033"/>
                  <a:ext cx="6983221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436" t="-2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762436" y="3274543"/>
                  <a:ext cx="1741438" cy="276999"/>
                </a:xfrm>
                <a:prstGeom prst="rect">
                  <a:avLst/>
                </a:prstGeom>
                <a:solidFill>
                  <a:srgbClr val="E8E3D3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a14:m>
                  <a:r>
                    <a:rPr lang="en-US" sz="1200" dirty="0" smtClean="0">
                      <a:solidFill>
                        <a:srgbClr val="4B2E83"/>
                      </a:solidFill>
                    </a:rPr>
                    <a:t> </a:t>
                  </a:r>
                  <a:endParaRPr lang="en-US" sz="1200" dirty="0">
                    <a:solidFill>
                      <a:srgbClr val="4B2E83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436" y="3274543"/>
                  <a:ext cx="174143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79027" y="3520179"/>
                  <a:ext cx="2224847" cy="276999"/>
                </a:xfrm>
                <a:prstGeom prst="rect">
                  <a:avLst/>
                </a:prstGeom>
                <a:solidFill>
                  <a:srgbClr val="E8E3D3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200" dirty="0" smtClean="0">
                      <a:solidFill>
                        <a:srgbClr val="4B2E83"/>
                      </a:solidFill>
                    </a:rPr>
                    <a:t> </a:t>
                  </a:r>
                  <a:endParaRPr lang="en-US" sz="1200" dirty="0">
                    <a:solidFill>
                      <a:srgbClr val="4B2E83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027" y="3520179"/>
                  <a:ext cx="2224847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79026" y="3793615"/>
                  <a:ext cx="2224847" cy="276999"/>
                </a:xfrm>
                <a:prstGeom prst="rect">
                  <a:avLst/>
                </a:prstGeom>
                <a:solidFill>
                  <a:srgbClr val="E8E3D3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−1)/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4B2E8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4B2E8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4B2E8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200" dirty="0" smtClean="0">
                      <a:solidFill>
                        <a:srgbClr val="4B2E83"/>
                      </a:solidFill>
                    </a:rPr>
                    <a:t> </a:t>
                  </a:r>
                  <a:endParaRPr lang="en-US" sz="1200" dirty="0">
                    <a:solidFill>
                      <a:srgbClr val="4B2E83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026" y="3793615"/>
                  <a:ext cx="2224847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279025" y="4067051"/>
                  <a:ext cx="2224847" cy="276999"/>
                </a:xfrm>
                <a:prstGeom prst="rect">
                  <a:avLst/>
                </a:prstGeom>
                <a:solidFill>
                  <a:srgbClr val="E8E3D3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4B2E83"/>
                          </a:solidFill>
                          <a:latin typeface="Cambria Math" panose="02040503050406030204" pitchFamily="18" charset="0"/>
                        </a:rPr>
                        <m:t>1/2</m:t>
                      </m:r>
                    </m:oMath>
                  </a14:m>
                  <a:r>
                    <a:rPr lang="en-US" sz="1200" dirty="0" smtClean="0">
                      <a:solidFill>
                        <a:srgbClr val="4B2E83"/>
                      </a:solidFill>
                    </a:rPr>
                    <a:t> </a:t>
                  </a:r>
                  <a:endParaRPr lang="en-US" sz="1200" dirty="0">
                    <a:solidFill>
                      <a:srgbClr val="4B2E83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025" y="4067051"/>
                  <a:ext cx="2224847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1921987" y="4344050"/>
              <a:ext cx="3500347" cy="361907"/>
            </a:xfrm>
            <a:prstGeom prst="rect">
              <a:avLst/>
            </a:prstGeom>
            <a:solidFill>
              <a:srgbClr val="E8E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37022" y="3312078"/>
              <a:ext cx="4094658" cy="201927"/>
            </a:xfrm>
            <a:prstGeom prst="rect">
              <a:avLst/>
            </a:prstGeom>
            <a:solidFill>
              <a:srgbClr val="4B2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37021" y="3551542"/>
              <a:ext cx="4005989" cy="196172"/>
            </a:xfrm>
            <a:prstGeom prst="rect">
              <a:avLst/>
            </a:prstGeom>
            <a:solidFill>
              <a:srgbClr val="4B2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37022" y="4046955"/>
              <a:ext cx="4127016" cy="206542"/>
            </a:xfrm>
            <a:prstGeom prst="rect">
              <a:avLst/>
            </a:prstGeom>
            <a:solidFill>
              <a:srgbClr val="4B2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07440" y="4027115"/>
              <a:ext cx="344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E8E3D3"/>
                  </a:solidFill>
                </a:rPr>
                <a:t>27</a:t>
              </a:r>
              <a:endParaRPr lang="en-US" sz="1000" dirty="0">
                <a:solidFill>
                  <a:srgbClr val="E8E3D3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65877" y="3295401"/>
              <a:ext cx="344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E8E3D3"/>
                  </a:solidFill>
                </a:rPr>
                <a:t>26</a:t>
              </a:r>
              <a:endParaRPr lang="en-US" sz="1000" dirty="0">
                <a:solidFill>
                  <a:srgbClr val="E8E3D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35105" y="3525831"/>
              <a:ext cx="3446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E8E3D3"/>
                  </a:solidFill>
                </a:rPr>
                <a:t>25</a:t>
              </a:r>
              <a:endParaRPr lang="en-US" sz="1000" dirty="0">
                <a:solidFill>
                  <a:srgbClr val="E8E3D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95202" y="4717570"/>
              <a:ext cx="390600" cy="246221"/>
            </a:xfrm>
            <a:prstGeom prst="rect">
              <a:avLst/>
            </a:prstGeom>
            <a:solidFill>
              <a:srgbClr val="E8E3D3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4B2E83"/>
                  </a:solidFill>
                </a:rPr>
                <a:t>101</a:t>
              </a:r>
              <a:endParaRPr lang="en-US" sz="1000" dirty="0">
                <a:solidFill>
                  <a:srgbClr val="4B2E83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545307" y="3186004"/>
            <a:ext cx="4348781" cy="1172096"/>
          </a:xfrm>
          <a:prstGeom prst="rect">
            <a:avLst/>
          </a:prstGeom>
          <a:solidFill>
            <a:srgbClr val="E8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Ideas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Have students execute algorithms themselves.</a:t>
            </a:r>
          </a:p>
          <a:p>
            <a:pPr lvl="1"/>
            <a:r>
              <a:rPr lang="en-US" sz="3200" dirty="0" smtClean="0"/>
              <a:t>Wearing masks will let them feel like bandits.</a:t>
            </a:r>
          </a:p>
          <a:p>
            <a:pPr lvl="1"/>
            <a:r>
              <a:rPr lang="en-US" sz="3200" dirty="0" smtClean="0"/>
              <a:t>Also make them tie one hand behind their back.</a:t>
            </a:r>
          </a:p>
          <a:p>
            <a:r>
              <a:rPr lang="en-US" sz="3600" dirty="0" smtClean="0"/>
              <a:t>Think-Pair-Share for commentary on research proposals.</a:t>
            </a:r>
          </a:p>
          <a:p>
            <a:pPr lvl="1"/>
            <a:r>
              <a:rPr lang="en-US" sz="3200" dirty="0" smtClean="0"/>
              <a:t>Two minutes of skimming and thought should bring more insightful comments than current </a:t>
            </a:r>
            <a:r>
              <a:rPr lang="en-US" sz="3200" dirty="0" err="1" smtClean="0"/>
              <a:t>NeurIPS</a:t>
            </a:r>
            <a:r>
              <a:rPr lang="en-US" sz="3200" dirty="0" smtClean="0"/>
              <a:t> process.</a:t>
            </a:r>
          </a:p>
        </p:txBody>
      </p:sp>
    </p:spTree>
    <p:extLst>
      <p:ext uri="{BB962C8B-B14F-4D97-AF65-F5344CB8AC3E}">
        <p14:creationId xmlns:p14="http://schemas.microsoft.com/office/powerpoint/2010/main" val="32887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0666"/>
            <a:ext cx="12192000" cy="67733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33899" y="1845892"/>
            <a:ext cx="0" cy="3392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33899" y="5238572"/>
            <a:ext cx="6947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82525" y="5564691"/>
            <a:ext cx="393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Amount of Active Learning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2643" y="5238572"/>
            <a:ext cx="16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less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219772" y="5238572"/>
            <a:ext cx="16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more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03163" y="1407683"/>
            <a:ext cx="822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Effect of Active Learning on Effectiveness of Learning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17775" y="4684575"/>
            <a:ext cx="16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17775" y="2410046"/>
            <a:ext cx="1632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good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00301" y="3014393"/>
            <a:ext cx="2798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Learner Outcome</a:t>
            </a:r>
            <a:endParaRPr lang="en-US" sz="2400" b="1" dirty="0"/>
          </a:p>
        </p:txBody>
      </p:sp>
      <p:sp>
        <p:nvSpPr>
          <p:cNvPr id="21" name="Freeform 20"/>
          <p:cNvSpPr/>
          <p:nvPr/>
        </p:nvSpPr>
        <p:spPr>
          <a:xfrm>
            <a:off x="2247544" y="1914258"/>
            <a:ext cx="5495297" cy="3023243"/>
          </a:xfrm>
          <a:custGeom>
            <a:avLst/>
            <a:gdLst>
              <a:gd name="connsiteX0" fmla="*/ 0 w 5495297"/>
              <a:gd name="connsiteY0" fmla="*/ 3016665 h 3023243"/>
              <a:gd name="connsiteX1" fmla="*/ 1264777 w 5495297"/>
              <a:gd name="connsiteY1" fmla="*/ 2914116 h 3023243"/>
              <a:gd name="connsiteX2" fmla="*/ 2820112 w 5495297"/>
              <a:gd name="connsiteY2" fmla="*/ 2264635 h 3023243"/>
              <a:gd name="connsiteX3" fmla="*/ 4358355 w 5495297"/>
              <a:gd name="connsiteY3" fmla="*/ 1598063 h 3023243"/>
              <a:gd name="connsiteX4" fmla="*/ 5358213 w 5495297"/>
              <a:gd name="connsiteY4" fmla="*/ 333286 h 3023243"/>
              <a:gd name="connsiteX5" fmla="*/ 5460763 w 5495297"/>
              <a:gd name="connsiteY5" fmla="*/ 0 h 30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5297" h="3023243">
                <a:moveTo>
                  <a:pt x="0" y="3016665"/>
                </a:moveTo>
                <a:cubicBezTo>
                  <a:pt x="397379" y="3028059"/>
                  <a:pt x="794758" y="3039454"/>
                  <a:pt x="1264777" y="2914116"/>
                </a:cubicBezTo>
                <a:cubicBezTo>
                  <a:pt x="1734796" y="2788778"/>
                  <a:pt x="2820112" y="2264635"/>
                  <a:pt x="2820112" y="2264635"/>
                </a:cubicBezTo>
                <a:cubicBezTo>
                  <a:pt x="3335708" y="2045293"/>
                  <a:pt x="3935338" y="1919954"/>
                  <a:pt x="4358355" y="1598063"/>
                </a:cubicBezTo>
                <a:cubicBezTo>
                  <a:pt x="4781372" y="1276172"/>
                  <a:pt x="5174478" y="599630"/>
                  <a:pt x="5358213" y="333286"/>
                </a:cubicBezTo>
                <a:cubicBezTo>
                  <a:pt x="5541948" y="66942"/>
                  <a:pt x="5501355" y="33471"/>
                  <a:pt x="5460763" y="0"/>
                </a:cubicBezTo>
              </a:path>
            </a:pathLst>
          </a:cu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317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Active Learning for Active Learning</vt:lpstr>
      <vt:lpstr>Active Learning: Some Definitions</vt:lpstr>
      <vt:lpstr>Our Question</vt:lpstr>
      <vt:lpstr>The Case for Active Learning</vt:lpstr>
      <vt:lpstr>Solution: Active Learning</vt:lpstr>
      <vt:lpstr>Case Study</vt:lpstr>
      <vt:lpstr>Case Study</vt:lpstr>
      <vt:lpstr>More Ideas</vt:lpstr>
      <vt:lpstr>Figure 1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for Active Learning</dc:title>
  <dc:creator>rtweber2</dc:creator>
  <cp:lastModifiedBy>rtweber2</cp:lastModifiedBy>
  <cp:revision>20</cp:revision>
  <dcterms:created xsi:type="dcterms:W3CDTF">2022-05-31T03:06:27Z</dcterms:created>
  <dcterms:modified xsi:type="dcterms:W3CDTF">2022-09-07T15:53:45Z</dcterms:modified>
</cp:coreProperties>
</file>