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5" r:id="rId7"/>
    <p:sldId id="266" r:id="rId8"/>
    <p:sldId id="268" r:id="rId9"/>
    <p:sldId id="269" r:id="rId10"/>
    <p:sldId id="264" r:id="rId11"/>
    <p:sldId id="262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3-E47C-495A-BD9A-6400834754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FADD-5479-4E30-AE81-3C3D0E9C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3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3-E47C-495A-BD9A-6400834754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FADD-5479-4E30-AE81-3C3D0E9C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0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3-E47C-495A-BD9A-6400834754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FADD-5479-4E30-AE81-3C3D0E9C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0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3-E47C-495A-BD9A-6400834754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FADD-5479-4E30-AE81-3C3D0E9C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3-E47C-495A-BD9A-6400834754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FADD-5479-4E30-AE81-3C3D0E9C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8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3-E47C-495A-BD9A-6400834754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FADD-5479-4E30-AE81-3C3D0E9C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2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3-E47C-495A-BD9A-6400834754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FADD-5479-4E30-AE81-3C3D0E9C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3-E47C-495A-BD9A-6400834754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FADD-5479-4E30-AE81-3C3D0E9C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0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3-E47C-495A-BD9A-6400834754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FADD-5479-4E30-AE81-3C3D0E9C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6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3-E47C-495A-BD9A-6400834754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FADD-5479-4E30-AE81-3C3D0E9C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4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C5943-E47C-495A-BD9A-6400834754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EFADD-5479-4E30-AE81-3C3D0E9C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C5943-E47C-495A-BD9A-6400834754DC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EFADD-5479-4E30-AE81-3C3D0E9C2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941" y="1122363"/>
            <a:ext cx="9412941" cy="2387600"/>
          </a:xfrm>
        </p:spPr>
        <p:txBody>
          <a:bodyPr>
            <a:normAutofit/>
          </a:bodyPr>
          <a:lstStyle/>
          <a:p>
            <a:r>
              <a:rPr lang="en-US" dirty="0" smtClean="0"/>
              <a:t>A New Branch of Graph Theory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Robbie Weber</a:t>
            </a:r>
          </a:p>
          <a:p>
            <a:r>
              <a:rPr lang="en-US" dirty="0" smtClean="0"/>
              <a:t>Joint work with John </a:t>
            </a:r>
            <a:r>
              <a:rPr lang="en-US" dirty="0" err="1" smtClean="0"/>
              <a:t>Thickstun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7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Trees and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Forest: an undirected, acyclic graph.</a:t>
            </a:r>
          </a:p>
          <a:p>
            <a:r>
              <a:rPr lang="en-US" dirty="0" smtClean="0"/>
              <a:t>Tree: an undirected, acyclic, connected graph.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We usually think of forests as a bunch of trees</a:t>
            </a:r>
          </a:p>
          <a:p>
            <a:r>
              <a:rPr lang="en-US" dirty="0" smtClean="0"/>
              <a:t>That’s wrong!  A single tree, on its own, is a forest.</a:t>
            </a:r>
          </a:p>
        </p:txBody>
      </p:sp>
      <p:sp>
        <p:nvSpPr>
          <p:cNvPr id="5" name="Oval 4"/>
          <p:cNvSpPr/>
          <p:nvPr/>
        </p:nvSpPr>
        <p:spPr>
          <a:xfrm>
            <a:off x="2937112" y="4442345"/>
            <a:ext cx="491319" cy="4913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67051" y="3113963"/>
            <a:ext cx="491319" cy="4913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49758" y="4412775"/>
            <a:ext cx="491319" cy="4913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909817" y="3165144"/>
            <a:ext cx="491319" cy="4913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7"/>
            <a:endCxn id="8" idx="3"/>
          </p:cNvCxnSpPr>
          <p:nvPr/>
        </p:nvCxnSpPr>
        <p:spPr>
          <a:xfrm flipV="1">
            <a:off x="2169125" y="3584511"/>
            <a:ext cx="812644" cy="9002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2"/>
            <a:endCxn id="7" idx="6"/>
          </p:cNvCxnSpPr>
          <p:nvPr/>
        </p:nvCxnSpPr>
        <p:spPr>
          <a:xfrm flipH="1" flipV="1">
            <a:off x="2241077" y="4658435"/>
            <a:ext cx="696035" cy="295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0"/>
            <a:endCxn id="6" idx="4"/>
          </p:cNvCxnSpPr>
          <p:nvPr/>
        </p:nvCxnSpPr>
        <p:spPr>
          <a:xfrm flipH="1" flipV="1">
            <a:off x="1612711" y="3605282"/>
            <a:ext cx="382707" cy="80749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204497" y="4404413"/>
            <a:ext cx="491319" cy="4913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34436" y="3076031"/>
            <a:ext cx="491319" cy="4913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17143" y="4374843"/>
            <a:ext cx="491319" cy="4913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177202" y="3127212"/>
            <a:ext cx="491319" cy="4913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21" idx="2"/>
            <a:endCxn id="23" idx="6"/>
          </p:cNvCxnSpPr>
          <p:nvPr/>
        </p:nvCxnSpPr>
        <p:spPr>
          <a:xfrm flipH="1" flipV="1">
            <a:off x="6508462" y="4620503"/>
            <a:ext cx="696035" cy="295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0"/>
            <a:endCxn id="22" idx="4"/>
          </p:cNvCxnSpPr>
          <p:nvPr/>
        </p:nvCxnSpPr>
        <p:spPr>
          <a:xfrm flipH="1" flipV="1">
            <a:off x="5880096" y="3567350"/>
            <a:ext cx="382707" cy="80749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337260" y="3585981"/>
            <a:ext cx="491319" cy="4913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4" idx="5"/>
            <a:endCxn id="28" idx="2"/>
          </p:cNvCxnSpPr>
          <p:nvPr/>
        </p:nvCxnSpPr>
        <p:spPr>
          <a:xfrm>
            <a:off x="7596569" y="3546579"/>
            <a:ext cx="740691" cy="28506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234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ingle 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08" y="656541"/>
            <a:ext cx="8322380" cy="468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5911" y="5339644"/>
            <a:ext cx="8782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EVERY TREE IS A FOREST.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0508" y="656541"/>
            <a:ext cx="8322380" cy="4683103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Converting caterpillar graphs into butterfly graphs.</a:t>
            </a:r>
          </a:p>
          <a:p>
            <a:endParaRPr lang="en-US" dirty="0"/>
          </a:p>
          <a:p>
            <a:r>
              <a:rPr lang="en-US" dirty="0" smtClean="0"/>
              <a:t>Using the Petersen graph to predict Coach Petersen’s success leading Washington football.</a:t>
            </a:r>
          </a:p>
          <a:p>
            <a:endParaRPr lang="en-US" dirty="0" smtClean="0"/>
          </a:p>
          <a:p>
            <a:r>
              <a:rPr lang="en-US" dirty="0" smtClean="0"/>
              <a:t>Think of more graph theory jokes non-theorists can understand.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87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ingle 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08" y="656541"/>
            <a:ext cx="8322380" cy="468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5911" y="5339644"/>
            <a:ext cx="8782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EVERY TREE IS A FOREST.</a:t>
            </a:r>
            <a:endParaRPr lang="en-US" sz="5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50508" y="656541"/>
            <a:ext cx="8322380" cy="4683103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97824" cy="1325563"/>
          </a:xfrm>
        </p:spPr>
        <p:txBody>
          <a:bodyPr/>
          <a:lstStyle/>
          <a:p>
            <a:pPr algn="ctr"/>
            <a:r>
              <a:rPr lang="en-US" dirty="0" smtClean="0"/>
              <a:t>Classical Graph Theory</a:t>
            </a:r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12976" y="365125"/>
            <a:ext cx="41978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Spectral Graph Theory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1367051" y="2196169"/>
            <a:ext cx="2061380" cy="2737495"/>
            <a:chOff x="1367051" y="2196169"/>
            <a:chExt cx="2061380" cy="2737495"/>
          </a:xfrm>
        </p:grpSpPr>
        <p:sp>
          <p:nvSpPr>
            <p:cNvPr id="4" name="Oval 3"/>
            <p:cNvSpPr/>
            <p:nvPr/>
          </p:nvSpPr>
          <p:spPr>
            <a:xfrm>
              <a:off x="2937112" y="4442345"/>
              <a:ext cx="491319" cy="4913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367051" y="3113963"/>
              <a:ext cx="491319" cy="4913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749758" y="4412775"/>
              <a:ext cx="491319" cy="4913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09817" y="3165144"/>
              <a:ext cx="491319" cy="4913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" idx="1"/>
              <a:endCxn id="5" idx="5"/>
            </p:cNvCxnSpPr>
            <p:nvPr/>
          </p:nvCxnSpPr>
          <p:spPr>
            <a:xfrm flipH="1" flipV="1">
              <a:off x="1786418" y="3533330"/>
              <a:ext cx="1222646" cy="98096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4" idx="0"/>
              <a:endCxn id="7" idx="4"/>
            </p:cNvCxnSpPr>
            <p:nvPr/>
          </p:nvCxnSpPr>
          <p:spPr>
            <a:xfrm flipH="1" flipV="1">
              <a:off x="3155477" y="3656463"/>
              <a:ext cx="27295" cy="78588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2"/>
              <a:endCxn id="6" idx="6"/>
            </p:cNvCxnSpPr>
            <p:nvPr/>
          </p:nvCxnSpPr>
          <p:spPr>
            <a:xfrm flipH="1" flipV="1">
              <a:off x="2241077" y="4658435"/>
              <a:ext cx="696035" cy="29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6" idx="0"/>
              <a:endCxn id="5" idx="4"/>
            </p:cNvCxnSpPr>
            <p:nvPr/>
          </p:nvCxnSpPr>
          <p:spPr>
            <a:xfrm flipH="1" flipV="1">
              <a:off x="1612711" y="3605282"/>
              <a:ext cx="382707" cy="80749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241077" y="2196169"/>
              <a:ext cx="491319" cy="4913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5" idx="0"/>
              <a:endCxn id="17" idx="3"/>
            </p:cNvCxnSpPr>
            <p:nvPr/>
          </p:nvCxnSpPr>
          <p:spPr>
            <a:xfrm flipV="1">
              <a:off x="1612711" y="2615536"/>
              <a:ext cx="700318" cy="4984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8766993" y="4430971"/>
            <a:ext cx="491319" cy="4913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6932" y="3102589"/>
            <a:ext cx="491319" cy="4913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579639" y="4401401"/>
            <a:ext cx="491319" cy="4913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739698" y="3153770"/>
            <a:ext cx="491319" cy="4913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0" idx="1"/>
            <a:endCxn id="21" idx="5"/>
          </p:cNvCxnSpPr>
          <p:nvPr/>
        </p:nvCxnSpPr>
        <p:spPr>
          <a:xfrm flipH="1" flipV="1">
            <a:off x="7616299" y="3521956"/>
            <a:ext cx="1222646" cy="98096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0"/>
            <a:endCxn id="23" idx="4"/>
          </p:cNvCxnSpPr>
          <p:nvPr/>
        </p:nvCxnSpPr>
        <p:spPr>
          <a:xfrm flipH="1" flipV="1">
            <a:off x="8985358" y="3645089"/>
            <a:ext cx="27295" cy="78588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2"/>
            <a:endCxn id="22" idx="6"/>
          </p:cNvCxnSpPr>
          <p:nvPr/>
        </p:nvCxnSpPr>
        <p:spPr>
          <a:xfrm flipH="1" flipV="1">
            <a:off x="8070958" y="4647061"/>
            <a:ext cx="696035" cy="2957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0"/>
            <a:endCxn id="21" idx="4"/>
          </p:cNvCxnSpPr>
          <p:nvPr/>
        </p:nvCxnSpPr>
        <p:spPr>
          <a:xfrm flipH="1" flipV="1">
            <a:off x="7442592" y="3593908"/>
            <a:ext cx="382707" cy="80749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8070958" y="2184795"/>
            <a:ext cx="491319" cy="4913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1" idx="0"/>
            <a:endCxn id="28" idx="3"/>
          </p:cNvCxnSpPr>
          <p:nvPr/>
        </p:nvCxnSpPr>
        <p:spPr>
          <a:xfrm flipV="1">
            <a:off x="7442592" y="2604162"/>
            <a:ext cx="700318" cy="49842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65" y="1690688"/>
            <a:ext cx="5344445" cy="39967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/>
              <p:cNvSpPr/>
              <p:nvPr/>
            </p:nvSpPr>
            <p:spPr>
              <a:xfrm rot="19972780">
                <a:off x="6910429" y="1825754"/>
                <a:ext cx="2210862" cy="31700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0" b="1" i="1" cap="none" spc="0" dirty="0" smtClean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en-US" sz="20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endParaRPr>
              </a:p>
            </p:txBody>
          </p:sp>
        </mc:Choice>
        <mc:Fallback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72780">
                <a:off x="6910429" y="1825754"/>
                <a:ext cx="2210862" cy="31700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7134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20" grpId="0" animBg="1"/>
      <p:bldP spid="21" grpId="0" animBg="1"/>
      <p:bldP spid="22" grpId="0" animBg="1"/>
      <p:bldP spid="23" grpId="0" animBg="1"/>
      <p:bldP spid="28" grpId="0" animBg="1"/>
      <p:bldP spid="33" grpId="0"/>
      <p:bldP spid="3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62518" y="497541"/>
            <a:ext cx="6373906" cy="3170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accent5"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DEEP</a:t>
            </a:r>
            <a:endParaRPr lang="en-US" sz="20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 rad="139700">
                  <a:schemeClr val="accent5"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667640"/>
            <a:ext cx="12192001" cy="209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139700">
                    <a:schemeClr val="accent5"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GRAPH THEORY</a:t>
            </a:r>
            <a:endParaRPr lang="en-US" sz="13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 rad="139700">
                  <a:schemeClr val="accent5">
                    <a:alpha val="40000"/>
                  </a:scheme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868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What is Deep Graph Theory?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Takes graph theory statements out of context, and examines their philosophical implications.</a:t>
            </a:r>
            <a:endParaRPr lang="en-US" dirty="0"/>
          </a:p>
        </p:txBody>
      </p:sp>
      <p:pic>
        <p:nvPicPr>
          <p:cNvPr id="2050" name="Picture 2" descr="Image result for thinking emo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330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loud 3"/>
          <p:cNvSpPr/>
          <p:nvPr/>
        </p:nvSpPr>
        <p:spPr>
          <a:xfrm>
            <a:off x="7406656" y="600502"/>
            <a:ext cx="3333564" cy="226552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475261" y="929098"/>
            <a:ext cx="1146980" cy="1523180"/>
            <a:chOff x="1367051" y="2196169"/>
            <a:chExt cx="2061380" cy="2737495"/>
          </a:xfrm>
        </p:grpSpPr>
        <p:sp>
          <p:nvSpPr>
            <p:cNvPr id="17" name="Oval 16"/>
            <p:cNvSpPr/>
            <p:nvPr/>
          </p:nvSpPr>
          <p:spPr>
            <a:xfrm>
              <a:off x="2937112" y="4442345"/>
              <a:ext cx="491319" cy="4913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367051" y="3113963"/>
              <a:ext cx="491319" cy="4913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749758" y="4412775"/>
              <a:ext cx="491319" cy="4913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909817" y="3165144"/>
              <a:ext cx="491319" cy="49131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7" idx="1"/>
              <a:endCxn id="18" idx="5"/>
            </p:cNvCxnSpPr>
            <p:nvPr/>
          </p:nvCxnSpPr>
          <p:spPr>
            <a:xfrm flipH="1" flipV="1">
              <a:off x="1786418" y="3533330"/>
              <a:ext cx="1222646" cy="98096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7" idx="0"/>
              <a:endCxn id="20" idx="4"/>
            </p:cNvCxnSpPr>
            <p:nvPr/>
          </p:nvCxnSpPr>
          <p:spPr>
            <a:xfrm flipH="1" flipV="1">
              <a:off x="3155477" y="3656463"/>
              <a:ext cx="27295" cy="78588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7" idx="2"/>
              <a:endCxn id="19" idx="6"/>
            </p:cNvCxnSpPr>
            <p:nvPr/>
          </p:nvCxnSpPr>
          <p:spPr>
            <a:xfrm flipH="1" flipV="1">
              <a:off x="2241077" y="4658435"/>
              <a:ext cx="696035" cy="29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0"/>
              <a:endCxn id="18" idx="4"/>
            </p:cNvCxnSpPr>
            <p:nvPr/>
          </p:nvCxnSpPr>
          <p:spPr>
            <a:xfrm flipH="1" flipV="1">
              <a:off x="1612711" y="3605282"/>
              <a:ext cx="382707" cy="80749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2241077" y="2196169"/>
              <a:ext cx="491319" cy="4913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>
              <a:stCxn id="18" idx="0"/>
              <a:endCxn id="25" idx="3"/>
            </p:cNvCxnSpPr>
            <p:nvPr/>
          </p:nvCxnSpPr>
          <p:spPr>
            <a:xfrm flipV="1">
              <a:off x="1612711" y="2615536"/>
              <a:ext cx="700318" cy="49842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6810233" y="2315589"/>
            <a:ext cx="218364" cy="2183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096836" y="1947236"/>
            <a:ext cx="218364" cy="2183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45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4" grpId="0" animBg="1"/>
      <p:bldP spid="5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Trees and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Forest: an undirected, acyclic graph.</a:t>
            </a:r>
          </a:p>
          <a:p>
            <a:r>
              <a:rPr lang="en-US" dirty="0" smtClean="0"/>
              <a:t>Tree: an undirected, acyclic, connected graph.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089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431674" y="2146712"/>
            <a:ext cx="2061380" cy="1819701"/>
            <a:chOff x="1783910" y="2643316"/>
            <a:chExt cx="2061380" cy="1819701"/>
          </a:xfrm>
        </p:grpSpPr>
        <p:sp>
          <p:nvSpPr>
            <p:cNvPr id="4" name="Oval 3"/>
            <p:cNvSpPr/>
            <p:nvPr/>
          </p:nvSpPr>
          <p:spPr>
            <a:xfrm>
              <a:off x="3353971" y="3971698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783910" y="2643316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166617" y="3942128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26676" y="2694497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6" idx="7"/>
              <a:endCxn id="7" idx="3"/>
            </p:cNvCxnSpPr>
            <p:nvPr/>
          </p:nvCxnSpPr>
          <p:spPr>
            <a:xfrm flipV="1">
              <a:off x="2585984" y="3113864"/>
              <a:ext cx="812644" cy="90021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2"/>
              <a:endCxn id="6" idx="6"/>
            </p:cNvCxnSpPr>
            <p:nvPr/>
          </p:nvCxnSpPr>
          <p:spPr>
            <a:xfrm flipH="1" flipV="1">
              <a:off x="2657936" y="4187788"/>
              <a:ext cx="696035" cy="29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0"/>
              <a:endCxn id="5" idx="4"/>
            </p:cNvCxnSpPr>
            <p:nvPr/>
          </p:nvCxnSpPr>
          <p:spPr>
            <a:xfrm flipH="1" flipV="1">
              <a:off x="2029570" y="3134635"/>
              <a:ext cx="382707" cy="80749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519636" y="2146712"/>
            <a:ext cx="3194143" cy="1819701"/>
            <a:chOff x="6051295" y="2605384"/>
            <a:chExt cx="3194143" cy="1819701"/>
          </a:xfrm>
        </p:grpSpPr>
        <p:sp>
          <p:nvSpPr>
            <p:cNvPr id="11" name="Oval 10"/>
            <p:cNvSpPr/>
            <p:nvPr/>
          </p:nvSpPr>
          <p:spPr>
            <a:xfrm>
              <a:off x="7621356" y="3933766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51295" y="2605384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434002" y="3904196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594061" y="2656565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1" idx="2"/>
              <a:endCxn id="13" idx="6"/>
            </p:cNvCxnSpPr>
            <p:nvPr/>
          </p:nvCxnSpPr>
          <p:spPr>
            <a:xfrm flipH="1" flipV="1">
              <a:off x="6925321" y="4149856"/>
              <a:ext cx="696035" cy="29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3" idx="0"/>
              <a:endCxn id="12" idx="4"/>
            </p:cNvCxnSpPr>
            <p:nvPr/>
          </p:nvCxnSpPr>
          <p:spPr>
            <a:xfrm flipH="1" flipV="1">
              <a:off x="6296955" y="3096703"/>
              <a:ext cx="382707" cy="80749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8754119" y="3115334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4" idx="5"/>
              <a:endCxn id="17" idx="2"/>
            </p:cNvCxnSpPr>
            <p:nvPr/>
          </p:nvCxnSpPr>
          <p:spPr>
            <a:xfrm>
              <a:off x="8013428" y="3075932"/>
              <a:ext cx="740691" cy="28506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Is It a Tree?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42314" y="8907776"/>
            <a:ext cx="4183111" cy="163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466665" y="8907776"/>
            <a:ext cx="4183111" cy="163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" descr="Heavy Check Mark on Microsoft Windows 10 Fall Creators Upd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334" y="3196417"/>
            <a:ext cx="3138954" cy="313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Multiply 23"/>
          <p:cNvSpPr/>
          <p:nvPr/>
        </p:nvSpPr>
        <p:spPr>
          <a:xfrm>
            <a:off x="3089697" y="3541055"/>
            <a:ext cx="2867350" cy="246978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135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7431674" y="2146712"/>
            <a:ext cx="2061380" cy="1819701"/>
            <a:chOff x="1783910" y="2643316"/>
            <a:chExt cx="2061380" cy="1819701"/>
          </a:xfrm>
        </p:grpSpPr>
        <p:sp>
          <p:nvSpPr>
            <p:cNvPr id="4" name="Oval 3"/>
            <p:cNvSpPr/>
            <p:nvPr/>
          </p:nvSpPr>
          <p:spPr>
            <a:xfrm>
              <a:off x="3353971" y="3971698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783910" y="2643316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166617" y="3942128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326676" y="2694497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>
              <a:stCxn id="6" idx="7"/>
              <a:endCxn id="7" idx="3"/>
            </p:cNvCxnSpPr>
            <p:nvPr/>
          </p:nvCxnSpPr>
          <p:spPr>
            <a:xfrm flipV="1">
              <a:off x="2585984" y="3113864"/>
              <a:ext cx="812644" cy="90021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4" idx="2"/>
              <a:endCxn id="6" idx="6"/>
            </p:cNvCxnSpPr>
            <p:nvPr/>
          </p:nvCxnSpPr>
          <p:spPr>
            <a:xfrm flipH="1" flipV="1">
              <a:off x="2657936" y="4187788"/>
              <a:ext cx="696035" cy="29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0"/>
              <a:endCxn id="5" idx="4"/>
            </p:cNvCxnSpPr>
            <p:nvPr/>
          </p:nvCxnSpPr>
          <p:spPr>
            <a:xfrm flipH="1" flipV="1">
              <a:off x="2029570" y="3134635"/>
              <a:ext cx="382707" cy="80749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519636" y="2146712"/>
            <a:ext cx="3194143" cy="1819701"/>
            <a:chOff x="6051295" y="2605384"/>
            <a:chExt cx="3194143" cy="1819701"/>
          </a:xfrm>
        </p:grpSpPr>
        <p:sp>
          <p:nvSpPr>
            <p:cNvPr id="11" name="Oval 10"/>
            <p:cNvSpPr/>
            <p:nvPr/>
          </p:nvSpPr>
          <p:spPr>
            <a:xfrm>
              <a:off x="7621356" y="3933766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051295" y="2605384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434002" y="3904196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7594061" y="2656565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1" idx="2"/>
              <a:endCxn id="13" idx="6"/>
            </p:cNvCxnSpPr>
            <p:nvPr/>
          </p:nvCxnSpPr>
          <p:spPr>
            <a:xfrm flipH="1" flipV="1">
              <a:off x="6925321" y="4149856"/>
              <a:ext cx="696035" cy="29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3" idx="0"/>
              <a:endCxn id="12" idx="4"/>
            </p:cNvCxnSpPr>
            <p:nvPr/>
          </p:nvCxnSpPr>
          <p:spPr>
            <a:xfrm flipH="1" flipV="1">
              <a:off x="6296955" y="3096703"/>
              <a:ext cx="382707" cy="80749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8754119" y="3115334"/>
              <a:ext cx="491319" cy="4913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>
              <a:stCxn id="14" idx="5"/>
              <a:endCxn id="17" idx="2"/>
            </p:cNvCxnSpPr>
            <p:nvPr/>
          </p:nvCxnSpPr>
          <p:spPr>
            <a:xfrm>
              <a:off x="8013428" y="3075932"/>
              <a:ext cx="740691" cy="28506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Is It a Forest?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42314" y="8907776"/>
            <a:ext cx="4183111" cy="163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466665" y="8907776"/>
            <a:ext cx="4183111" cy="163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6" name="Picture 2" descr="Heavy Check Mark on Microsoft Windows 10 Fall Creators Upd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334" y="3196417"/>
            <a:ext cx="3138954" cy="313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eavy Check Mark on Microsoft Windows 10 Fall Creators Upd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14" y="3108579"/>
            <a:ext cx="3138954" cy="313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9299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Trees and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Forest: an undirected, acyclic graph.</a:t>
            </a:r>
          </a:p>
          <a:p>
            <a:r>
              <a:rPr lang="en-US" dirty="0" smtClean="0"/>
              <a:t>Tree: an undirected, acyclic, connected graph.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730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37647"/>
            <a:ext cx="11940988" cy="3170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bg1"/>
                    </a:gs>
                    <a:gs pos="74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139700">
                    <a:srgbClr val="00B05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i</a:t>
            </a:r>
            <a:r>
              <a:rPr lang="en-US" sz="20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bg1"/>
                    </a:gs>
                    <a:gs pos="74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139700">
                    <a:srgbClr val="00B05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s a forest!</a:t>
            </a:r>
            <a:endParaRPr lang="en-US" sz="20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chemeClr val="bg1"/>
                  </a:gs>
                  <a:gs pos="74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glow rad="139700">
                  <a:srgbClr val="00B050">
                    <a:alpha val="40000"/>
                  </a:srgb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74812" y="667871"/>
            <a:ext cx="11940988" cy="3170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gradFill>
                  <a:gsLst>
                    <a:gs pos="0">
                      <a:schemeClr val="bg1"/>
                    </a:gs>
                    <a:gs pos="74000">
                      <a:schemeClr val="accent6">
                        <a:lumMod val="60000"/>
                        <a:lumOff val="40000"/>
                      </a:schemeClr>
                    </a:gs>
                    <a:gs pos="8300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139700">
                    <a:srgbClr val="00B050">
                      <a:alpha val="40000"/>
                    </a:srgb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Every tree</a:t>
            </a:r>
            <a:endParaRPr lang="en-US" sz="20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gradFill>
                <a:gsLst>
                  <a:gs pos="0">
                    <a:schemeClr val="bg1"/>
                  </a:gs>
                  <a:gs pos="74000">
                    <a:schemeClr val="accent6">
                      <a:lumMod val="60000"/>
                      <a:lumOff val="40000"/>
                    </a:schemeClr>
                  </a:gs>
                  <a:gs pos="83000">
                    <a:schemeClr val="accent6">
                      <a:lumMod val="40000"/>
                      <a:lumOff val="60000"/>
                    </a:schemeClr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>
                <a:glow rad="139700">
                  <a:srgbClr val="00B050">
                    <a:alpha val="40000"/>
                  </a:srgbClr>
                </a:glow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37466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198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Baskerville Old Face</vt:lpstr>
      <vt:lpstr>Calibri</vt:lpstr>
      <vt:lpstr>Calibri Light</vt:lpstr>
      <vt:lpstr>Cambria Math</vt:lpstr>
      <vt:lpstr>Office Theme</vt:lpstr>
      <vt:lpstr>A New Branch of Graph Theory </vt:lpstr>
      <vt:lpstr>Classical Graph Theory</vt:lpstr>
      <vt:lpstr>PowerPoint Presentation</vt:lpstr>
      <vt:lpstr> What is Deep Graph Theory? </vt:lpstr>
      <vt:lpstr>Example: Trees and Forests</vt:lpstr>
      <vt:lpstr>Is It a Tree?</vt:lpstr>
      <vt:lpstr>Is It a Forest?</vt:lpstr>
      <vt:lpstr>Example: Trees and Forests</vt:lpstr>
      <vt:lpstr>PowerPoint Presentation</vt:lpstr>
      <vt:lpstr>Example: Trees and Forests</vt:lpstr>
      <vt:lpstr>PowerPoint Presentation</vt:lpstr>
      <vt:lpstr>Future work </vt:lpstr>
      <vt:lpstr>PowerPoint Presentation</vt:lpstr>
    </vt:vector>
  </TitlesOfParts>
  <Company>CSE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Direction for Graph Theory</dc:title>
  <dc:creator>rtweber2</dc:creator>
  <cp:lastModifiedBy>rtweber2</cp:lastModifiedBy>
  <cp:revision>27</cp:revision>
  <dcterms:created xsi:type="dcterms:W3CDTF">2018-01-16T21:33:01Z</dcterms:created>
  <dcterms:modified xsi:type="dcterms:W3CDTF">2018-01-19T17:53:24Z</dcterms:modified>
</cp:coreProperties>
</file>