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354" r:id="rId3"/>
    <p:sldId id="403" r:id="rId4"/>
    <p:sldId id="389" r:id="rId5"/>
    <p:sldId id="390" r:id="rId6"/>
    <p:sldId id="393" r:id="rId7"/>
    <p:sldId id="411" r:id="rId8"/>
    <p:sldId id="400" r:id="rId9"/>
    <p:sldId id="399" r:id="rId10"/>
    <p:sldId id="405" r:id="rId11"/>
    <p:sldId id="401" r:id="rId12"/>
    <p:sldId id="406" r:id="rId13"/>
    <p:sldId id="395" r:id="rId14"/>
    <p:sldId id="407" r:id="rId15"/>
    <p:sldId id="402" r:id="rId16"/>
    <p:sldId id="409" r:id="rId17"/>
    <p:sldId id="410" r:id="rId18"/>
    <p:sldId id="392" r:id="rId19"/>
    <p:sldId id="396" r:id="rId20"/>
    <p:sldId id="40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686" autoAdjust="0"/>
  </p:normalViewPr>
  <p:slideViewPr>
    <p:cSldViewPr>
      <p:cViewPr varScale="1">
        <p:scale>
          <a:sx n="81" d="100"/>
          <a:sy n="81" d="100"/>
        </p:scale>
        <p:origin x="16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A02F-1840-4B29-AB09-74D7F46D9E4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20CE6-83C0-490A-BD6A-0745B2EC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5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4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5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89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3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579210-3FD8-44EE-8EC4-0B190D95EDAC}" type="datetimeFigureOut">
              <a:rPr lang="en-US" smtClean="0"/>
              <a:pPr/>
              <a:t>8/8/2023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E10D96-FC41-40FA-8F7B-DC7FBDA988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1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research/breast-cancer-detection-using-machine-learning-techniques-IJERTV10IS070064.pdf" TargetMode="External"/><Relationship Id="rId2" Type="http://schemas.openxmlformats.org/officeDocument/2006/relationships/hyperlink" Target="https://towardsdatascience.com/building-a-simple-machine-learning-model-onbreast-cancer-data-eca4b3b99fa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uciml/breast-cancer-wisconsin-data" TargetMode="External"/><Relationship Id="rId4" Type="http://schemas.openxmlformats.org/officeDocument/2006/relationships/hyperlink" Target="https://paperswithcode.com/task/breast-cancer-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304800"/>
            <a:ext cx="8915400" cy="16763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                 </a:t>
            </a:r>
            <a:r>
              <a:rPr lang="en-US" sz="3200" b="1" dirty="0">
                <a:solidFill>
                  <a:schemeClr val="bg1"/>
                </a:solidFill>
              </a:rPr>
              <a:t>“</a:t>
            </a:r>
            <a:r>
              <a:rPr lang="en-US" sz="3200" b="1" dirty="0">
                <a:solidFill>
                  <a:schemeClr val="bg1"/>
                </a:solidFill>
                <a:latin typeface="Abadi" panose="020B0604020202020204" pitchFamily="34" charset="0"/>
              </a:rPr>
              <a:t>Breast Cancer Detection</a:t>
            </a:r>
            <a:r>
              <a:rPr lang="en-US" sz="3200" b="1" dirty="0">
                <a:solidFill>
                  <a:schemeClr val="bg1"/>
                </a:solidFill>
              </a:rPr>
              <a:t>”</a:t>
            </a:r>
            <a:br>
              <a:rPr lang="en-I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en-IN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MID TERM PRESENTATION</a:t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/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4343400" cy="201994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Saksham Somani(209303173)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Radhika Tyagi</a:t>
            </a:r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(209302031)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28600" y="3475548"/>
            <a:ext cx="4495800" cy="177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Minor Project Guide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APRNA TRIPATHI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(Assistant Professor)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762000" y="5410199"/>
            <a:ext cx="77724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of 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Manipal University Jaipur, India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6C53362-959A-906D-B9B2-E9110B2B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23" y="1732835"/>
            <a:ext cx="3832554" cy="137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9F6-3230-00B9-D444-5D4EE002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6554867" cy="1524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sz="4000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E73-E0BB-D183-D0A0-D540CC87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1)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Accuracy score of train SVM -</a:t>
            </a:r>
            <a:r>
              <a:rPr lang="en-IN" sz="2400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96.49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2) Accuracy score of test SVM  -</a:t>
            </a:r>
            <a:r>
              <a:rPr lang="en-IN" sz="2400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9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3.5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3)C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 -               [[71   </a:t>
            </a:r>
            <a:r>
              <a:rPr lang="en-IN" sz="2400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</a:t>
            </a:r>
            <a:r>
              <a:rPr lang="en-IN" sz="24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[ 4   39]]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a typeface="Calibri" panose="020F0502020204030204" pitchFamily="34" charset="0"/>
                <a:cs typeface="Courier New" panose="02070309020205020404" pitchFamily="49" charset="0"/>
              </a:rPr>
              <a:t>  4)Precision-                                                     97.33</a:t>
            </a:r>
            <a:endParaRPr lang="en-IN" sz="24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6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E867-B3C2-3E50-7D28-5E956F30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   2)To implement using KNN:-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KNN or k-NN, is a non-parametric, supervised learning classifier, which uses proximity to make classifications or predictions about the grouping of an individual data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K-NN algorithm assumes the similarity between the new case/data and available cases and put the new case into the category that is most similar to the available categories.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2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DDCC-8724-4E6B-7CDA-A2E85DFA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9296400" cy="533400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)Accuracy score of train KNN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94.579945799458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Accuracy score of test KNN 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9</a:t>
            </a: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.5</a:t>
            </a:r>
            <a:endParaRPr lang="en-IN" sz="2000" b="1" kern="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3)C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-                     [[122   7]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[5  66]]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4)Precision-                                                          91.923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7026-A712-48CD-B386-464A6C69B7DE}"/>
              </a:ext>
            </a:extLst>
          </p:cNvPr>
          <p:cNvSpPr txBox="1">
            <a:spLocks/>
          </p:cNvSpPr>
          <p:nvPr/>
        </p:nvSpPr>
        <p:spPr>
          <a:xfrm>
            <a:off x="2286000" y="304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37B-1CFB-88FC-D802-171AAC66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-1981200"/>
            <a:ext cx="6154713" cy="312420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2">
                    <a:lumMod val="75000"/>
                  </a:schemeClr>
                </a:solidFill>
              </a:rPr>
              <a:t>Accuracy obtained using different k values IN 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A208-6A6A-72A7-F17C-852AADB5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6837"/>
            <a:ext cx="7391400" cy="564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5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2BD7A9-384E-CEFF-4712-4909E331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7773988" cy="4833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4000" b="1" dirty="0"/>
              <a:t>3)To implement using hybrid model using       </a:t>
            </a:r>
          </a:p>
          <a:p>
            <a:pPr marL="0" indent="0">
              <a:buNone/>
            </a:pPr>
            <a:r>
              <a:rPr lang="en-IN" sz="4000" b="1" dirty="0"/>
              <a:t>   SVM and  KNN;-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For this we use stacking ensemble method but we failed to get a better accuracy instead accuracy was dropped to 51.4%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Therefore ,we implemented ANN instead. </a:t>
            </a:r>
          </a:p>
          <a:p>
            <a:pPr marL="0" indent="0">
              <a:buNone/>
            </a:pPr>
            <a:endParaRPr lang="en-IN" sz="4000" b="1" dirty="0"/>
          </a:p>
          <a:p>
            <a:pPr>
              <a:buFont typeface="Arial" panose="020B0604020202020204" pitchFamily="34" charset="0"/>
              <a:buChar char="•"/>
            </a:pPr>
            <a:endParaRPr lang="en-IN" sz="4000" b="1" dirty="0"/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E5A73-141B-1C5D-DE46-69BB1EBE78A4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IN" sz="2400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01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977-4BD8-53E7-A725-049D37B8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4)To implement </a:t>
            </a:r>
            <a:r>
              <a:rPr lang="en-US" sz="2400" b="1" i="0" dirty="0">
                <a:effectLst/>
                <a:latin typeface="+mj-lt"/>
              </a:rPr>
              <a:t>Artificial neural network (ANN) 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  <a:latin typeface="+mj-lt"/>
              </a:rPr>
              <a:t>Artificial neural network (ANN) is a computational model that consists of several processing elements  that receive inputs and deliver outputs based on     their predefined activation functions.</a:t>
            </a: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19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DDCC-8724-4E6B-7CDA-A2E85DFA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33" y="685800"/>
            <a:ext cx="9296400" cy="533400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)Accuracy score of train KNN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98.18990155605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Accuracy score of test KNN  -</a:t>
            </a:r>
            <a:r>
              <a:rPr lang="en-IN" b="1" kern="1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                      9</a:t>
            </a:r>
            <a:r>
              <a:rPr lang="en-IN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.73</a:t>
            </a:r>
            <a:endParaRPr lang="en-IN" sz="2000" b="1" kern="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3)C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onfusion matrix                     -                     [[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b="1" kern="0" dirty="0">
                <a:ea typeface="Times New Roman" panose="02020603050405020304" pitchFamily="18" charset="0"/>
                <a:cs typeface="Courier New" panose="02070309020205020404" pitchFamily="49" charset="0"/>
              </a:rPr>
              <a:t>44</a:t>
            </a:r>
            <a:r>
              <a:rPr lang="en-IN" sz="20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0" dirty="0">
                <a:ea typeface="Calibri" panose="020F0502020204030204" pitchFamily="34" charset="0"/>
                <a:cs typeface="Courier New" panose="02070309020205020404" pitchFamily="49" charset="0"/>
              </a:rPr>
              <a:t>4)Precision-                                                          93.61</a:t>
            </a:r>
            <a:endParaRPr lang="en-IN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7026-A712-48CD-B386-464A6C69B7DE}"/>
              </a:ext>
            </a:extLst>
          </p:cNvPr>
          <p:cNvSpPr txBox="1">
            <a:spLocks/>
          </p:cNvSpPr>
          <p:nvPr/>
        </p:nvSpPr>
        <p:spPr>
          <a:xfrm>
            <a:off x="2286000" y="304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RESULTS OBTAINED:-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8F08-296F-AABC-02F3-9DE80EF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6554867" cy="1524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GRAPH OBTAINED:-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B7DDD-44CD-9359-8B36-8F162F41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3" y="1828800"/>
            <a:ext cx="4135901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DE60ED-DE73-FF00-2CB7-EA2BCAC1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23" y="1828800"/>
            <a:ext cx="427580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9C7E78-7E56-ABF8-DD5E-2596E43135D5}"/>
              </a:ext>
            </a:extLst>
          </p:cNvPr>
          <p:cNvSpPr txBox="1">
            <a:spLocks/>
          </p:cNvSpPr>
          <p:nvPr/>
        </p:nvSpPr>
        <p:spPr>
          <a:xfrm>
            <a:off x="457200" y="5370945"/>
            <a:ext cx="8915400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Loss GRAPH                CONFUSION MATRIX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5E79-E843-E231-F27E-30C5A701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-42334"/>
            <a:ext cx="6154713" cy="1143000"/>
          </a:xfrm>
        </p:spPr>
        <p:txBody>
          <a:bodyPr/>
          <a:lstStyle/>
          <a:p>
            <a:r>
              <a:rPr lang="en-IN" b="1" i="1" u="sng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1FAD-77D4-182D-F844-6ABAF5CC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229600" cy="43857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 conclusion, machine learning algorithms have shown promising results in detecting breast cancer.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 Models such as </a:t>
            </a:r>
            <a:r>
              <a:rPr lang="en-US" b="1" dirty="0"/>
              <a:t>KNN</a:t>
            </a:r>
            <a:r>
              <a:rPr lang="en-US" b="1" i="0" dirty="0">
                <a:effectLst/>
              </a:rPr>
              <a:t>, SVM ,ANN have been applied to breast cancer datasets, resulting in improved accuracy, and </a:t>
            </a:r>
            <a:r>
              <a:rPr lang="en-US" b="1" dirty="0"/>
              <a:t>precision</a:t>
            </a:r>
            <a:r>
              <a:rPr lang="en-US" b="1" i="0" dirty="0">
                <a:effectLst/>
              </a:rPr>
              <a:t> on both testing and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The best result was obtained using Artificial neural networks(ANN) giving accuracy greater than 99%.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Machine learning models can assist clinicians in accurately identifying breast cancer at an early stage, leading to improved patient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138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A5B7-B698-86E4-9B99-C539BE733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8601"/>
            <a:ext cx="6383313" cy="872066"/>
          </a:xfrm>
        </p:spPr>
        <p:txBody>
          <a:bodyPr/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               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16A7-3DBD-3675-24A8-4FE9880E1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https://towardsdatascience.com/building-a-simple-machine-learning-model-onbreast-cancer-data-eca4b3b99fa3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https://www.ijert.org/research/breast-cancer-detection-using-machine-learning-techniques-IJERTV10IS070064.pdf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https://paperswithcode.com/task/breast-cancer-detection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Krizhevsky, A., Sutskever, I., &amp; Hinton, G. E. (2017). ImageNet classification with deep convolutional neural networks. Communications of the ACM, 60(6), 84-90.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https://www.kaggle.com/datasets/uciml/breast-cancer-wisconsin-data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https://www.researchgate.net/publication/329591648_Evaluating_the_Performance_of_Machine_Learning_Techniques_in_the_Classification_of_Wisconsin_Breast_Cancer</a:t>
            </a:r>
          </a:p>
        </p:txBody>
      </p:sp>
    </p:spTree>
    <p:extLst>
      <p:ext uri="{BB962C8B-B14F-4D97-AF65-F5344CB8AC3E}">
        <p14:creationId xmlns:p14="http://schemas.microsoft.com/office/powerpoint/2010/main" val="27729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7D5C-B0D6-4FA2-BF38-7DA8249B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D22B62-31A1-20F5-9D32-26DBA3B66F9B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Software/Hardware Requirements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Brief Introduction About Dataset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Objective/Results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724D-8443-A7CA-8151-DB8A3BE9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0600"/>
            <a:ext cx="6554867" cy="3767670"/>
          </a:xfrm>
        </p:spPr>
        <p:txBody>
          <a:bodyPr/>
          <a:lstStyle/>
          <a:p>
            <a:pPr marL="0" indent="0">
              <a:buNone/>
            </a:pPr>
            <a:r>
              <a:rPr lang="en-IN" sz="6600" b="1" dirty="0"/>
              <a:t>  THANK YOU!</a:t>
            </a:r>
          </a:p>
          <a:p>
            <a:pPr marL="0" indent="0">
              <a:buNone/>
            </a:pPr>
            <a:endParaRPr lang="en-IN" sz="6600" b="1" dirty="0"/>
          </a:p>
          <a:p>
            <a:pPr marL="0" indent="0">
              <a:buNone/>
            </a:pPr>
            <a:r>
              <a:rPr lang="en-IN" sz="4800" dirty="0"/>
              <a:t>           </a:t>
            </a:r>
            <a:r>
              <a:rPr lang="en-IN" sz="4800" i="1" dirty="0"/>
              <a:t>QUERIES!</a:t>
            </a:r>
          </a:p>
        </p:txBody>
      </p:sp>
    </p:spTree>
    <p:extLst>
      <p:ext uri="{BB962C8B-B14F-4D97-AF65-F5344CB8AC3E}">
        <p14:creationId xmlns:p14="http://schemas.microsoft.com/office/powerpoint/2010/main" val="31266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AF1-9090-A6AF-293F-02B13E75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6554867" cy="1524000"/>
          </a:xfrm>
        </p:spPr>
        <p:txBody>
          <a:bodyPr/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STATEMENT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2D36-F839-1684-B605-9A72CB69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48600" cy="4834470"/>
          </a:xfrm>
        </p:spPr>
        <p:txBody>
          <a:bodyPr/>
          <a:lstStyle/>
          <a:p>
            <a:r>
              <a:rPr lang="en-US" b="1" dirty="0"/>
              <a:t>Our main aim is to detect breast cancer using Machine Learning techniques.</a:t>
            </a:r>
            <a:endParaRPr lang="en-IN" dirty="0"/>
          </a:p>
          <a:p>
            <a:r>
              <a:rPr lang="en-US" b="1" i="0" dirty="0">
                <a:effectLst/>
              </a:rPr>
              <a:t>Machine Learning (ML) techniques are being broadly used in the breast cancer classification problem. </a:t>
            </a:r>
          </a:p>
          <a:p>
            <a:r>
              <a:rPr lang="en-IN" b="1" dirty="0"/>
              <a:t>We will be using different machine learning models for detection such as SVM,KNN etc and other hybrid models.</a:t>
            </a:r>
          </a:p>
          <a:p>
            <a:r>
              <a:rPr lang="en-US" b="1" i="0" dirty="0">
                <a:effectLst/>
              </a:rPr>
              <a:t>  They provide high classification accuracy and effective diagnostic capabilities.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07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F4E-7512-1401-75EF-A09ACD6D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6774"/>
            <a:ext cx="7772400" cy="990599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            INTRODUCTION</a:t>
            </a:r>
            <a:endParaRPr lang="en-IN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DDEFB-A653-30A6-8EE6-3D8B7696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458200" cy="5105400"/>
          </a:xfrm>
        </p:spPr>
        <p:txBody>
          <a:bodyPr>
            <a:noAutofit/>
          </a:bodyPr>
          <a:lstStyle/>
          <a:p>
            <a:r>
              <a:rPr lang="en-US" b="1" dirty="0">
                <a:ea typeface="Calibri" panose="020F0502020204030204" pitchFamily="34" charset="0"/>
              </a:rPr>
              <a:t>One of the most prevalent types of cancer among women globally is breast cancer, a type of cancer that affects the breast tissue.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It accounts for 25% of all cancer cases, and affected over 2.1 Million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The most popular technique for finding breast cancer is mammography, which includes capturing X-ray images of the breast.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Small tumors that might not be palpable (able to be felt) during a breast exam can often be found with this procedure.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 pitchFamily="34" charset="0"/>
              </a:rPr>
              <a:t> Ultrasound can help to distinguish between solid tumours and cysts that are filled with fluid by using high-frequency sound waves to create images of the inside of the breast.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3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15C0-9E4C-AC66-9093-FFCA5DE7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154713" cy="1913466"/>
          </a:xfrm>
        </p:spPr>
        <p:txBody>
          <a:bodyPr>
            <a:normAutofit fontScale="90000"/>
          </a:bodyPr>
          <a:lstStyle/>
          <a:p>
            <a:r>
              <a:rPr lang="en-US" sz="4000" b="1" i="1" u="sng" dirty="0">
                <a:solidFill>
                  <a:schemeClr val="bg2">
                    <a:lumMod val="75000"/>
                  </a:schemeClr>
                </a:solidFill>
              </a:rPr>
              <a:t>Software/Hardware </a:t>
            </a: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b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sz="4000" b="1" i="1" u="sng" dirty="0">
                <a:solidFill>
                  <a:schemeClr val="bg2">
                    <a:lumMod val="75000"/>
                  </a:schemeClr>
                </a:solidFill>
              </a:rPr>
              <a:t>Requirements</a:t>
            </a:r>
            <a:br>
              <a:rPr lang="en-US" sz="4000" b="1" i="1" u="sng" dirty="0"/>
            </a:br>
            <a:endParaRPr lang="en-IN" sz="40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C0255-9F4A-907C-ED61-A3C1627F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5562600" cy="515158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effectLst/>
                <a:ea typeface="Calibri" panose="020F0502020204030204" pitchFamily="34" charset="0"/>
              </a:rPr>
              <a:t>Software Requirements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: -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ea typeface="Calibri" panose="020F0502020204030204" pitchFamily="34" charset="0"/>
              </a:rPr>
              <a:t>Google </a:t>
            </a:r>
            <a:r>
              <a:rPr lang="en-US" sz="2800" b="1" dirty="0">
                <a:ea typeface="Calibri" panose="020F0502020204030204" pitchFamily="34" charset="0"/>
              </a:rPr>
              <a:t>Colab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r>
              <a:rPr lang="en-US" sz="2800" b="1" u="sng" dirty="0">
                <a:effectLst/>
                <a:ea typeface="Calibri" panose="020F0502020204030204" pitchFamily="34" charset="0"/>
              </a:rPr>
              <a:t>Hardware Requirements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: -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a typeface="Calibri" panose="020F0502020204030204" pitchFamily="34" charset="0"/>
              </a:rPr>
              <a:t>RAM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-Min 4GB</a:t>
            </a:r>
            <a:endParaRPr lang="en-IN" sz="28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ea typeface="Calibri" panose="020F0502020204030204" pitchFamily="34" charset="0"/>
              </a:rPr>
              <a:t>Processor: -</a:t>
            </a:r>
            <a:r>
              <a:rPr lang="en-US" sz="2800" b="1" dirty="0">
                <a:ea typeface="Calibri" panose="020F0502020204030204" pitchFamily="34" charset="0"/>
              </a:rPr>
              <a:t>I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 3</a:t>
            </a:r>
          </a:p>
          <a:p>
            <a:endParaRPr lang="en-IN" sz="2400" b="1" i="1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2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BCFE-DBC4-25CA-B68D-66C38A94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76201"/>
            <a:ext cx="6154713" cy="76200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N" sz="2200" b="1" i="1" u="sng" dirty="0">
                <a:solidFill>
                  <a:schemeClr val="bg2">
                    <a:lumMod val="75000"/>
                  </a:schemeClr>
                </a:solidFill>
              </a:rPr>
              <a:t>BRIEF INTRODUCTION ABOUT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1BBC-707D-E407-761A-7992B581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839200" cy="3505200"/>
          </a:xfrm>
        </p:spPr>
        <p:txBody>
          <a:bodyPr>
            <a:noAutofit/>
          </a:bodyPr>
          <a:lstStyle/>
          <a:p>
            <a:r>
              <a:rPr lang="en-IN" sz="1800" b="1" dirty="0"/>
              <a:t>We have used </a:t>
            </a:r>
            <a:r>
              <a:rPr lang="en-IN" sz="1800" b="1" i="1" u="sng" dirty="0"/>
              <a:t>Wisconsin Breast Cancer (Diagnostic)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The dataset has 569 </a:t>
            </a:r>
            <a:r>
              <a:rPr lang="en-US" sz="1800" b="1" dirty="0"/>
              <a:t>patterns (357 for benign, 212 for malignant)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Three classes (ID number, benign, malignant)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32 columns for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Feature for prediction is the “diagnosis” column having M(Maligant) and (B)Benign. Here,</a:t>
            </a:r>
          </a:p>
          <a:p>
            <a:r>
              <a:rPr lang="en-US" sz="1800" b="1" i="1" dirty="0"/>
              <a:t>Benign - </a:t>
            </a:r>
            <a:r>
              <a:rPr lang="en-IN" sz="1800" b="1" i="0" dirty="0">
                <a:effectLst/>
                <a:latin typeface="Century Gothic" panose="020B0502020202020204" pitchFamily="34" charset="0"/>
              </a:rPr>
              <a:t>Benign tumors grow slowly and have distinct borders.</a:t>
            </a:r>
          </a:p>
          <a:p>
            <a:r>
              <a:rPr lang="en-IN" sz="1800" b="1" i="1" dirty="0">
                <a:latin typeface="Century Gothic" panose="020B0502020202020204" pitchFamily="34" charset="0"/>
              </a:rPr>
              <a:t>Maligant </a:t>
            </a:r>
            <a:r>
              <a:rPr lang="en-IN" sz="1800" b="1" dirty="0">
                <a:latin typeface="Century Gothic" panose="020B0502020202020204" pitchFamily="34" charset="0"/>
              </a:rPr>
              <a:t>– Malignant tumors grow quickly and have irregular borders</a:t>
            </a:r>
            <a:r>
              <a:rPr lang="en-IN" sz="18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.</a:t>
            </a:r>
            <a:endParaRPr lang="en-IN" sz="1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B5577-64F2-68ED-4405-000CAF6C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" y="990600"/>
            <a:ext cx="9120909" cy="18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6054-1FB3-C2A2-C996-54637951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200"/>
            <a:ext cx="3047999" cy="12954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Heat map of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EF1A02-2B8B-EB4F-B7EB-9D2FBEF0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405313" cy="46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A333E2-ACA2-6D49-B86B-9025624C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4085058" cy="26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7704FD-02AC-F72A-D05E-CBF875D5C29A}"/>
              </a:ext>
            </a:extLst>
          </p:cNvPr>
          <p:cNvSpPr txBox="1">
            <a:spLocks/>
          </p:cNvSpPr>
          <p:nvPr/>
        </p:nvSpPr>
        <p:spPr>
          <a:xfrm>
            <a:off x="5181600" y="2514600"/>
            <a:ext cx="3886200" cy="1295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Bar graph for prediction column</a:t>
            </a:r>
          </a:p>
        </p:txBody>
      </p:sp>
    </p:spTree>
    <p:extLst>
      <p:ext uri="{BB962C8B-B14F-4D97-AF65-F5344CB8AC3E}">
        <p14:creationId xmlns:p14="http://schemas.microsoft.com/office/powerpoint/2010/main" val="83611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5A0E-5953-A7CE-DF90-DA93AD2E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-1295400"/>
            <a:ext cx="8305800" cy="8458200"/>
          </a:xfrm>
        </p:spPr>
        <p:txBody>
          <a:bodyPr/>
          <a:lstStyle/>
          <a:p>
            <a:pPr marL="0" indent="0">
              <a:buNone/>
            </a:pPr>
            <a:r>
              <a:rPr lang="en-IN" sz="3200" b="1" i="1" dirty="0">
                <a:latin typeface="+mj-lt"/>
              </a:rPr>
              <a:t>   DATA PRE- PROCESSING ,CLEANSING:-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lang="en-IN" b="1" dirty="0"/>
              <a:t>In data pre-processing ,we have removed one unnamed column.</a:t>
            </a:r>
          </a:p>
          <a:p>
            <a:r>
              <a:rPr lang="en-IN" b="1" dirty="0"/>
              <a:t>We have used standard scaler to normalize the value between 0 and 1 resulting in removing the outliers.</a:t>
            </a:r>
          </a:p>
          <a:p>
            <a:r>
              <a:rPr lang="en-IN" b="1" dirty="0"/>
              <a:t>We also used LabelEncoder to covert “Diagnosis” value to 0(Benign) and 1(Malign).</a:t>
            </a:r>
          </a:p>
          <a:p>
            <a:r>
              <a:rPr lang="en-IN" b="1" dirty="0"/>
              <a:t>PCA(Principal Component Analysis) has been used to reduce the dimensionality because of containing large no of features.</a:t>
            </a:r>
          </a:p>
          <a:p>
            <a:r>
              <a:rPr lang="en-IN" b="1" dirty="0"/>
              <a:t>In cleansing part we have nothing to do as there are no null values present in the dataset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78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F796-6C3F-713D-282C-B3614641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6200"/>
            <a:ext cx="6554867" cy="1524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006C-A25C-9D04-AC1A-2B7931EE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1)To implement model using SVM:-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Support Vector Machine or SVM is one of the most popular Supervised Learning algorithms.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SVM chooses the extreme points/vectors that help in creating the hyperplane. These extreme cases are called as support vectors, and hence algorithm is termed as Support Vector Machine.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kern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68151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6595</TotalTime>
  <Words>1072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Arial</vt:lpstr>
      <vt:lpstr>Calibri</vt:lpstr>
      <vt:lpstr>Century Gothic</vt:lpstr>
      <vt:lpstr>Courier New</vt:lpstr>
      <vt:lpstr>Times New Roman</vt:lpstr>
      <vt:lpstr>Wingdings 3</vt:lpstr>
      <vt:lpstr>Slice</vt:lpstr>
      <vt:lpstr>                           “Breast Cancer Detection”                                                                MID TERM PRESENTATION  </vt:lpstr>
      <vt:lpstr>Contents</vt:lpstr>
      <vt:lpstr>PROBLEM STATEMENT</vt:lpstr>
      <vt:lpstr>            INTRODUCTION</vt:lpstr>
      <vt:lpstr>Software/Hardware                Requirements </vt:lpstr>
      <vt:lpstr>          BRIEF INTRODUCTION ABOUT DATASET</vt:lpstr>
      <vt:lpstr>Heat map of features</vt:lpstr>
      <vt:lpstr>PowerPoint Presentation</vt:lpstr>
      <vt:lpstr>OBJECTIVE</vt:lpstr>
      <vt:lpstr>RESULTS OBTAINED:- </vt:lpstr>
      <vt:lpstr>PowerPoint Presentation</vt:lpstr>
      <vt:lpstr>PowerPoint Presentation</vt:lpstr>
      <vt:lpstr>Accuracy obtained using different k values IN KNN</vt:lpstr>
      <vt:lpstr>PowerPoint Presentation</vt:lpstr>
      <vt:lpstr>PowerPoint Presentation</vt:lpstr>
      <vt:lpstr>PowerPoint Presentation</vt:lpstr>
      <vt:lpstr>GRAPH OBTAINED:-</vt:lpstr>
      <vt:lpstr>CONCLUSION</vt:lpstr>
      <vt:lpstr>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Routing Protocol  Under Security Attacks</dc:title>
  <dc:creator>SAINATH</dc:creator>
  <cp:lastModifiedBy>Radhika Tyagi [Information Technology - 2020]</cp:lastModifiedBy>
  <cp:revision>721</cp:revision>
  <dcterms:created xsi:type="dcterms:W3CDTF">2012-05-24T06:22:59Z</dcterms:created>
  <dcterms:modified xsi:type="dcterms:W3CDTF">2023-08-07T18:45:51Z</dcterms:modified>
</cp:coreProperties>
</file>