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2"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CEF"/>
    <a:srgbClr val="DC3545"/>
    <a:srgbClr val="FFF4E5"/>
    <a:srgbClr val="FFF1DD"/>
    <a:srgbClr val="002FA7"/>
    <a:srgbClr val="FFEBCD"/>
    <a:srgbClr val="FFFFCC"/>
    <a:srgbClr val="FF7C80"/>
    <a:srgbClr val="FF99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2" d="100"/>
          <a:sy n="42" d="100"/>
        </p:scale>
        <p:origin x="1003" y="38"/>
      </p:cViewPr>
      <p:guideLst>
        <p:guide orient="horz" pos="4762"/>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AB753-39A2-4809-B736-C132C7F3292A}" type="datetimeFigureOut">
              <a:rPr lang="en-GB" smtClean="0"/>
              <a:t>20/05/2021</a:t>
            </a:fld>
            <a:endParaRPr lang="en-GB" dirty="0"/>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03A78-3961-4E4A-B27D-FEF9018F9777}" type="slidenum">
              <a:rPr lang="en-GB" smtClean="0"/>
              <a:t>‹#›</a:t>
            </a:fld>
            <a:endParaRPr lang="en-GB" dirty="0"/>
          </a:p>
        </p:txBody>
      </p:sp>
    </p:spTree>
    <p:extLst>
      <p:ext uri="{BB962C8B-B14F-4D97-AF65-F5344CB8AC3E}">
        <p14:creationId xmlns:p14="http://schemas.microsoft.com/office/powerpoint/2010/main" val="13710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6203A78-3961-4E4A-B27D-FEF9018F9777}" type="slidenum">
              <a:rPr lang="en-GB" smtClean="0"/>
              <a:t>1</a:t>
            </a:fld>
            <a:endParaRPr lang="en-GB" dirty="0"/>
          </a:p>
        </p:txBody>
      </p:sp>
    </p:spTree>
    <p:extLst>
      <p:ext uri="{BB962C8B-B14F-4D97-AF65-F5344CB8AC3E}">
        <p14:creationId xmlns:p14="http://schemas.microsoft.com/office/powerpoint/2010/main" val="275525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2474395"/>
            <a:ext cx="18176081" cy="5263774"/>
          </a:xfrm>
        </p:spPr>
        <p:txBody>
          <a:bodyPr anchor="b"/>
          <a:lstStyle>
            <a:lvl1pPr algn="ctr">
              <a:defRPr sz="13228"/>
            </a:lvl1pPr>
          </a:lstStyle>
          <a:p>
            <a:r>
              <a:rPr lang="en-US"/>
              <a:t>Click to edit Master title style</a:t>
            </a:r>
            <a:endParaRPr lang="en-US" dirty="0"/>
          </a:p>
        </p:txBody>
      </p:sp>
      <p:sp>
        <p:nvSpPr>
          <p:cNvPr id="3" name="Subtitle 2"/>
          <p:cNvSpPr>
            <a:spLocks noGrp="1"/>
          </p:cNvSpPr>
          <p:nvPr>
            <p:ph type="subTitle" idx="1"/>
          </p:nvPr>
        </p:nvSpPr>
        <p:spPr>
          <a:xfrm>
            <a:off x="2672953" y="7941160"/>
            <a:ext cx="16037719" cy="3650342"/>
          </a:xfrm>
        </p:spPr>
        <p:txBody>
          <a:bodyPr/>
          <a:lstStyle>
            <a:lvl1pPr marL="0" indent="0" algn="ctr">
              <a:buNone/>
              <a:defRPr sz="5291"/>
            </a:lvl1pPr>
            <a:lvl2pPr marL="1007943" indent="0" algn="ctr">
              <a:buNone/>
              <a:defRPr sz="4409"/>
            </a:lvl2pPr>
            <a:lvl3pPr marL="2015886" indent="0" algn="ctr">
              <a:buNone/>
              <a:defRPr sz="3968"/>
            </a:lvl3pPr>
            <a:lvl4pPr marL="3023829" indent="0" algn="ctr">
              <a:buNone/>
              <a:defRPr sz="3527"/>
            </a:lvl4pPr>
            <a:lvl5pPr marL="4031772" indent="0" algn="ctr">
              <a:buNone/>
              <a:defRPr sz="3527"/>
            </a:lvl5pPr>
            <a:lvl6pPr marL="5039716" indent="0" algn="ctr">
              <a:buNone/>
              <a:defRPr sz="3527"/>
            </a:lvl6pPr>
            <a:lvl7pPr marL="6047659" indent="0" algn="ctr">
              <a:buNone/>
              <a:defRPr sz="3527"/>
            </a:lvl7pPr>
            <a:lvl8pPr marL="7055602" indent="0" algn="ctr">
              <a:buNone/>
              <a:defRPr sz="3527"/>
            </a:lvl8pPr>
            <a:lvl9pPr marL="8063545" indent="0" algn="ctr">
              <a:buNone/>
              <a:defRPr sz="35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81D968-6F62-41F4-AF08-86DAEDC4BD09}" type="datetimeFigureOut">
              <a:rPr lang="en-GB" smtClean="0"/>
              <a:t>20/05/2021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5EFBF5D-A011-4D20-AEB0-A9E5266D25C3}" type="slidenum">
              <a:rPr lang="en-GB" smtClean="0"/>
              <a:t>‹#›</a:t>
            </a:fld>
            <a:endParaRPr lang="en-GB" dirty="0"/>
          </a:p>
        </p:txBody>
      </p:sp>
    </p:spTree>
    <p:extLst>
      <p:ext uri="{BB962C8B-B14F-4D97-AF65-F5344CB8AC3E}">
        <p14:creationId xmlns:p14="http://schemas.microsoft.com/office/powerpoint/2010/main" val="3001007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81D968-6F62-41F4-AF08-86DAEDC4BD09}" type="datetimeFigureOut">
              <a:rPr lang="en-GB" smtClean="0"/>
              <a:t>20/05/2021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5EFBF5D-A011-4D20-AEB0-A9E5266D25C3}" type="slidenum">
              <a:rPr lang="en-GB" smtClean="0"/>
              <a:t>‹#›</a:t>
            </a:fld>
            <a:endParaRPr lang="en-GB" dirty="0"/>
          </a:p>
        </p:txBody>
      </p:sp>
    </p:spTree>
    <p:extLst>
      <p:ext uri="{BB962C8B-B14F-4D97-AF65-F5344CB8AC3E}">
        <p14:creationId xmlns:p14="http://schemas.microsoft.com/office/powerpoint/2010/main" val="225490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804966"/>
            <a:ext cx="13565237"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81D968-6F62-41F4-AF08-86DAEDC4BD09}" type="datetimeFigureOut">
              <a:rPr lang="en-GB" smtClean="0"/>
              <a:t>20/05/2021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5EFBF5D-A011-4D20-AEB0-A9E5266D25C3}" type="slidenum">
              <a:rPr lang="en-GB" smtClean="0"/>
              <a:t>‹#›</a:t>
            </a:fld>
            <a:endParaRPr lang="en-GB" dirty="0"/>
          </a:p>
        </p:txBody>
      </p:sp>
    </p:spTree>
    <p:extLst>
      <p:ext uri="{BB962C8B-B14F-4D97-AF65-F5344CB8AC3E}">
        <p14:creationId xmlns:p14="http://schemas.microsoft.com/office/powerpoint/2010/main" val="909488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81D968-6F62-41F4-AF08-86DAEDC4BD09}" type="datetimeFigureOut">
              <a:rPr lang="en-GB" smtClean="0"/>
              <a:t>20/05/2021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5EFBF5D-A011-4D20-AEB0-A9E5266D25C3}" type="slidenum">
              <a:rPr lang="en-GB" smtClean="0"/>
              <a:t>‹#›</a:t>
            </a:fld>
            <a:endParaRPr lang="en-GB" dirty="0"/>
          </a:p>
        </p:txBody>
      </p:sp>
    </p:spTree>
    <p:extLst>
      <p:ext uri="{BB962C8B-B14F-4D97-AF65-F5344CB8AC3E}">
        <p14:creationId xmlns:p14="http://schemas.microsoft.com/office/powerpoint/2010/main" val="335362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3769342"/>
            <a:ext cx="18443377" cy="6289229"/>
          </a:xfrm>
        </p:spPr>
        <p:txBody>
          <a:bodyPr anchor="b"/>
          <a:lstStyle>
            <a:lvl1pPr>
              <a:defRPr sz="13228"/>
            </a:lvl1pPr>
          </a:lstStyle>
          <a:p>
            <a:r>
              <a:rPr lang="en-US"/>
              <a:t>Click to edit Master title style</a:t>
            </a:r>
            <a:endParaRPr lang="en-US" dirty="0"/>
          </a:p>
        </p:txBody>
      </p:sp>
      <p:sp>
        <p:nvSpPr>
          <p:cNvPr id="3" name="Text Placeholder 2"/>
          <p:cNvSpPr>
            <a:spLocks noGrp="1"/>
          </p:cNvSpPr>
          <p:nvPr>
            <p:ph type="body" idx="1"/>
          </p:nvPr>
        </p:nvSpPr>
        <p:spPr>
          <a:xfrm>
            <a:off x="1458988" y="10118069"/>
            <a:ext cx="18443377" cy="3307357"/>
          </a:xfrm>
        </p:spPr>
        <p:txBody>
          <a:bodyPr/>
          <a:lstStyle>
            <a:lvl1pPr marL="0" indent="0">
              <a:buNone/>
              <a:defRPr sz="5291">
                <a:solidFill>
                  <a:schemeClr val="tx1"/>
                </a:solidFill>
              </a:defRPr>
            </a:lvl1pPr>
            <a:lvl2pPr marL="1007943" indent="0">
              <a:buNone/>
              <a:defRPr sz="4409">
                <a:solidFill>
                  <a:schemeClr val="tx1">
                    <a:tint val="75000"/>
                  </a:schemeClr>
                </a:solidFill>
              </a:defRPr>
            </a:lvl2pPr>
            <a:lvl3pPr marL="2015886" indent="0">
              <a:buNone/>
              <a:defRPr sz="3968">
                <a:solidFill>
                  <a:schemeClr val="tx1">
                    <a:tint val="75000"/>
                  </a:schemeClr>
                </a:solidFill>
              </a:defRPr>
            </a:lvl3pPr>
            <a:lvl4pPr marL="3023829" indent="0">
              <a:buNone/>
              <a:defRPr sz="3527">
                <a:solidFill>
                  <a:schemeClr val="tx1">
                    <a:tint val="75000"/>
                  </a:schemeClr>
                </a:solidFill>
              </a:defRPr>
            </a:lvl4pPr>
            <a:lvl5pPr marL="4031772" indent="0">
              <a:buNone/>
              <a:defRPr sz="3527">
                <a:solidFill>
                  <a:schemeClr val="tx1">
                    <a:tint val="75000"/>
                  </a:schemeClr>
                </a:solidFill>
              </a:defRPr>
            </a:lvl5pPr>
            <a:lvl6pPr marL="5039716" indent="0">
              <a:buNone/>
              <a:defRPr sz="3527">
                <a:solidFill>
                  <a:schemeClr val="tx1">
                    <a:tint val="75000"/>
                  </a:schemeClr>
                </a:solidFill>
              </a:defRPr>
            </a:lvl6pPr>
            <a:lvl7pPr marL="6047659" indent="0">
              <a:buNone/>
              <a:defRPr sz="3527">
                <a:solidFill>
                  <a:schemeClr val="tx1">
                    <a:tint val="75000"/>
                  </a:schemeClr>
                </a:solidFill>
              </a:defRPr>
            </a:lvl7pPr>
            <a:lvl8pPr marL="7055602" indent="0">
              <a:buNone/>
              <a:defRPr sz="3527">
                <a:solidFill>
                  <a:schemeClr val="tx1">
                    <a:tint val="75000"/>
                  </a:schemeClr>
                </a:solidFill>
              </a:defRPr>
            </a:lvl8pPr>
            <a:lvl9pPr marL="8063545" indent="0">
              <a:buNone/>
              <a:defRPr sz="352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81D968-6F62-41F4-AF08-86DAEDC4BD09}" type="datetimeFigureOut">
              <a:rPr lang="en-GB" smtClean="0"/>
              <a:t>20/05/2021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5EFBF5D-A011-4D20-AEB0-A9E5266D25C3}" type="slidenum">
              <a:rPr lang="en-GB" smtClean="0"/>
              <a:t>‹#›</a:t>
            </a:fld>
            <a:endParaRPr lang="en-GB" dirty="0"/>
          </a:p>
        </p:txBody>
      </p:sp>
    </p:spTree>
    <p:extLst>
      <p:ext uri="{BB962C8B-B14F-4D97-AF65-F5344CB8AC3E}">
        <p14:creationId xmlns:p14="http://schemas.microsoft.com/office/powerpoint/2010/main" val="290925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27"/>
            <a:ext cx="908804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4024827"/>
            <a:ext cx="908804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81D968-6F62-41F4-AF08-86DAEDC4BD09}" type="datetimeFigureOut">
              <a:rPr lang="en-GB" smtClean="0"/>
              <a:t>20/05/2021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5EFBF5D-A011-4D20-AEB0-A9E5266D25C3}" type="slidenum">
              <a:rPr lang="en-GB" smtClean="0"/>
              <a:t>‹#›</a:t>
            </a:fld>
            <a:endParaRPr lang="en-GB" dirty="0"/>
          </a:p>
        </p:txBody>
      </p:sp>
    </p:spTree>
    <p:extLst>
      <p:ext uri="{BB962C8B-B14F-4D97-AF65-F5344CB8AC3E}">
        <p14:creationId xmlns:p14="http://schemas.microsoft.com/office/powerpoint/2010/main" val="307719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804969"/>
            <a:ext cx="1844337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2"/>
            <a:ext cx="9046274"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3706342"/>
            <a:ext cx="9090826"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6" name="Content Placeholder 5"/>
          <p:cNvSpPr>
            <a:spLocks noGrp="1"/>
          </p:cNvSpPr>
          <p:nvPr>
            <p:ph sz="quarter" idx="4"/>
          </p:nvPr>
        </p:nvSpPr>
        <p:spPr>
          <a:xfrm>
            <a:off x="10825461" y="5522763"/>
            <a:ext cx="9090826"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81D968-6F62-41F4-AF08-86DAEDC4BD09}" type="datetimeFigureOut">
              <a:rPr lang="en-GB" smtClean="0"/>
              <a:t>20/05/2021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5EFBF5D-A011-4D20-AEB0-A9E5266D25C3}" type="slidenum">
              <a:rPr lang="en-GB" smtClean="0"/>
              <a:t>‹#›</a:t>
            </a:fld>
            <a:endParaRPr lang="en-GB" dirty="0"/>
          </a:p>
        </p:txBody>
      </p:sp>
    </p:spTree>
    <p:extLst>
      <p:ext uri="{BB962C8B-B14F-4D97-AF65-F5344CB8AC3E}">
        <p14:creationId xmlns:p14="http://schemas.microsoft.com/office/powerpoint/2010/main" val="288526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81D968-6F62-41F4-AF08-86DAEDC4BD09}" type="datetimeFigureOut">
              <a:rPr lang="en-GB" smtClean="0"/>
              <a:t>20/05/2021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5EFBF5D-A011-4D20-AEB0-A9E5266D25C3}" type="slidenum">
              <a:rPr lang="en-GB" smtClean="0"/>
              <a:t>‹#›</a:t>
            </a:fld>
            <a:endParaRPr lang="en-GB" dirty="0"/>
          </a:p>
        </p:txBody>
      </p:sp>
    </p:spTree>
    <p:extLst>
      <p:ext uri="{BB962C8B-B14F-4D97-AF65-F5344CB8AC3E}">
        <p14:creationId xmlns:p14="http://schemas.microsoft.com/office/powerpoint/2010/main" val="3924910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1D968-6F62-41F4-AF08-86DAEDC4BD09}" type="datetimeFigureOut">
              <a:rPr lang="en-GB" smtClean="0"/>
              <a:t>20/05/2021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5EFBF5D-A011-4D20-AEB0-A9E5266D25C3}" type="slidenum">
              <a:rPr lang="en-GB" smtClean="0"/>
              <a:t>‹#›</a:t>
            </a:fld>
            <a:endParaRPr lang="en-GB" dirty="0"/>
          </a:p>
        </p:txBody>
      </p:sp>
    </p:spTree>
    <p:extLst>
      <p:ext uri="{BB962C8B-B14F-4D97-AF65-F5344CB8AC3E}">
        <p14:creationId xmlns:p14="http://schemas.microsoft.com/office/powerpoint/2010/main" val="144037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a:t>Click to edit Master title style</a:t>
            </a:r>
            <a:endParaRPr lang="en-US" dirty="0"/>
          </a:p>
        </p:txBody>
      </p:sp>
      <p:sp>
        <p:nvSpPr>
          <p:cNvPr id="3" name="Content Placeholder 2"/>
          <p:cNvSpPr>
            <a:spLocks noGrp="1"/>
          </p:cNvSpPr>
          <p:nvPr>
            <p:ph idx="1"/>
          </p:nvPr>
        </p:nvSpPr>
        <p:spPr>
          <a:xfrm>
            <a:off x="9090826" y="2176910"/>
            <a:ext cx="10825460" cy="10744538"/>
          </a:xfrm>
        </p:spPr>
        <p:txBody>
          <a:bodyPr/>
          <a:lstStyle>
            <a:lvl1pPr>
              <a:defRPr sz="7055"/>
            </a:lvl1pPr>
            <a:lvl2pPr>
              <a:defRPr sz="6173"/>
            </a:lvl2pPr>
            <a:lvl3pPr>
              <a:defRPr sz="5291"/>
            </a:lvl3pPr>
            <a:lvl4pPr>
              <a:defRPr sz="4409"/>
            </a:lvl4pPr>
            <a:lvl5pPr>
              <a:defRPr sz="4409"/>
            </a:lvl5pPr>
            <a:lvl6pPr>
              <a:defRPr sz="4409"/>
            </a:lvl6pPr>
            <a:lvl7pPr>
              <a:defRPr sz="4409"/>
            </a:lvl7pPr>
            <a:lvl8pPr>
              <a:defRPr sz="4409"/>
            </a:lvl8pPr>
            <a:lvl9pPr>
              <a:defRPr sz="44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F81D968-6F62-41F4-AF08-86DAEDC4BD09}" type="datetimeFigureOut">
              <a:rPr lang="en-GB" smtClean="0"/>
              <a:t>20/05/2021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5EFBF5D-A011-4D20-AEB0-A9E5266D25C3}" type="slidenum">
              <a:rPr lang="en-GB" smtClean="0"/>
              <a:t>‹#›</a:t>
            </a:fld>
            <a:endParaRPr lang="en-GB" dirty="0"/>
          </a:p>
        </p:txBody>
      </p:sp>
    </p:spTree>
    <p:extLst>
      <p:ext uri="{BB962C8B-B14F-4D97-AF65-F5344CB8AC3E}">
        <p14:creationId xmlns:p14="http://schemas.microsoft.com/office/powerpoint/2010/main" val="42414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2176910"/>
            <a:ext cx="10825460" cy="10744538"/>
          </a:xfrm>
        </p:spPr>
        <p:txBody>
          <a:bodyPr anchor="t"/>
          <a:lstStyle>
            <a:lvl1pPr marL="0" indent="0">
              <a:buNone/>
              <a:defRPr sz="7055"/>
            </a:lvl1pPr>
            <a:lvl2pPr marL="1007943" indent="0">
              <a:buNone/>
              <a:defRPr sz="6173"/>
            </a:lvl2pPr>
            <a:lvl3pPr marL="2015886" indent="0">
              <a:buNone/>
              <a:defRPr sz="5291"/>
            </a:lvl3pPr>
            <a:lvl4pPr marL="3023829" indent="0">
              <a:buNone/>
              <a:defRPr sz="4409"/>
            </a:lvl4pPr>
            <a:lvl5pPr marL="4031772" indent="0">
              <a:buNone/>
              <a:defRPr sz="4409"/>
            </a:lvl5pPr>
            <a:lvl6pPr marL="5039716" indent="0">
              <a:buNone/>
              <a:defRPr sz="4409"/>
            </a:lvl6pPr>
            <a:lvl7pPr marL="6047659" indent="0">
              <a:buNone/>
              <a:defRPr sz="4409"/>
            </a:lvl7pPr>
            <a:lvl8pPr marL="7055602" indent="0">
              <a:buNone/>
              <a:defRPr sz="4409"/>
            </a:lvl8pPr>
            <a:lvl9pPr marL="8063545" indent="0">
              <a:buNone/>
              <a:defRPr sz="4409"/>
            </a:lvl9pPr>
          </a:lstStyle>
          <a:p>
            <a:r>
              <a:rPr lang="en-US" dirty="0"/>
              <a:t>Click icon to add picture</a:t>
            </a:r>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F81D968-6F62-41F4-AF08-86DAEDC4BD09}" type="datetimeFigureOut">
              <a:rPr lang="en-GB" smtClean="0"/>
              <a:t>20/05/2021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5EFBF5D-A011-4D20-AEB0-A9E5266D25C3}" type="slidenum">
              <a:rPr lang="en-GB" smtClean="0"/>
              <a:t>‹#›</a:t>
            </a:fld>
            <a:endParaRPr lang="en-GB" dirty="0"/>
          </a:p>
        </p:txBody>
      </p:sp>
    </p:spTree>
    <p:extLst>
      <p:ext uri="{BB962C8B-B14F-4D97-AF65-F5344CB8AC3E}">
        <p14:creationId xmlns:p14="http://schemas.microsoft.com/office/powerpoint/2010/main" val="202442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804969"/>
            <a:ext cx="1844337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4024827"/>
            <a:ext cx="18443377"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14013401"/>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F81D968-6F62-41F4-AF08-86DAEDC4BD09}" type="datetimeFigureOut">
              <a:rPr lang="en-GB" smtClean="0"/>
              <a:t>20/05/2021</a:t>
            </a:fld>
            <a:endParaRPr lang="en-GB" dirty="0"/>
          </a:p>
        </p:txBody>
      </p:sp>
      <p:sp>
        <p:nvSpPr>
          <p:cNvPr id="5" name="Footer Placeholder 4"/>
          <p:cNvSpPr>
            <a:spLocks noGrp="1"/>
          </p:cNvSpPr>
          <p:nvPr>
            <p:ph type="ftr" sz="quarter" idx="3"/>
          </p:nvPr>
        </p:nvSpPr>
        <p:spPr>
          <a:xfrm>
            <a:off x="7083326" y="14013401"/>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5102185" y="14013401"/>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45EFBF5D-A011-4D20-AEB0-A9E5266D25C3}" type="slidenum">
              <a:rPr lang="en-GB" smtClean="0"/>
              <a:t>‹#›</a:t>
            </a:fld>
            <a:endParaRPr lang="en-GB" dirty="0"/>
          </a:p>
        </p:txBody>
      </p:sp>
    </p:spTree>
    <p:extLst>
      <p:ext uri="{BB962C8B-B14F-4D97-AF65-F5344CB8AC3E}">
        <p14:creationId xmlns:p14="http://schemas.microsoft.com/office/powerpoint/2010/main" val="2396778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5886"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p:bodyStyle>
    <p:otherStyle>
      <a:defPPr>
        <a:defRPr lang="en-US"/>
      </a:defPPr>
      <a:lvl1pPr marL="0" algn="l" defTabSz="2015886" rtl="0" eaLnBrk="1" latinLnBrk="0" hangingPunct="1">
        <a:defRPr sz="3968" kern="1200">
          <a:solidFill>
            <a:schemeClr val="tx1"/>
          </a:solidFill>
          <a:latin typeface="+mn-lt"/>
          <a:ea typeface="+mn-ea"/>
          <a:cs typeface="+mn-cs"/>
        </a:defRPr>
      </a:lvl1pPr>
      <a:lvl2pPr marL="1007943" algn="l" defTabSz="2015886" rtl="0" eaLnBrk="1" latinLnBrk="0" hangingPunct="1">
        <a:defRPr sz="3968" kern="1200">
          <a:solidFill>
            <a:schemeClr val="tx1"/>
          </a:solidFill>
          <a:latin typeface="+mn-lt"/>
          <a:ea typeface="+mn-ea"/>
          <a:cs typeface="+mn-cs"/>
        </a:defRPr>
      </a:lvl2pPr>
      <a:lvl3pPr marL="2015886" algn="l" defTabSz="2015886" rtl="0" eaLnBrk="1" latinLnBrk="0" hangingPunct="1">
        <a:defRPr sz="3968" kern="1200">
          <a:solidFill>
            <a:schemeClr val="tx1"/>
          </a:solidFill>
          <a:latin typeface="+mn-lt"/>
          <a:ea typeface="+mn-ea"/>
          <a:cs typeface="+mn-cs"/>
        </a:defRPr>
      </a:lvl3pPr>
      <a:lvl4pPr marL="3023829" algn="l" defTabSz="2015886" rtl="0" eaLnBrk="1" latinLnBrk="0" hangingPunct="1">
        <a:defRPr sz="3968" kern="1200">
          <a:solidFill>
            <a:schemeClr val="tx1"/>
          </a:solidFill>
          <a:latin typeface="+mn-lt"/>
          <a:ea typeface="+mn-ea"/>
          <a:cs typeface="+mn-cs"/>
        </a:defRPr>
      </a:lvl4pPr>
      <a:lvl5pPr marL="4031772" algn="l" defTabSz="2015886" rtl="0" eaLnBrk="1" latinLnBrk="0" hangingPunct="1">
        <a:defRPr sz="3968" kern="1200">
          <a:solidFill>
            <a:schemeClr val="tx1"/>
          </a:solidFill>
          <a:latin typeface="+mn-lt"/>
          <a:ea typeface="+mn-ea"/>
          <a:cs typeface="+mn-cs"/>
        </a:defRPr>
      </a:lvl5pPr>
      <a:lvl6pPr marL="5039716" algn="l" defTabSz="2015886" rtl="0" eaLnBrk="1" latinLnBrk="0" hangingPunct="1">
        <a:defRPr sz="3968" kern="1200">
          <a:solidFill>
            <a:schemeClr val="tx1"/>
          </a:solidFill>
          <a:latin typeface="+mn-lt"/>
          <a:ea typeface="+mn-ea"/>
          <a:cs typeface="+mn-cs"/>
        </a:defRPr>
      </a:lvl6pPr>
      <a:lvl7pPr marL="6047659" algn="l" defTabSz="2015886" rtl="0" eaLnBrk="1" latinLnBrk="0" hangingPunct="1">
        <a:defRPr sz="3968" kern="1200">
          <a:solidFill>
            <a:schemeClr val="tx1"/>
          </a:solidFill>
          <a:latin typeface="+mn-lt"/>
          <a:ea typeface="+mn-ea"/>
          <a:cs typeface="+mn-cs"/>
        </a:defRPr>
      </a:lvl7pPr>
      <a:lvl8pPr marL="7055602" algn="l" defTabSz="2015886" rtl="0" eaLnBrk="1" latinLnBrk="0" hangingPunct="1">
        <a:defRPr sz="3968" kern="1200">
          <a:solidFill>
            <a:schemeClr val="tx1"/>
          </a:solidFill>
          <a:latin typeface="+mn-lt"/>
          <a:ea typeface="+mn-ea"/>
          <a:cs typeface="+mn-cs"/>
        </a:defRPr>
      </a:lvl8pPr>
      <a:lvl9pPr marL="8063545" algn="l" defTabSz="2015886"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E468598-B06C-4566-8BC4-1D9597719D0B}"/>
              </a:ext>
            </a:extLst>
          </p:cNvPr>
          <p:cNvSpPr/>
          <p:nvPr/>
        </p:nvSpPr>
        <p:spPr>
          <a:xfrm rot="5400000">
            <a:off x="-7236511" y="7236510"/>
            <a:ext cx="15119350" cy="646331"/>
          </a:xfrm>
          <a:prstGeom prst="rect">
            <a:avLst/>
          </a:prstGeom>
          <a:solidFill>
            <a:srgbClr val="DC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0E010E26-AC7C-48E1-9175-4D5DD9405F0F}"/>
              </a:ext>
            </a:extLst>
          </p:cNvPr>
          <p:cNvSpPr txBox="1"/>
          <p:nvPr/>
        </p:nvSpPr>
        <p:spPr>
          <a:xfrm>
            <a:off x="836592" y="996170"/>
            <a:ext cx="10060283" cy="584775"/>
          </a:xfrm>
          <a:prstGeom prst="rect">
            <a:avLst/>
          </a:prstGeom>
          <a:noFill/>
        </p:spPr>
        <p:txBody>
          <a:bodyPr wrap="square" rtlCol="0">
            <a:spAutoFit/>
          </a:bodyPr>
          <a:lstStyle/>
          <a:p>
            <a:r>
              <a:rPr lang="en-GB" sz="3100" dirty="0">
                <a:solidFill>
                  <a:schemeClr val="tx1">
                    <a:lumMod val="95000"/>
                    <a:lumOff val="5000"/>
                  </a:schemeClr>
                </a:solidFill>
                <a:latin typeface="Microsoft JhengHei UI" panose="020B0604030504040204" pitchFamily="34" charset="-120"/>
                <a:ea typeface="Microsoft JhengHei UI" panose="020B0604030504040204" pitchFamily="34" charset="-120"/>
              </a:rPr>
              <a:t>Mutually Interactive Brain Connectivity Visualisations</a:t>
            </a:r>
          </a:p>
        </p:txBody>
      </p:sp>
      <p:sp>
        <p:nvSpPr>
          <p:cNvPr id="4" name="TextBox 3">
            <a:extLst>
              <a:ext uri="{FF2B5EF4-FFF2-40B4-BE49-F238E27FC236}">
                <a16:creationId xmlns:a16="http://schemas.microsoft.com/office/drawing/2014/main" id="{5A589D2E-5D98-4052-A8F1-BB9A76A09992}"/>
              </a:ext>
            </a:extLst>
          </p:cNvPr>
          <p:cNvSpPr txBox="1"/>
          <p:nvPr/>
        </p:nvSpPr>
        <p:spPr>
          <a:xfrm>
            <a:off x="806402" y="173944"/>
            <a:ext cx="14070479" cy="923330"/>
          </a:xfrm>
          <a:prstGeom prst="rect">
            <a:avLst/>
          </a:prstGeom>
          <a:noFill/>
        </p:spPr>
        <p:txBody>
          <a:bodyPr wrap="square" rtlCol="0">
            <a:spAutoFit/>
          </a:bodyPr>
          <a:lstStyle/>
          <a:p>
            <a:r>
              <a:rPr lang="en-GB" sz="5400" dirty="0" err="1">
                <a:latin typeface="Microsoft JhengHei UI" panose="020B0604030504040204" pitchFamily="34" charset="-120"/>
                <a:ea typeface="Microsoft JhengHei UI" panose="020B0604030504040204" pitchFamily="34" charset="-120"/>
              </a:rPr>
              <a:t>BrainBoard</a:t>
            </a:r>
            <a:endParaRPr lang="en-GB" sz="5400" dirty="0">
              <a:latin typeface="Microsoft JhengHei UI" panose="020B0604030504040204" pitchFamily="34" charset="-120"/>
              <a:ea typeface="Microsoft JhengHei UI" panose="020B0604030504040204" pitchFamily="34" charset="-120"/>
            </a:endParaRPr>
          </a:p>
        </p:txBody>
      </p:sp>
      <p:sp>
        <p:nvSpPr>
          <p:cNvPr id="45" name="Rectangle 44">
            <a:extLst>
              <a:ext uri="{FF2B5EF4-FFF2-40B4-BE49-F238E27FC236}">
                <a16:creationId xmlns:a16="http://schemas.microsoft.com/office/drawing/2014/main" id="{C20BD8E0-4E43-4E1D-BB42-0F16B8A2E3E8}"/>
              </a:ext>
            </a:extLst>
          </p:cNvPr>
          <p:cNvSpPr/>
          <p:nvPr/>
        </p:nvSpPr>
        <p:spPr>
          <a:xfrm>
            <a:off x="16106313" y="-477"/>
            <a:ext cx="5277314" cy="15119350"/>
          </a:xfrm>
          <a:prstGeom prst="rect">
            <a:avLst/>
          </a:prstGeom>
          <a:solidFill>
            <a:srgbClr val="DC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8" name="Picture 87" descr="A close up of a map&#10;&#10;Description automatically generated">
            <a:extLst>
              <a:ext uri="{FF2B5EF4-FFF2-40B4-BE49-F238E27FC236}">
                <a16:creationId xmlns:a16="http://schemas.microsoft.com/office/drawing/2014/main" id="{DB3096F8-1DDA-4808-91F6-8B02A3B5B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0153" y="252850"/>
            <a:ext cx="4666888" cy="2780272"/>
          </a:xfrm>
          <a:prstGeom prst="rect">
            <a:avLst/>
          </a:prstGeom>
        </p:spPr>
      </p:pic>
      <p:sp>
        <p:nvSpPr>
          <p:cNvPr id="97" name="TextBox 96">
            <a:extLst>
              <a:ext uri="{FF2B5EF4-FFF2-40B4-BE49-F238E27FC236}">
                <a16:creationId xmlns:a16="http://schemas.microsoft.com/office/drawing/2014/main" id="{158BEACD-F3C7-4B6F-B957-B93453A61A35}"/>
              </a:ext>
            </a:extLst>
          </p:cNvPr>
          <p:cNvSpPr txBox="1"/>
          <p:nvPr/>
        </p:nvSpPr>
        <p:spPr>
          <a:xfrm>
            <a:off x="16180979" y="13276479"/>
            <a:ext cx="4087646" cy="523220"/>
          </a:xfrm>
          <a:prstGeom prst="rect">
            <a:avLst/>
          </a:prstGeom>
          <a:noFill/>
        </p:spPr>
        <p:txBody>
          <a:bodyPr wrap="square" rtlCol="0">
            <a:spAutoFit/>
          </a:bodyPr>
          <a:lstStyle/>
          <a:p>
            <a:r>
              <a:rPr lang="en-GB" sz="2800" dirty="0">
                <a:solidFill>
                  <a:schemeClr val="bg1"/>
                </a:solidFill>
                <a:latin typeface="Microsoft JhengHei UI" panose="020B0604030504040204" pitchFamily="34" charset="-120"/>
                <a:ea typeface="Microsoft JhengHei UI" panose="020B0604030504040204" pitchFamily="34" charset="-120"/>
              </a:rPr>
              <a:t>References</a:t>
            </a:r>
            <a:endParaRPr lang="en-GB" sz="4400" dirty="0">
              <a:solidFill>
                <a:schemeClr val="bg1"/>
              </a:solidFill>
              <a:latin typeface="Microsoft JhengHei UI" panose="020B0604030504040204" pitchFamily="34" charset="-120"/>
              <a:ea typeface="Microsoft JhengHei UI" panose="020B0604030504040204" pitchFamily="34" charset="-120"/>
            </a:endParaRPr>
          </a:p>
        </p:txBody>
      </p:sp>
      <p:sp>
        <p:nvSpPr>
          <p:cNvPr id="98" name="TextBox 97">
            <a:extLst>
              <a:ext uri="{FF2B5EF4-FFF2-40B4-BE49-F238E27FC236}">
                <a16:creationId xmlns:a16="http://schemas.microsoft.com/office/drawing/2014/main" id="{42182DAF-F8B7-46F6-8A62-8E3F549C3F1C}"/>
              </a:ext>
            </a:extLst>
          </p:cNvPr>
          <p:cNvSpPr txBox="1"/>
          <p:nvPr/>
        </p:nvSpPr>
        <p:spPr>
          <a:xfrm>
            <a:off x="16180977" y="13707846"/>
            <a:ext cx="5268545" cy="1323439"/>
          </a:xfrm>
          <a:prstGeom prst="rect">
            <a:avLst/>
          </a:prstGeom>
          <a:noFill/>
        </p:spPr>
        <p:txBody>
          <a:bodyPr wrap="square" rtlCol="0">
            <a:spAutoFit/>
          </a:bodyPr>
          <a:lstStyle/>
          <a:p>
            <a:r>
              <a:rPr lang="en-GB" sz="2000" dirty="0">
                <a:solidFill>
                  <a:schemeClr val="bg1"/>
                </a:solidFill>
              </a:rPr>
              <a:t>[1]	Ogawa et al. NAS. 1990, 9868-9872</a:t>
            </a:r>
          </a:p>
          <a:p>
            <a:r>
              <a:rPr lang="en-GB" sz="2000" dirty="0">
                <a:solidFill>
                  <a:schemeClr val="bg1"/>
                </a:solidFill>
              </a:rPr>
              <a:t>[2]	Abraham et al. </a:t>
            </a:r>
            <a:r>
              <a:rPr lang="en-GB" sz="2000" i="1" dirty="0">
                <a:solidFill>
                  <a:schemeClr val="bg1"/>
                </a:solidFill>
              </a:rPr>
              <a:t>Frontiers</a:t>
            </a:r>
            <a:r>
              <a:rPr lang="en-GB" sz="2000" dirty="0">
                <a:solidFill>
                  <a:schemeClr val="bg1"/>
                </a:solidFill>
              </a:rPr>
              <a:t>. 2014, 14</a:t>
            </a:r>
          </a:p>
          <a:p>
            <a:r>
              <a:rPr lang="en-GB" sz="2000" dirty="0">
                <a:solidFill>
                  <a:schemeClr val="bg1"/>
                </a:solidFill>
              </a:rPr>
              <a:t>[3]	</a:t>
            </a:r>
            <a:r>
              <a:rPr lang="en-GB" sz="2000" dirty="0" err="1">
                <a:solidFill>
                  <a:schemeClr val="bg1"/>
                </a:solidFill>
              </a:rPr>
              <a:t>Wyeld</a:t>
            </a:r>
            <a:r>
              <a:rPr lang="en-GB" sz="2000" dirty="0">
                <a:solidFill>
                  <a:schemeClr val="bg1"/>
                </a:solidFill>
              </a:rPr>
              <a:t>. IEEE. 2005, 593-598</a:t>
            </a:r>
          </a:p>
          <a:p>
            <a:r>
              <a:rPr lang="en-GB" sz="2000" dirty="0">
                <a:solidFill>
                  <a:schemeClr val="bg1"/>
                </a:solidFill>
              </a:rPr>
              <a:t>[4]	</a:t>
            </a:r>
            <a:r>
              <a:rPr lang="en-GB" sz="2000" dirty="0" err="1">
                <a:solidFill>
                  <a:schemeClr val="bg1"/>
                </a:solidFill>
              </a:rPr>
              <a:t>Moere</a:t>
            </a:r>
            <a:r>
              <a:rPr lang="en-GB" sz="2000" dirty="0">
                <a:solidFill>
                  <a:schemeClr val="bg1"/>
                </a:solidFill>
              </a:rPr>
              <a:t> &amp; Purchase. IV. 2011, 356-371</a:t>
            </a:r>
          </a:p>
        </p:txBody>
      </p:sp>
      <p:sp>
        <p:nvSpPr>
          <p:cNvPr id="99" name="TextBox 98">
            <a:extLst>
              <a:ext uri="{FF2B5EF4-FFF2-40B4-BE49-F238E27FC236}">
                <a16:creationId xmlns:a16="http://schemas.microsoft.com/office/drawing/2014/main" id="{343552A4-A617-42F4-8D15-9AD0BA2342BA}"/>
              </a:ext>
            </a:extLst>
          </p:cNvPr>
          <p:cNvSpPr txBox="1"/>
          <p:nvPr/>
        </p:nvSpPr>
        <p:spPr>
          <a:xfrm>
            <a:off x="16109231" y="2637438"/>
            <a:ext cx="5277312" cy="461665"/>
          </a:xfrm>
          <a:prstGeom prst="rect">
            <a:avLst/>
          </a:prstGeom>
          <a:noFill/>
        </p:spPr>
        <p:txBody>
          <a:bodyPr wrap="square" rtlCol="0">
            <a:spAutoFit/>
          </a:bodyPr>
          <a:lstStyle/>
          <a:p>
            <a:endParaRPr lang="en-GB" sz="2400" dirty="0">
              <a:solidFill>
                <a:schemeClr val="bg1"/>
              </a:solidFill>
            </a:endParaRPr>
          </a:p>
        </p:txBody>
      </p:sp>
      <p:sp>
        <p:nvSpPr>
          <p:cNvPr id="56" name="Rectangle 55">
            <a:extLst>
              <a:ext uri="{FF2B5EF4-FFF2-40B4-BE49-F238E27FC236}">
                <a16:creationId xmlns:a16="http://schemas.microsoft.com/office/drawing/2014/main" id="{CA53864B-3136-4B3D-93F1-5236524993FB}"/>
              </a:ext>
            </a:extLst>
          </p:cNvPr>
          <p:cNvSpPr/>
          <p:nvPr/>
        </p:nvSpPr>
        <p:spPr>
          <a:xfrm rot="5400000">
            <a:off x="-375115" y="3031264"/>
            <a:ext cx="7294805" cy="4637731"/>
          </a:xfrm>
          <a:prstGeom prst="rect">
            <a:avLst/>
          </a:prstGeom>
          <a:solidFill>
            <a:srgbClr val="E9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Rectangle 57">
            <a:extLst>
              <a:ext uri="{FF2B5EF4-FFF2-40B4-BE49-F238E27FC236}">
                <a16:creationId xmlns:a16="http://schemas.microsoft.com/office/drawing/2014/main" id="{2078F63A-2DF2-4A4B-8CA4-A6A27E08DEBF}"/>
              </a:ext>
            </a:extLst>
          </p:cNvPr>
          <p:cNvSpPr/>
          <p:nvPr/>
        </p:nvSpPr>
        <p:spPr>
          <a:xfrm rot="5400000">
            <a:off x="6417363" y="5326669"/>
            <a:ext cx="3869171" cy="4882229"/>
          </a:xfrm>
          <a:prstGeom prst="rect">
            <a:avLst/>
          </a:prstGeom>
          <a:solidFill>
            <a:srgbClr val="DC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Rectangle 58">
            <a:extLst>
              <a:ext uri="{FF2B5EF4-FFF2-40B4-BE49-F238E27FC236}">
                <a16:creationId xmlns:a16="http://schemas.microsoft.com/office/drawing/2014/main" id="{4EDDE327-E51D-4532-BB37-A649A750FC4D}"/>
              </a:ext>
            </a:extLst>
          </p:cNvPr>
          <p:cNvSpPr/>
          <p:nvPr/>
        </p:nvSpPr>
        <p:spPr>
          <a:xfrm rot="5400000">
            <a:off x="11093490" y="1682404"/>
            <a:ext cx="4685503" cy="4723683"/>
          </a:xfrm>
          <a:prstGeom prst="rect">
            <a:avLst/>
          </a:prstGeom>
          <a:solidFill>
            <a:srgbClr val="E9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TextBox 59">
            <a:extLst>
              <a:ext uri="{FF2B5EF4-FFF2-40B4-BE49-F238E27FC236}">
                <a16:creationId xmlns:a16="http://schemas.microsoft.com/office/drawing/2014/main" id="{CDA3D3B3-6CAE-4436-879A-A136070E964B}"/>
              </a:ext>
            </a:extLst>
          </p:cNvPr>
          <p:cNvSpPr txBox="1"/>
          <p:nvPr/>
        </p:nvSpPr>
        <p:spPr>
          <a:xfrm rot="16200000">
            <a:off x="-1396184" y="13002084"/>
            <a:ext cx="3403645" cy="646331"/>
          </a:xfrm>
          <a:prstGeom prst="rect">
            <a:avLst/>
          </a:prstGeom>
          <a:noFill/>
        </p:spPr>
        <p:txBody>
          <a:bodyPr wrap="square" rtlCol="0">
            <a:spAutoFit/>
          </a:bodyPr>
          <a:lstStyle/>
          <a:p>
            <a:r>
              <a:rPr lang="en-GB" sz="3600" dirty="0">
                <a:solidFill>
                  <a:schemeClr val="bg1"/>
                </a:solidFill>
                <a:latin typeface="Microsoft JhengHei UI" panose="020B0604030504040204" pitchFamily="34" charset="-120"/>
                <a:ea typeface="Microsoft JhengHei UI" panose="020B0604030504040204" pitchFamily="34" charset="-120"/>
              </a:rPr>
              <a:t>Rory Pinkney</a:t>
            </a:r>
          </a:p>
        </p:txBody>
      </p:sp>
      <p:sp>
        <p:nvSpPr>
          <p:cNvPr id="61" name="TextBox 60">
            <a:extLst>
              <a:ext uri="{FF2B5EF4-FFF2-40B4-BE49-F238E27FC236}">
                <a16:creationId xmlns:a16="http://schemas.microsoft.com/office/drawing/2014/main" id="{48217F65-4F3E-4534-9F6B-C1B14BB88109}"/>
              </a:ext>
            </a:extLst>
          </p:cNvPr>
          <p:cNvSpPr txBox="1"/>
          <p:nvPr/>
        </p:nvSpPr>
        <p:spPr>
          <a:xfrm>
            <a:off x="950511" y="1699870"/>
            <a:ext cx="3519889" cy="523220"/>
          </a:xfrm>
          <a:prstGeom prst="rect">
            <a:avLst/>
          </a:prstGeom>
          <a:noFill/>
        </p:spPr>
        <p:txBody>
          <a:bodyPr wrap="square" rtlCol="0">
            <a:spAutoFit/>
          </a:bodyPr>
          <a:lstStyle/>
          <a:p>
            <a:r>
              <a:rPr lang="en-GB" sz="2800" dirty="0">
                <a:latin typeface="Microsoft JhengHei UI" panose="020B0604030504040204" pitchFamily="34" charset="-120"/>
                <a:ea typeface="Microsoft JhengHei UI" panose="020B0604030504040204" pitchFamily="34" charset="-120"/>
              </a:rPr>
              <a:t>Introduction</a:t>
            </a:r>
          </a:p>
        </p:txBody>
      </p:sp>
      <p:sp>
        <p:nvSpPr>
          <p:cNvPr id="62" name="TextBox 61">
            <a:extLst>
              <a:ext uri="{FF2B5EF4-FFF2-40B4-BE49-F238E27FC236}">
                <a16:creationId xmlns:a16="http://schemas.microsoft.com/office/drawing/2014/main" id="{2D76EC39-59F0-479F-850B-56B2DF027E41}"/>
              </a:ext>
            </a:extLst>
          </p:cNvPr>
          <p:cNvSpPr txBox="1"/>
          <p:nvPr/>
        </p:nvSpPr>
        <p:spPr>
          <a:xfrm rot="16200000">
            <a:off x="-3087550" y="1957881"/>
            <a:ext cx="6848383" cy="646331"/>
          </a:xfrm>
          <a:prstGeom prst="rect">
            <a:avLst/>
          </a:prstGeom>
          <a:noFill/>
        </p:spPr>
        <p:txBody>
          <a:bodyPr wrap="square" rtlCol="0">
            <a:spAutoFit/>
          </a:bodyPr>
          <a:lstStyle/>
          <a:p>
            <a:r>
              <a:rPr lang="en-GB" sz="3600" dirty="0">
                <a:solidFill>
                  <a:schemeClr val="bg1"/>
                </a:solidFill>
                <a:latin typeface="Microsoft JhengHei UI" panose="020B0604030504040204" pitchFamily="34" charset="-120"/>
                <a:ea typeface="Microsoft JhengHei UI" panose="020B0604030504040204" pitchFamily="34" charset="-120"/>
              </a:rPr>
              <a:t>Information Visualisation</a:t>
            </a:r>
          </a:p>
        </p:txBody>
      </p:sp>
      <p:pic>
        <p:nvPicPr>
          <p:cNvPr id="12" name="Picture 11">
            <a:extLst>
              <a:ext uri="{FF2B5EF4-FFF2-40B4-BE49-F238E27FC236}">
                <a16:creationId xmlns:a16="http://schemas.microsoft.com/office/drawing/2014/main" id="{8268BFA1-FF36-45A3-BAA2-090CAADFEEC3}"/>
              </a:ext>
            </a:extLst>
          </p:cNvPr>
          <p:cNvPicPr>
            <a:picLocks noChangeAspect="1"/>
          </p:cNvPicPr>
          <p:nvPr/>
        </p:nvPicPr>
        <p:blipFill>
          <a:blip r:embed="rId4"/>
          <a:stretch>
            <a:fillRect/>
          </a:stretch>
        </p:blipFill>
        <p:spPr>
          <a:xfrm>
            <a:off x="5901751" y="1699870"/>
            <a:ext cx="4868031" cy="3987935"/>
          </a:xfrm>
          <a:prstGeom prst="rect">
            <a:avLst/>
          </a:prstGeom>
        </p:spPr>
      </p:pic>
      <p:pic>
        <p:nvPicPr>
          <p:cNvPr id="14" name="Picture 13">
            <a:extLst>
              <a:ext uri="{FF2B5EF4-FFF2-40B4-BE49-F238E27FC236}">
                <a16:creationId xmlns:a16="http://schemas.microsoft.com/office/drawing/2014/main" id="{3F6F16C7-909E-4D43-8A78-9FCF9C722288}"/>
              </a:ext>
            </a:extLst>
          </p:cNvPr>
          <p:cNvPicPr>
            <a:picLocks noChangeAspect="1"/>
          </p:cNvPicPr>
          <p:nvPr/>
        </p:nvPicPr>
        <p:blipFill>
          <a:blip r:embed="rId5"/>
          <a:stretch>
            <a:fillRect/>
          </a:stretch>
        </p:blipFill>
        <p:spPr>
          <a:xfrm>
            <a:off x="5907508" y="9908229"/>
            <a:ext cx="4868031" cy="4851186"/>
          </a:xfrm>
          <a:prstGeom prst="rect">
            <a:avLst/>
          </a:prstGeom>
        </p:spPr>
      </p:pic>
      <p:sp>
        <p:nvSpPr>
          <p:cNvPr id="76" name="TextBox 75">
            <a:extLst>
              <a:ext uri="{FF2B5EF4-FFF2-40B4-BE49-F238E27FC236}">
                <a16:creationId xmlns:a16="http://schemas.microsoft.com/office/drawing/2014/main" id="{E592A115-25FD-45FF-AD09-37BEF5A818CD}"/>
              </a:ext>
            </a:extLst>
          </p:cNvPr>
          <p:cNvSpPr txBox="1"/>
          <p:nvPr/>
        </p:nvSpPr>
        <p:spPr>
          <a:xfrm>
            <a:off x="5925034" y="5836601"/>
            <a:ext cx="3981877" cy="492443"/>
          </a:xfrm>
          <a:prstGeom prst="rect">
            <a:avLst/>
          </a:prstGeom>
          <a:noFill/>
        </p:spPr>
        <p:txBody>
          <a:bodyPr wrap="square" rtlCol="0">
            <a:spAutoFit/>
          </a:bodyPr>
          <a:lstStyle/>
          <a:p>
            <a:r>
              <a:rPr lang="en-GB" sz="2600" dirty="0">
                <a:solidFill>
                  <a:schemeClr val="bg1"/>
                </a:solidFill>
                <a:latin typeface="Microsoft JhengHei UI" panose="020B0604030504040204" pitchFamily="34" charset="-120"/>
                <a:ea typeface="Microsoft JhengHei UI" panose="020B0604030504040204" pitchFamily="34" charset="-120"/>
              </a:rPr>
              <a:t>Mutual Interactivity</a:t>
            </a:r>
          </a:p>
        </p:txBody>
      </p:sp>
      <p:sp>
        <p:nvSpPr>
          <p:cNvPr id="82" name="TextBox 81">
            <a:extLst>
              <a:ext uri="{FF2B5EF4-FFF2-40B4-BE49-F238E27FC236}">
                <a16:creationId xmlns:a16="http://schemas.microsoft.com/office/drawing/2014/main" id="{3AFFE7C7-8ED6-4C0A-ABC0-F486C2B45F9F}"/>
              </a:ext>
            </a:extLst>
          </p:cNvPr>
          <p:cNvSpPr txBox="1"/>
          <p:nvPr/>
        </p:nvSpPr>
        <p:spPr>
          <a:xfrm>
            <a:off x="963310" y="2171838"/>
            <a:ext cx="4599102" cy="6863417"/>
          </a:xfrm>
          <a:prstGeom prst="rect">
            <a:avLst/>
          </a:prstGeom>
          <a:noFill/>
        </p:spPr>
        <p:txBody>
          <a:bodyPr wrap="square" rtlCol="0">
            <a:spAutoFit/>
          </a:bodyPr>
          <a:lstStyle/>
          <a:p>
            <a:pPr algn="just"/>
            <a:r>
              <a:rPr lang="en-GB" sz="2000" dirty="0" err="1"/>
              <a:t>BrainBoard</a:t>
            </a:r>
            <a:r>
              <a:rPr lang="en-GB" sz="2000" dirty="0"/>
              <a:t> is a collection of simple, 2D brain visualisations which afford the viewer a deeper understanding of the complex information contained in the functional MRI scan.  Functional MRI is a neuroimaging technique capable of capturing blood flow within the brain over time (BOLD signal). By combining this with structural information, we can compare the synchronicity of signals created by blood flow in particular brain regions, known as BOLD functional connectivity</a:t>
            </a:r>
            <a:r>
              <a:rPr lang="en-GB" sz="2000" baseline="30000" dirty="0"/>
              <a:t>[1]</a:t>
            </a:r>
            <a:r>
              <a:rPr lang="en-GB" sz="2000" dirty="0"/>
              <a:t>. Visualisations of this nature are of particular interest to neuroscientists as an explorative analysis and validation tool for brain connectivity.  Real world region coordinates and connection strengths can be computed and exported from </a:t>
            </a:r>
            <a:r>
              <a:rPr lang="en-GB" sz="2000" dirty="0" err="1"/>
              <a:t>Nilearn</a:t>
            </a:r>
            <a:r>
              <a:rPr lang="en-GB" sz="2000" baseline="30000" dirty="0"/>
              <a:t>[2]</a:t>
            </a:r>
            <a:r>
              <a:rPr lang="en-GB" sz="2000" dirty="0"/>
              <a:t> into a simple JSON format and uploaded to </a:t>
            </a:r>
            <a:r>
              <a:rPr lang="en-GB" sz="2000" dirty="0" err="1"/>
              <a:t>BrainBoard</a:t>
            </a:r>
            <a:r>
              <a:rPr lang="en-GB" sz="2000" dirty="0"/>
              <a:t> for visualisation. The plots generated are interactive to encourage exploration of the subject data.</a:t>
            </a:r>
            <a:endParaRPr lang="en-GB" sz="2000" baseline="30000" dirty="0"/>
          </a:p>
        </p:txBody>
      </p:sp>
      <p:sp>
        <p:nvSpPr>
          <p:cNvPr id="85" name="Arrow: Up 84">
            <a:extLst>
              <a:ext uri="{FF2B5EF4-FFF2-40B4-BE49-F238E27FC236}">
                <a16:creationId xmlns:a16="http://schemas.microsoft.com/office/drawing/2014/main" id="{5C78A16E-476E-4258-BA27-87FFB8AFC72F}"/>
              </a:ext>
            </a:extLst>
          </p:cNvPr>
          <p:cNvSpPr/>
          <p:nvPr/>
        </p:nvSpPr>
        <p:spPr>
          <a:xfrm rot="10800000">
            <a:off x="6056967" y="9806257"/>
            <a:ext cx="316523" cy="523221"/>
          </a:xfrm>
          <a:prstGeom prst="upArrow">
            <a:avLst>
              <a:gd name="adj1" fmla="val 43981"/>
              <a:gd name="adj2" fmla="val 50000"/>
            </a:avLst>
          </a:prstGeom>
          <a:solidFill>
            <a:srgbClr val="DC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Arrow: Up 86">
            <a:extLst>
              <a:ext uri="{FF2B5EF4-FFF2-40B4-BE49-F238E27FC236}">
                <a16:creationId xmlns:a16="http://schemas.microsoft.com/office/drawing/2014/main" id="{73D9061B-2ACA-4636-A6CC-C580DDB7C5BE}"/>
              </a:ext>
            </a:extLst>
          </p:cNvPr>
          <p:cNvSpPr/>
          <p:nvPr/>
        </p:nvSpPr>
        <p:spPr>
          <a:xfrm rot="10800000">
            <a:off x="10335850" y="9806257"/>
            <a:ext cx="316523" cy="523221"/>
          </a:xfrm>
          <a:prstGeom prst="upArrow">
            <a:avLst>
              <a:gd name="adj1" fmla="val 43981"/>
              <a:gd name="adj2" fmla="val 50000"/>
            </a:avLst>
          </a:prstGeom>
          <a:solidFill>
            <a:srgbClr val="DC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Arrow: Up 91">
            <a:extLst>
              <a:ext uri="{FF2B5EF4-FFF2-40B4-BE49-F238E27FC236}">
                <a16:creationId xmlns:a16="http://schemas.microsoft.com/office/drawing/2014/main" id="{1995D40B-80F5-4B62-B11F-65AD1E75B074}"/>
              </a:ext>
            </a:extLst>
          </p:cNvPr>
          <p:cNvSpPr/>
          <p:nvPr/>
        </p:nvSpPr>
        <p:spPr>
          <a:xfrm>
            <a:off x="6056966" y="5211728"/>
            <a:ext cx="316523" cy="523221"/>
          </a:xfrm>
          <a:prstGeom prst="upArrow">
            <a:avLst>
              <a:gd name="adj1" fmla="val 43981"/>
              <a:gd name="adj2" fmla="val 50000"/>
            </a:avLst>
          </a:prstGeom>
          <a:solidFill>
            <a:srgbClr val="DC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Arrow: Up 92">
            <a:extLst>
              <a:ext uri="{FF2B5EF4-FFF2-40B4-BE49-F238E27FC236}">
                <a16:creationId xmlns:a16="http://schemas.microsoft.com/office/drawing/2014/main" id="{4BE22511-039D-46D7-A597-EA5869C63CD0}"/>
              </a:ext>
            </a:extLst>
          </p:cNvPr>
          <p:cNvSpPr/>
          <p:nvPr/>
        </p:nvSpPr>
        <p:spPr>
          <a:xfrm>
            <a:off x="10349276" y="5226612"/>
            <a:ext cx="316523" cy="523221"/>
          </a:xfrm>
          <a:prstGeom prst="upArrow">
            <a:avLst>
              <a:gd name="adj1" fmla="val 43981"/>
              <a:gd name="adj2" fmla="val 50000"/>
            </a:avLst>
          </a:prstGeom>
          <a:solidFill>
            <a:srgbClr val="DC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71C4EFDE-DA0E-47B4-A77B-301CD52C355B}"/>
              </a:ext>
            </a:extLst>
          </p:cNvPr>
          <p:cNvSpPr txBox="1"/>
          <p:nvPr/>
        </p:nvSpPr>
        <p:spPr>
          <a:xfrm>
            <a:off x="5905687" y="6224494"/>
            <a:ext cx="4862274" cy="3477875"/>
          </a:xfrm>
          <a:prstGeom prst="rect">
            <a:avLst/>
          </a:prstGeom>
          <a:noFill/>
        </p:spPr>
        <p:txBody>
          <a:bodyPr wrap="square" rtlCol="0">
            <a:spAutoFit/>
          </a:bodyPr>
          <a:lstStyle/>
          <a:p>
            <a:pPr algn="just"/>
            <a:r>
              <a:rPr lang="en-GB" sz="2000" dirty="0" err="1">
                <a:solidFill>
                  <a:schemeClr val="bg1"/>
                </a:solidFill>
              </a:rPr>
              <a:t>BrainBoard</a:t>
            </a:r>
            <a:r>
              <a:rPr lang="en-GB" sz="2000" dirty="0">
                <a:solidFill>
                  <a:schemeClr val="bg1"/>
                </a:solidFill>
              </a:rPr>
              <a:t> is designed such that interaction with any of the three visualisations results in a simulated reciprocal interaction in the other two.  This has the effect of displaying all three complementary views of some aspect of the data at the same time, strengthening the depth of prospective insights. Colours are synchronised across all three plots to retain visual consistency and accuracy of insights. </a:t>
            </a:r>
            <a:r>
              <a:rPr lang="en-GB" sz="2000" b="1" dirty="0">
                <a:solidFill>
                  <a:schemeClr val="bg1"/>
                </a:solidFill>
              </a:rPr>
              <a:t>Fig. 1, 2, 3 </a:t>
            </a:r>
            <a:r>
              <a:rPr lang="en-GB" sz="2000" dirty="0">
                <a:solidFill>
                  <a:schemeClr val="bg1"/>
                </a:solidFill>
              </a:rPr>
              <a:t>are mutually highlighting the Superior Parietal Lobule.</a:t>
            </a:r>
          </a:p>
        </p:txBody>
      </p:sp>
      <p:pic>
        <p:nvPicPr>
          <p:cNvPr id="2" name="Picture 1">
            <a:extLst>
              <a:ext uri="{FF2B5EF4-FFF2-40B4-BE49-F238E27FC236}">
                <a16:creationId xmlns:a16="http://schemas.microsoft.com/office/drawing/2014/main" id="{A8E43D5A-17B7-42AC-B29E-09A6335BB127}"/>
              </a:ext>
            </a:extLst>
          </p:cNvPr>
          <p:cNvPicPr>
            <a:picLocks noChangeAspect="1"/>
          </p:cNvPicPr>
          <p:nvPr/>
        </p:nvPicPr>
        <p:blipFill rotWithShape="1">
          <a:blip r:embed="rId6"/>
          <a:srcRect r="2091"/>
          <a:stretch/>
        </p:blipFill>
        <p:spPr>
          <a:xfrm>
            <a:off x="10896875" y="6627164"/>
            <a:ext cx="5051495" cy="2458759"/>
          </a:xfrm>
          <a:prstGeom prst="rect">
            <a:avLst/>
          </a:prstGeom>
        </p:spPr>
      </p:pic>
      <p:sp>
        <p:nvSpPr>
          <p:cNvPr id="30" name="Rectangle 29">
            <a:extLst>
              <a:ext uri="{FF2B5EF4-FFF2-40B4-BE49-F238E27FC236}">
                <a16:creationId xmlns:a16="http://schemas.microsoft.com/office/drawing/2014/main" id="{53F730CC-0A81-4BAD-B4FC-5EC9CE9C7BF0}"/>
              </a:ext>
            </a:extLst>
          </p:cNvPr>
          <p:cNvSpPr/>
          <p:nvPr/>
        </p:nvSpPr>
        <p:spPr>
          <a:xfrm rot="5400000">
            <a:off x="539612" y="9731405"/>
            <a:ext cx="5480305" cy="4637732"/>
          </a:xfrm>
          <a:prstGeom prst="rect">
            <a:avLst/>
          </a:prstGeom>
          <a:solidFill>
            <a:srgbClr val="E9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31" name="TextBox 30">
            <a:extLst>
              <a:ext uri="{FF2B5EF4-FFF2-40B4-BE49-F238E27FC236}">
                <a16:creationId xmlns:a16="http://schemas.microsoft.com/office/drawing/2014/main" id="{DCD15FEC-CF04-46E3-B573-2EE25B49E8EA}"/>
              </a:ext>
            </a:extLst>
          </p:cNvPr>
          <p:cNvSpPr txBox="1"/>
          <p:nvPr/>
        </p:nvSpPr>
        <p:spPr>
          <a:xfrm>
            <a:off x="978987" y="9265535"/>
            <a:ext cx="3704773" cy="523220"/>
          </a:xfrm>
          <a:prstGeom prst="rect">
            <a:avLst/>
          </a:prstGeom>
          <a:noFill/>
        </p:spPr>
        <p:txBody>
          <a:bodyPr wrap="square" rtlCol="0">
            <a:spAutoFit/>
          </a:bodyPr>
          <a:lstStyle/>
          <a:p>
            <a:r>
              <a:rPr lang="en-GB" sz="2800" dirty="0">
                <a:latin typeface="Microsoft JhengHei UI" panose="020B0604030504040204" pitchFamily="34" charset="-120"/>
                <a:ea typeface="Microsoft JhengHei UI" panose="020B0604030504040204" pitchFamily="34" charset="-120"/>
              </a:rPr>
              <a:t>The Visualisations</a:t>
            </a:r>
          </a:p>
        </p:txBody>
      </p:sp>
      <p:sp>
        <p:nvSpPr>
          <p:cNvPr id="32" name="TextBox 31">
            <a:extLst>
              <a:ext uri="{FF2B5EF4-FFF2-40B4-BE49-F238E27FC236}">
                <a16:creationId xmlns:a16="http://schemas.microsoft.com/office/drawing/2014/main" id="{9C200D1D-F199-4632-8313-E9852CA65A5E}"/>
              </a:ext>
            </a:extLst>
          </p:cNvPr>
          <p:cNvSpPr txBox="1"/>
          <p:nvPr/>
        </p:nvSpPr>
        <p:spPr>
          <a:xfrm>
            <a:off x="978987" y="9755378"/>
            <a:ext cx="4599482" cy="5016758"/>
          </a:xfrm>
          <a:prstGeom prst="rect">
            <a:avLst/>
          </a:prstGeom>
          <a:noFill/>
        </p:spPr>
        <p:txBody>
          <a:bodyPr wrap="square" rtlCol="0">
            <a:spAutoFit/>
          </a:bodyPr>
          <a:lstStyle/>
          <a:p>
            <a:pPr algn="just"/>
            <a:r>
              <a:rPr lang="en-GB" sz="2000" dirty="0" err="1"/>
              <a:t>BrainBoard</a:t>
            </a:r>
            <a:r>
              <a:rPr lang="en-GB" sz="2000" dirty="0"/>
              <a:t> employs three simple plots; each providing a complementary view of the imported brain data. The first is an orthographical projection of the brain (</a:t>
            </a:r>
            <a:r>
              <a:rPr lang="en-GB" sz="2000" b="1" dirty="0"/>
              <a:t>Fig. 1</a:t>
            </a:r>
            <a:r>
              <a:rPr lang="en-GB" sz="2000" dirty="0"/>
              <a:t>), providing vital spatial context for connected regions. The second (</a:t>
            </a:r>
            <a:r>
              <a:rPr lang="en-GB" sz="2000" b="1" dirty="0"/>
              <a:t>Fig. 2</a:t>
            </a:r>
            <a:r>
              <a:rPr lang="en-GB" sz="2000" dirty="0"/>
              <a:t>) are the connections plotted in a dependency wheel diagram, providing the relative connection strengths between regions. Regions are arcs on the circumference of the plot and connections are chords cutting across the wheel area. The relative strength of the connection is conveyed by the width of its chord. Finally, </a:t>
            </a:r>
            <a:r>
              <a:rPr lang="en-GB" sz="2000" b="1" dirty="0"/>
              <a:t>Fig. 3 </a:t>
            </a:r>
            <a:r>
              <a:rPr lang="en-GB" sz="2000" dirty="0"/>
              <a:t>is a timeseries plot showing the BOLD (fMRI) signal extracted from the selected region.</a:t>
            </a:r>
          </a:p>
        </p:txBody>
      </p:sp>
      <p:sp>
        <p:nvSpPr>
          <p:cNvPr id="3" name="TextBox 2">
            <a:extLst>
              <a:ext uri="{FF2B5EF4-FFF2-40B4-BE49-F238E27FC236}">
                <a16:creationId xmlns:a16="http://schemas.microsoft.com/office/drawing/2014/main" id="{BEAA5ED1-6E40-4B5E-B458-03F58A299273}"/>
              </a:ext>
            </a:extLst>
          </p:cNvPr>
          <p:cNvSpPr txBox="1"/>
          <p:nvPr/>
        </p:nvSpPr>
        <p:spPr>
          <a:xfrm>
            <a:off x="7972506" y="5391068"/>
            <a:ext cx="758888" cy="400110"/>
          </a:xfrm>
          <a:prstGeom prst="rect">
            <a:avLst/>
          </a:prstGeom>
          <a:noFill/>
        </p:spPr>
        <p:txBody>
          <a:bodyPr wrap="square" rtlCol="0">
            <a:spAutoFit/>
          </a:bodyPr>
          <a:lstStyle/>
          <a:p>
            <a:r>
              <a:rPr lang="en-GB" sz="2000" b="1" dirty="0"/>
              <a:t>Fig. 1</a:t>
            </a:r>
          </a:p>
        </p:txBody>
      </p:sp>
      <p:sp>
        <p:nvSpPr>
          <p:cNvPr id="34" name="TextBox 33">
            <a:extLst>
              <a:ext uri="{FF2B5EF4-FFF2-40B4-BE49-F238E27FC236}">
                <a16:creationId xmlns:a16="http://schemas.microsoft.com/office/drawing/2014/main" id="{5E1C0619-BCAE-4CBD-8E75-7307D7565CF8}"/>
              </a:ext>
            </a:extLst>
          </p:cNvPr>
          <p:cNvSpPr txBox="1"/>
          <p:nvPr/>
        </p:nvSpPr>
        <p:spPr>
          <a:xfrm>
            <a:off x="9906911" y="14130569"/>
            <a:ext cx="758888" cy="400110"/>
          </a:xfrm>
          <a:prstGeom prst="rect">
            <a:avLst/>
          </a:prstGeom>
          <a:noFill/>
        </p:spPr>
        <p:txBody>
          <a:bodyPr wrap="square" rtlCol="0">
            <a:spAutoFit/>
          </a:bodyPr>
          <a:lstStyle/>
          <a:p>
            <a:r>
              <a:rPr lang="en-GB" sz="2000" b="1" dirty="0"/>
              <a:t>Fig. 2</a:t>
            </a:r>
          </a:p>
        </p:txBody>
      </p:sp>
      <p:sp>
        <p:nvSpPr>
          <p:cNvPr id="35" name="TextBox 34">
            <a:extLst>
              <a:ext uri="{FF2B5EF4-FFF2-40B4-BE49-F238E27FC236}">
                <a16:creationId xmlns:a16="http://schemas.microsoft.com/office/drawing/2014/main" id="{142C4235-3928-46A6-9CB7-1484945AA043}"/>
              </a:ext>
            </a:extLst>
          </p:cNvPr>
          <p:cNvSpPr txBox="1"/>
          <p:nvPr/>
        </p:nvSpPr>
        <p:spPr>
          <a:xfrm>
            <a:off x="14913045" y="8456229"/>
            <a:ext cx="758888" cy="400110"/>
          </a:xfrm>
          <a:prstGeom prst="rect">
            <a:avLst/>
          </a:prstGeom>
          <a:noFill/>
        </p:spPr>
        <p:txBody>
          <a:bodyPr wrap="square" rtlCol="0">
            <a:spAutoFit/>
          </a:bodyPr>
          <a:lstStyle/>
          <a:p>
            <a:r>
              <a:rPr lang="en-GB" sz="2000" b="1" dirty="0"/>
              <a:t>Fig. 3</a:t>
            </a:r>
          </a:p>
        </p:txBody>
      </p:sp>
      <p:sp>
        <p:nvSpPr>
          <p:cNvPr id="37" name="TextBox 36">
            <a:extLst>
              <a:ext uri="{FF2B5EF4-FFF2-40B4-BE49-F238E27FC236}">
                <a16:creationId xmlns:a16="http://schemas.microsoft.com/office/drawing/2014/main" id="{8BB41F75-5B04-41DB-8475-5973AAA4D4D6}"/>
              </a:ext>
            </a:extLst>
          </p:cNvPr>
          <p:cNvSpPr txBox="1"/>
          <p:nvPr/>
        </p:nvSpPr>
        <p:spPr>
          <a:xfrm>
            <a:off x="11127971" y="1716101"/>
            <a:ext cx="3712334" cy="506990"/>
          </a:xfrm>
          <a:prstGeom prst="rect">
            <a:avLst/>
          </a:prstGeom>
          <a:noFill/>
        </p:spPr>
        <p:txBody>
          <a:bodyPr wrap="square" rtlCol="0">
            <a:spAutoFit/>
          </a:bodyPr>
          <a:lstStyle/>
          <a:p>
            <a:r>
              <a:rPr lang="en-GB" sz="2600" dirty="0">
                <a:latin typeface="Microsoft JhengHei UI" panose="020B0604030504040204" pitchFamily="34" charset="-120"/>
                <a:ea typeface="Microsoft JhengHei UI" panose="020B0604030504040204" pitchFamily="34" charset="-120"/>
              </a:rPr>
              <a:t>Implementation</a:t>
            </a:r>
          </a:p>
        </p:txBody>
      </p:sp>
      <p:sp>
        <p:nvSpPr>
          <p:cNvPr id="38" name="Rectangle 37">
            <a:extLst>
              <a:ext uri="{FF2B5EF4-FFF2-40B4-BE49-F238E27FC236}">
                <a16:creationId xmlns:a16="http://schemas.microsoft.com/office/drawing/2014/main" id="{AF9327C0-445B-4359-92E6-899B02679FAC}"/>
              </a:ext>
            </a:extLst>
          </p:cNvPr>
          <p:cNvSpPr/>
          <p:nvPr/>
        </p:nvSpPr>
        <p:spPr>
          <a:xfrm rot="5400000">
            <a:off x="10691261" y="9678654"/>
            <a:ext cx="5491097" cy="4724820"/>
          </a:xfrm>
          <a:prstGeom prst="rect">
            <a:avLst/>
          </a:prstGeom>
          <a:solidFill>
            <a:srgbClr val="E9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TextBox 38">
            <a:extLst>
              <a:ext uri="{FF2B5EF4-FFF2-40B4-BE49-F238E27FC236}">
                <a16:creationId xmlns:a16="http://schemas.microsoft.com/office/drawing/2014/main" id="{1CE92FFB-9FDF-463D-BB05-40A68C87751D}"/>
              </a:ext>
            </a:extLst>
          </p:cNvPr>
          <p:cNvSpPr txBox="1"/>
          <p:nvPr/>
        </p:nvSpPr>
        <p:spPr>
          <a:xfrm>
            <a:off x="11110820" y="9310118"/>
            <a:ext cx="4087646" cy="506990"/>
          </a:xfrm>
          <a:prstGeom prst="rect">
            <a:avLst/>
          </a:prstGeom>
          <a:noFill/>
        </p:spPr>
        <p:txBody>
          <a:bodyPr wrap="square" rtlCol="0">
            <a:spAutoFit/>
          </a:bodyPr>
          <a:lstStyle/>
          <a:p>
            <a:r>
              <a:rPr lang="en-GB" sz="2600" dirty="0">
                <a:latin typeface="Microsoft JhengHei UI" panose="020B0604030504040204" pitchFamily="34" charset="-120"/>
                <a:ea typeface="Microsoft JhengHei UI" panose="020B0604030504040204" pitchFamily="34" charset="-120"/>
              </a:rPr>
              <a:t>Design</a:t>
            </a:r>
          </a:p>
        </p:txBody>
      </p:sp>
      <p:sp>
        <p:nvSpPr>
          <p:cNvPr id="40" name="TextBox 39">
            <a:extLst>
              <a:ext uri="{FF2B5EF4-FFF2-40B4-BE49-F238E27FC236}">
                <a16:creationId xmlns:a16="http://schemas.microsoft.com/office/drawing/2014/main" id="{4D5F23F3-38F2-4153-831E-2F8F604D458E}"/>
              </a:ext>
            </a:extLst>
          </p:cNvPr>
          <p:cNvSpPr txBox="1"/>
          <p:nvPr/>
        </p:nvSpPr>
        <p:spPr>
          <a:xfrm>
            <a:off x="11074400" y="2185164"/>
            <a:ext cx="4724819" cy="4093428"/>
          </a:xfrm>
          <a:prstGeom prst="rect">
            <a:avLst/>
          </a:prstGeom>
          <a:noFill/>
        </p:spPr>
        <p:txBody>
          <a:bodyPr wrap="square" rtlCol="0">
            <a:spAutoFit/>
          </a:bodyPr>
          <a:lstStyle/>
          <a:p>
            <a:pPr algn="just"/>
            <a:r>
              <a:rPr lang="en-GB" sz="2000" dirty="0" err="1"/>
              <a:t>BrainBoard</a:t>
            </a:r>
            <a:r>
              <a:rPr lang="en-GB" sz="2000" dirty="0"/>
              <a:t> is implemented as a web app using Vue.js for reactivity and a Vue </a:t>
            </a:r>
            <a:r>
              <a:rPr lang="en-GB" sz="2000" dirty="0" err="1"/>
              <a:t>HighCharts</a:t>
            </a:r>
            <a:r>
              <a:rPr lang="en-GB" sz="2000" dirty="0"/>
              <a:t> wrapper for the dependency wheel and timeseries plots. The orthographical projection plots are a custom implementation using SVG. The background images for each of the plot axes are blank </a:t>
            </a:r>
            <a:r>
              <a:rPr lang="en-GB" sz="2000" dirty="0" err="1"/>
              <a:t>Nilearn</a:t>
            </a:r>
            <a:r>
              <a:rPr lang="en-GB" sz="2000" dirty="0"/>
              <a:t> assets for their orthographical brain projection plots. All plots are implemented as Vue components for maximum maintainability. For speed and efficiency, JavaScript web workers are utilised to process the imported JSON files. </a:t>
            </a:r>
          </a:p>
        </p:txBody>
      </p:sp>
      <p:sp>
        <p:nvSpPr>
          <p:cNvPr id="41" name="TextBox 40">
            <a:extLst>
              <a:ext uri="{FF2B5EF4-FFF2-40B4-BE49-F238E27FC236}">
                <a16:creationId xmlns:a16="http://schemas.microsoft.com/office/drawing/2014/main" id="{E0224B74-531E-436B-B295-9110B5E6AD93}"/>
              </a:ext>
            </a:extLst>
          </p:cNvPr>
          <p:cNvSpPr txBox="1"/>
          <p:nvPr/>
        </p:nvSpPr>
        <p:spPr>
          <a:xfrm>
            <a:off x="11071483" y="9739034"/>
            <a:ext cx="4726601" cy="5016758"/>
          </a:xfrm>
          <a:prstGeom prst="rect">
            <a:avLst/>
          </a:prstGeom>
          <a:noFill/>
        </p:spPr>
        <p:txBody>
          <a:bodyPr wrap="square" rtlCol="0">
            <a:spAutoFit/>
          </a:bodyPr>
          <a:lstStyle/>
          <a:p>
            <a:pPr algn="just"/>
            <a:r>
              <a:rPr lang="en-GB" sz="2000" dirty="0"/>
              <a:t>The most important design decision in </a:t>
            </a:r>
            <a:r>
              <a:rPr lang="en-GB" sz="2000" dirty="0" err="1"/>
              <a:t>BrainBoard</a:t>
            </a:r>
            <a:r>
              <a:rPr lang="en-GB" sz="2000" dirty="0"/>
              <a:t> was to separate the presented information out into three separate plots which then synchronise during interaction as though they are all one plot. The data is separated out into three logical sections:</a:t>
            </a:r>
          </a:p>
          <a:p>
            <a:pPr algn="just"/>
            <a:endParaRPr lang="en-GB" sz="2000" dirty="0"/>
          </a:p>
          <a:p>
            <a:pPr marL="800100" lvl="1" indent="-342900" algn="just">
              <a:buFont typeface="Arial" panose="020B0604020202020204" pitchFamily="34" charset="0"/>
              <a:buChar char="•"/>
            </a:pPr>
            <a:r>
              <a:rPr lang="en-GB" sz="2000" dirty="0"/>
              <a:t>Region spatial coordinate data</a:t>
            </a:r>
          </a:p>
          <a:p>
            <a:pPr marL="800100" lvl="1" indent="-342900" algn="just">
              <a:buFont typeface="Arial" panose="020B0604020202020204" pitchFamily="34" charset="0"/>
              <a:buChar char="•"/>
            </a:pPr>
            <a:r>
              <a:rPr lang="en-GB" sz="2000" dirty="0"/>
              <a:t>Connection strength data</a:t>
            </a:r>
          </a:p>
          <a:p>
            <a:pPr marL="800100" lvl="1" indent="-342900" algn="just">
              <a:buFont typeface="Arial" panose="020B0604020202020204" pitchFamily="34" charset="0"/>
              <a:buChar char="•"/>
            </a:pPr>
            <a:r>
              <a:rPr lang="en-GB" sz="2000" dirty="0"/>
              <a:t>BOLD timeseries data</a:t>
            </a:r>
          </a:p>
          <a:p>
            <a:pPr algn="just"/>
            <a:endParaRPr lang="en-GB" sz="2000" dirty="0"/>
          </a:p>
          <a:p>
            <a:pPr algn="just"/>
            <a:r>
              <a:rPr lang="en-GB" sz="2000" dirty="0"/>
              <a:t>Other visualisations, such as those available in </a:t>
            </a:r>
            <a:r>
              <a:rPr lang="en-GB" sz="2000" dirty="0" err="1"/>
              <a:t>Nilearn</a:t>
            </a:r>
            <a:r>
              <a:rPr lang="en-GB" sz="2000" dirty="0"/>
              <a:t>, attempt to combine the spatial and connection strength data into a single plot using transparency as an indicator of strength, we argue that this increases the …</a:t>
            </a:r>
          </a:p>
        </p:txBody>
      </p:sp>
      <p:sp>
        <p:nvSpPr>
          <p:cNvPr id="42" name="TextBox 41">
            <a:extLst>
              <a:ext uri="{FF2B5EF4-FFF2-40B4-BE49-F238E27FC236}">
                <a16:creationId xmlns:a16="http://schemas.microsoft.com/office/drawing/2014/main" id="{64F1DD15-6B9B-41C5-9408-AA837C5F22C3}"/>
              </a:ext>
            </a:extLst>
          </p:cNvPr>
          <p:cNvSpPr txBox="1"/>
          <p:nvPr/>
        </p:nvSpPr>
        <p:spPr>
          <a:xfrm>
            <a:off x="16218135" y="3232354"/>
            <a:ext cx="4087646" cy="506990"/>
          </a:xfrm>
          <a:prstGeom prst="rect">
            <a:avLst/>
          </a:prstGeom>
          <a:noFill/>
        </p:spPr>
        <p:txBody>
          <a:bodyPr wrap="square" rtlCol="0">
            <a:spAutoFit/>
          </a:bodyPr>
          <a:lstStyle/>
          <a:p>
            <a:r>
              <a:rPr lang="en-GB" sz="2600" dirty="0">
                <a:solidFill>
                  <a:schemeClr val="bg1"/>
                </a:solidFill>
                <a:latin typeface="Microsoft JhengHei UI" panose="020B0604030504040204" pitchFamily="34" charset="-120"/>
                <a:ea typeface="Microsoft JhengHei UI" panose="020B0604030504040204" pitchFamily="34" charset="-120"/>
              </a:rPr>
              <a:t>Design Cont.</a:t>
            </a:r>
          </a:p>
        </p:txBody>
      </p:sp>
      <p:sp>
        <p:nvSpPr>
          <p:cNvPr id="43" name="TextBox 42">
            <a:extLst>
              <a:ext uri="{FF2B5EF4-FFF2-40B4-BE49-F238E27FC236}">
                <a16:creationId xmlns:a16="http://schemas.microsoft.com/office/drawing/2014/main" id="{DCB62589-D351-463A-A6E0-5519DFDCF2FE}"/>
              </a:ext>
            </a:extLst>
          </p:cNvPr>
          <p:cNvSpPr txBox="1"/>
          <p:nvPr/>
        </p:nvSpPr>
        <p:spPr>
          <a:xfrm>
            <a:off x="16198685" y="3666192"/>
            <a:ext cx="5079057" cy="9325630"/>
          </a:xfrm>
          <a:prstGeom prst="rect">
            <a:avLst/>
          </a:prstGeom>
          <a:noFill/>
        </p:spPr>
        <p:txBody>
          <a:bodyPr wrap="square" rtlCol="0">
            <a:spAutoFit/>
          </a:bodyPr>
          <a:lstStyle/>
          <a:p>
            <a:pPr algn="just"/>
            <a:r>
              <a:rPr lang="en-GB" sz="2000" dirty="0">
                <a:solidFill>
                  <a:schemeClr val="bg1"/>
                </a:solidFill>
              </a:rPr>
              <a:t>…mental workload required to generate quality insights</a:t>
            </a:r>
            <a:r>
              <a:rPr lang="en-GB" sz="2000" baseline="30000" dirty="0">
                <a:solidFill>
                  <a:schemeClr val="bg1"/>
                </a:solidFill>
              </a:rPr>
              <a:t>[3]</a:t>
            </a:r>
            <a:r>
              <a:rPr lang="en-GB" sz="2000" dirty="0">
                <a:solidFill>
                  <a:schemeClr val="bg1"/>
                </a:solidFill>
              </a:rPr>
              <a:t>. Individual views are designed to contain as little parallel information as possible so that determining which of the plots contain the desired information and discerning that information is as simple as possible. By separating the data out, users are able to compartmentalise the information much more efficiently, leading to lower time-to-insight. </a:t>
            </a:r>
          </a:p>
          <a:p>
            <a:pPr algn="just"/>
            <a:r>
              <a:rPr lang="en-GB" sz="2000" dirty="0">
                <a:solidFill>
                  <a:schemeClr val="bg1"/>
                </a:solidFill>
              </a:rPr>
              <a:t>	Interactivity is a vital aspect of  </a:t>
            </a:r>
            <a:r>
              <a:rPr lang="en-GB" sz="2000" dirty="0" err="1">
                <a:solidFill>
                  <a:schemeClr val="bg1"/>
                </a:solidFill>
              </a:rPr>
              <a:t>BrainBoard</a:t>
            </a:r>
            <a:r>
              <a:rPr lang="en-GB" sz="2000" dirty="0">
                <a:solidFill>
                  <a:schemeClr val="bg1"/>
                </a:solidFill>
              </a:rPr>
              <a:t> because multiple plots build a single cohesive representation of the data. In this system, interactivity is built to be prompt, cohesive and clear and is achieved through careful colour coordination and suppression of  unrelated datapoints (</a:t>
            </a:r>
            <a:r>
              <a:rPr lang="en-GB" sz="2000" b="1" dirty="0">
                <a:solidFill>
                  <a:schemeClr val="bg1"/>
                </a:solidFill>
              </a:rPr>
              <a:t>Fig. 1, 2</a:t>
            </a:r>
            <a:r>
              <a:rPr lang="en-GB" sz="2000" dirty="0">
                <a:solidFill>
                  <a:schemeClr val="bg1"/>
                </a:solidFill>
              </a:rPr>
              <a:t>). To facilitate region location via their scientific names, tables accompany the plots containing tabulated versions of the region and connection data. These tables also interact with the rest of the system when hovered.</a:t>
            </a:r>
          </a:p>
          <a:p>
            <a:pPr algn="just"/>
            <a:r>
              <a:rPr lang="en-GB" sz="2000" dirty="0">
                <a:solidFill>
                  <a:schemeClr val="bg1"/>
                </a:solidFill>
              </a:rPr>
              <a:t>	Finally, </a:t>
            </a:r>
            <a:r>
              <a:rPr lang="en-GB" sz="2000" dirty="0" err="1">
                <a:solidFill>
                  <a:schemeClr val="bg1"/>
                </a:solidFill>
              </a:rPr>
              <a:t>BrainBoard</a:t>
            </a:r>
            <a:r>
              <a:rPr lang="en-GB" sz="2000" dirty="0">
                <a:solidFill>
                  <a:schemeClr val="bg1"/>
                </a:solidFill>
              </a:rPr>
              <a:t> was built, not only be a functional and insightful visualisation of the human brain, but also to be visually appealing. Visual appeal is an important and often overlooked aspect of  information visualisation, particularly in scientific circles</a:t>
            </a:r>
            <a:r>
              <a:rPr lang="en-GB" sz="2000" baseline="30000" dirty="0">
                <a:solidFill>
                  <a:schemeClr val="bg1"/>
                </a:solidFill>
              </a:rPr>
              <a:t>[4]</a:t>
            </a:r>
            <a:r>
              <a:rPr lang="en-GB" sz="2000" dirty="0">
                <a:solidFill>
                  <a:schemeClr val="bg1"/>
                </a:solidFill>
              </a:rPr>
              <a:t>. The plots in </a:t>
            </a:r>
            <a:r>
              <a:rPr lang="en-GB" sz="2000" dirty="0" err="1">
                <a:solidFill>
                  <a:schemeClr val="bg1"/>
                </a:solidFill>
              </a:rPr>
              <a:t>BrainBoard</a:t>
            </a:r>
            <a:r>
              <a:rPr lang="en-GB" sz="2000" dirty="0">
                <a:solidFill>
                  <a:schemeClr val="bg1"/>
                </a:solidFill>
              </a:rPr>
              <a:t> possess a simple beauty which we believe will improve user engagement and lead to a greater chance of meaningful insight.</a:t>
            </a:r>
          </a:p>
        </p:txBody>
      </p:sp>
    </p:spTree>
    <p:extLst>
      <p:ext uri="{BB962C8B-B14F-4D97-AF65-F5344CB8AC3E}">
        <p14:creationId xmlns:p14="http://schemas.microsoft.com/office/powerpoint/2010/main" val="28334065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3314</TotalTime>
  <Words>827</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Microsoft JhengHei UI</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Rory Pinkney</dc:creator>
  <cp:lastModifiedBy>Rory Pinkney</cp:lastModifiedBy>
  <cp:revision>113</cp:revision>
  <dcterms:created xsi:type="dcterms:W3CDTF">2020-05-27T12:08:55Z</dcterms:created>
  <dcterms:modified xsi:type="dcterms:W3CDTF">2021-05-20T23:16:36Z</dcterms:modified>
</cp:coreProperties>
</file>