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1383625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2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545"/>
    <a:srgbClr val="E9ECEF"/>
    <a:srgbClr val="FFF4E5"/>
    <a:srgbClr val="FFF1DD"/>
    <a:srgbClr val="002FA7"/>
    <a:srgbClr val="FFEBCD"/>
    <a:srgbClr val="FFFFCC"/>
    <a:srgbClr val="FF7C80"/>
    <a:srgbClr val="FF99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140" y="396"/>
      </p:cViewPr>
      <p:guideLst>
        <p:guide orient="horz" pos="4762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AB753-39A2-4809-B736-C132C7F3292A}" type="datetimeFigureOut">
              <a:rPr lang="en-GB" smtClean="0"/>
              <a:t>05/05/2021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03A78-3961-4E4A-B27D-FEF9018F977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105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03A78-3961-4E4A-B27D-FEF9018F9777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25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D968-6F62-41F4-AF08-86DAEDC4BD09}" type="datetimeFigureOut">
              <a:rPr lang="en-GB" smtClean="0"/>
              <a:t>05/05/2021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BF5D-A011-4D20-AEB0-A9E5266D25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00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D968-6F62-41F4-AF08-86DAEDC4BD09}" type="datetimeFigureOut">
              <a:rPr lang="en-GB" smtClean="0"/>
              <a:t>05/05/2021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BF5D-A011-4D20-AEB0-A9E5266D25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90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D968-6F62-41F4-AF08-86DAEDC4BD09}" type="datetimeFigureOut">
              <a:rPr lang="en-GB" smtClean="0"/>
              <a:t>05/05/2021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BF5D-A011-4D20-AEB0-A9E5266D25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48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D968-6F62-41F4-AF08-86DAEDC4BD09}" type="datetimeFigureOut">
              <a:rPr lang="en-GB" smtClean="0"/>
              <a:t>05/05/2021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BF5D-A011-4D20-AEB0-A9E5266D25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62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D968-6F62-41F4-AF08-86DAEDC4BD09}" type="datetimeFigureOut">
              <a:rPr lang="en-GB" smtClean="0"/>
              <a:t>05/05/2021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BF5D-A011-4D20-AEB0-A9E5266D25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925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D968-6F62-41F4-AF08-86DAEDC4BD09}" type="datetimeFigureOut">
              <a:rPr lang="en-GB" smtClean="0"/>
              <a:t>05/05/2021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BF5D-A011-4D20-AEB0-A9E5266D25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19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D968-6F62-41F4-AF08-86DAEDC4BD09}" type="datetimeFigureOut">
              <a:rPr lang="en-GB" smtClean="0"/>
              <a:t>05/05/2021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BF5D-A011-4D20-AEB0-A9E5266D25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26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D968-6F62-41F4-AF08-86DAEDC4BD09}" type="datetimeFigureOut">
              <a:rPr lang="en-GB" smtClean="0"/>
              <a:t>05/05/2021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BF5D-A011-4D20-AEB0-A9E5266D25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91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D968-6F62-41F4-AF08-86DAEDC4BD09}" type="datetimeFigureOut">
              <a:rPr lang="en-GB" smtClean="0"/>
              <a:t>05/05/2021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BF5D-A011-4D20-AEB0-A9E5266D25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037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D968-6F62-41F4-AF08-86DAEDC4BD09}" type="datetimeFigureOut">
              <a:rPr lang="en-GB" smtClean="0"/>
              <a:t>05/05/2021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BF5D-A011-4D20-AEB0-A9E5266D25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4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D968-6F62-41F4-AF08-86DAEDC4BD09}" type="datetimeFigureOut">
              <a:rPr lang="en-GB" smtClean="0"/>
              <a:t>05/05/2021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BF5D-A011-4D20-AEB0-A9E5266D25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42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1D968-6F62-41F4-AF08-86DAEDC4BD09}" type="datetimeFigureOut">
              <a:rPr lang="en-GB" smtClean="0"/>
              <a:t>05/05/2021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FBF5D-A011-4D20-AEB0-A9E5266D25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77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68598-B06C-4566-8BC4-1D9597719D0B}"/>
              </a:ext>
            </a:extLst>
          </p:cNvPr>
          <p:cNvSpPr/>
          <p:nvPr/>
        </p:nvSpPr>
        <p:spPr>
          <a:xfrm rot="5400000">
            <a:off x="-7236511" y="7236510"/>
            <a:ext cx="15119350" cy="646331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10E26-AC7C-48E1-9175-4D5DD9405F0F}"/>
              </a:ext>
            </a:extLst>
          </p:cNvPr>
          <p:cNvSpPr txBox="1"/>
          <p:nvPr/>
        </p:nvSpPr>
        <p:spPr>
          <a:xfrm>
            <a:off x="836592" y="996170"/>
            <a:ext cx="1159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Mutually Interactive Brain Connectivity Visualisations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89D2E-5D98-4052-A8F1-BB9A76A09992}"/>
              </a:ext>
            </a:extLst>
          </p:cNvPr>
          <p:cNvSpPr txBox="1"/>
          <p:nvPr/>
        </p:nvSpPr>
        <p:spPr>
          <a:xfrm>
            <a:off x="806402" y="173944"/>
            <a:ext cx="14070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BrainBoard</a:t>
            </a:r>
            <a:endParaRPr lang="en-GB" sz="5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0BD8E0-4E43-4E1D-BB42-0F16B8A2E3E8}"/>
              </a:ext>
            </a:extLst>
          </p:cNvPr>
          <p:cNvSpPr/>
          <p:nvPr/>
        </p:nvSpPr>
        <p:spPr>
          <a:xfrm>
            <a:off x="16106313" y="-477"/>
            <a:ext cx="5277314" cy="15119350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8" name="Picture 87" descr="A close up of a map&#10;&#10;Description automatically generated">
            <a:extLst>
              <a:ext uri="{FF2B5EF4-FFF2-40B4-BE49-F238E27FC236}">
                <a16:creationId xmlns:a16="http://schemas.microsoft.com/office/drawing/2014/main" id="{DB3096F8-1DDA-4808-91F6-8B02A3B5B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305" y="252850"/>
            <a:ext cx="4666888" cy="2780272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58BEACD-F3C7-4B6F-B957-B93453A61A35}"/>
              </a:ext>
            </a:extLst>
          </p:cNvPr>
          <p:cNvSpPr txBox="1"/>
          <p:nvPr/>
        </p:nvSpPr>
        <p:spPr>
          <a:xfrm>
            <a:off x="16144403" y="13349631"/>
            <a:ext cx="527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References</a:t>
            </a:r>
            <a:endParaRPr lang="en-GB" sz="44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2182DAF-F8B7-46F6-8A62-8E3F549C3F1C}"/>
              </a:ext>
            </a:extLst>
          </p:cNvPr>
          <p:cNvSpPr txBox="1"/>
          <p:nvPr/>
        </p:nvSpPr>
        <p:spPr>
          <a:xfrm>
            <a:off x="16144401" y="13780998"/>
            <a:ext cx="5268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[1]	</a:t>
            </a:r>
            <a:r>
              <a:rPr lang="en-GB" sz="2000" dirty="0" err="1">
                <a:solidFill>
                  <a:schemeClr val="bg1"/>
                </a:solidFill>
              </a:rPr>
              <a:t>Maaten</a:t>
            </a:r>
            <a:r>
              <a:rPr lang="en-GB" sz="2000" dirty="0">
                <a:solidFill>
                  <a:schemeClr val="bg1"/>
                </a:solidFill>
              </a:rPr>
              <a:t> &amp; Hinton. JMLR. 2008, 2579-2605</a:t>
            </a:r>
          </a:p>
          <a:p>
            <a:r>
              <a:rPr lang="en-GB" sz="2000" dirty="0">
                <a:solidFill>
                  <a:schemeClr val="bg1"/>
                </a:solidFill>
              </a:rPr>
              <a:t>[2]	</a:t>
            </a:r>
            <a:r>
              <a:rPr lang="en-GB" sz="2000" dirty="0" err="1">
                <a:solidFill>
                  <a:schemeClr val="bg1"/>
                </a:solidFill>
              </a:rPr>
              <a:t>Baccianella</a:t>
            </a:r>
            <a:r>
              <a:rPr lang="en-GB" sz="2000" dirty="0">
                <a:solidFill>
                  <a:schemeClr val="bg1"/>
                </a:solidFill>
              </a:rPr>
              <a:t> et al. ISDA. 2009, 283-287</a:t>
            </a:r>
          </a:p>
          <a:p>
            <a:r>
              <a:rPr lang="en-GB" sz="2000" dirty="0">
                <a:solidFill>
                  <a:schemeClr val="bg1"/>
                </a:solidFill>
              </a:rPr>
              <a:t>[3]	</a:t>
            </a:r>
            <a:r>
              <a:rPr lang="en-GB" sz="2000" dirty="0" err="1">
                <a:solidFill>
                  <a:schemeClr val="bg1"/>
                </a:solidFill>
              </a:rPr>
              <a:t>Bouckaert</a:t>
            </a:r>
            <a:r>
              <a:rPr lang="en-GB" sz="2000" dirty="0">
                <a:solidFill>
                  <a:schemeClr val="bg1"/>
                </a:solidFill>
              </a:rPr>
              <a:t> &amp; Frank. KDDM. 2004, 3-12</a:t>
            </a:r>
          </a:p>
          <a:p>
            <a:r>
              <a:rPr lang="en-GB" sz="2000" dirty="0">
                <a:solidFill>
                  <a:schemeClr val="bg1"/>
                </a:solidFill>
              </a:rPr>
              <a:t>[4]	Ballard &amp; Wang. WCICA. 2016, 1021-1026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43552A4-A617-42F4-8D15-9AD0BA2342BA}"/>
              </a:ext>
            </a:extLst>
          </p:cNvPr>
          <p:cNvSpPr txBox="1"/>
          <p:nvPr/>
        </p:nvSpPr>
        <p:spPr>
          <a:xfrm>
            <a:off x="16109231" y="2637438"/>
            <a:ext cx="527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53864B-3136-4B3D-93F1-5236524993FB}"/>
              </a:ext>
            </a:extLst>
          </p:cNvPr>
          <p:cNvSpPr/>
          <p:nvPr/>
        </p:nvSpPr>
        <p:spPr>
          <a:xfrm rot="5400000">
            <a:off x="398680" y="2367200"/>
            <a:ext cx="5747219" cy="4637731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078F63A-2DF2-4A4B-8CA4-A6A27E08DEBF}"/>
              </a:ext>
            </a:extLst>
          </p:cNvPr>
          <p:cNvSpPr/>
          <p:nvPr/>
        </p:nvSpPr>
        <p:spPr>
          <a:xfrm rot="5400000">
            <a:off x="6460799" y="5444779"/>
            <a:ext cx="3782304" cy="4882229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DDE327-E51D-4532-BB37-A649A750FC4D}"/>
              </a:ext>
            </a:extLst>
          </p:cNvPr>
          <p:cNvSpPr/>
          <p:nvPr/>
        </p:nvSpPr>
        <p:spPr>
          <a:xfrm rot="5400000">
            <a:off x="10762396" y="2209178"/>
            <a:ext cx="5433644" cy="4637730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9640F6-0455-48CD-8FC0-28E8CFC7A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1857" y="5177699"/>
            <a:ext cx="4882230" cy="412543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DA3D3B3-6CAE-4436-879A-A136070E964B}"/>
              </a:ext>
            </a:extLst>
          </p:cNvPr>
          <p:cNvSpPr txBox="1"/>
          <p:nvPr/>
        </p:nvSpPr>
        <p:spPr>
          <a:xfrm rot="16200000">
            <a:off x="-1396184" y="13002084"/>
            <a:ext cx="340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Rory Pinkney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EAA38D-7AFA-4BAC-8C7A-DC66B597D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5688" y="157600"/>
            <a:ext cx="4754568" cy="472829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8217F65-4F3E-4534-9F6B-C1B14BB88109}"/>
              </a:ext>
            </a:extLst>
          </p:cNvPr>
          <p:cNvSpPr txBox="1"/>
          <p:nvPr/>
        </p:nvSpPr>
        <p:spPr>
          <a:xfrm>
            <a:off x="950511" y="1809598"/>
            <a:ext cx="45849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Background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76EC39-59F0-479F-850B-56B2DF027E41}"/>
              </a:ext>
            </a:extLst>
          </p:cNvPr>
          <p:cNvSpPr txBox="1"/>
          <p:nvPr/>
        </p:nvSpPr>
        <p:spPr>
          <a:xfrm rot="16200000">
            <a:off x="-3087550" y="1957881"/>
            <a:ext cx="6848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Information Visualisation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68BFA1-FF36-45A3-BAA2-090CAADFEE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1751" y="1809598"/>
            <a:ext cx="4868031" cy="39879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6F16C7-909E-4D43-8A78-9FCF9C7222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7508" y="10017957"/>
            <a:ext cx="4868031" cy="485118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592A115-25FD-45FF-AD09-37BEF5A818CD}"/>
              </a:ext>
            </a:extLst>
          </p:cNvPr>
          <p:cNvSpPr txBox="1"/>
          <p:nvPr/>
        </p:nvSpPr>
        <p:spPr>
          <a:xfrm>
            <a:off x="5925034" y="6001198"/>
            <a:ext cx="45849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Mutual Interactivity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3DEC01A-8917-4989-B486-A15182C49E65}"/>
              </a:ext>
            </a:extLst>
          </p:cNvPr>
          <p:cNvSpPr/>
          <p:nvPr/>
        </p:nvSpPr>
        <p:spPr>
          <a:xfrm rot="5400000">
            <a:off x="22133189" y="10443419"/>
            <a:ext cx="3999565" cy="4882229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AFFE7C7-8ED6-4C0A-ABC0-F486C2B45F9F}"/>
              </a:ext>
            </a:extLst>
          </p:cNvPr>
          <p:cNvSpPr txBox="1"/>
          <p:nvPr/>
        </p:nvSpPr>
        <p:spPr>
          <a:xfrm>
            <a:off x="963310" y="2281566"/>
            <a:ext cx="462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dsf</a:t>
            </a:r>
            <a:endParaRPr lang="en-GB" dirty="0"/>
          </a:p>
        </p:txBody>
      </p:sp>
      <p:sp>
        <p:nvSpPr>
          <p:cNvPr id="85" name="Arrow: Up 84">
            <a:extLst>
              <a:ext uri="{FF2B5EF4-FFF2-40B4-BE49-F238E27FC236}">
                <a16:creationId xmlns:a16="http://schemas.microsoft.com/office/drawing/2014/main" id="{5C78A16E-476E-4258-BA27-87FFB8AFC72F}"/>
              </a:ext>
            </a:extLst>
          </p:cNvPr>
          <p:cNvSpPr/>
          <p:nvPr/>
        </p:nvSpPr>
        <p:spPr>
          <a:xfrm rot="10800000">
            <a:off x="6056967" y="9861121"/>
            <a:ext cx="316523" cy="523221"/>
          </a:xfrm>
          <a:prstGeom prst="upArrow">
            <a:avLst>
              <a:gd name="adj1" fmla="val 43981"/>
              <a:gd name="adj2" fmla="val 50000"/>
            </a:avLst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Up 86">
            <a:extLst>
              <a:ext uri="{FF2B5EF4-FFF2-40B4-BE49-F238E27FC236}">
                <a16:creationId xmlns:a16="http://schemas.microsoft.com/office/drawing/2014/main" id="{73D9061B-2ACA-4636-A6CC-C580DDB7C5BE}"/>
              </a:ext>
            </a:extLst>
          </p:cNvPr>
          <p:cNvSpPr/>
          <p:nvPr/>
        </p:nvSpPr>
        <p:spPr>
          <a:xfrm rot="10800000">
            <a:off x="10335850" y="9861121"/>
            <a:ext cx="316523" cy="523221"/>
          </a:xfrm>
          <a:prstGeom prst="upArrow">
            <a:avLst>
              <a:gd name="adj1" fmla="val 43981"/>
              <a:gd name="adj2" fmla="val 50000"/>
            </a:avLst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Arrow: Up 91">
            <a:extLst>
              <a:ext uri="{FF2B5EF4-FFF2-40B4-BE49-F238E27FC236}">
                <a16:creationId xmlns:a16="http://schemas.microsoft.com/office/drawing/2014/main" id="{1995D40B-80F5-4B62-B11F-65AD1E75B074}"/>
              </a:ext>
            </a:extLst>
          </p:cNvPr>
          <p:cNvSpPr/>
          <p:nvPr/>
        </p:nvSpPr>
        <p:spPr>
          <a:xfrm>
            <a:off x="6056966" y="5376320"/>
            <a:ext cx="316523" cy="523221"/>
          </a:xfrm>
          <a:prstGeom prst="upArrow">
            <a:avLst>
              <a:gd name="adj1" fmla="val 43981"/>
              <a:gd name="adj2" fmla="val 50000"/>
            </a:avLst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Arrow: Up 92">
            <a:extLst>
              <a:ext uri="{FF2B5EF4-FFF2-40B4-BE49-F238E27FC236}">
                <a16:creationId xmlns:a16="http://schemas.microsoft.com/office/drawing/2014/main" id="{4BE22511-039D-46D7-A597-EA5869C63CD0}"/>
              </a:ext>
            </a:extLst>
          </p:cNvPr>
          <p:cNvSpPr/>
          <p:nvPr/>
        </p:nvSpPr>
        <p:spPr>
          <a:xfrm>
            <a:off x="10349276" y="5372916"/>
            <a:ext cx="316523" cy="523221"/>
          </a:xfrm>
          <a:prstGeom prst="upArrow">
            <a:avLst>
              <a:gd name="adj1" fmla="val 43981"/>
              <a:gd name="adj2" fmla="val 50000"/>
            </a:avLst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40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1992</TotalTime>
  <Words>68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Rory Pinkney</dc:creator>
  <cp:lastModifiedBy>Rory Pinkney</cp:lastModifiedBy>
  <cp:revision>75</cp:revision>
  <dcterms:created xsi:type="dcterms:W3CDTF">2020-05-27T12:08:55Z</dcterms:created>
  <dcterms:modified xsi:type="dcterms:W3CDTF">2021-05-06T01:56:24Z</dcterms:modified>
</cp:coreProperties>
</file>