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8" r:id="rId5"/>
    <p:sldId id="261" r:id="rId6"/>
    <p:sldId id="260" r:id="rId7"/>
    <p:sldId id="263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4" r:id="rId18"/>
    <p:sldId id="278" r:id="rId19"/>
    <p:sldId id="281" r:id="rId20"/>
    <p:sldId id="280" r:id="rId21"/>
    <p:sldId id="276" r:id="rId22"/>
    <p:sldId id="277" r:id="rId23"/>
    <p:sldId id="265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DA5E2-D7F5-EB42-93B4-A5E9059516DD}">
          <p14:sldIdLst/>
        </p14:section>
        <p14:section name="Intro" id="{4C42B3B1-AEEF-8647-AC21-7905CB9A385B}">
          <p14:sldIdLst>
            <p14:sldId id="256"/>
            <p14:sldId id="258"/>
            <p14:sldId id="259"/>
            <p14:sldId id="268"/>
          </p14:sldIdLst>
        </p14:section>
        <p14:section name="Machine Learning" id="{95D37D97-3E1E-2C49-95A9-8EDB70B63504}">
          <p14:sldIdLst>
            <p14:sldId id="261"/>
            <p14:sldId id="260"/>
            <p14:sldId id="263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Mahout" id="{31FAA00C-244E-024C-84C6-1C30B923E52C}">
          <p14:sldIdLst>
            <p14:sldId id="264"/>
            <p14:sldId id="278"/>
            <p14:sldId id="281"/>
            <p14:sldId id="280"/>
            <p14:sldId id="276"/>
            <p14:sldId id="277"/>
            <p14:sldId id="265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75562" autoAdjust="0"/>
  </p:normalViewPr>
  <p:slideViewPr>
    <p:cSldViewPr snapToGrid="0" snapToObjects="1">
      <p:cViewPr>
        <p:scale>
          <a:sx n="95" d="100"/>
          <a:sy n="95" d="100"/>
        </p:scale>
        <p:origin x="-20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FFC92-1D64-3940-999C-7152B775C440}" type="datetimeFigureOut">
              <a:rPr lang="en-US" smtClean="0"/>
              <a:t>8/16/11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CCB41-C3FA-2246-AF8D-30272D8C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Work at Jive Software</a:t>
            </a:r>
            <a:r>
              <a:rPr lang="en-US" baseline="0" dirty="0" smtClean="0"/>
              <a:t> by way of </a:t>
            </a:r>
            <a:r>
              <a:rPr lang="en-US" baseline="0" dirty="0" err="1" smtClean="0"/>
              <a:t>Filtrbox</a:t>
            </a:r>
            <a:r>
              <a:rPr lang="en-US" baseline="0" dirty="0" smtClean="0"/>
              <a:t>. </a:t>
            </a:r>
            <a:r>
              <a:rPr lang="en-US" dirty="0" smtClean="0"/>
              <a:t>What</a:t>
            </a:r>
            <a:r>
              <a:rPr lang="en-US" baseline="0" dirty="0" smtClean="0"/>
              <a:t> we deal with:  Crawling/Parsing/Matching/Searching/Analyzing large sets of data from the web.  200m items a day.  Starting to move towards more data mining aspects, such as topic categorization and classification, recommending content that isn’t a strict match,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3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their data structures and</a:t>
            </a:r>
            <a:r>
              <a:rPr lang="en-US" baseline="0" dirty="0" smtClean="0"/>
              <a:t> algorithms are highly tuned for the specific approach they’re going for.  Multiple implementations of classes are offered, such as </a:t>
            </a:r>
            <a:r>
              <a:rPr lang="en-US" baseline="0" dirty="0" err="1" smtClean="0"/>
              <a:t>RandomAccessSparseVector</a:t>
            </a:r>
            <a:r>
              <a:rPr lang="en-US" baseline="0" dirty="0" smtClean="0"/>
              <a:t>, for specific conditions.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Reduced memory/increased performance based on assumptions of usage for where they’re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their data structures and</a:t>
            </a:r>
            <a:r>
              <a:rPr lang="en-US" baseline="0" dirty="0" smtClean="0"/>
              <a:t> algorithms are highly tuned for the specific approach they’re going for.  Multiple implementations of classes are offered, such as </a:t>
            </a:r>
            <a:r>
              <a:rPr lang="en-US" baseline="0" dirty="0" err="1" smtClean="0"/>
              <a:t>RandomAccessSparseVector</a:t>
            </a:r>
            <a:r>
              <a:rPr lang="en-US" baseline="0" dirty="0" smtClean="0"/>
              <a:t>, for specific conditions.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0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</a:t>
            </a:r>
            <a:r>
              <a:rPr lang="en-US" baseline="0" dirty="0" smtClean="0"/>
              <a:t> what is Mahout?  &lt;READ SLIDE&gt; But that really doesn’t tell us much.  So let’s look a little deeper.  It’s an apache project which provides a library to assist with Machine Learning and Data Mining at Scale. 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what does *that* mean.  Well,</a:t>
            </a:r>
            <a:r>
              <a:rPr lang="en-US" baseline="0" dirty="0" smtClean="0"/>
              <a:t> let’s decompose it.  Machine Learning and Data Mining.  At Scale. 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2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Required info for any mahout talk </a:t>
            </a:r>
            <a:r>
              <a:rPr lang="en-US" baseline="0" dirty="0" smtClean="0">
                <a:sym typeface="Wingdings"/>
              </a:rPr>
              <a:t> </a:t>
            </a:r>
            <a:r>
              <a:rPr lang="en-US" baseline="0" dirty="0" smtClean="0"/>
              <a:t>The name Mahout (rhymes with trout) means elephant driver.  One of Mahout’s way’s of scaling that we’ll get to is to make use of a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cluster, hence the name.  In fact, if you have used mahout before, the variants on algorithms that run on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are often called drivers.</a:t>
            </a:r>
          </a:p>
          <a:p>
            <a:endParaRPr lang="en-US" dirty="0" smtClean="0"/>
          </a:p>
          <a:p>
            <a:r>
              <a:rPr lang="en-US" dirty="0" smtClean="0"/>
              <a:t>Describing it as</a:t>
            </a:r>
            <a:r>
              <a:rPr lang="en-US" baseline="0" dirty="0" smtClean="0"/>
              <a:t> such also undersells the work done to structure algorithms under common interfaces and make many of the </a:t>
            </a:r>
            <a:r>
              <a:rPr lang="en-US" baseline="0" dirty="0" err="1" smtClean="0"/>
              <a:t>algos</a:t>
            </a:r>
            <a:r>
              <a:rPr lang="en-US" baseline="0" dirty="0" smtClean="0"/>
              <a:t> scale to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1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ML algorithms,</a:t>
            </a:r>
            <a:r>
              <a:rPr lang="en-US" baseline="0" dirty="0" smtClean="0"/>
              <a:t> at least at a high level, is important to using Mahout.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 kind</a:t>
            </a:r>
            <a:r>
              <a:rPr lang="en-US" baseline="0" dirty="0" smtClean="0"/>
              <a:t> of things can you do with Machine Learning?  This is *not* all of what ML covers, but it is a lot of what Mahout deals with.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6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CF uses similarity between users or similarity between items but without taking the underlying content into play.  If you only need ids of items, it’s likely CF.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Content based </a:t>
            </a:r>
            <a:r>
              <a:rPr lang="en-US" baseline="0" dirty="0" err="1" smtClean="0"/>
              <a:t>reco</a:t>
            </a:r>
            <a:r>
              <a:rPr lang="en-US" baseline="0" dirty="0" smtClean="0"/>
              <a:t> DOES make use of the underlying content (author, director, genre,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Item based often better for performance due to decreased volatility.  User set size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Item set size also a factor.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43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to no experience with Mahout on this.</a:t>
            </a:r>
            <a:r>
              <a:rPr lang="en-US" baseline="0" dirty="0" smtClean="0"/>
              <a:t>  Fair warning.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hout.apache.org/" TargetMode="External"/><Relationship Id="rId4" Type="http://schemas.openxmlformats.org/officeDocument/2006/relationships/hyperlink" Target="http://mallet.cs.umass.edu/" TargetMode="External"/><Relationship Id="rId5" Type="http://schemas.openxmlformats.org/officeDocument/2006/relationships/hyperlink" Target="http://www.cs.waikato.ac.nz/~ml/weka/index.html" TargetMode="External"/><Relationship Id="rId6" Type="http://schemas.openxmlformats.org/officeDocument/2006/relationships/hyperlink" Target="http://incubator.apache.org/opennlp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Machine_learn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Machine Learning at Scale</a:t>
            </a:r>
          </a:p>
          <a:p>
            <a:endParaRPr lang="en-US" dirty="0"/>
          </a:p>
          <a:p>
            <a:r>
              <a:rPr lang="en-US" sz="1600" dirty="0" smtClean="0"/>
              <a:t>by Ryan Tyer</a:t>
            </a:r>
          </a:p>
        </p:txBody>
      </p:sp>
    </p:spTree>
    <p:extLst>
      <p:ext uri="{BB962C8B-B14F-4D97-AF65-F5344CB8AC3E}">
        <p14:creationId xmlns:p14="http://schemas.microsoft.com/office/powerpoint/2010/main" val="362767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data to series of N dimensional vectors</a:t>
            </a:r>
          </a:p>
          <a:p>
            <a:pPr lvl="1"/>
            <a:r>
              <a:rPr lang="en-US" dirty="0" smtClean="0"/>
              <a:t>Populate them based on features of the data</a:t>
            </a:r>
          </a:p>
          <a:p>
            <a:r>
              <a:rPr lang="en-US" dirty="0" smtClean="0"/>
              <a:t> Identify clusters of vectors</a:t>
            </a:r>
          </a:p>
          <a:p>
            <a:pPr lvl="1"/>
            <a:r>
              <a:rPr lang="en-US" dirty="0" smtClean="0"/>
              <a:t>Flat/exclusive clustering (K-Means)</a:t>
            </a:r>
          </a:p>
          <a:p>
            <a:pPr lvl="1"/>
            <a:r>
              <a:rPr lang="en-US" dirty="0" smtClean="0"/>
              <a:t>Hierarchical</a:t>
            </a:r>
          </a:p>
          <a:p>
            <a:pPr lvl="1"/>
            <a:r>
              <a:rPr lang="en-US" dirty="0" smtClean="0"/>
              <a:t>Overlapping (Fuzzy K/C-Means)</a:t>
            </a:r>
          </a:p>
          <a:p>
            <a:pPr lvl="1"/>
            <a:r>
              <a:rPr lang="en-US" dirty="0" smtClean="0"/>
              <a:t>Generative </a:t>
            </a:r>
            <a:r>
              <a:rPr lang="en-US" dirty="0" err="1" smtClean="0"/>
              <a:t>Algos</a:t>
            </a:r>
            <a:r>
              <a:rPr lang="en-US" dirty="0" smtClean="0"/>
              <a:t> (</a:t>
            </a:r>
            <a:r>
              <a:rPr lang="en-US" dirty="0" err="1" smtClean="0"/>
              <a:t>Dirichlet</a:t>
            </a:r>
            <a:r>
              <a:rPr lang="en-US" dirty="0" smtClean="0"/>
              <a:t>/LDA)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8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7" name="Content Placeholder 6" descr="Screen Shot 2011-08-16 at 10.59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89" r="-455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357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– Centroids</a:t>
            </a:r>
            <a:endParaRPr lang="en-US" dirty="0"/>
          </a:p>
        </p:txBody>
      </p:sp>
      <p:pic>
        <p:nvPicPr>
          <p:cNvPr id="4" name="Content Placeholder 3" descr="Screen Shot 2011-08-16 at 10.5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050" r="-460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624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– Mid-iterations</a:t>
            </a:r>
            <a:endParaRPr lang="en-US" dirty="0"/>
          </a:p>
        </p:txBody>
      </p:sp>
      <p:pic>
        <p:nvPicPr>
          <p:cNvPr id="4" name="Content Placeholder 3" descr="Screen Shot 2011-08-16 at 10.59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95" r="-323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041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- Final</a:t>
            </a:r>
            <a:endParaRPr lang="en-US" dirty="0"/>
          </a:p>
        </p:txBody>
      </p:sp>
      <p:pic>
        <p:nvPicPr>
          <p:cNvPr id="4" name="Content Placeholder 3" descr="Screen Shot 2011-08-16 at 11.00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33" r="-31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670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Learning algorithms that make a decision on a set of data</a:t>
            </a:r>
          </a:p>
          <a:p>
            <a:pPr lvl="1"/>
            <a:r>
              <a:rPr lang="en-US" dirty="0" smtClean="0"/>
              <a:t>Commonly, a model is created by training it against a set of known data</a:t>
            </a:r>
          </a:p>
          <a:p>
            <a:pPr lvl="2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SGD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Spam detection</a:t>
            </a:r>
          </a:p>
          <a:p>
            <a:pPr lvl="1"/>
            <a:r>
              <a:rPr lang="en-US" dirty="0" smtClean="0"/>
              <a:t>Language identification</a:t>
            </a:r>
          </a:p>
          <a:p>
            <a:pPr lvl="1"/>
            <a:r>
              <a:rPr lang="en-US" dirty="0" smtClean="0"/>
              <a:t>Fraud detection</a:t>
            </a:r>
          </a:p>
          <a:p>
            <a:pPr lvl="1"/>
            <a:r>
              <a:rPr lang="en-US" dirty="0" smtClean="0"/>
              <a:t>Sentiment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4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Prepare/acquire training data;  Data with known answer to question.  </a:t>
            </a:r>
          </a:p>
          <a:p>
            <a:pPr lvl="1"/>
            <a:r>
              <a:rPr lang="en-US" dirty="0" smtClean="0"/>
              <a:t>Ex:  Large set of emails correctly identified as spam</a:t>
            </a:r>
          </a:p>
          <a:p>
            <a:r>
              <a:rPr lang="en-US" dirty="0" smtClean="0"/>
              <a:t>Define predictors (spam words, known senders,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Train appropriate algorithm to produce a model</a:t>
            </a:r>
          </a:p>
          <a:p>
            <a:r>
              <a:rPr lang="en-US" dirty="0" smtClean="0"/>
              <a:t>Evaluate model with test data, repeat until happy with result</a:t>
            </a:r>
          </a:p>
          <a:p>
            <a:r>
              <a:rPr lang="en-US" dirty="0" smtClean="0"/>
              <a:t>Profit!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0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Mahout:  Scale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mean </a:t>
            </a:r>
            <a:r>
              <a:rPr lang="en-US" dirty="0" err="1" smtClean="0"/>
              <a:t>Hadoop</a:t>
            </a:r>
            <a:r>
              <a:rPr lang="en-US" dirty="0" smtClean="0"/>
              <a:t>, right?</a:t>
            </a:r>
          </a:p>
          <a:p>
            <a:endParaRPr lang="en-US" dirty="0" smtClean="0"/>
          </a:p>
          <a:p>
            <a:r>
              <a:rPr lang="en-US" sz="1600" dirty="0" smtClean="0"/>
              <a:t>Yes.  Well, no.  Kind of?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8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Mahout Provides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Highly optimized data structures (for memory and performance of very specific tasks)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Vector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DenseVector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RandomAccessSparseVector</a:t>
            </a:r>
            <a:endParaRPr lang="en-US" dirty="0" smtClean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SequentialAccessSparseVector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GenericPreference</a:t>
            </a:r>
            <a:r>
              <a:rPr lang="en-US" dirty="0" smtClean="0">
                <a:cs typeface="Consolas"/>
              </a:rPr>
              <a:t> and </a:t>
            </a:r>
            <a:r>
              <a:rPr lang="en-US" dirty="0" err="1" smtClean="0">
                <a:latin typeface="Consolas"/>
                <a:cs typeface="Consolas"/>
              </a:rPr>
              <a:t>PreferenceArray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FastByIDSet</a:t>
            </a:r>
            <a:r>
              <a:rPr lang="en-US" dirty="0" smtClean="0">
                <a:cs typeface="Consolas"/>
              </a:rPr>
              <a:t> and </a:t>
            </a:r>
            <a:r>
              <a:rPr lang="en-US" dirty="0" err="1" smtClean="0">
                <a:latin typeface="Consolas"/>
                <a:cs typeface="Consolas"/>
              </a:rPr>
              <a:t>FastByIDMap</a:t>
            </a:r>
            <a:endParaRPr lang="en-US" dirty="0" smtClean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FastByIDMap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cs typeface="Consolas"/>
              </a:rPr>
              <a:t>uses 28 byes/entry </a:t>
            </a:r>
            <a:r>
              <a:rPr lang="en-US" dirty="0" err="1" smtClean="0">
                <a:cs typeface="Consolas"/>
              </a:rPr>
              <a:t>vs</a:t>
            </a:r>
            <a:r>
              <a:rPr lang="en-US" dirty="0" smtClean="0">
                <a:cs typeface="Consolas"/>
              </a:rPr>
              <a:t> 84 bytes/entry for </a:t>
            </a:r>
            <a:r>
              <a:rPr lang="en-US" dirty="0" err="1" smtClean="0">
                <a:latin typeface="Consolas"/>
                <a:cs typeface="Consolas"/>
              </a:rPr>
              <a:t>HashMap</a:t>
            </a:r>
            <a:endParaRPr lang="en-US" dirty="0" smtClean="0">
              <a:latin typeface="Consolas"/>
              <a:cs typeface="Consolas"/>
            </a:endParaRPr>
          </a:p>
          <a:p>
            <a:pPr lvl="2"/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387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Mahout </a:t>
            </a:r>
            <a:r>
              <a:rPr lang="en-US" dirty="0" smtClean="0"/>
              <a:t>Provides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Algorithms</a:t>
            </a:r>
          </a:p>
          <a:p>
            <a:pPr lvl="1"/>
            <a:r>
              <a:rPr lang="en-US" dirty="0" smtClean="0"/>
              <a:t>Batch (offline) Collaborative Filtering, Clustering, Classification algorithms are all M/R based</a:t>
            </a:r>
          </a:p>
          <a:p>
            <a:pPr lvl="1"/>
            <a:r>
              <a:rPr lang="en-US" dirty="0" smtClean="0"/>
              <a:t>Other algorithms can be run pseudo-distributed to distribute compute cost</a:t>
            </a:r>
          </a:p>
          <a:p>
            <a:pPr lvl="1"/>
            <a:r>
              <a:rPr lang="en-US" dirty="0" smtClean="0"/>
              <a:t>Easy to start on single node and move right on to running on a cluster</a:t>
            </a: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RecommenderJob</a:t>
            </a:r>
            <a:r>
              <a:rPr lang="en-US" dirty="0" smtClean="0">
                <a:latin typeface="Consolas"/>
                <a:cs typeface="Consolas"/>
              </a:rPr>
              <a:t>/Drivers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387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=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 library for Machine Learning at Scale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Mahout Provides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 classes to integrate </a:t>
            </a:r>
            <a:r>
              <a:rPr lang="en-US" dirty="0" err="1" smtClean="0"/>
              <a:t>Hadoop</a:t>
            </a:r>
            <a:r>
              <a:rPr lang="en-US" dirty="0" smtClean="0"/>
              <a:t> and Mahout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VectorWritable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MahoutDriver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SequenceFilesFromDirectory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SparseVectorsFromSequenceFiles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of the common actions are wrapped by the bin/mahout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Mahout Provides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interfaces for algorithms</a:t>
            </a:r>
          </a:p>
          <a:p>
            <a:pPr lvl="1"/>
            <a:r>
              <a:rPr lang="en-US" dirty="0" smtClean="0"/>
              <a:t>Allows modular composition</a:t>
            </a:r>
          </a:p>
          <a:p>
            <a:pPr lvl="1"/>
            <a:r>
              <a:rPr lang="en-US" dirty="0" smtClean="0"/>
              <a:t>Easy to replace algorithm implementations</a:t>
            </a:r>
          </a:p>
          <a:p>
            <a:r>
              <a:rPr lang="en-US" dirty="0" smtClean="0"/>
              <a:t>Ex – Drop in replacement for </a:t>
            </a:r>
            <a:r>
              <a:rPr lang="en-US" dirty="0" err="1" smtClean="0">
                <a:latin typeface="Consolas"/>
                <a:cs typeface="Consolas"/>
              </a:rPr>
              <a:t>DistanceMeasure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EuclidianDistanceMeasure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ManhattanDistanceMeasure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CosineDistanceMeasure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8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Mahout Provides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ability to assess performance of algorithms</a:t>
            </a:r>
          </a:p>
          <a:p>
            <a:pPr lvl="1"/>
            <a:r>
              <a:rPr lang="en-US" dirty="0" smtClean="0"/>
              <a:t>Recommenders: </a:t>
            </a: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Recommend</a:t>
            </a:r>
            <a:r>
              <a:rPr lang="en-US" dirty="0" err="1" smtClean="0"/>
              <a:t>erEvaluator</a:t>
            </a:r>
            <a:endParaRPr lang="en-US" dirty="0"/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RecommenderIRStatsEvaluator</a:t>
            </a:r>
            <a:endParaRPr lang="en-US" dirty="0" smtClean="0"/>
          </a:p>
          <a:p>
            <a:pPr lvl="1"/>
            <a:r>
              <a:rPr lang="en-US" dirty="0" smtClean="0"/>
              <a:t>Clustering: </a:t>
            </a:r>
            <a:r>
              <a:rPr lang="en-US" dirty="0" err="1" smtClean="0">
                <a:latin typeface="Consolas"/>
                <a:cs typeface="Consolas"/>
              </a:rPr>
              <a:t>ClusterDumper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>
                <a:cs typeface="Consolas"/>
              </a:rPr>
              <a:t>Classification: Classifier Evaluation API</a:t>
            </a: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Auc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OnlineAuc</a:t>
            </a:r>
            <a:endParaRPr lang="en-US" dirty="0" smtClean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OnlineSummarizer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smtClean="0">
                <a:cs typeface="Consolas"/>
              </a:rPr>
              <a:t>More…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562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Recommendations on </a:t>
            </a:r>
            <a:r>
              <a:rPr lang="en-US" dirty="0" err="1" smtClean="0"/>
              <a:t>GroupLens</a:t>
            </a:r>
            <a:r>
              <a:rPr lang="en-US" dirty="0" smtClean="0"/>
              <a:t> Data</a:t>
            </a:r>
          </a:p>
          <a:p>
            <a:endParaRPr lang="en-US" dirty="0"/>
          </a:p>
          <a:p>
            <a:r>
              <a:rPr lang="en-US" sz="1600" dirty="0" smtClean="0"/>
              <a:t>Inspired by Mahout in Action, Mahout example apps, </a:t>
            </a:r>
            <a:r>
              <a:rPr lang="en-US" sz="1600" dirty="0" err="1" smtClean="0"/>
              <a:t>etc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665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Ryan Tyer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firstname</a:t>
            </a:r>
            <a:r>
              <a:rPr lang="en-US" dirty="0" smtClean="0"/>
              <a:t>&gt;.&lt;</a:t>
            </a:r>
            <a:r>
              <a:rPr lang="en-US" dirty="0" err="1" smtClean="0"/>
              <a:t>lastname</a:t>
            </a:r>
            <a:r>
              <a:rPr lang="en-US" dirty="0" smtClean="0"/>
              <a:t>&gt;@[</a:t>
            </a:r>
            <a:r>
              <a:rPr lang="en-US" dirty="0" err="1" smtClean="0"/>
              <a:t>gmail|jivesoftware</a:t>
            </a:r>
            <a:r>
              <a:rPr lang="en-US" dirty="0" smtClean="0"/>
              <a:t>].com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rtyer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9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=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library</a:t>
            </a:r>
            <a:r>
              <a:rPr lang="en-US" dirty="0" smtClean="0">
                <a:solidFill>
                  <a:srgbClr val="000000"/>
                </a:solidFill>
              </a:rPr>
              <a:t> for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Machine Learning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Scale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2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http://mahout.apache.org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In a lot of ways, it’s a big bag of algorithms, plus glue</a:t>
            </a:r>
          </a:p>
          <a:p>
            <a:r>
              <a:rPr lang="en-US" dirty="0" smtClean="0"/>
              <a:t>Alternatives</a:t>
            </a:r>
          </a:p>
          <a:p>
            <a:pPr lvl="1"/>
            <a:r>
              <a:rPr lang="en-US" dirty="0"/>
              <a:t>Mallet (</a:t>
            </a:r>
            <a:r>
              <a:rPr lang="en-US" sz="1800" dirty="0">
                <a:hlinkClick r:id="rId4"/>
              </a:rPr>
              <a:t>http://mallet.cs.umass.edu</a:t>
            </a:r>
            <a:r>
              <a:rPr lang="en-US" sz="1800" dirty="0" smtClean="0">
                <a:hlinkClick r:id="rId4"/>
              </a:rPr>
              <a:t>/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Weka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sz="1800" dirty="0" smtClean="0">
                <a:hlinkClick r:id="rId5"/>
              </a:rPr>
              <a:t>http</a:t>
            </a:r>
            <a:r>
              <a:rPr lang="en-US" sz="1800" dirty="0">
                <a:hlinkClick r:id="rId5"/>
              </a:rPr>
              <a:t>://www.cs.waikato.ac.nz/~ml/weka/</a:t>
            </a:r>
            <a:r>
              <a:rPr lang="en-US" sz="1800" dirty="0" smtClean="0">
                <a:hlinkClick r:id="rId5"/>
              </a:rPr>
              <a:t>index.html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sz="1800" dirty="0">
                <a:hlinkClick r:id="rId6"/>
              </a:rPr>
              <a:t>http://incubator.apache.org/opennlp</a:t>
            </a:r>
            <a:r>
              <a:rPr lang="en-US" sz="1800" dirty="0" smtClean="0">
                <a:hlinkClick r:id="rId6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Plain </a:t>
            </a:r>
            <a:r>
              <a:rPr lang="en-US" dirty="0" err="1" smtClean="0"/>
              <a:t>ol</a:t>
            </a:r>
            <a:r>
              <a:rPr lang="en-US" dirty="0" smtClean="0"/>
              <a:t>’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0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class of algorithms which allows computers to recognize patterns, make decisions and evolve behavior from data.</a:t>
            </a:r>
          </a:p>
          <a:p>
            <a:r>
              <a:rPr lang="en-US" dirty="0" smtClean="0"/>
              <a:t> </a:t>
            </a:r>
          </a:p>
          <a:p>
            <a:r>
              <a:rPr lang="en-US" sz="1600" dirty="0" smtClean="0"/>
              <a:t>(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://en.wikipedia.org/wiki/</a:t>
            </a:r>
            <a:r>
              <a:rPr lang="en-US" sz="1600" dirty="0" smtClean="0">
                <a:hlinkClick r:id="rId3"/>
              </a:rPr>
              <a:t>Machine_learning</a:t>
            </a:r>
            <a:r>
              <a:rPr lang="en-US" sz="16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7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Pattern Detection</a:t>
            </a:r>
          </a:p>
        </p:txBody>
      </p:sp>
    </p:spTree>
    <p:extLst>
      <p:ext uri="{BB962C8B-B14F-4D97-AF65-F5344CB8AC3E}">
        <p14:creationId xmlns:p14="http://schemas.microsoft.com/office/powerpoint/2010/main" val="247546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pic>
        <p:nvPicPr>
          <p:cNvPr id="5" name="Content Placeholder 4" descr="Screen Shot 2011-08-16 at 2.26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89" r="-8089"/>
          <a:stretch>
            <a:fillRect/>
          </a:stretch>
        </p:blipFill>
        <p:spPr>
          <a:xfrm>
            <a:off x="900112" y="2133601"/>
            <a:ext cx="7345363" cy="3931920"/>
          </a:xfrm>
        </p:spPr>
      </p:pic>
    </p:spTree>
    <p:extLst>
      <p:ext uri="{BB962C8B-B14F-4D97-AF65-F5344CB8AC3E}">
        <p14:creationId xmlns:p14="http://schemas.microsoft.com/office/powerpoint/2010/main" val="14445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Suggesting something to someone based on similarity.</a:t>
            </a:r>
          </a:p>
          <a:p>
            <a:r>
              <a:rPr lang="en-US" dirty="0" smtClean="0"/>
              <a:t>Collaborative filtering:  </a:t>
            </a:r>
          </a:p>
          <a:p>
            <a:pPr lvl="1"/>
            <a:r>
              <a:rPr lang="en-US" dirty="0" smtClean="0"/>
              <a:t>Given </a:t>
            </a:r>
            <a:r>
              <a:rPr lang="en-US" b="1" dirty="0" smtClean="0"/>
              <a:t>User A</a:t>
            </a:r>
            <a:r>
              <a:rPr lang="en-US" dirty="0" smtClean="0"/>
              <a:t> likes </a:t>
            </a:r>
            <a:r>
              <a:rPr lang="en-US" i="1" dirty="0" smtClean="0"/>
              <a:t>[X,Y,Z]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b="1" dirty="0" smtClean="0"/>
              <a:t>User B</a:t>
            </a:r>
            <a:r>
              <a:rPr lang="en-US" dirty="0" smtClean="0"/>
              <a:t> likes </a:t>
            </a:r>
            <a:r>
              <a:rPr lang="en-US" i="1" dirty="0" smtClean="0"/>
              <a:t>[Z,Y]</a:t>
            </a:r>
            <a:endParaRPr lang="en-US" dirty="0"/>
          </a:p>
          <a:p>
            <a:pPr lvl="1"/>
            <a:r>
              <a:rPr lang="en-US" dirty="0" smtClean="0"/>
              <a:t>Then</a:t>
            </a:r>
            <a:r>
              <a:rPr lang="en-US" b="1" dirty="0" smtClean="0"/>
              <a:t> User B</a:t>
            </a:r>
            <a:r>
              <a:rPr lang="en-US" dirty="0" smtClean="0"/>
              <a:t> may like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Content based recommendations</a:t>
            </a:r>
          </a:p>
          <a:p>
            <a:pPr lvl="1"/>
            <a:r>
              <a:rPr lang="en-US" dirty="0" smtClean="0"/>
              <a:t>You liked an action movie starring Brad Pitt.  Here are other Brad Pitt action movies you haven’t seen.  </a:t>
            </a:r>
            <a:endParaRPr lang="en-US" dirty="0"/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2692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 smtClean="0"/>
              <a:t>Grouping things together, based on similarity, until there are distinct groups.</a:t>
            </a:r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Find similar users on a social networking site, regardless of affiliation</a:t>
            </a:r>
          </a:p>
          <a:p>
            <a:pPr lvl="1"/>
            <a:r>
              <a:rPr lang="en-US" dirty="0" smtClean="0"/>
              <a:t>Identify dominant topics/terms from a set of documents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8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1269</TotalTime>
  <Words>1080</Words>
  <Application>Microsoft Macintosh PowerPoint</Application>
  <PresentationFormat>On-screen Show (4:3)</PresentationFormat>
  <Paragraphs>155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Capital</vt:lpstr>
      <vt:lpstr>Mahout</vt:lpstr>
      <vt:lpstr>Mahout = ?</vt:lpstr>
      <vt:lpstr>Mahout = ?</vt:lpstr>
      <vt:lpstr>Mahout</vt:lpstr>
      <vt:lpstr>Machine Learning</vt:lpstr>
      <vt:lpstr>Machine Learning</vt:lpstr>
      <vt:lpstr>Recommendations</vt:lpstr>
      <vt:lpstr>Recommendations</vt:lpstr>
      <vt:lpstr>Clustering</vt:lpstr>
      <vt:lpstr>Clustering – How?</vt:lpstr>
      <vt:lpstr>Clustering</vt:lpstr>
      <vt:lpstr>Clustering – Centroids</vt:lpstr>
      <vt:lpstr>Clustering – Mid-iterations</vt:lpstr>
      <vt:lpstr>Clustering - Final</vt:lpstr>
      <vt:lpstr>Classification</vt:lpstr>
      <vt:lpstr>Classification – How?</vt:lpstr>
      <vt:lpstr>Mahout:  Scale</vt:lpstr>
      <vt:lpstr>What Mahout Provides</vt:lpstr>
      <vt:lpstr>What Mahout Provides (cont)</vt:lpstr>
      <vt:lpstr>What Mahout Provides (cont)</vt:lpstr>
      <vt:lpstr>What Mahout Provides (cont)</vt:lpstr>
      <vt:lpstr>What Mahout Provides (cont)</vt:lpstr>
      <vt:lpstr>Demo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Mahout</dc:title>
  <dc:creator>Ryan Tyer</dc:creator>
  <cp:lastModifiedBy>Ryan Tyer</cp:lastModifiedBy>
  <cp:revision>58</cp:revision>
  <dcterms:created xsi:type="dcterms:W3CDTF">2011-08-16T17:25:23Z</dcterms:created>
  <dcterms:modified xsi:type="dcterms:W3CDTF">2011-08-17T14:35:17Z</dcterms:modified>
</cp:coreProperties>
</file>