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 id="269" r:id="rId14"/>
    <p:sldId id="270" r:id="rId15"/>
    <p:sldId id="271" r:id="rId16"/>
    <p:sldId id="278" r:id="rId17"/>
    <p:sldId id="272" r:id="rId18"/>
    <p:sldId id="273" r:id="rId19"/>
    <p:sldId id="274" r:id="rId20"/>
    <p:sldId id="275" r:id="rId21"/>
    <p:sldId id="276" r:id="rId22"/>
    <p:sldId id="277" r:id="rId23"/>
    <p:sldId id="279" r:id="rId24"/>
    <p:sldId id="281" r:id="rId25"/>
    <p:sldId id="280" r:id="rId26"/>
    <p:sldId id="283" r:id="rId27"/>
    <p:sldId id="282" r:id="rId28"/>
    <p:sldId id="284" r:id="rId29"/>
    <p:sldId id="285" r:id="rId30"/>
    <p:sldId id="286" r:id="rId31"/>
    <p:sldId id="287" r:id="rId32"/>
    <p:sldId id="289" r:id="rId33"/>
    <p:sldId id="290" r:id="rId34"/>
    <p:sldId id="288" r:id="rId35"/>
    <p:sldId id="291" r:id="rId36"/>
    <p:sldId id="292" r:id="rId37"/>
    <p:sldId id="293" r:id="rId38"/>
    <p:sldId id="295"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F362B29-25EB-0E47-BDCF-353918055A7D}">
          <p14:sldIdLst>
            <p14:sldId id="256"/>
            <p14:sldId id="257"/>
            <p14:sldId id="258"/>
            <p14:sldId id="259"/>
            <p14:sldId id="260"/>
            <p14:sldId id="261"/>
            <p14:sldId id="262"/>
            <p14:sldId id="264"/>
            <p14:sldId id="263"/>
          </p14:sldIdLst>
        </p14:section>
        <p14:section name="Machine Automation" id="{3F945107-63C0-2B43-9B20-FADB790FB295}">
          <p14:sldIdLst>
            <p14:sldId id="266"/>
            <p14:sldId id="267"/>
            <p14:sldId id="268"/>
            <p14:sldId id="269"/>
            <p14:sldId id="270"/>
            <p14:sldId id="271"/>
            <p14:sldId id="278"/>
          </p14:sldIdLst>
        </p14:section>
        <p14:section name="Application Monitoring" id="{B63CAEB8-E472-FC4B-B855-FBE59AE413E8}">
          <p14:sldIdLst>
            <p14:sldId id="272"/>
            <p14:sldId id="273"/>
            <p14:sldId id="274"/>
            <p14:sldId id="275"/>
            <p14:sldId id="276"/>
            <p14:sldId id="277"/>
            <p14:sldId id="279"/>
          </p14:sldIdLst>
        </p14:section>
        <p14:section name="User Monitoring" id="{A9981A1E-DC77-B840-913B-F9EA7C045501}">
          <p14:sldIdLst>
            <p14:sldId id="281"/>
            <p14:sldId id="280"/>
            <p14:sldId id="283"/>
            <p14:sldId id="282"/>
            <p14:sldId id="284"/>
            <p14:sldId id="285"/>
            <p14:sldId id="286"/>
          </p14:sldIdLst>
        </p14:section>
        <p14:section name="Deliver" id="{E89B9A50-09DF-754C-BF61-615C0B725F81}">
          <p14:sldIdLst>
            <p14:sldId id="287"/>
            <p14:sldId id="289"/>
            <p14:sldId id="290"/>
            <p14:sldId id="288"/>
            <p14:sldId id="291"/>
            <p14:sldId id="292"/>
            <p14:sldId id="293"/>
          </p14:sldIdLst>
        </p14:section>
        <p14:section name="Conclusion" id="{A337ACDD-FF06-764C-918D-9A24B0C4318F}">
          <p14:sldIdLst>
            <p14:sldId id="295"/>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191D2C"/>
    <a:srgbClr val="5EBF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62391" autoAdjust="0"/>
  </p:normalViewPr>
  <p:slideViewPr>
    <p:cSldViewPr snapToGrid="0" snapToObjects="1">
      <p:cViewPr varScale="1">
        <p:scale>
          <a:sx n="74" d="100"/>
          <a:sy n="74" d="100"/>
        </p:scale>
        <p:origin x="-17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ADF9E-E3B4-884C-A01C-B87EEFA384C7}" type="datetimeFigureOut">
              <a:rPr lang="en-US" smtClean="0"/>
              <a:t>6/26/13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750E5-3F3D-F24F-9FBE-44A669F2CDF0}" type="slidenum">
              <a:rPr lang="en-US" smtClean="0"/>
              <a:t>‹#›</a:t>
            </a:fld>
            <a:endParaRPr lang="en-US"/>
          </a:p>
        </p:txBody>
      </p:sp>
    </p:spTree>
    <p:extLst>
      <p:ext uri="{BB962C8B-B14F-4D97-AF65-F5344CB8AC3E}">
        <p14:creationId xmlns:p14="http://schemas.microsoft.com/office/powerpoint/2010/main" val="524581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off, PLEASE</a:t>
            </a:r>
            <a:r>
              <a:rPr lang="en-US" baseline="0" dirty="0" smtClean="0"/>
              <a:t> INTERRUPT ME AND ASK QUESTIONS.  I want this to be more of an open forum style.  </a:t>
            </a:r>
            <a:r>
              <a:rPr lang="en-US" dirty="0" smtClean="0"/>
              <a:t>Something</a:t>
            </a:r>
            <a:r>
              <a:rPr lang="en-US" baseline="0" dirty="0" smtClean="0"/>
              <a:t> that everyone wants to do, wants you to do, etc.  Not as easy as it seems at first.  It’s not just about effort.  Everyone is going to deal with a crunch.  2 or 3 month stretch where you are going to be pushing, hard.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a:t>
            </a:fld>
            <a:endParaRPr lang="en-US"/>
          </a:p>
        </p:txBody>
      </p:sp>
    </p:spTree>
    <p:extLst>
      <p:ext uri="{BB962C8B-B14F-4D97-AF65-F5344CB8AC3E}">
        <p14:creationId xmlns:p14="http://schemas.microsoft.com/office/powerpoint/2010/main" val="340552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Thunderstorms caused my cloud</a:t>
            </a:r>
            <a:r>
              <a:rPr lang="en-US" baseline="0" dirty="0" smtClean="0"/>
              <a:t> to crash!</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10</a:t>
            </a:fld>
            <a:endParaRPr lang="en-US"/>
          </a:p>
        </p:txBody>
      </p:sp>
    </p:spTree>
    <p:extLst>
      <p:ext uri="{BB962C8B-B14F-4D97-AF65-F5344CB8AC3E}">
        <p14:creationId xmlns:p14="http://schemas.microsoft.com/office/powerpoint/2010/main" val="2945565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Larger organizations do things such as chaos monkey, etc,</a:t>
            </a:r>
            <a:r>
              <a:rPr lang="en-US" baseline="0" dirty="0" smtClean="0"/>
              <a:t> to test for this, but at a minimum, you need to know how to quickly stand things up. </a:t>
            </a:r>
          </a:p>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11</a:t>
            </a:fld>
            <a:endParaRPr lang="en-US"/>
          </a:p>
        </p:txBody>
      </p:sp>
    </p:spTree>
    <p:extLst>
      <p:ext uri="{BB962C8B-B14F-4D97-AF65-F5344CB8AC3E}">
        <p14:creationId xmlns:p14="http://schemas.microsoft.com/office/powerpoint/2010/main" val="699679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12</a:t>
            </a:fld>
            <a:endParaRPr lang="en-US"/>
          </a:p>
        </p:txBody>
      </p:sp>
    </p:spTree>
    <p:extLst>
      <p:ext uri="{BB962C8B-B14F-4D97-AF65-F5344CB8AC3E}">
        <p14:creationId xmlns:p14="http://schemas.microsoft.com/office/powerpoint/2010/main" val="2697233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13</a:t>
            </a:fld>
            <a:endParaRPr lang="en-US"/>
          </a:p>
        </p:txBody>
      </p:sp>
    </p:spTree>
    <p:extLst>
      <p:ext uri="{BB962C8B-B14F-4D97-AF65-F5344CB8AC3E}">
        <p14:creationId xmlns:p14="http://schemas.microsoft.com/office/powerpoint/2010/main" val="366735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Reduce/eliminate errors from being tired/stressed/drunk.  (these configs are testable both manually and via automation)</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14</a:t>
            </a:fld>
            <a:endParaRPr lang="en-US"/>
          </a:p>
        </p:txBody>
      </p:sp>
    </p:spTree>
    <p:extLst>
      <p:ext uri="{BB962C8B-B14F-4D97-AF65-F5344CB8AC3E}">
        <p14:creationId xmlns:p14="http://schemas.microsoft.com/office/powerpoint/2010/main" val="47402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any of you use any of these?</a:t>
            </a:r>
          </a:p>
          <a:p>
            <a:endParaRPr lang="en-US" dirty="0" smtClean="0"/>
          </a:p>
          <a:p>
            <a:r>
              <a:rPr lang="en-US" dirty="0" smtClean="0"/>
              <a:t>Puppet</a:t>
            </a:r>
            <a:r>
              <a:rPr lang="en-US" baseline="0" dirty="0" smtClean="0"/>
              <a:t> – facters to see local system profile, use configuration to determine the state.  Centralized “puppetmaster’ or run masterless.  State machine style.</a:t>
            </a:r>
          </a:p>
          <a:p>
            <a:r>
              <a:rPr lang="en-US" baseline="0" dirty="0" smtClean="0"/>
              <a:t>Chef – cookbooks/recipes (recipe might be how to install nginx).  Master/server or solo.  More of an imperitive approach.  </a:t>
            </a:r>
          </a:p>
          <a:p>
            <a:r>
              <a:rPr lang="en-US" baseline="0" dirty="0" smtClean="0"/>
              <a:t>Ansible – ssh based…can do simple task execution or use playbooks, which boil down a very similar concept to chef recipes, in yaml.  </a:t>
            </a:r>
          </a:p>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15</a:t>
            </a:fld>
            <a:endParaRPr lang="en-US"/>
          </a:p>
        </p:txBody>
      </p:sp>
    </p:spTree>
    <p:extLst>
      <p:ext uri="{BB962C8B-B14F-4D97-AF65-F5344CB8AC3E}">
        <p14:creationId xmlns:p14="http://schemas.microsoft.com/office/powerpoint/2010/main" val="289582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16</a:t>
            </a:fld>
            <a:endParaRPr lang="en-US"/>
          </a:p>
        </p:txBody>
      </p:sp>
    </p:spTree>
    <p:extLst>
      <p:ext uri="{BB962C8B-B14F-4D97-AF65-F5344CB8AC3E}">
        <p14:creationId xmlns:p14="http://schemas.microsoft.com/office/powerpoint/2010/main" val="2013721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17</a:t>
            </a:fld>
            <a:endParaRPr lang="en-US"/>
          </a:p>
        </p:txBody>
      </p:sp>
    </p:spTree>
    <p:extLst>
      <p:ext uri="{BB962C8B-B14F-4D97-AF65-F5344CB8AC3E}">
        <p14:creationId xmlns:p14="http://schemas.microsoft.com/office/powerpoint/2010/main" val="2252904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improve, etc.</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18</a:t>
            </a:fld>
            <a:endParaRPr lang="en-US"/>
          </a:p>
        </p:txBody>
      </p:sp>
    </p:spTree>
    <p:extLst>
      <p:ext uri="{BB962C8B-B14F-4D97-AF65-F5344CB8AC3E}">
        <p14:creationId xmlns:p14="http://schemas.microsoft.com/office/powerpoint/2010/main" val="1602982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a:t>
            </a:r>
            <a:r>
              <a:rPr lang="en-US" baseline="0" dirty="0" smtClean="0"/>
              <a:t> your customer be the one to tell you</a:t>
            </a:r>
            <a:r>
              <a:rPr lang="en-US" baseline="0" dirty="0" smtClean="0"/>
              <a:t>?</a:t>
            </a:r>
          </a:p>
          <a:p>
            <a:endParaRPr lang="en-US" baseline="0" dirty="0" smtClean="0"/>
          </a:p>
          <a:p>
            <a:r>
              <a:rPr lang="en-US" baseline="0" dirty="0" smtClean="0"/>
              <a:t>I can not tell you how many times we’ve been saved from having an outage by early warning systems.  Tracer bullets, etc.</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19</a:t>
            </a:fld>
            <a:endParaRPr lang="en-US"/>
          </a:p>
        </p:txBody>
      </p:sp>
    </p:spTree>
    <p:extLst>
      <p:ext uri="{BB962C8B-B14F-4D97-AF65-F5344CB8AC3E}">
        <p14:creationId xmlns:p14="http://schemas.microsoft.com/office/powerpoint/2010/main" val="16029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Becky</a:t>
            </a:r>
            <a:r>
              <a:rPr lang="en-US" baseline="0" dirty="0" smtClean="0"/>
              <a:t>!  Bye Becky! Story</a:t>
            </a:r>
          </a:p>
          <a:p>
            <a:endParaRPr lang="en-US" dirty="0" smtClean="0"/>
          </a:p>
          <a:p>
            <a:r>
              <a:rPr lang="en-US" dirty="0" smtClean="0"/>
              <a:t>Burn out.</a:t>
            </a:r>
          </a:p>
          <a:p>
            <a:endParaRPr lang="en-US" dirty="0" smtClean="0"/>
          </a:p>
          <a:p>
            <a:r>
              <a:rPr lang="en-US" dirty="0" smtClean="0"/>
              <a:t>Errors.</a:t>
            </a:r>
            <a:r>
              <a:rPr lang="en-US" baseline="0" dirty="0" smtClean="0"/>
              <a:t>  </a:t>
            </a:r>
          </a:p>
          <a:p>
            <a:endParaRPr lang="en-US" baseline="0" dirty="0" smtClean="0"/>
          </a:p>
          <a:p>
            <a:r>
              <a:rPr lang="en-US" baseline="0" dirty="0" smtClean="0"/>
              <a:t>Pain.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38750E5-3F3D-F24F-9FBE-44A669F2CDF0}" type="slidenum">
              <a:rPr lang="en-US" smtClean="0"/>
              <a:t>2</a:t>
            </a:fld>
            <a:endParaRPr lang="en-US"/>
          </a:p>
        </p:txBody>
      </p:sp>
    </p:spTree>
    <p:extLst>
      <p:ext uri="{BB962C8B-B14F-4D97-AF65-F5344CB8AC3E}">
        <p14:creationId xmlns:p14="http://schemas.microsoft.com/office/powerpoint/2010/main" val="2471137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critical parts.  AKA Monitoring and Alerting.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20</a:t>
            </a:fld>
            <a:endParaRPr lang="en-US"/>
          </a:p>
        </p:txBody>
      </p:sp>
    </p:spTree>
    <p:extLst>
      <p:ext uri="{BB962C8B-B14F-4D97-AF65-F5344CB8AC3E}">
        <p14:creationId xmlns:p14="http://schemas.microsoft.com/office/powerpoint/2010/main" val="2170165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80%</a:t>
            </a:r>
            <a:r>
              <a:rPr lang="en-US" baseline="0" dirty="0" smtClean="0"/>
              <a:t> of the 80/20 is pretty straightforward and easy to add to your machine setup.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21</a:t>
            </a:fld>
            <a:endParaRPr lang="en-US"/>
          </a:p>
        </p:txBody>
      </p:sp>
    </p:spTree>
    <p:extLst>
      <p:ext uri="{BB962C8B-B14F-4D97-AF65-F5344CB8AC3E}">
        <p14:creationId xmlns:p14="http://schemas.microsoft.com/office/powerpoint/2010/main" val="4224192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Nagios is the old</a:t>
            </a:r>
            <a:r>
              <a:rPr lang="en-US" baseline="0" dirty="0" smtClean="0"/>
              <a:t> standby.  Clunky, a bitch to work with, but it does work.  </a:t>
            </a:r>
          </a:p>
          <a:p>
            <a:r>
              <a:rPr lang="en-US" baseline="0" dirty="0" smtClean="0"/>
              <a:t>Ganglia is for clusters and does a good job.</a:t>
            </a:r>
          </a:p>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22</a:t>
            </a:fld>
            <a:endParaRPr lang="en-US"/>
          </a:p>
        </p:txBody>
      </p:sp>
    </p:spTree>
    <p:extLst>
      <p:ext uri="{BB962C8B-B14F-4D97-AF65-F5344CB8AC3E}">
        <p14:creationId xmlns:p14="http://schemas.microsoft.com/office/powerpoint/2010/main" val="2645145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23</a:t>
            </a:fld>
            <a:endParaRPr lang="en-US"/>
          </a:p>
        </p:txBody>
      </p:sp>
    </p:spTree>
    <p:extLst>
      <p:ext uri="{BB962C8B-B14F-4D97-AF65-F5344CB8AC3E}">
        <p14:creationId xmlns:p14="http://schemas.microsoft.com/office/powerpoint/2010/main" val="1619848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24</a:t>
            </a:fld>
            <a:endParaRPr lang="en-US"/>
          </a:p>
        </p:txBody>
      </p:sp>
    </p:spTree>
    <p:extLst>
      <p:ext uri="{BB962C8B-B14F-4D97-AF65-F5344CB8AC3E}">
        <p14:creationId xmlns:p14="http://schemas.microsoft.com/office/powerpoint/2010/main" val="2453714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fact, just go read http://codahale.com/codeconf-2011-04-09-metrics-metrics-everywhere.pdf</a:t>
            </a:r>
          </a:p>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25</a:t>
            </a:fld>
            <a:endParaRPr lang="en-US"/>
          </a:p>
        </p:txBody>
      </p:sp>
    </p:spTree>
    <p:extLst>
      <p:ext uri="{BB962C8B-B14F-4D97-AF65-F5344CB8AC3E}">
        <p14:creationId xmlns:p14="http://schemas.microsoft.com/office/powerpoint/2010/main" val="1631989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26</a:t>
            </a:fld>
            <a:endParaRPr lang="en-US"/>
          </a:p>
        </p:txBody>
      </p:sp>
    </p:spTree>
    <p:extLst>
      <p:ext uri="{BB962C8B-B14F-4D97-AF65-F5344CB8AC3E}">
        <p14:creationId xmlns:p14="http://schemas.microsoft.com/office/powerpoint/2010/main" val="1551989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27</a:t>
            </a:fld>
            <a:endParaRPr lang="en-US"/>
          </a:p>
        </p:txBody>
      </p:sp>
    </p:spTree>
    <p:extLst>
      <p:ext uri="{BB962C8B-B14F-4D97-AF65-F5344CB8AC3E}">
        <p14:creationId xmlns:p14="http://schemas.microsoft.com/office/powerpoint/2010/main" val="1689199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 to A/B test?  How can you determine if A</a:t>
            </a:r>
            <a:r>
              <a:rPr lang="en-US" baseline="0" dirty="0" smtClean="0"/>
              <a:t> or B?  How do you decide what features to invest in.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28</a:t>
            </a:fld>
            <a:endParaRPr lang="en-US"/>
          </a:p>
        </p:txBody>
      </p:sp>
    </p:spTree>
    <p:extLst>
      <p:ext uri="{BB962C8B-B14F-4D97-AF65-F5344CB8AC3E}">
        <p14:creationId xmlns:p14="http://schemas.microsoft.com/office/powerpoint/2010/main" val="3603990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29</a:t>
            </a:fld>
            <a:endParaRPr lang="en-US"/>
          </a:p>
        </p:txBody>
      </p:sp>
    </p:spTree>
    <p:extLst>
      <p:ext uri="{BB962C8B-B14F-4D97-AF65-F5344CB8AC3E}">
        <p14:creationId xmlns:p14="http://schemas.microsoft.com/office/powerpoint/2010/main" val="418310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Engineering practices</a:t>
            </a:r>
            <a:r>
              <a:rPr lang="en-US" baseline="0" dirty="0" smtClean="0"/>
              <a:t> that help!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3</a:t>
            </a:fld>
            <a:endParaRPr lang="en-US"/>
          </a:p>
        </p:txBody>
      </p:sp>
    </p:spTree>
    <p:extLst>
      <p:ext uri="{BB962C8B-B14F-4D97-AF65-F5344CB8AC3E}">
        <p14:creationId xmlns:p14="http://schemas.microsoft.com/office/powerpoint/2010/main" val="1787555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30</a:t>
            </a:fld>
            <a:endParaRPr lang="en-US"/>
          </a:p>
        </p:txBody>
      </p:sp>
    </p:spTree>
    <p:extLst>
      <p:ext uri="{BB962C8B-B14F-4D97-AF65-F5344CB8AC3E}">
        <p14:creationId xmlns:p14="http://schemas.microsoft.com/office/powerpoint/2010/main" val="1607665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31</a:t>
            </a:fld>
            <a:endParaRPr lang="en-US"/>
          </a:p>
        </p:txBody>
      </p:sp>
    </p:spTree>
    <p:extLst>
      <p:ext uri="{BB962C8B-B14F-4D97-AF65-F5344CB8AC3E}">
        <p14:creationId xmlns:p14="http://schemas.microsoft.com/office/powerpoint/2010/main" val="4018278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Builds/rollbacks/migrations</a:t>
            </a:r>
            <a:r>
              <a:rPr lang="en-US" baseline="0" dirty="0" smtClean="0"/>
              <a:t> is a topic worthy of it’s own talk, particularly when taking into account the variety of technology out there.  I’m happy to discuss it if folks have specific questions, but otherwise, I’m going to assume you can figure out how to handle this.  I will suggest capistrano or fabric to folks to handle the orchestration.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32</a:t>
            </a:fld>
            <a:endParaRPr lang="en-US"/>
          </a:p>
        </p:txBody>
      </p:sp>
    </p:spTree>
    <p:extLst>
      <p:ext uri="{BB962C8B-B14F-4D97-AF65-F5344CB8AC3E}">
        <p14:creationId xmlns:p14="http://schemas.microsoft.com/office/powerpoint/2010/main" val="2068463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have</a:t>
            </a:r>
            <a:r>
              <a:rPr lang="en-US" baseline="0" dirty="0" smtClean="0"/>
              <a:t> a set of features get dropped at once despite deploying continuously</a:t>
            </a:r>
            <a:r>
              <a:rPr lang="en-US" baseline="0" dirty="0" smtClean="0"/>
              <a:t>.</a:t>
            </a:r>
          </a:p>
          <a:p>
            <a:endParaRPr lang="en-US" baseline="0" dirty="0" smtClean="0"/>
          </a:p>
          <a:p>
            <a:r>
              <a:rPr lang="en-US" baseline="0" dirty="0" smtClean="0"/>
              <a:t>How do you rollback if you have errors? </a:t>
            </a:r>
          </a:p>
          <a:p>
            <a:endParaRPr lang="en-US" baseline="0" dirty="0" smtClean="0"/>
          </a:p>
          <a:p>
            <a:r>
              <a:rPr lang="en-US" baseline="0" dirty="0" smtClean="0"/>
              <a:t>This sounds hard, but by attacking the hard early, you leave yourself dealing with easier problems and not worrying about the hard when it comes on suddenly.</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33</a:t>
            </a:fld>
            <a:endParaRPr lang="en-US"/>
          </a:p>
        </p:txBody>
      </p:sp>
    </p:spTree>
    <p:extLst>
      <p:ext uri="{BB962C8B-B14F-4D97-AF65-F5344CB8AC3E}">
        <p14:creationId xmlns:p14="http://schemas.microsoft.com/office/powerpoint/2010/main" val="2853695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34</a:t>
            </a:fld>
            <a:endParaRPr lang="en-US"/>
          </a:p>
        </p:txBody>
      </p:sp>
    </p:spTree>
    <p:extLst>
      <p:ext uri="{BB962C8B-B14F-4D97-AF65-F5344CB8AC3E}">
        <p14:creationId xmlns:p14="http://schemas.microsoft.com/office/powerpoint/2010/main" val="1213711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just use jenkins </a:t>
            </a:r>
            <a:r>
              <a:rPr lang="en-US" dirty="0" smtClean="0">
                <a:sym typeface="Wingdings"/>
              </a:rPr>
              <a:t></a:t>
            </a:r>
          </a:p>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35</a:t>
            </a:fld>
            <a:endParaRPr lang="en-US"/>
          </a:p>
        </p:txBody>
      </p:sp>
    </p:spTree>
    <p:extLst>
      <p:ext uri="{BB962C8B-B14F-4D97-AF65-F5344CB8AC3E}">
        <p14:creationId xmlns:p14="http://schemas.microsoft.com/office/powerpoint/2010/main" val="1174226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abpit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36</a:t>
            </a:fld>
            <a:endParaRPr lang="en-US"/>
          </a:p>
        </p:txBody>
      </p:sp>
    </p:spTree>
    <p:extLst>
      <p:ext uri="{BB962C8B-B14F-4D97-AF65-F5344CB8AC3E}">
        <p14:creationId xmlns:p14="http://schemas.microsoft.com/office/powerpoint/2010/main" val="3079507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DIY is of course an option.</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37</a:t>
            </a:fld>
            <a:endParaRPr lang="en-US"/>
          </a:p>
        </p:txBody>
      </p:sp>
    </p:spTree>
    <p:extLst>
      <p:ext uri="{BB962C8B-B14F-4D97-AF65-F5344CB8AC3E}">
        <p14:creationId xmlns:p14="http://schemas.microsoft.com/office/powerpoint/2010/main" val="2072759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38</a:t>
            </a:fld>
            <a:endParaRPr lang="en-US"/>
          </a:p>
        </p:txBody>
      </p:sp>
    </p:spTree>
    <p:extLst>
      <p:ext uri="{BB962C8B-B14F-4D97-AF65-F5344CB8AC3E}">
        <p14:creationId xmlns:p14="http://schemas.microsoft.com/office/powerpoint/2010/main" val="2862237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39</a:t>
            </a:fld>
            <a:endParaRPr lang="en-US"/>
          </a:p>
        </p:txBody>
      </p:sp>
    </p:spTree>
    <p:extLst>
      <p:ext uri="{BB962C8B-B14F-4D97-AF65-F5344CB8AC3E}">
        <p14:creationId xmlns:p14="http://schemas.microsoft.com/office/powerpoint/2010/main" val="268507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 things I’ve worked on or done:  </a:t>
            </a:r>
          </a:p>
          <a:p>
            <a:pPr lvl="1"/>
            <a:r>
              <a:rPr lang="en-US" dirty="0" smtClean="0"/>
              <a:t>Filtrbox.  Handling over 20k messages/sec sustained, 50k+ messages/s peak. </a:t>
            </a:r>
          </a:p>
          <a:p>
            <a:pPr lvl="1"/>
            <a:r>
              <a:rPr lang="en-US" dirty="0" smtClean="0"/>
              <a:t>Bomb disposal software</a:t>
            </a:r>
          </a:p>
          <a:p>
            <a:pPr lvl="1"/>
            <a:r>
              <a:rPr lang="en-US" dirty="0" smtClean="0"/>
              <a:t>Future Combat System OS</a:t>
            </a:r>
          </a:p>
          <a:p>
            <a:pPr lvl="1"/>
            <a:r>
              <a:rPr lang="en-US" dirty="0" smtClean="0"/>
              <a:t>Agile Coaching</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4</a:t>
            </a:fld>
            <a:endParaRPr lang="en-US"/>
          </a:p>
        </p:txBody>
      </p:sp>
    </p:spTree>
    <p:extLst>
      <p:ext uri="{BB962C8B-B14F-4D97-AF65-F5344CB8AC3E}">
        <p14:creationId xmlns:p14="http://schemas.microsoft.com/office/powerpoint/2010/main" val="286431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definition</a:t>
            </a:r>
            <a:r>
              <a:rPr lang="en-US" baseline="0" dirty="0" smtClean="0"/>
              <a:t> most folks are going to say is ‘getting things done sooner’.  “WORK HARDER”  maybe someone who will say work SMARTER.  </a:t>
            </a:r>
            <a:r>
              <a:rPr lang="en-US" dirty="0" smtClean="0"/>
              <a:t>How</a:t>
            </a:r>
            <a:r>
              <a:rPr lang="en-US" dirty="0" smtClean="0"/>
              <a:t>?  Balance the adoption of tech debt.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5</a:t>
            </a:fld>
            <a:endParaRPr lang="en-US"/>
          </a:p>
        </p:txBody>
      </p:sp>
    </p:spTree>
    <p:extLst>
      <p:ext uri="{BB962C8B-B14F-4D97-AF65-F5344CB8AC3E}">
        <p14:creationId xmlns:p14="http://schemas.microsoft.com/office/powerpoint/2010/main" val="415799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Heroic activity sucks.</a:t>
            </a:r>
            <a:r>
              <a:rPr lang="en-US" baseline="0" dirty="0" smtClean="0"/>
              <a:t>  It’s not sustainable.  Worse, it’s not reproduceable.  </a:t>
            </a:r>
          </a:p>
          <a:p>
            <a:endParaRPr lang="en-US" baseline="0" dirty="0" smtClean="0"/>
          </a:p>
          <a:p>
            <a:endParaRPr lang="en-US" baseline="0" dirty="0" smtClean="0"/>
          </a:p>
          <a:p>
            <a:r>
              <a:rPr lang="en-US" dirty="0" smtClean="0"/>
              <a:t>Superman analogy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6</a:t>
            </a:fld>
            <a:endParaRPr lang="en-US"/>
          </a:p>
        </p:txBody>
      </p:sp>
    </p:spTree>
    <p:extLst>
      <p:ext uri="{BB962C8B-B14F-4D97-AF65-F5344CB8AC3E}">
        <p14:creationId xmlns:p14="http://schemas.microsoft.com/office/powerpoint/2010/main" val="116395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750E5-3F3D-F24F-9FBE-44A669F2CDF0}" type="slidenum">
              <a:rPr lang="en-US" smtClean="0"/>
              <a:t>7</a:t>
            </a:fld>
            <a:endParaRPr lang="en-US"/>
          </a:p>
        </p:txBody>
      </p:sp>
    </p:spTree>
    <p:extLst>
      <p:ext uri="{BB962C8B-B14F-4D97-AF65-F5344CB8AC3E}">
        <p14:creationId xmlns:p14="http://schemas.microsoft.com/office/powerpoint/2010/main" val="910906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8</a:t>
            </a:fld>
            <a:endParaRPr lang="en-US"/>
          </a:p>
        </p:txBody>
      </p:sp>
    </p:spTree>
    <p:extLst>
      <p:ext uri="{BB962C8B-B14F-4D97-AF65-F5344CB8AC3E}">
        <p14:creationId xmlns:p14="http://schemas.microsoft.com/office/powerpoint/2010/main" val="37889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ok.  The</a:t>
            </a:r>
            <a:r>
              <a:rPr lang="en-US" baseline="0" dirty="0" smtClean="0"/>
              <a:t> things I am suggesting here are in the scope of one or two days of work for an engineer and will pay off hundreds of times over.  But as always, you will make the choice of what is right for you and when.  My goal here is to hopefully make you aware of some options and why you might want to use them. </a:t>
            </a:r>
            <a:endParaRPr lang="en-US" baseline="0" dirty="0" smtClean="0"/>
          </a:p>
          <a:p>
            <a:endParaRPr lang="en-US" baseline="0" dirty="0" smtClean="0"/>
          </a:p>
          <a:p>
            <a:endParaRPr lang="en-US" baseline="0" dirty="0" smtClean="0"/>
          </a:p>
          <a:p>
            <a:r>
              <a:rPr lang="en-US" baseline="0" dirty="0" smtClean="0"/>
              <a:t>When you hit points of scale that make sense to adopt some of these.  </a:t>
            </a:r>
            <a:endParaRPr lang="en-US" dirty="0"/>
          </a:p>
        </p:txBody>
      </p:sp>
      <p:sp>
        <p:nvSpPr>
          <p:cNvPr id="4" name="Slide Number Placeholder 3"/>
          <p:cNvSpPr>
            <a:spLocks noGrp="1"/>
          </p:cNvSpPr>
          <p:nvPr>
            <p:ph type="sldNum" sz="quarter" idx="10"/>
          </p:nvPr>
        </p:nvSpPr>
        <p:spPr/>
        <p:txBody>
          <a:bodyPr/>
          <a:lstStyle/>
          <a:p>
            <a:fld id="{438750E5-3F3D-F24F-9FBE-44A669F2CDF0}" type="slidenum">
              <a:rPr lang="en-US" smtClean="0"/>
              <a:t>9</a:t>
            </a:fld>
            <a:endParaRPr lang="en-US"/>
          </a:p>
        </p:txBody>
      </p:sp>
    </p:spTree>
    <p:extLst>
      <p:ext uri="{BB962C8B-B14F-4D97-AF65-F5344CB8AC3E}">
        <p14:creationId xmlns:p14="http://schemas.microsoft.com/office/powerpoint/2010/main" val="74024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6/26/13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6/26/13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6/26/13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6/26/13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ucida Grande"/>
              </a:defRPr>
            </a:lvl1pPr>
          </a:lstStyle>
          <a:p>
            <a:fld id="{6BFECD78-3C8E-49F2-8FAB-59489D168ABB}" type="datetimeFigureOut">
              <a:rPr lang="en-US" smtClean="0"/>
              <a:pPr/>
              <a:t>6/26/13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ucida Grande"/>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ucida Grande"/>
              </a:defRPr>
            </a:lvl1pPr>
          </a:lstStyle>
          <a:p>
            <a:fld id="{0FB56013-B943-42BA-886F-6F9D4EB85E9D}"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Lucida Grande"/>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Lucida Grande"/>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Lucida Grande"/>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Lucida Grande"/>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Lucida Grande"/>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Lucida Grande"/>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Moving Fast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5661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Infrastructure </a:t>
            </a:r>
            <a:r>
              <a:rPr lang="en-US" b="1" dirty="0" smtClean="0"/>
              <a:t>Automation</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74167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in a million happens. </a:t>
            </a:r>
            <a:r>
              <a:rPr lang="en-US" b="1" dirty="0" smtClean="0"/>
              <a:t>Often.</a:t>
            </a:r>
            <a:r>
              <a:rPr lang="en-US" dirty="0" smtClean="0"/>
              <a:t> </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846450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Respond to </a:t>
            </a:r>
            <a:r>
              <a:rPr lang="en-US" b="1" dirty="0" smtClean="0"/>
              <a:t>Crisis</a:t>
            </a:r>
            <a:endParaRPr lang="en-US" b="1" dirty="0"/>
          </a:p>
        </p:txBody>
      </p:sp>
      <p:sp>
        <p:nvSpPr>
          <p:cNvPr id="3" name="Subtitle 2"/>
          <p:cNvSpPr>
            <a:spLocks noGrp="1"/>
          </p:cNvSpPr>
          <p:nvPr>
            <p:ph type="subTitle" idx="1"/>
          </p:nvPr>
        </p:nvSpPr>
        <p:spPr/>
        <p:txBody>
          <a:bodyPr/>
          <a:lstStyle/>
          <a:p>
            <a:r>
              <a:rPr lang="en-US" i="1" dirty="0" smtClean="0"/>
              <a:t>There’s a TechCrunch article tomorrow and the servers just </a:t>
            </a:r>
            <a:r>
              <a:rPr lang="en-US" b="1" i="1" dirty="0" smtClean="0"/>
              <a:t>exploded</a:t>
            </a:r>
            <a:r>
              <a:rPr lang="en-US" i="1" dirty="0" smtClean="0"/>
              <a:t>.</a:t>
            </a:r>
            <a:endParaRPr lang="en-US" i="1" dirty="0"/>
          </a:p>
        </p:txBody>
      </p:sp>
    </p:spTree>
    <p:extLst>
      <p:ext uri="{BB962C8B-B14F-4D97-AF65-F5344CB8AC3E}">
        <p14:creationId xmlns:p14="http://schemas.microsoft.com/office/powerpoint/2010/main" val="26931824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other engineer just had a </a:t>
            </a:r>
            <a:r>
              <a:rPr lang="en-US" b="1" dirty="0" smtClean="0"/>
              <a:t>kid</a:t>
            </a:r>
            <a:r>
              <a:rPr lang="en-US" dirty="0" smtClean="0"/>
              <a:t>.</a:t>
            </a:r>
            <a:endParaRPr lang="en-US" dirty="0"/>
          </a:p>
        </p:txBody>
      </p:sp>
      <p:sp>
        <p:nvSpPr>
          <p:cNvPr id="3" name="Subtitle 2"/>
          <p:cNvSpPr>
            <a:spLocks noGrp="1"/>
          </p:cNvSpPr>
          <p:nvPr>
            <p:ph type="subTitle" idx="1"/>
          </p:nvPr>
        </p:nvSpPr>
        <p:spPr/>
        <p:txBody>
          <a:bodyPr/>
          <a:lstStyle/>
          <a:p>
            <a:r>
              <a:rPr lang="en-US" i="1" dirty="0" smtClean="0"/>
              <a:t>And the entire </a:t>
            </a:r>
            <a:r>
              <a:rPr lang="en-US" b="1" i="1" dirty="0" smtClean="0"/>
              <a:t>EVERYTHING</a:t>
            </a:r>
            <a:r>
              <a:rPr lang="en-US" i="1" dirty="0" smtClean="0"/>
              <a:t> crashed</a:t>
            </a:r>
            <a:r>
              <a:rPr lang="en-US" i="1" dirty="0"/>
              <a:t> </a:t>
            </a:r>
            <a:r>
              <a:rPr lang="en-US" i="1" dirty="0" smtClean="0"/>
              <a:t>while doing critical customer/investor demos. </a:t>
            </a:r>
            <a:endParaRPr lang="en-US" i="1" dirty="0"/>
          </a:p>
        </p:txBody>
      </p:sp>
    </p:spTree>
    <p:extLst>
      <p:ext uri="{BB962C8B-B14F-4D97-AF65-F5344CB8AC3E}">
        <p14:creationId xmlns:p14="http://schemas.microsoft.com/office/powerpoint/2010/main" val="33774628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Those </a:t>
            </a:r>
            <a:r>
              <a:rPr lang="en-US" b="1" dirty="0" smtClean="0"/>
              <a:t>really</a:t>
            </a:r>
            <a:r>
              <a:rPr lang="en-US" dirty="0" smtClean="0"/>
              <a:t> </a:t>
            </a:r>
            <a:r>
              <a:rPr lang="en-US" b="1" dirty="0" smtClean="0"/>
              <a:t>happened</a:t>
            </a:r>
            <a:r>
              <a:rPr lang="en-US" dirty="0" smtClean="0"/>
              <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3289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r>
              <a:rPr lang="en-US" dirty="0" smtClean="0"/>
              <a:t>Puppet </a:t>
            </a:r>
            <a:r>
              <a:rPr lang="en-US" sz="1800" dirty="0" smtClean="0"/>
              <a:t>(http://puppetlabs.com)</a:t>
            </a:r>
          </a:p>
          <a:p>
            <a:r>
              <a:rPr lang="en-US" dirty="0" smtClean="0"/>
              <a:t>Chef </a:t>
            </a:r>
            <a:r>
              <a:rPr lang="en-US" sz="1800" dirty="0" smtClean="0"/>
              <a:t>(http://opscode.com)</a:t>
            </a:r>
          </a:p>
          <a:p>
            <a:r>
              <a:rPr lang="en-US" dirty="0" smtClean="0"/>
              <a:t>Ansible </a:t>
            </a:r>
            <a:r>
              <a:rPr lang="en-US" sz="1800" dirty="0" smtClean="0"/>
              <a:t>(http://ansibleworks.com)</a:t>
            </a:r>
          </a:p>
          <a:p>
            <a:r>
              <a:rPr lang="en-US" dirty="0" smtClean="0"/>
              <a:t>Other </a:t>
            </a:r>
            <a:r>
              <a:rPr lang="en-US" sz="1800" dirty="0" smtClean="0"/>
              <a:t>(Salt, Cloudera Manager, etc)</a:t>
            </a:r>
            <a:endParaRPr lang="en-US" sz="1800" dirty="0"/>
          </a:p>
        </p:txBody>
      </p:sp>
    </p:spTree>
    <p:extLst>
      <p:ext uri="{BB962C8B-B14F-4D97-AF65-F5344CB8AC3E}">
        <p14:creationId xmlns:p14="http://schemas.microsoft.com/office/powerpoint/2010/main" val="23860755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One more thing.</a:t>
            </a:r>
            <a:endParaRPr lang="en-US" dirty="0"/>
          </a:p>
        </p:txBody>
      </p:sp>
      <p:sp>
        <p:nvSpPr>
          <p:cNvPr id="5" name="Subtitle 4"/>
          <p:cNvSpPr>
            <a:spLocks noGrp="1"/>
          </p:cNvSpPr>
          <p:nvPr>
            <p:ph type="subTitle" idx="1"/>
          </p:nvPr>
        </p:nvSpPr>
        <p:spPr/>
        <p:txBody>
          <a:bodyPr/>
          <a:lstStyle/>
          <a:p>
            <a:r>
              <a:rPr lang="en-US" b="1" dirty="0" smtClean="0"/>
              <a:t>Vagrant</a:t>
            </a:r>
            <a:r>
              <a:rPr lang="en-US" dirty="0" smtClean="0"/>
              <a:t>.  It’s pretty awesome.</a:t>
            </a:r>
            <a:endParaRPr lang="en-US" dirty="0"/>
          </a:p>
        </p:txBody>
      </p:sp>
    </p:spTree>
    <p:extLst>
      <p:ext uri="{BB962C8B-B14F-4D97-AF65-F5344CB8AC3E}">
        <p14:creationId xmlns:p14="http://schemas.microsoft.com/office/powerpoint/2010/main" val="35757628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a:t>
            </a:r>
            <a:r>
              <a:rPr lang="en-US" b="1" dirty="0" smtClean="0"/>
              <a:t>Monitoring</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41799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You can’t </a:t>
            </a:r>
            <a:r>
              <a:rPr lang="en-US" b="1" dirty="0" smtClean="0"/>
              <a:t>____</a:t>
            </a:r>
            <a:r>
              <a:rPr lang="en-US" dirty="0" smtClean="0"/>
              <a:t> what you don’t </a:t>
            </a:r>
            <a:r>
              <a:rPr lang="en-US" b="1" dirty="0" smtClean="0"/>
              <a:t>measure</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53218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 your application </a:t>
            </a:r>
            <a:r>
              <a:rPr lang="en-US" b="1" dirty="0" smtClean="0"/>
              <a:t>down</a:t>
            </a:r>
            <a:r>
              <a:rPr lang="en-US" dirty="0" smtClean="0"/>
              <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80682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Moving Fast</a:t>
            </a:r>
            <a:endParaRPr lang="en-US" dirty="0"/>
          </a:p>
        </p:txBody>
      </p:sp>
      <p:sp>
        <p:nvSpPr>
          <p:cNvPr id="3" name="Subtitle 2"/>
          <p:cNvSpPr>
            <a:spLocks noGrp="1"/>
          </p:cNvSpPr>
          <p:nvPr>
            <p:ph type="subTitle" idx="1"/>
          </p:nvPr>
        </p:nvSpPr>
        <p:spPr/>
        <p:txBody>
          <a:bodyPr/>
          <a:lstStyle/>
          <a:p>
            <a:r>
              <a:rPr lang="en-US" b="1" i="1" dirty="0" smtClean="0"/>
              <a:t>Oh god, it hurts.</a:t>
            </a:r>
            <a:endParaRPr lang="en-US" b="1" i="1" dirty="0"/>
          </a:p>
        </p:txBody>
      </p:sp>
    </p:spTree>
    <p:extLst>
      <p:ext uri="{BB962C8B-B14F-4D97-AF65-F5344CB8AC3E}">
        <p14:creationId xmlns:p14="http://schemas.microsoft.com/office/powerpoint/2010/main" val="194881129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Identification</a:t>
            </a:r>
            <a:r>
              <a:rPr lang="en-US" dirty="0" smtClean="0"/>
              <a:t> and </a:t>
            </a:r>
            <a:r>
              <a:rPr lang="en-US" b="1" dirty="0" smtClean="0"/>
              <a:t>Notification</a:t>
            </a:r>
            <a:endParaRPr lang="en-US" b="1" dirty="0"/>
          </a:p>
        </p:txBody>
      </p:sp>
      <p:sp>
        <p:nvSpPr>
          <p:cNvPr id="3" name="Subtitle 2"/>
          <p:cNvSpPr>
            <a:spLocks noGrp="1"/>
          </p:cNvSpPr>
          <p:nvPr>
            <p:ph type="subTitle" idx="1"/>
          </p:nvPr>
        </p:nvSpPr>
        <p:spPr/>
        <p:txBody>
          <a:bodyPr/>
          <a:lstStyle/>
          <a:p>
            <a:r>
              <a:rPr lang="en-US" i="1" dirty="0" smtClean="0"/>
              <a:t>aka, Monitoring and Alerting</a:t>
            </a:r>
            <a:endParaRPr lang="en-US" i="1" dirty="0"/>
          </a:p>
        </p:txBody>
      </p:sp>
    </p:spTree>
    <p:extLst>
      <p:ext uri="{BB962C8B-B14F-4D97-AF65-F5344CB8AC3E}">
        <p14:creationId xmlns:p14="http://schemas.microsoft.com/office/powerpoint/2010/main" val="30689906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r>
              <a:rPr lang="en-US" b="1" dirty="0" smtClean="0"/>
              <a:t>good</a:t>
            </a:r>
            <a:r>
              <a:rPr lang="en-US" dirty="0" smtClean="0"/>
              <a:t> news.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79601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(Monitoring)</a:t>
            </a:r>
            <a:endParaRPr lang="en-US" dirty="0"/>
          </a:p>
        </p:txBody>
      </p:sp>
      <p:sp>
        <p:nvSpPr>
          <p:cNvPr id="3" name="Content Placeholder 2"/>
          <p:cNvSpPr>
            <a:spLocks noGrp="1"/>
          </p:cNvSpPr>
          <p:nvPr>
            <p:ph idx="1"/>
          </p:nvPr>
        </p:nvSpPr>
        <p:spPr/>
        <p:txBody>
          <a:bodyPr/>
          <a:lstStyle/>
          <a:p>
            <a:r>
              <a:rPr lang="en-US" dirty="0" smtClean="0"/>
              <a:t>Nagios </a:t>
            </a:r>
            <a:r>
              <a:rPr lang="en-US" sz="1800" dirty="0" smtClean="0"/>
              <a:t>(http://nagios.org)</a:t>
            </a:r>
          </a:p>
          <a:p>
            <a:r>
              <a:rPr lang="en-US" dirty="0" smtClean="0"/>
              <a:t>Ganglia </a:t>
            </a:r>
            <a:r>
              <a:rPr lang="en-US" sz="1800" dirty="0" smtClean="0"/>
              <a:t>(http://ganglia.sourceforge.net)</a:t>
            </a:r>
          </a:p>
          <a:p>
            <a:r>
              <a:rPr lang="en-US" dirty="0" smtClean="0"/>
              <a:t>Riemann </a:t>
            </a:r>
            <a:r>
              <a:rPr lang="en-US" sz="1800" dirty="0" smtClean="0"/>
              <a:t>(http://riemann.io)</a:t>
            </a:r>
          </a:p>
          <a:p>
            <a:r>
              <a:rPr lang="en-US" dirty="0" smtClean="0"/>
              <a:t>Boundary </a:t>
            </a:r>
            <a:r>
              <a:rPr lang="en-US" sz="1800" dirty="0" smtClean="0"/>
              <a:t>(http://boundary.com)</a:t>
            </a:r>
          </a:p>
          <a:p>
            <a:endParaRPr lang="en-US" dirty="0"/>
          </a:p>
        </p:txBody>
      </p:sp>
    </p:spTree>
    <p:extLst>
      <p:ext uri="{BB962C8B-B14F-4D97-AF65-F5344CB8AC3E}">
        <p14:creationId xmlns:p14="http://schemas.microsoft.com/office/powerpoint/2010/main" val="39699418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(Alerting)</a:t>
            </a:r>
            <a:endParaRPr lang="en-US" dirty="0"/>
          </a:p>
        </p:txBody>
      </p:sp>
      <p:sp>
        <p:nvSpPr>
          <p:cNvPr id="3" name="Content Placeholder 2"/>
          <p:cNvSpPr>
            <a:spLocks noGrp="1"/>
          </p:cNvSpPr>
          <p:nvPr>
            <p:ph idx="1"/>
          </p:nvPr>
        </p:nvSpPr>
        <p:spPr/>
        <p:txBody>
          <a:bodyPr/>
          <a:lstStyle/>
          <a:p>
            <a:r>
              <a:rPr lang="en-US" dirty="0" smtClean="0"/>
              <a:t>PagerDuty </a:t>
            </a:r>
            <a:r>
              <a:rPr lang="en-US" sz="1800" dirty="0" smtClean="0"/>
              <a:t>(http://pagerduty.com)</a:t>
            </a:r>
          </a:p>
          <a:p>
            <a:r>
              <a:rPr lang="en-US" dirty="0" smtClean="0"/>
              <a:t>OpsGenie </a:t>
            </a:r>
            <a:r>
              <a:rPr lang="en-US" sz="1800" dirty="0" smtClean="0"/>
              <a:t>(http://opsgenie.com)</a:t>
            </a:r>
          </a:p>
          <a:p>
            <a:r>
              <a:rPr lang="en-US" dirty="0" smtClean="0"/>
              <a:t>Plain ol’ email</a:t>
            </a:r>
          </a:p>
          <a:p>
            <a:endParaRPr lang="en-US" dirty="0"/>
          </a:p>
        </p:txBody>
      </p:sp>
    </p:spTree>
    <p:extLst>
      <p:ext uri="{BB962C8B-B14F-4D97-AF65-F5344CB8AC3E}">
        <p14:creationId xmlns:p14="http://schemas.microsoft.com/office/powerpoint/2010/main" val="31735747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User </a:t>
            </a:r>
            <a:r>
              <a:rPr lang="en-US" b="1" dirty="0" smtClean="0"/>
              <a:t>Monitoring</a:t>
            </a:r>
            <a:endParaRPr lang="en-US"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271589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Make better decisions by using numbers</a:t>
            </a:r>
            <a:endParaRPr lang="en-US" dirty="0"/>
          </a:p>
        </p:txBody>
      </p:sp>
      <p:sp>
        <p:nvSpPr>
          <p:cNvPr id="5" name="Subtitle 4"/>
          <p:cNvSpPr>
            <a:spLocks noGrp="1"/>
          </p:cNvSpPr>
          <p:nvPr>
            <p:ph type="subTitle" idx="1"/>
          </p:nvPr>
        </p:nvSpPr>
        <p:spPr/>
        <p:txBody>
          <a:bodyPr/>
          <a:lstStyle/>
          <a:p>
            <a:r>
              <a:rPr lang="en-US" i="1" dirty="0" smtClean="0"/>
              <a:t>-Coda Hale</a:t>
            </a:r>
            <a:endParaRPr lang="en-US" i="1" dirty="0"/>
          </a:p>
        </p:txBody>
      </p:sp>
    </p:spTree>
    <p:extLst>
      <p:ext uri="{BB962C8B-B14F-4D97-AF65-F5344CB8AC3E}">
        <p14:creationId xmlns:p14="http://schemas.microsoft.com/office/powerpoint/2010/main" val="19555859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Validating</a:t>
            </a:r>
            <a:r>
              <a:rPr lang="en-US" dirty="0" smtClean="0"/>
              <a:t> your assumptions.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72583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Learning the </a:t>
            </a:r>
            <a:r>
              <a:rPr lang="en-US" b="1" dirty="0" smtClean="0"/>
              <a:t>Why?</a:t>
            </a:r>
            <a:endParaRPr lang="en-US" b="1"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8897461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Laying a </a:t>
            </a:r>
            <a:r>
              <a:rPr lang="en-US" b="1" dirty="0" smtClean="0"/>
              <a:t>foundation</a:t>
            </a:r>
            <a:r>
              <a:rPr lang="en-US" dirty="0" smtClean="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07566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(Paid)</a:t>
            </a:r>
            <a:endParaRPr lang="en-US" dirty="0"/>
          </a:p>
        </p:txBody>
      </p:sp>
      <p:sp>
        <p:nvSpPr>
          <p:cNvPr id="3" name="Content Placeholder 2"/>
          <p:cNvSpPr>
            <a:spLocks noGrp="1"/>
          </p:cNvSpPr>
          <p:nvPr>
            <p:ph idx="1"/>
          </p:nvPr>
        </p:nvSpPr>
        <p:spPr/>
        <p:txBody>
          <a:bodyPr/>
          <a:lstStyle/>
          <a:p>
            <a:r>
              <a:rPr lang="en-US" dirty="0" smtClean="0"/>
              <a:t>KISSMetrics </a:t>
            </a:r>
            <a:r>
              <a:rPr lang="en-US" sz="1800" dirty="0" smtClean="0"/>
              <a:t>(http://kissmetrics.com)</a:t>
            </a:r>
          </a:p>
          <a:p>
            <a:r>
              <a:rPr lang="en-US" dirty="0" smtClean="0"/>
              <a:t>Mixpanel </a:t>
            </a:r>
            <a:r>
              <a:rPr lang="en-US" sz="1800" dirty="0" smtClean="0"/>
              <a:t>(http://mixpanel.com)</a:t>
            </a:r>
          </a:p>
          <a:p>
            <a:r>
              <a:rPr lang="en-US" dirty="0" smtClean="0"/>
              <a:t>Clicky </a:t>
            </a:r>
            <a:r>
              <a:rPr lang="en-US" sz="1800" dirty="0" smtClean="0"/>
              <a:t>(http://clicky.com)</a:t>
            </a:r>
          </a:p>
          <a:p>
            <a:r>
              <a:rPr lang="en-US" dirty="0" smtClean="0"/>
              <a:t>trak.io </a:t>
            </a:r>
            <a:r>
              <a:rPr lang="en-US" sz="1800" dirty="0" smtClean="0"/>
              <a:t>(http://trak.io) </a:t>
            </a:r>
            <a:r>
              <a:rPr lang="en-US" sz="1800" i="1" dirty="0" smtClean="0"/>
              <a:t>in beta</a:t>
            </a:r>
          </a:p>
          <a:p>
            <a:r>
              <a:rPr lang="en-US" dirty="0" smtClean="0"/>
              <a:t>Google Analytics </a:t>
            </a:r>
            <a:r>
              <a:rPr lang="en-US" sz="1800" dirty="0" smtClean="0"/>
              <a:t>(http://google.com/analytics)</a:t>
            </a:r>
          </a:p>
          <a:p>
            <a:r>
              <a:rPr lang="en-US" dirty="0"/>
              <a:t>Librato</a:t>
            </a:r>
            <a:r>
              <a:rPr lang="en-US" sz="1800" dirty="0"/>
              <a:t> (https://</a:t>
            </a:r>
            <a:r>
              <a:rPr lang="en-US" sz="1800" dirty="0" smtClean="0"/>
              <a:t>metrics.librato.com)</a:t>
            </a:r>
            <a:endParaRPr lang="en-US" sz="1800" dirty="0"/>
          </a:p>
        </p:txBody>
      </p:sp>
    </p:spTree>
    <p:extLst>
      <p:ext uri="{BB962C8B-B14F-4D97-AF65-F5344CB8AC3E}">
        <p14:creationId xmlns:p14="http://schemas.microsoft.com/office/powerpoint/2010/main" val="8951366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Moving Fast</a:t>
            </a:r>
            <a:endParaRPr lang="en-US" dirty="0"/>
          </a:p>
        </p:txBody>
      </p:sp>
      <p:sp>
        <p:nvSpPr>
          <p:cNvPr id="3" name="Subtitle 2"/>
          <p:cNvSpPr>
            <a:spLocks noGrp="1"/>
          </p:cNvSpPr>
          <p:nvPr>
            <p:ph type="subTitle" idx="1"/>
          </p:nvPr>
        </p:nvSpPr>
        <p:spPr/>
        <p:txBody>
          <a:bodyPr/>
          <a:lstStyle/>
          <a:p>
            <a:r>
              <a:rPr lang="en-US" b="1" i="1" strike="sngStrike" dirty="0" smtClean="0"/>
              <a:t>Oh god, it hurts.</a:t>
            </a:r>
            <a:endParaRPr lang="en-US" b="1" i="1" strike="sngStrike" dirty="0"/>
          </a:p>
        </p:txBody>
      </p:sp>
    </p:spTree>
    <p:extLst>
      <p:ext uri="{BB962C8B-B14F-4D97-AF65-F5344CB8AC3E}">
        <p14:creationId xmlns:p14="http://schemas.microsoft.com/office/powerpoint/2010/main" val="3611725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(DIY)</a:t>
            </a:r>
            <a:endParaRPr lang="en-US" dirty="0"/>
          </a:p>
        </p:txBody>
      </p:sp>
      <p:sp>
        <p:nvSpPr>
          <p:cNvPr id="3" name="Content Placeholder 2"/>
          <p:cNvSpPr>
            <a:spLocks noGrp="1"/>
          </p:cNvSpPr>
          <p:nvPr>
            <p:ph idx="1"/>
          </p:nvPr>
        </p:nvSpPr>
        <p:spPr/>
        <p:txBody>
          <a:bodyPr/>
          <a:lstStyle/>
          <a:p>
            <a:r>
              <a:rPr lang="en-US" dirty="0" smtClean="0"/>
              <a:t>Metrics:</a:t>
            </a:r>
          </a:p>
          <a:p>
            <a:pPr lvl="1"/>
            <a:r>
              <a:rPr lang="en-US" dirty="0" smtClean="0"/>
              <a:t>JVM: </a:t>
            </a:r>
            <a:r>
              <a:rPr lang="en-US" sz="2100" dirty="0" smtClean="0"/>
              <a:t>https://github.com/codahale/metrics</a:t>
            </a:r>
          </a:p>
          <a:p>
            <a:pPr lvl="1"/>
            <a:r>
              <a:rPr lang="en-US" dirty="0" smtClean="0"/>
              <a:t>Ruby: </a:t>
            </a:r>
            <a:r>
              <a:rPr lang="en-US" sz="2100" dirty="0" smtClean="0"/>
              <a:t>https://github.com/eric/metriks</a:t>
            </a:r>
          </a:p>
          <a:p>
            <a:pPr lvl="1"/>
            <a:r>
              <a:rPr lang="en-US" dirty="0" smtClean="0"/>
              <a:t>Python: </a:t>
            </a:r>
            <a:r>
              <a:rPr lang="en-US" sz="2100" dirty="0" smtClean="0"/>
              <a:t>https://github.com/Cue/scales</a:t>
            </a:r>
          </a:p>
          <a:p>
            <a:pPr lvl="1"/>
            <a:r>
              <a:rPr lang="en-US" dirty="0"/>
              <a:t>Node</a:t>
            </a:r>
            <a:r>
              <a:rPr lang="en-US" sz="3200" dirty="0"/>
              <a:t>:</a:t>
            </a:r>
            <a:r>
              <a:rPr lang="en-US" sz="2100" dirty="0"/>
              <a:t> https://github.com/mikejihbe/metrics</a:t>
            </a:r>
            <a:endParaRPr lang="en-US" sz="2100" dirty="0" smtClean="0"/>
          </a:p>
          <a:p>
            <a:r>
              <a:rPr lang="en-US" dirty="0" smtClean="0"/>
              <a:t>Graphite:  </a:t>
            </a:r>
            <a:r>
              <a:rPr lang="en-US" sz="2500" dirty="0" smtClean="0"/>
              <a:t>http://graphite.wikidot.com</a:t>
            </a:r>
            <a:endParaRPr lang="en-US" sz="2500" dirty="0"/>
          </a:p>
        </p:txBody>
      </p:sp>
    </p:spTree>
    <p:extLst>
      <p:ext uri="{BB962C8B-B14F-4D97-AF65-F5344CB8AC3E}">
        <p14:creationId xmlns:p14="http://schemas.microsoft.com/office/powerpoint/2010/main" val="36397841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Delivering</a:t>
            </a:r>
            <a:r>
              <a:rPr lang="en-US" dirty="0" smtClean="0"/>
              <a:t>.</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646782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Automate.</a:t>
            </a:r>
            <a:endParaRPr lang="en-US" b="1" dirty="0"/>
          </a:p>
        </p:txBody>
      </p:sp>
      <p:sp>
        <p:nvSpPr>
          <p:cNvPr id="3" name="Subtitle 2"/>
          <p:cNvSpPr>
            <a:spLocks noGrp="1"/>
          </p:cNvSpPr>
          <p:nvPr>
            <p:ph type="subTitle" idx="1"/>
          </p:nvPr>
        </p:nvSpPr>
        <p:spPr/>
        <p:txBody>
          <a:bodyPr/>
          <a:lstStyle/>
          <a:p>
            <a:r>
              <a:rPr lang="en-US" i="1" dirty="0" smtClean="0"/>
              <a:t>Builds, deployments, rollbacks, migrations, etc.</a:t>
            </a:r>
            <a:endParaRPr lang="en-US" i="1" dirty="0"/>
          </a:p>
        </p:txBody>
      </p:sp>
    </p:spTree>
    <p:extLst>
      <p:ext uri="{BB962C8B-B14F-4D97-AF65-F5344CB8AC3E}">
        <p14:creationId xmlns:p14="http://schemas.microsoft.com/office/powerpoint/2010/main" val="30271378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Doing it </a:t>
            </a:r>
            <a:r>
              <a:rPr lang="en-US" b="1" dirty="0" smtClean="0"/>
              <a:t>constantly</a:t>
            </a:r>
            <a:r>
              <a:rPr lang="en-US" dirty="0" smtClean="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19409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Alphas, Betas, A/B, etc.</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8094341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(CI)</a:t>
            </a:r>
            <a:endParaRPr lang="en-US" dirty="0"/>
          </a:p>
        </p:txBody>
      </p:sp>
      <p:sp>
        <p:nvSpPr>
          <p:cNvPr id="3" name="Content Placeholder 2"/>
          <p:cNvSpPr>
            <a:spLocks noGrp="1"/>
          </p:cNvSpPr>
          <p:nvPr>
            <p:ph idx="1"/>
          </p:nvPr>
        </p:nvSpPr>
        <p:spPr/>
        <p:txBody>
          <a:bodyPr/>
          <a:lstStyle/>
          <a:p>
            <a:r>
              <a:rPr lang="en-US" dirty="0"/>
              <a:t>Jenkins </a:t>
            </a:r>
            <a:r>
              <a:rPr lang="en-US" sz="1800" dirty="0"/>
              <a:t>(http://jenkins-ci.org</a:t>
            </a:r>
            <a:r>
              <a:rPr lang="en-US" sz="1800" dirty="0" smtClean="0"/>
              <a:t>/)</a:t>
            </a:r>
          </a:p>
          <a:p>
            <a:r>
              <a:rPr lang="en-US" dirty="0"/>
              <a:t>Travis-CI </a:t>
            </a:r>
            <a:r>
              <a:rPr lang="en-US" sz="1800" dirty="0"/>
              <a:t>(https://travis-ci.org</a:t>
            </a:r>
            <a:r>
              <a:rPr lang="en-US" sz="1800" dirty="0" smtClean="0"/>
              <a:t>/)</a:t>
            </a:r>
          </a:p>
        </p:txBody>
      </p:sp>
    </p:spTree>
    <p:extLst>
      <p:ext uri="{BB962C8B-B14F-4D97-AF65-F5344CB8AC3E}">
        <p14:creationId xmlns:p14="http://schemas.microsoft.com/office/powerpoint/2010/main" val="329680697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(Deployment)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Capistrano </a:t>
            </a:r>
            <a:r>
              <a:rPr lang="en-US" sz="1800" dirty="0"/>
              <a:t>(https://github.com/capistrano/</a:t>
            </a:r>
            <a:r>
              <a:rPr lang="en-US" sz="1800" dirty="0" smtClean="0"/>
              <a:t>capistrano)</a:t>
            </a:r>
          </a:p>
          <a:p>
            <a:r>
              <a:rPr lang="en-US" dirty="0"/>
              <a:t>Fabric </a:t>
            </a:r>
            <a:r>
              <a:rPr lang="en-US" sz="1800" dirty="0" smtClean="0"/>
              <a:t>(http://fabfile.org)</a:t>
            </a:r>
          </a:p>
          <a:p>
            <a:r>
              <a:rPr lang="en-US" dirty="0" smtClean="0"/>
              <a:t>Packaging</a:t>
            </a:r>
          </a:p>
          <a:p>
            <a:pPr lvl="1"/>
            <a:r>
              <a:rPr lang="en-US" dirty="0" smtClean="0"/>
              <a:t>Ruby</a:t>
            </a:r>
          </a:p>
          <a:p>
            <a:pPr lvl="2"/>
            <a:r>
              <a:rPr lang="en-US" dirty="0" smtClean="0"/>
              <a:t>https://rubygems.org </a:t>
            </a:r>
          </a:p>
          <a:p>
            <a:pPr lvl="2"/>
            <a:r>
              <a:rPr lang="en-US" dirty="0" smtClean="0"/>
              <a:t>https://getbundler.com</a:t>
            </a:r>
          </a:p>
          <a:p>
            <a:pPr lvl="1"/>
            <a:r>
              <a:rPr lang="en-US" dirty="0"/>
              <a:t>Python </a:t>
            </a:r>
            <a:endParaRPr lang="en-US" dirty="0" smtClean="0"/>
          </a:p>
          <a:p>
            <a:pPr lvl="2"/>
            <a:r>
              <a:rPr lang="en-US" dirty="0" smtClean="0"/>
              <a:t>https</a:t>
            </a:r>
            <a:r>
              <a:rPr lang="en-US" dirty="0"/>
              <a:t>://github.com/pypa/</a:t>
            </a:r>
            <a:r>
              <a:rPr lang="en-US" dirty="0" smtClean="0"/>
              <a:t>pip</a:t>
            </a:r>
          </a:p>
          <a:p>
            <a:pPr lvl="1"/>
            <a:r>
              <a:rPr lang="en-US" dirty="0" smtClean="0"/>
              <a:t>Node</a:t>
            </a:r>
          </a:p>
          <a:p>
            <a:pPr lvl="2"/>
            <a:r>
              <a:rPr lang="en-US" dirty="0" smtClean="0"/>
              <a:t>https://npmjs.org</a:t>
            </a:r>
            <a:endParaRPr lang="en-US" dirty="0"/>
          </a:p>
        </p:txBody>
      </p:sp>
    </p:spTree>
    <p:extLst>
      <p:ext uri="{BB962C8B-B14F-4D97-AF65-F5344CB8AC3E}">
        <p14:creationId xmlns:p14="http://schemas.microsoft.com/office/powerpoint/2010/main" val="184648917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(Flags/Traffic Split)</a:t>
            </a:r>
            <a:endParaRPr lang="en-US" dirty="0"/>
          </a:p>
        </p:txBody>
      </p:sp>
      <p:sp>
        <p:nvSpPr>
          <p:cNvPr id="3" name="Content Placeholder 2"/>
          <p:cNvSpPr>
            <a:spLocks noGrp="1"/>
          </p:cNvSpPr>
          <p:nvPr>
            <p:ph idx="1"/>
          </p:nvPr>
        </p:nvSpPr>
        <p:spPr/>
        <p:txBody>
          <a:bodyPr/>
          <a:lstStyle/>
          <a:p>
            <a:r>
              <a:rPr lang="en-US" dirty="0" smtClean="0"/>
              <a:t>Rollout </a:t>
            </a:r>
            <a:r>
              <a:rPr lang="en-US" sz="1800" dirty="0" smtClean="0"/>
              <a:t>(https://github.com/bitlove/rollout)</a:t>
            </a:r>
          </a:p>
          <a:p>
            <a:r>
              <a:rPr lang="en-US" dirty="0"/>
              <a:t>Proclaim </a:t>
            </a:r>
            <a:r>
              <a:rPr lang="en-US" sz="1800" dirty="0"/>
              <a:t>(https://github.com/asenchi/</a:t>
            </a:r>
            <a:r>
              <a:rPr lang="en-US" sz="1800" dirty="0" smtClean="0"/>
              <a:t>proclaim)</a:t>
            </a:r>
            <a:endParaRPr lang="en-US" sz="1800" dirty="0"/>
          </a:p>
          <a:p>
            <a:endParaRPr lang="en-US" dirty="0"/>
          </a:p>
        </p:txBody>
      </p:sp>
    </p:spTree>
    <p:extLst>
      <p:ext uri="{BB962C8B-B14F-4D97-AF65-F5344CB8AC3E}">
        <p14:creationId xmlns:p14="http://schemas.microsoft.com/office/powerpoint/2010/main" val="397984515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Move </a:t>
            </a:r>
            <a:r>
              <a:rPr lang="en-US" b="1" dirty="0" smtClean="0"/>
              <a:t>Fast.</a:t>
            </a:r>
            <a:r>
              <a:rPr lang="en-US" dirty="0" smtClean="0"/>
              <a:t>  </a:t>
            </a:r>
            <a:r>
              <a:rPr lang="en-US" b="1" dirty="0" smtClean="0"/>
              <a:t>Sustainably.</a:t>
            </a:r>
            <a:endParaRPr lang="en-US"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389516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Thank you!</a:t>
            </a:r>
            <a:endParaRPr lang="en-US"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20093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Ryan Tyer</a:t>
            </a:r>
            <a:endParaRPr lang="en-US" dirty="0"/>
          </a:p>
        </p:txBody>
      </p:sp>
      <p:sp>
        <p:nvSpPr>
          <p:cNvPr id="3" name="Content Placeholder 2"/>
          <p:cNvSpPr>
            <a:spLocks noGrp="1"/>
          </p:cNvSpPr>
          <p:nvPr>
            <p:ph idx="1"/>
          </p:nvPr>
        </p:nvSpPr>
        <p:spPr/>
        <p:txBody>
          <a:bodyPr>
            <a:normAutofit/>
          </a:bodyPr>
          <a:lstStyle/>
          <a:p>
            <a:r>
              <a:rPr lang="en-US" dirty="0" smtClean="0"/>
              <a:t>Principal Engineer @ Jive Software</a:t>
            </a:r>
          </a:p>
          <a:p>
            <a:r>
              <a:rPr lang="en-US" dirty="0" smtClean="0"/>
              <a:t>Engineer @ </a:t>
            </a:r>
            <a:r>
              <a:rPr lang="en-US" b="1" dirty="0" smtClean="0">
                <a:solidFill>
                  <a:srgbClr val="5EBF1E"/>
                </a:solidFill>
              </a:rPr>
              <a:t>Filtrbox</a:t>
            </a:r>
            <a:r>
              <a:rPr lang="en-US" dirty="0" smtClean="0">
                <a:solidFill>
                  <a:srgbClr val="5EBF1E"/>
                </a:solidFill>
              </a:rPr>
              <a:t> </a:t>
            </a:r>
            <a:r>
              <a:rPr lang="en-US" dirty="0" smtClean="0"/>
              <a:t>(TechStars 2007, acquired by Jive)</a:t>
            </a:r>
          </a:p>
          <a:p>
            <a:r>
              <a:rPr lang="en-US" dirty="0" smtClean="0"/>
              <a:t>Me:</a:t>
            </a:r>
            <a:endParaRPr lang="en-US" dirty="0"/>
          </a:p>
          <a:p>
            <a:pPr lvl="1"/>
            <a:r>
              <a:rPr lang="en-US" dirty="0" smtClean="0"/>
              <a:t>@rtyer</a:t>
            </a:r>
          </a:p>
          <a:p>
            <a:pPr lvl="1"/>
            <a:r>
              <a:rPr lang="en-US" dirty="0" smtClean="0"/>
              <a:t>http://github.com/rtyer</a:t>
            </a:r>
          </a:p>
          <a:p>
            <a:pPr lvl="1"/>
            <a:r>
              <a:rPr lang="en-US" dirty="0"/>
              <a:t>http:/</a:t>
            </a:r>
            <a:r>
              <a:rPr lang="en-US" dirty="0" smtClean="0"/>
              <a:t>/linkedin.com</a:t>
            </a:r>
            <a:r>
              <a:rPr lang="en-US" dirty="0"/>
              <a:t>/in/</a:t>
            </a:r>
            <a:r>
              <a:rPr lang="en-US" dirty="0" smtClean="0"/>
              <a:t>ryantyer</a:t>
            </a:r>
          </a:p>
          <a:p>
            <a:endParaRPr lang="en-US" dirty="0" smtClean="0"/>
          </a:p>
        </p:txBody>
      </p:sp>
    </p:spTree>
    <p:extLst>
      <p:ext uri="{BB962C8B-B14F-4D97-AF65-F5344CB8AC3E}">
        <p14:creationId xmlns:p14="http://schemas.microsoft.com/office/powerpoint/2010/main" val="17644120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t>
            </a:r>
            <a:r>
              <a:rPr lang="en-US" b="1" dirty="0" smtClean="0"/>
              <a:t>fast?</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156442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 </a:t>
            </a:r>
            <a:r>
              <a:rPr lang="en-US" b="1" dirty="0" smtClean="0"/>
              <a:t>heros</a:t>
            </a:r>
            <a:r>
              <a:rPr lang="en-US" dirty="0" smtClean="0"/>
              <a: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450871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Raise the </a:t>
            </a:r>
            <a:r>
              <a:rPr lang="en-US" b="1" dirty="0" smtClean="0"/>
              <a:t>Average</a:t>
            </a:r>
            <a:r>
              <a:rPr lang="en-US" dirty="0" smtClean="0"/>
              <a:t> Speed.</a:t>
            </a:r>
            <a:endParaRPr lang="en-US" dirty="0"/>
          </a:p>
        </p:txBody>
      </p:sp>
      <p:sp>
        <p:nvSpPr>
          <p:cNvPr id="3" name="Subtitle 2"/>
          <p:cNvSpPr>
            <a:spLocks noGrp="1"/>
          </p:cNvSpPr>
          <p:nvPr>
            <p:ph type="subTitle" idx="1"/>
          </p:nvPr>
        </p:nvSpPr>
        <p:spPr/>
        <p:txBody>
          <a:bodyPr/>
          <a:lstStyle/>
          <a:p>
            <a:r>
              <a:rPr lang="en-US" i="1" dirty="0" smtClean="0"/>
              <a:t>Not the max</a:t>
            </a:r>
            <a:endParaRPr lang="en-US" i="1" dirty="0"/>
          </a:p>
        </p:txBody>
      </p:sp>
    </p:spTree>
    <p:extLst>
      <p:ext uri="{BB962C8B-B14F-4D97-AF65-F5344CB8AC3E}">
        <p14:creationId xmlns:p14="http://schemas.microsoft.com/office/powerpoint/2010/main" val="1577531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How?</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2686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But, I am a </a:t>
            </a:r>
            <a:r>
              <a:rPr lang="en-US" b="1" dirty="0" smtClean="0"/>
              <a:t>startup</a:t>
            </a:r>
            <a:r>
              <a:rPr lang="en-US" dirty="0" smtClean="0"/>
              <a: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023180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520</TotalTime>
  <Words>1291</Words>
  <Application>Microsoft Macintosh PowerPoint</Application>
  <PresentationFormat>On-screen Show (4:3)</PresentationFormat>
  <Paragraphs>180</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 Black </vt:lpstr>
      <vt:lpstr>Moving Fast</vt:lpstr>
      <vt:lpstr>Moving Fast</vt:lpstr>
      <vt:lpstr>Moving Fast</vt:lpstr>
      <vt:lpstr>Ryan Tyer</vt:lpstr>
      <vt:lpstr>What is fast?</vt:lpstr>
      <vt:lpstr>No heros. </vt:lpstr>
      <vt:lpstr>Raise the Average Speed.</vt:lpstr>
      <vt:lpstr>How?</vt:lpstr>
      <vt:lpstr>But, I am a startup.</vt:lpstr>
      <vt:lpstr>Infrastructure Automation</vt:lpstr>
      <vt:lpstr>One in a million happens. Often. </vt:lpstr>
      <vt:lpstr>Respond to Crisis</vt:lpstr>
      <vt:lpstr>The other engineer just had a kid.</vt:lpstr>
      <vt:lpstr>Those really happened.</vt:lpstr>
      <vt:lpstr>Options</vt:lpstr>
      <vt:lpstr>One more thing.</vt:lpstr>
      <vt:lpstr>Application Monitoring</vt:lpstr>
      <vt:lpstr>You can’t ____ what you don’t measure. </vt:lpstr>
      <vt:lpstr>Is your application down?</vt:lpstr>
      <vt:lpstr>Identification and Notification</vt:lpstr>
      <vt:lpstr>The good news. </vt:lpstr>
      <vt:lpstr>Options (Monitoring)</vt:lpstr>
      <vt:lpstr>Options (Alerting)</vt:lpstr>
      <vt:lpstr>User Monitoring</vt:lpstr>
      <vt:lpstr>Make better decisions by using numbers</vt:lpstr>
      <vt:lpstr>Validating your assumptions.</vt:lpstr>
      <vt:lpstr>Learning the Why?</vt:lpstr>
      <vt:lpstr>Laying a foundation.</vt:lpstr>
      <vt:lpstr>Options (Paid)</vt:lpstr>
      <vt:lpstr>Options (DIY)</vt:lpstr>
      <vt:lpstr>Delivering.</vt:lpstr>
      <vt:lpstr>Automate.</vt:lpstr>
      <vt:lpstr>Doing it constantly.</vt:lpstr>
      <vt:lpstr>Alphas, Betas, A/B, etc.</vt:lpstr>
      <vt:lpstr>Options (CI)</vt:lpstr>
      <vt:lpstr>Options (Deployment)</vt:lpstr>
      <vt:lpstr>Options (Flags/Traffic Split)</vt:lpstr>
      <vt:lpstr>Move Fast.  Sustainably.</vt:lpstr>
      <vt:lpstr>Thank you!</vt:lpstr>
    </vt:vector>
  </TitlesOfParts>
  <Company>Jive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Fast</dc:title>
  <dc:creator>Ryan Tyer</dc:creator>
  <cp:lastModifiedBy>Ryan Tyer</cp:lastModifiedBy>
  <cp:revision>34</cp:revision>
  <cp:lastPrinted>2013-06-26T19:29:16Z</cp:lastPrinted>
  <dcterms:created xsi:type="dcterms:W3CDTF">2013-06-26T02:51:03Z</dcterms:created>
  <dcterms:modified xsi:type="dcterms:W3CDTF">2013-06-26T19:31:45Z</dcterms:modified>
</cp:coreProperties>
</file>