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70" r:id="rId5"/>
    <p:sldId id="276" r:id="rId6"/>
    <p:sldId id="271" r:id="rId7"/>
    <p:sldId id="277" r:id="rId8"/>
    <p:sldId id="272" r:id="rId9"/>
    <p:sldId id="273" r:id="rId10"/>
    <p:sldId id="274" r:id="rId11"/>
    <p:sldId id="278" r:id="rId12"/>
    <p:sldId id="25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2" r:id="rId25"/>
    <p:sldId id="290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05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59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0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6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29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0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2800-83A2-4159-9940-3D5A6657199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6F7B-59FC-4CE9-96A4-EB9DE84A1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2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S4N15" TargetMode="External"/><Relationship Id="rId7" Type="http://schemas.openxmlformats.org/officeDocument/2006/relationships/hyperlink" Target="http://www.cs.utah.edu/~swalton/listings/sockets/programs/" TargetMode="External"/><Relationship Id="rId2" Type="http://schemas.openxmlformats.org/officeDocument/2006/relationships/hyperlink" Target="https://www.openssl.org/docs/apps/openss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mplestcodings.blogspot.tw/2010/08/secure-server-client-using-openssl-in-c.html" TargetMode="External"/><Relationship Id="rId5" Type="http://schemas.openxmlformats.org/officeDocument/2006/relationships/hyperlink" Target="http://stackoverflow.com/questions/11705815/client-and-server-communication-using-ssl-c-c-ssl-protocol-dont-works" TargetMode="External"/><Relationship Id="rId4" Type="http://schemas.openxmlformats.org/officeDocument/2006/relationships/hyperlink" Target="http://ijecorp.blogspot.tw/2014/03/openssl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2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sl.org/docs/apps/openss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source/" TargetMode="External"/><Relationship Id="rId2" Type="http://schemas.openxmlformats.org/officeDocument/2006/relationships/hyperlink" Target="http://slproweb.com/products/Win32OpenSS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hyperlink" Target="http://itouchs.blogspot.tw/2012/04/installing-updated-version-of-openss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S</a:t>
            </a:r>
            <a:r>
              <a:rPr lang="en-US" altLang="zh-TW" dirty="0" smtClean="0"/>
              <a:t>ocket programing</a:t>
            </a:r>
            <a:br>
              <a:rPr lang="en-US" altLang="zh-TW" dirty="0" smtClean="0"/>
            </a:br>
            <a:r>
              <a:rPr lang="en-US" altLang="zh-TW" dirty="0" smtClean="0"/>
              <a:t>with OpenSSL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54619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TA: </a:t>
            </a:r>
            <a:r>
              <a:rPr lang="zh-TW" altLang="en-US" dirty="0" smtClean="0"/>
              <a:t>李鴻鈞</a:t>
            </a:r>
            <a:endParaRPr lang="en-US" altLang="zh-TW" dirty="0" smtClean="0"/>
          </a:p>
          <a:p>
            <a:r>
              <a:rPr lang="en-US" altLang="zh-TW" dirty="0" smtClean="0"/>
              <a:t>2016/12/8</a:t>
            </a:r>
          </a:p>
        </p:txBody>
      </p:sp>
    </p:spTree>
    <p:extLst>
      <p:ext uri="{BB962C8B-B14F-4D97-AF65-F5344CB8AC3E}">
        <p14:creationId xmlns:p14="http://schemas.microsoft.com/office/powerpoint/2010/main" val="5173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Generate Self-signed Certificate (         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49651"/>
            <a:ext cx="8686800" cy="4525963"/>
          </a:xfrm>
        </p:spPr>
        <p:txBody>
          <a:bodyPr/>
          <a:lstStyle/>
          <a:p>
            <a:r>
              <a:rPr lang="en-US" altLang="zh-TW" dirty="0" smtClean="0"/>
              <a:t>We need </a:t>
            </a:r>
            <a:r>
              <a:rPr lang="en-US" altLang="zh-TW" dirty="0"/>
              <a:t>to generate a </a:t>
            </a:r>
            <a:r>
              <a:rPr lang="en-US" altLang="zh-TW" dirty="0">
                <a:solidFill>
                  <a:srgbClr val="FF0000"/>
                </a:solidFill>
              </a:rPr>
              <a:t>self-signed </a:t>
            </a:r>
            <a:r>
              <a:rPr lang="en-US" altLang="zh-TW" b="1" dirty="0" smtClean="0"/>
              <a:t>certificate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ecause we don't </a:t>
            </a:r>
            <a:r>
              <a:rPr lang="en-US" altLang="zh-TW" dirty="0"/>
              <a:t>plan on having </a:t>
            </a:r>
            <a:r>
              <a:rPr lang="en-US" altLang="zh-TW" dirty="0" smtClean="0"/>
              <a:t>our </a:t>
            </a:r>
            <a:r>
              <a:rPr lang="en-US" altLang="zh-TW" dirty="0"/>
              <a:t>certificate signed by </a:t>
            </a:r>
            <a:r>
              <a:rPr lang="en-US" altLang="zh-TW" dirty="0" smtClean="0"/>
              <a:t>CA (cost $$)</a:t>
            </a:r>
          </a:p>
          <a:p>
            <a:r>
              <a:rPr lang="en-US" altLang="zh-TW" dirty="0" smtClean="0"/>
              <a:t>We only wish </a:t>
            </a:r>
            <a:r>
              <a:rPr lang="en-US" altLang="zh-TW" dirty="0"/>
              <a:t>to test </a:t>
            </a:r>
            <a:r>
              <a:rPr lang="en-US" altLang="zh-TW" dirty="0" smtClean="0"/>
              <a:t>our SSL implementation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1200" y="3577427"/>
            <a:ext cx="8507288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openssl</a:t>
            </a:r>
            <a:r>
              <a:rPr lang="en-US" altLang="zh-TW" sz="2800" dirty="0"/>
              <a:t> </a:t>
            </a:r>
            <a:r>
              <a:rPr lang="en-US" altLang="zh-TW" sz="2800" dirty="0" err="1"/>
              <a:t>req</a:t>
            </a:r>
            <a:r>
              <a:rPr lang="en-US" altLang="zh-TW" sz="2800" dirty="0"/>
              <a:t> -x509 -nodes -days 365 -</a:t>
            </a:r>
            <a:r>
              <a:rPr lang="en-US" altLang="zh-TW" sz="2800" dirty="0" err="1"/>
              <a:t>newkey</a:t>
            </a:r>
            <a:r>
              <a:rPr lang="en-US" altLang="zh-TW" sz="2800" dirty="0"/>
              <a:t> rsa:1024 -</a:t>
            </a:r>
            <a:r>
              <a:rPr lang="en-US" altLang="zh-TW" sz="2800" dirty="0" err="1"/>
              <a:t>keyout</a:t>
            </a:r>
            <a:r>
              <a:rPr lang="en-US" altLang="zh-TW" sz="2800" dirty="0"/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mykey.pem</a:t>
            </a:r>
            <a:r>
              <a:rPr lang="en-US" altLang="zh-TW" sz="2800" dirty="0"/>
              <a:t> -out </a:t>
            </a:r>
            <a:r>
              <a:rPr lang="en-US" altLang="zh-TW" sz="2800" dirty="0" err="1">
                <a:solidFill>
                  <a:srgbClr val="FF0000"/>
                </a:solidFill>
              </a:rPr>
              <a:t>mycert.pem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22" y="4715967"/>
            <a:ext cx="8481796" cy="1859441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5660400" y="5090576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176120" y="5301208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15880" y="5508952"/>
            <a:ext cx="644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08672" y="5733256"/>
            <a:ext cx="2179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063552" y="5949280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384032" y="6112440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916942" y="6570132"/>
            <a:ext cx="20846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032104" y="6381328"/>
            <a:ext cx="1575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8834813" y="713695"/>
            <a:ext cx="1127533" cy="264885"/>
            <a:chOff x="5070931" y="955575"/>
            <a:chExt cx="1127533" cy="264885"/>
          </a:xfrm>
        </p:grpSpPr>
        <p:sp>
          <p:nvSpPr>
            <p:cNvPr id="29" name="五角星形 28"/>
            <p:cNvSpPr/>
            <p:nvPr/>
          </p:nvSpPr>
          <p:spPr>
            <a:xfrm>
              <a:off x="5070931" y="980212"/>
              <a:ext cx="293157" cy="216281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5509016" y="955575"/>
              <a:ext cx="287120" cy="24091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5901156" y="956243"/>
              <a:ext cx="297308" cy="264217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7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OpenSSL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Installation of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OpenSSL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Generate Key Pairs and Certificates</a:t>
            </a:r>
          </a:p>
          <a:p>
            <a:r>
              <a:rPr lang="en-US" altLang="zh-TW" dirty="0" smtClean="0"/>
              <a:t>SSL Socket Programming 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Reference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ppendix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056" y="1557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Overview of SSL Application with OpenSSL APIs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47" b="63809"/>
          <a:stretch/>
        </p:blipFill>
        <p:spPr>
          <a:xfrm>
            <a:off x="952117" y="1481327"/>
            <a:ext cx="3345563" cy="350215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0" b="412"/>
          <a:stretch/>
        </p:blipFill>
        <p:spPr>
          <a:xfrm>
            <a:off x="6373368" y="1481327"/>
            <a:ext cx="4145223" cy="4654952"/>
          </a:xfrm>
          <a:prstGeom prst="rect">
            <a:avLst/>
          </a:prstGeom>
        </p:spPr>
      </p:pic>
      <p:cxnSp>
        <p:nvCxnSpPr>
          <p:cNvPr id="9" name="肘形接點 8"/>
          <p:cNvCxnSpPr>
            <a:stCxn id="4" idx="2"/>
          </p:cNvCxnSpPr>
          <p:nvPr/>
        </p:nvCxnSpPr>
        <p:spPr>
          <a:xfrm rot="5400000" flipH="1" flipV="1">
            <a:off x="3397280" y="708945"/>
            <a:ext cx="3502153" cy="5046917"/>
          </a:xfrm>
          <a:prstGeom prst="bentConnector4">
            <a:avLst>
              <a:gd name="adj1" fmla="val -6527"/>
              <a:gd name="adj2" fmla="val 665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617527" y="2807855"/>
            <a:ext cx="321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Set up socket in the </a:t>
            </a:r>
            <a:r>
              <a:rPr lang="en-US" altLang="zh-TW" dirty="0" err="1" smtClean="0">
                <a:solidFill>
                  <a:srgbClr val="FF0000"/>
                </a:solidFill>
              </a:rPr>
              <a:t>ssl</a:t>
            </a:r>
            <a:r>
              <a:rPr lang="en-US" altLang="zh-TW" dirty="0" smtClean="0">
                <a:solidFill>
                  <a:srgbClr val="FF0000"/>
                </a:solidFill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28764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you can call any other OpenSSL APIs in the SSL application programs, you must perform initialization using the following SSL APIs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SSL_library_init</a:t>
            </a:r>
            <a:r>
              <a:rPr lang="en-US" altLang="zh-TW" dirty="0" smtClean="0"/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smtClean="0"/>
              <a:t>/*</a:t>
            </a:r>
            <a:r>
              <a:rPr lang="zh-TW" altLang="en-US" dirty="0" smtClean="0"/>
              <a:t>用來載入</a:t>
            </a:r>
            <a:r>
              <a:rPr lang="en-US" altLang="zh-TW" dirty="0" smtClean="0"/>
              <a:t>SSL</a:t>
            </a:r>
            <a:r>
              <a:rPr lang="zh-TW" altLang="en-US" dirty="0" smtClean="0"/>
              <a:t>的加密及解密演算法*</a:t>
            </a:r>
            <a:r>
              <a:rPr lang="en-US" altLang="zh-TW" dirty="0" smtClean="0"/>
              <a:t>/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SSL_load_error_strings</a:t>
            </a:r>
            <a:r>
              <a:rPr lang="en-US" altLang="zh-TW" dirty="0" smtClean="0"/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smtClean="0"/>
              <a:t>/*</a:t>
            </a:r>
            <a:r>
              <a:rPr lang="zh-TW" altLang="en-US" dirty="0" smtClean="0"/>
              <a:t>載入相關的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string*/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4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11544300" cy="1325563"/>
          </a:xfrm>
        </p:spPr>
        <p:txBody>
          <a:bodyPr/>
          <a:lstStyle/>
          <a:p>
            <a:r>
              <a:rPr lang="en-US" altLang="zh-TW" dirty="0"/>
              <a:t>Creating and Setting Up the SSL Context Structure (SSL_CTX)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/>
        </p:blipFill>
        <p:spPr>
          <a:xfrm>
            <a:off x="508209" y="1766949"/>
            <a:ext cx="10901364" cy="2331357"/>
          </a:xfrm>
        </p:spPr>
      </p:pic>
      <p:sp>
        <p:nvSpPr>
          <p:cNvPr id="6" name="文字方塊 5"/>
          <p:cNvSpPr txBox="1"/>
          <p:nvPr/>
        </p:nvSpPr>
        <p:spPr>
          <a:xfrm>
            <a:off x="2526804" y="4174567"/>
            <a:ext cx="59059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Example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SSL_METHOD *</a:t>
            </a:r>
            <a:r>
              <a:rPr lang="en-US" altLang="zh-TW" sz="2400" dirty="0" smtClean="0"/>
              <a:t>meth;</a:t>
            </a:r>
            <a:endParaRPr lang="en-US" altLang="zh-TW" sz="2400" dirty="0"/>
          </a:p>
          <a:p>
            <a:r>
              <a:rPr lang="en-US" altLang="zh-TW" sz="2400" dirty="0"/>
              <a:t>   </a:t>
            </a:r>
            <a:r>
              <a:rPr lang="en-US" altLang="zh-TW" sz="2400" dirty="0" smtClean="0"/>
              <a:t>	 </a:t>
            </a:r>
            <a:r>
              <a:rPr lang="en-US" altLang="zh-TW" sz="2400" dirty="0"/>
              <a:t>SSL_CTX *</a:t>
            </a:r>
            <a:r>
              <a:rPr lang="en-US" altLang="zh-TW" sz="2400" dirty="0" err="1"/>
              <a:t>ctx</a:t>
            </a:r>
            <a:r>
              <a:rPr lang="en-US" altLang="zh-TW" sz="2400" dirty="0" smtClean="0"/>
              <a:t>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	meth = SSLv3_method();</a:t>
            </a:r>
          </a:p>
          <a:p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ctx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SSL_CTX_new</a:t>
            </a:r>
            <a:r>
              <a:rPr lang="en-US" altLang="zh-TW" sz="2400" dirty="0" smtClean="0"/>
              <a:t>(meth);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83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the Certificate and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729" y="1499053"/>
            <a:ext cx="10804071" cy="488541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Loading a Certificate</a:t>
            </a:r>
          </a:p>
          <a:p>
            <a:pPr lvl="1"/>
            <a:r>
              <a:rPr lang="en-US" altLang="zh-TW" dirty="0" err="1"/>
              <a:t>SSL_CTX_use_certificate_file</a:t>
            </a:r>
            <a:r>
              <a:rPr lang="en-US" altLang="zh-TW" dirty="0" smtClean="0"/>
              <a:t>()</a:t>
            </a:r>
          </a:p>
          <a:p>
            <a:pPr marL="457200" lvl="1" indent="0">
              <a:buNone/>
            </a:pPr>
            <a:r>
              <a:rPr lang="en-US" altLang="zh-TW" dirty="0" smtClean="0"/>
              <a:t>/</a:t>
            </a:r>
            <a:r>
              <a:rPr lang="zh-TW" altLang="en-US" dirty="0" smtClean="0"/>
              <a:t>*將</a:t>
            </a:r>
            <a:r>
              <a:rPr lang="en-US" altLang="zh-TW" dirty="0" smtClean="0"/>
              <a:t>certificate </a:t>
            </a:r>
            <a:r>
              <a:rPr lang="zh-TW" altLang="en-US" dirty="0" smtClean="0"/>
              <a:t>載入前面步驟生成的</a:t>
            </a:r>
            <a:r>
              <a:rPr lang="en-US" altLang="zh-TW" dirty="0" smtClean="0"/>
              <a:t>SSL_CTX structure</a:t>
            </a:r>
            <a:r>
              <a:rPr lang="zh-TW" altLang="en-US" dirty="0" smtClean="0"/>
              <a:t>中*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Load a Private key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SSL_CTX_use_PrivateKey_ASN1</a:t>
            </a:r>
            <a:r>
              <a:rPr lang="en-US" altLang="zh-TW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 err="1" smtClean="0">
                <a:solidFill>
                  <a:srgbClr val="FF0000"/>
                </a:solidFill>
              </a:rPr>
              <a:t>SSL_CTX_use_PrivateKey_file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/</a:t>
            </a:r>
            <a:r>
              <a:rPr lang="zh-TW" altLang="en-US" dirty="0" smtClean="0"/>
              <a:t>*以上的</a:t>
            </a:r>
            <a:r>
              <a:rPr lang="en-US" altLang="zh-TW" dirty="0" smtClean="0"/>
              <a:t>API</a:t>
            </a:r>
            <a:r>
              <a:rPr lang="en-US" altLang="zh-TW" dirty="0"/>
              <a:t>s</a:t>
            </a:r>
            <a:r>
              <a:rPr lang="zh-TW" altLang="en-US" dirty="0" smtClean="0"/>
              <a:t>將生成的</a:t>
            </a:r>
            <a:r>
              <a:rPr lang="en-US" altLang="zh-TW" dirty="0" smtClean="0"/>
              <a:t>private key </a:t>
            </a:r>
            <a:r>
              <a:rPr lang="zh-TW" altLang="en-US" dirty="0" smtClean="0"/>
              <a:t>載</a:t>
            </a:r>
            <a:r>
              <a:rPr lang="zh-TW" altLang="en-US" dirty="0"/>
              <a:t>入</a:t>
            </a:r>
            <a:r>
              <a:rPr lang="en-US" altLang="zh-TW" dirty="0" smtClean="0"/>
              <a:t>SSL_CTX </a:t>
            </a:r>
            <a:r>
              <a:rPr lang="en-US" altLang="zh-TW" dirty="0"/>
              <a:t>structure</a:t>
            </a:r>
            <a:r>
              <a:rPr lang="zh-TW" altLang="en-US" dirty="0"/>
              <a:t>中*</a:t>
            </a:r>
            <a:r>
              <a:rPr lang="en-US" altLang="zh-TW" dirty="0"/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9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0418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7291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if </a:t>
            </a:r>
            <a:r>
              <a:rPr lang="en-US" altLang="zh-TW" sz="1600" dirty="0"/>
              <a:t>( </a:t>
            </a:r>
            <a:r>
              <a:rPr lang="en-US" altLang="zh-TW" sz="1600" b="1" dirty="0"/>
              <a:t>SSL_CTX_use_certificate_file(</a:t>
            </a:r>
            <a:r>
              <a:rPr lang="en-US" altLang="zh-TW" sz="1600" b="1" dirty="0" err="1"/>
              <a:t>ctx</a:t>
            </a:r>
            <a:r>
              <a:rPr lang="en-US" altLang="zh-TW" sz="1600" b="1" dirty="0"/>
              <a:t>, </a:t>
            </a:r>
            <a:r>
              <a:rPr lang="en-US" altLang="zh-TW" sz="1600" b="1" dirty="0" err="1"/>
              <a:t>CertFile</a:t>
            </a:r>
            <a:r>
              <a:rPr lang="en-US" altLang="zh-TW" sz="1600" b="1" dirty="0"/>
              <a:t>, SSL_FILETYPE_PEM) </a:t>
            </a:r>
            <a:r>
              <a:rPr lang="en-US" altLang="zh-TW" sz="1600" dirty="0"/>
              <a:t>&lt;= 0 </a:t>
            </a:r>
            <a:r>
              <a:rPr lang="en-US" altLang="zh-TW" sz="1600" dirty="0" smtClean="0"/>
              <a:t>)	</a:t>
            </a:r>
            <a:r>
              <a:rPr lang="en-US" altLang="zh-TW" sz="1600" b="1" dirty="0">
                <a:solidFill>
                  <a:srgbClr val="FF0000"/>
                </a:solidFill>
              </a:rPr>
              <a:t>//set the local certificate from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CertFile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/>
              <a:t>    {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ERR_print_errors_fp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        abort();</a:t>
            </a:r>
          </a:p>
          <a:p>
            <a:pPr marL="0" indent="0">
              <a:buNone/>
            </a:pPr>
            <a:r>
              <a:rPr lang="en-US" altLang="zh-TW" sz="1600" dirty="0"/>
              <a:t>    }</a:t>
            </a:r>
          </a:p>
          <a:p>
            <a:pPr marL="0" indent="0">
              <a:buNone/>
            </a:pPr>
            <a:r>
              <a:rPr lang="en-US" altLang="zh-TW" sz="1600" dirty="0" smtClean="0"/>
              <a:t>if </a:t>
            </a:r>
            <a:r>
              <a:rPr lang="en-US" altLang="zh-TW" sz="1600" dirty="0"/>
              <a:t>( </a:t>
            </a:r>
            <a:r>
              <a:rPr lang="en-US" altLang="zh-TW" sz="1600" b="1" dirty="0" err="1"/>
              <a:t>SSL_CTX_use_PrivateKey_file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ctx</a:t>
            </a:r>
            <a:r>
              <a:rPr lang="en-US" altLang="zh-TW" sz="1600" b="1" dirty="0"/>
              <a:t>, </a:t>
            </a:r>
            <a:r>
              <a:rPr lang="en-US" altLang="zh-TW" sz="1600" b="1" dirty="0" err="1"/>
              <a:t>KeyFile</a:t>
            </a:r>
            <a:r>
              <a:rPr lang="en-US" altLang="zh-TW" sz="1600" b="1" dirty="0"/>
              <a:t>, SSL_FILETYPE_PEM) </a:t>
            </a:r>
            <a:r>
              <a:rPr lang="en-US" altLang="zh-TW" sz="1600" dirty="0"/>
              <a:t>&lt;= 0 </a:t>
            </a:r>
            <a:r>
              <a:rPr lang="en-US" altLang="zh-TW" sz="1600" dirty="0" smtClean="0"/>
              <a:t>) 	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//</a:t>
            </a:r>
            <a:r>
              <a:rPr lang="en-US" altLang="zh-TW" sz="1600" b="1" dirty="0">
                <a:solidFill>
                  <a:srgbClr val="FF0000"/>
                </a:solidFill>
              </a:rPr>
              <a:t>set the private key from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KeyFile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/>
              <a:t>    {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ERR_print_errors_fp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        abort();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smtClean="0"/>
              <a:t>}</a:t>
            </a:r>
          </a:p>
          <a:p>
            <a:pPr marL="0" indent="0">
              <a:buNone/>
            </a:pPr>
            <a:r>
              <a:rPr lang="en-US" altLang="zh-TW" sz="1600" dirty="0" smtClean="0"/>
              <a:t>if </a:t>
            </a:r>
            <a:r>
              <a:rPr lang="en-US" altLang="zh-TW" sz="1600" dirty="0"/>
              <a:t>( !</a:t>
            </a:r>
            <a:r>
              <a:rPr lang="en-US" altLang="zh-TW" sz="1600" b="1" dirty="0" err="1"/>
              <a:t>SSL_CTX_check_private_key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ctx</a:t>
            </a:r>
            <a:r>
              <a:rPr lang="en-US" altLang="zh-TW" sz="1600" b="1" dirty="0"/>
              <a:t>)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)		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FF0000"/>
                </a:solidFill>
              </a:rPr>
              <a:t>//verify private key </a:t>
            </a:r>
          </a:p>
          <a:p>
            <a:pPr marL="0" indent="0">
              <a:buNone/>
            </a:pPr>
            <a:r>
              <a:rPr lang="en-US" altLang="zh-TW" sz="1600" b="1" dirty="0" smtClean="0"/>
              <a:t>{</a:t>
            </a: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fprintf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, "Private key does not match the public certificate\n");</a:t>
            </a:r>
          </a:p>
          <a:p>
            <a:pPr marL="0" indent="0">
              <a:buNone/>
            </a:pPr>
            <a:r>
              <a:rPr lang="en-US" altLang="zh-TW" sz="1600" dirty="0"/>
              <a:t>        abort();</a:t>
            </a:r>
          </a:p>
          <a:p>
            <a:pPr marL="0" indent="0">
              <a:buNone/>
            </a:pPr>
            <a:r>
              <a:rPr lang="en-US" altLang="zh-TW" sz="1600" dirty="0"/>
              <a:t>    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67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and Setting Up the SSL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Call </a:t>
            </a:r>
            <a:r>
              <a:rPr lang="en-US" altLang="zh-TW" b="1" dirty="0" err="1">
                <a:solidFill>
                  <a:srgbClr val="FF0000"/>
                </a:solidFill>
              </a:rPr>
              <a:t>SSL_new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 to create an SSL structure. Information for an SSL connection is stored in the SSL structure. The protocol for the </a:t>
            </a:r>
            <a:r>
              <a:rPr lang="en-US" altLang="zh-TW" dirty="0" err="1"/>
              <a:t>SSL_new</a:t>
            </a:r>
            <a:r>
              <a:rPr lang="en-US" altLang="zh-TW" dirty="0"/>
              <a:t>() </a:t>
            </a:r>
            <a:r>
              <a:rPr lang="en-US" altLang="zh-TW" dirty="0" smtClean="0"/>
              <a:t>API is as follow: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/>
              <a:t>	SSL *</a:t>
            </a:r>
            <a:r>
              <a:rPr lang="en-US" altLang="zh-TW" dirty="0" err="1" smtClean="0"/>
              <a:t>ssl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ssl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SSL_new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ctx</a:t>
            </a:r>
            <a:r>
              <a:rPr lang="en-US" altLang="zh-TW" dirty="0" smtClean="0"/>
              <a:t>);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//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將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ssl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context structure (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ctx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作為</a:t>
            </a:r>
            <a:r>
              <a:rPr lang="zh-TW" altLang="en-US" sz="2000" b="1" dirty="0">
                <a:solidFill>
                  <a:srgbClr val="FF0000"/>
                </a:solidFill>
              </a:rPr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4390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073" y="15268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Creating and setting up the Socket</a:t>
            </a:r>
            <a:br>
              <a:rPr lang="en-US" altLang="zh-TW" dirty="0" smtClean="0"/>
            </a:br>
            <a:r>
              <a:rPr lang="en-US" altLang="zh-TW" dirty="0" smtClean="0"/>
              <a:t>-On the Server </a:t>
            </a:r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01983" y="1910277"/>
            <a:ext cx="7098931" cy="397031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latin typeface="Arial" panose="020B0604020202020204" pitchFamily="34" charset="0"/>
              </a:rPr>
              <a:t>listen_sock</a:t>
            </a:r>
            <a:r>
              <a:rPr lang="en-US" altLang="zh-TW" dirty="0">
                <a:latin typeface="Arial" panose="020B0604020202020204" pitchFamily="34" charset="0"/>
              </a:rPr>
              <a:t> = socket(PF_INET, SOCK_STREAM, IPPROTO_TCP);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CHK_ERR(</a:t>
            </a:r>
            <a:r>
              <a:rPr lang="en-US" altLang="zh-TW" dirty="0" err="1">
                <a:latin typeface="Arial" panose="020B0604020202020204" pitchFamily="34" charset="0"/>
              </a:rPr>
              <a:t>listen_sock</a:t>
            </a:r>
            <a:r>
              <a:rPr lang="en-US" altLang="zh-TW" dirty="0">
                <a:latin typeface="Arial" panose="020B0604020202020204" pitchFamily="34" charset="0"/>
              </a:rPr>
              <a:t>, "socket");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memset</a:t>
            </a:r>
            <a:r>
              <a:rPr lang="en-US" altLang="zh-TW" dirty="0">
                <a:latin typeface="Arial" panose="020B0604020202020204" pitchFamily="34" charset="0"/>
              </a:rPr>
              <a:t>(&amp;</a:t>
            </a:r>
            <a:r>
              <a:rPr lang="en-US" altLang="zh-TW" dirty="0" err="1">
                <a:latin typeface="Arial" panose="020B0604020202020204" pitchFamily="34" charset="0"/>
              </a:rPr>
              <a:t>sa_serv</a:t>
            </a:r>
            <a:r>
              <a:rPr lang="en-US" altLang="zh-TW" dirty="0">
                <a:latin typeface="Arial" panose="020B0604020202020204" pitchFamily="34" charset="0"/>
              </a:rPr>
              <a:t>, 0, </a:t>
            </a:r>
            <a:r>
              <a:rPr lang="en-US" altLang="zh-TW" dirty="0" err="1">
                <a:latin typeface="Arial" panose="020B0604020202020204" pitchFamily="34" charset="0"/>
              </a:rPr>
              <a:t>sizeof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</a:rPr>
              <a:t>sa_serv</a:t>
            </a:r>
            <a:r>
              <a:rPr lang="en-US" altLang="zh-TW" dirty="0">
                <a:latin typeface="Arial" panose="020B0604020202020204" pitchFamily="34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sa_serv.sin_family</a:t>
            </a:r>
            <a:r>
              <a:rPr lang="en-US" altLang="zh-TW" dirty="0">
                <a:latin typeface="Arial" panose="020B0604020202020204" pitchFamily="34" charset="0"/>
              </a:rPr>
              <a:t>      = AF_INET;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sa_serv.sin_addr.s_addr</a:t>
            </a:r>
            <a:r>
              <a:rPr lang="en-US" altLang="zh-TW" dirty="0">
                <a:latin typeface="Arial" panose="020B0604020202020204" pitchFamily="34" charset="0"/>
              </a:rPr>
              <a:t> = INADDR_ANY;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sa_serv.sin_port</a:t>
            </a:r>
            <a:r>
              <a:rPr lang="en-US" altLang="zh-TW" dirty="0">
                <a:latin typeface="Arial" panose="020B0604020202020204" pitchFamily="34" charset="0"/>
              </a:rPr>
              <a:t>        = </a:t>
            </a:r>
            <a:r>
              <a:rPr lang="en-US" altLang="zh-TW" dirty="0" err="1">
                <a:latin typeface="Arial" panose="020B0604020202020204" pitchFamily="34" charset="0"/>
              </a:rPr>
              <a:t>htons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</a:rPr>
              <a:t>s_port</a:t>
            </a:r>
            <a:r>
              <a:rPr lang="en-US" altLang="zh-TW" dirty="0">
                <a:latin typeface="Arial" panose="020B0604020202020204" pitchFamily="34" charset="0"/>
              </a:rPr>
              <a:t>);      /* Server Port number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err = bind(</a:t>
            </a:r>
            <a:r>
              <a:rPr lang="en-US" altLang="zh-TW" dirty="0" err="1">
                <a:latin typeface="Arial" panose="020B0604020202020204" pitchFamily="34" charset="0"/>
              </a:rPr>
              <a:t>listen_sock</a:t>
            </a:r>
            <a:r>
              <a:rPr lang="en-US" altLang="zh-TW" dirty="0">
                <a:latin typeface="Arial" panose="020B0604020202020204" pitchFamily="34" charset="0"/>
              </a:rPr>
              <a:t>, (</a:t>
            </a:r>
            <a:r>
              <a:rPr lang="en-US" altLang="zh-TW" dirty="0" err="1">
                <a:latin typeface="Arial" panose="020B0604020202020204" pitchFamily="34" charset="0"/>
              </a:rPr>
              <a:t>struct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sockaddr</a:t>
            </a:r>
            <a:r>
              <a:rPr lang="en-US" altLang="zh-TW" dirty="0">
                <a:latin typeface="Arial" panose="020B0604020202020204" pitchFamily="34" charset="0"/>
              </a:rPr>
              <a:t>*)&amp;</a:t>
            </a:r>
            <a:r>
              <a:rPr lang="en-US" altLang="zh-TW" dirty="0" err="1">
                <a:latin typeface="Arial" panose="020B0604020202020204" pitchFamily="34" charset="0"/>
              </a:rPr>
              <a:t>sa_serv,sizeof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</a:rPr>
              <a:t>sa_serv</a:t>
            </a:r>
            <a:r>
              <a:rPr lang="en-US" altLang="zh-TW" dirty="0">
                <a:latin typeface="Arial" panose="020B0604020202020204" pitchFamily="34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CHK_ERR(err, "bind");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/* Receive a TCP connection.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err = listen(</a:t>
            </a:r>
            <a:r>
              <a:rPr lang="en-US" altLang="zh-TW" dirty="0" err="1">
                <a:latin typeface="Arial" panose="020B0604020202020204" pitchFamily="34" charset="0"/>
              </a:rPr>
              <a:t>listen_sock</a:t>
            </a:r>
            <a:r>
              <a:rPr lang="en-US" altLang="zh-TW" dirty="0">
                <a:latin typeface="Arial" panose="020B0604020202020204" pitchFamily="34" charset="0"/>
              </a:rPr>
              <a:t>, 5);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 CHK_ERR(err, "listen");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Creating and setting up the Socket</a:t>
            </a:r>
            <a:br>
              <a:rPr lang="en-US" altLang="zh-TW" dirty="0" smtClean="0"/>
            </a:br>
            <a:r>
              <a:rPr lang="en-US" altLang="zh-TW" dirty="0" smtClean="0"/>
              <a:t>-On the Client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54556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77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48413"/>
              </p:ext>
            </p:extLst>
          </p:nvPr>
        </p:nvGraphicFramePr>
        <p:xfrm>
          <a:off x="1429327" y="3883067"/>
          <a:ext cx="9127837" cy="619573"/>
        </p:xfrm>
        <a:graphic>
          <a:graphicData uri="http://schemas.openxmlformats.org/drawingml/2006/table">
            <a:tbl>
              <a:tblPr/>
              <a:tblGrid>
                <a:gridCol w="9127837">
                  <a:extLst>
                    <a:ext uri="{9D8B030D-6E8A-4147-A177-3AD203B41FA5}">
                      <a16:colId xmlns:a16="http://schemas.microsoft.com/office/drawing/2014/main" val="391290078"/>
                    </a:ext>
                  </a:extLst>
                </a:gridCol>
              </a:tblGrid>
              <a:tr h="619573">
                <a:tc>
                  <a:txBody>
                    <a:bodyPr/>
                    <a:lstStyle/>
                    <a:p>
                      <a:endParaRPr lang="zh-TW" alt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7507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07152"/>
              </p:ext>
            </p:extLst>
          </p:nvPr>
        </p:nvGraphicFramePr>
        <p:xfrm>
          <a:off x="1206499" y="3271838"/>
          <a:ext cx="9127837" cy="2623127"/>
        </p:xfrm>
        <a:graphic>
          <a:graphicData uri="http://schemas.openxmlformats.org/drawingml/2006/table">
            <a:tbl>
              <a:tblPr/>
              <a:tblGrid>
                <a:gridCol w="9127837">
                  <a:extLst>
                    <a:ext uri="{9D8B030D-6E8A-4147-A177-3AD203B41FA5}">
                      <a16:colId xmlns:a16="http://schemas.microsoft.com/office/drawing/2014/main" val="3981053959"/>
                    </a:ext>
                  </a:extLst>
                </a:gridCol>
              </a:tblGrid>
              <a:tr h="262312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memset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(&amp;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'\0',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sizeof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));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server_addr.sin_family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= AF_INET;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server_addr.sin_port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htons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s_port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); /* Server Port number */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server_addr.sin_addr.s_addr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inet_addr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s_ipaddr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); /* Server IP */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err = connect(sock, (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sockaddr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*) &amp;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sizeof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server_addr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));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CHK_ERR(err, "connect");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0876"/>
                  </a:ext>
                </a:extLst>
              </a:tr>
            </a:tbl>
          </a:graphicData>
        </a:graphic>
      </p:graphicFrame>
      <p:pic>
        <p:nvPicPr>
          <p:cNvPr id="4097" name="Picture 1" descr="http://h41379.www4.hpe.com/doc/83final/ba554_90007/style/5_0/img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28" y="2515321"/>
            <a:ext cx="56237" cy="1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h41379.www4.hpe.com/doc/83final/ba554_90007/style/5_0/img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28" y="2515321"/>
            <a:ext cx="56237" cy="1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30167" y="2113155"/>
            <a:ext cx="9080500" cy="64633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 = socket(AF_INET, SOCK_STREAM, IPPROTO_TCP);</a:t>
            </a:r>
            <a:b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CHK_ERR(sock, "socket");</a:t>
            </a:r>
            <a:r>
              <a:rPr lang="zh-TW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zh-TW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en-US" altLang="zh-TW" dirty="0" smtClean="0"/>
              <a:t>Installation of </a:t>
            </a:r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en-US" altLang="zh-TW" dirty="0" smtClean="0"/>
              <a:t>Generate Key Pairs and Certificates</a:t>
            </a:r>
          </a:p>
          <a:p>
            <a:r>
              <a:rPr lang="en-US" altLang="zh-TW" dirty="0" smtClean="0"/>
              <a:t>SSLSocket Programming Assignment  </a:t>
            </a:r>
          </a:p>
          <a:p>
            <a:r>
              <a:rPr lang="en-US" altLang="zh-TW" dirty="0" smtClean="0"/>
              <a:t>Reference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ppendix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9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the </a:t>
            </a:r>
            <a:r>
              <a:rPr lang="en-US" altLang="zh-TW" dirty="0" smtClean="0"/>
              <a:t>Socket in </a:t>
            </a:r>
            <a:r>
              <a:rPr lang="en-US" altLang="zh-TW" dirty="0"/>
              <a:t>the SSL Structure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4256" y="1985819"/>
            <a:ext cx="101784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After you create the </a:t>
            </a:r>
            <a:r>
              <a:rPr lang="zh-TW" altLang="zh-TW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zh-TW" altLang="zh-TW" sz="2800" b="1" dirty="0">
                <a:solidFill>
                  <a:srgbClr val="C00000"/>
                </a:solidFill>
                <a:cs typeface="Arial" panose="020B0604020202020204" pitchFamily="34" charset="0"/>
              </a:rPr>
              <a:t> structure </a:t>
            </a:r>
            <a:r>
              <a:rPr lang="zh-TW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and the </a:t>
            </a:r>
            <a:r>
              <a:rPr lang="zh-TW" altLang="zh-TW" sz="2800" b="1" dirty="0">
                <a:solidFill>
                  <a:srgbClr val="C00000"/>
                </a:solidFill>
                <a:cs typeface="Arial" panose="020B0604020202020204" pitchFamily="34" charset="0"/>
              </a:rPr>
              <a:t>TCP/IP socket (</a:t>
            </a:r>
            <a:r>
              <a:rPr lang="zh-TW" altLang="zh-TW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zh-TW" altLang="zh-TW" sz="2800" b="1" dirty="0">
                <a:solidFill>
                  <a:srgbClr val="C00000"/>
                </a:solidFill>
                <a:cs typeface="Arial" panose="020B0604020202020204" pitchFamily="34" charset="0"/>
              </a:rPr>
              <a:t>), </a:t>
            </a:r>
            <a:r>
              <a:rPr lang="zh-TW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you must configure them so that SSL data communication with the </a:t>
            </a:r>
            <a:r>
              <a:rPr lang="zh-TW" altLang="zh-TW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zh-TW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 structure can be performed automatically through the socket.</a:t>
            </a:r>
            <a:r>
              <a:rPr lang="zh-TW" altLang="zh-TW" sz="2400" dirty="0"/>
              <a:t> </a:t>
            </a:r>
            <a:endParaRPr lang="en-US" altLang="zh-TW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Using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SSL_set_fd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() </a:t>
            </a:r>
            <a:r>
              <a:rPr lang="en-US" altLang="zh-TW" sz="2400" dirty="0" smtClean="0"/>
              <a:t>APIs to assign </a:t>
            </a:r>
            <a:r>
              <a:rPr lang="en-US" altLang="zh-TW" sz="2400" b="1" dirty="0" smtClean="0"/>
              <a:t>socket</a:t>
            </a:r>
            <a:r>
              <a:rPr lang="en-US" altLang="zh-TW" sz="2400" dirty="0" smtClean="0"/>
              <a:t> to </a:t>
            </a:r>
            <a:r>
              <a:rPr lang="en-US" altLang="zh-TW" sz="2400" b="1" dirty="0" err="1" smtClean="0"/>
              <a:t>ssl</a:t>
            </a:r>
            <a:endParaRPr lang="en-US" altLang="zh-TW" sz="2400" b="1" dirty="0" smtClean="0"/>
          </a:p>
          <a:p>
            <a:endParaRPr lang="zh-TW" altLang="zh-TW" sz="6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04258" y="4566700"/>
            <a:ext cx="3744936" cy="52322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zh-TW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_set_fd(ssl, sock)</a:t>
            </a:r>
            <a:r>
              <a:rPr lang="zh-TW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zh-TW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4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SSL handshake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8817" y="1797916"/>
            <a:ext cx="11178309" cy="4351338"/>
          </a:xfrm>
        </p:spPr>
        <p:txBody>
          <a:bodyPr/>
          <a:lstStyle/>
          <a:p>
            <a:r>
              <a:rPr lang="en-US" altLang="zh-TW" dirty="0"/>
              <a:t>The SSL handshake is a complicated process that involves significant cryptographic key exchanges. However, the handshake can be completed by calling </a:t>
            </a:r>
            <a:r>
              <a:rPr lang="en-US" altLang="zh-TW" dirty="0" err="1">
                <a:solidFill>
                  <a:srgbClr val="FF0000"/>
                </a:solidFill>
              </a:rPr>
              <a:t>SSL_accept</a:t>
            </a:r>
            <a:r>
              <a:rPr lang="en-US" altLang="zh-TW" dirty="0">
                <a:solidFill>
                  <a:srgbClr val="FF0000"/>
                </a:solidFill>
              </a:rPr>
              <a:t>() </a:t>
            </a:r>
            <a:r>
              <a:rPr lang="en-US" altLang="zh-TW" dirty="0"/>
              <a:t>on the SSL server and </a:t>
            </a:r>
            <a:r>
              <a:rPr lang="en-US" altLang="zh-TW" dirty="0" err="1">
                <a:solidFill>
                  <a:srgbClr val="FF0000"/>
                </a:solidFill>
              </a:rPr>
              <a:t>SSL_connect</a:t>
            </a:r>
            <a:r>
              <a:rPr lang="en-US" altLang="zh-TW" dirty="0">
                <a:solidFill>
                  <a:srgbClr val="FF0000"/>
                </a:solidFill>
              </a:rPr>
              <a:t>() </a:t>
            </a:r>
            <a:r>
              <a:rPr lang="en-US" altLang="zh-TW" dirty="0"/>
              <a:t>on the SSL client.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27927" y="3807329"/>
            <a:ext cx="470130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/>
              <a:t>SSL_connect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ssl</a:t>
            </a:r>
            <a:r>
              <a:rPr lang="en-US" altLang="zh-TW" sz="2800" dirty="0" smtClean="0"/>
              <a:t>) </a:t>
            </a:r>
            <a:r>
              <a:rPr lang="en-US" altLang="zh-TW" sz="2800" dirty="0" smtClean="0">
                <a:solidFill>
                  <a:srgbClr val="FF0000"/>
                </a:solidFill>
              </a:rPr>
              <a:t>//Client side</a:t>
            </a:r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SSL_accept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ssl</a:t>
            </a:r>
            <a:r>
              <a:rPr lang="en-US" altLang="zh-TW" sz="2800" dirty="0" smtClean="0"/>
              <a:t>) </a:t>
            </a:r>
            <a:r>
              <a:rPr lang="en-US" altLang="zh-TW" sz="2800" dirty="0" smtClean="0">
                <a:solidFill>
                  <a:srgbClr val="FF0000"/>
                </a:solidFill>
              </a:rPr>
              <a:t>//Server side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6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Data Communication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655" y="1733550"/>
            <a:ext cx="10515600" cy="4351338"/>
          </a:xfrm>
        </p:spPr>
        <p:txBody>
          <a:bodyPr/>
          <a:lstStyle/>
          <a:p>
            <a:r>
              <a:rPr lang="en-US" altLang="zh-TW" dirty="0"/>
              <a:t>To send data over the SSL connection, call </a:t>
            </a:r>
            <a:r>
              <a:rPr lang="en-US" altLang="zh-TW" b="1" dirty="0" err="1">
                <a:solidFill>
                  <a:srgbClr val="FF0000"/>
                </a:solidFill>
              </a:rPr>
              <a:t>SSL_write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. The data to be sent is stored in the buffer specified as a second argument. For example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read data sent from the peer over the SSL connection, call </a:t>
            </a:r>
            <a:r>
              <a:rPr lang="en-US" altLang="zh-TW" b="1" dirty="0" err="1">
                <a:solidFill>
                  <a:srgbClr val="FF0000"/>
                </a:solidFill>
              </a:rPr>
              <a:t>SSL_read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. The received data is stored in the buffer specified as a second argument. For example: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70910" y="3018331"/>
            <a:ext cx="5056192" cy="3693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SSL_write(ssl, wbuf, strlen(wbuf));</a:t>
            </a:r>
            <a:r>
              <a:rPr lang="zh-TW" altLang="zh-TW" sz="1600" dirty="0"/>
              <a:t> 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94003" y="5396702"/>
            <a:ext cx="5056192" cy="3693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SSL_read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rbuf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rbuf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SSL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finish an SSL application program, the major task is to free (deallocate) the data structures that were created and used in the application program.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SSL_free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ssl</a:t>
            </a:r>
            <a:r>
              <a:rPr lang="en-US" altLang="zh-TW" dirty="0">
                <a:solidFill>
                  <a:srgbClr val="FF0000"/>
                </a:solidFill>
              </a:rPr>
              <a:t>);        // release connection state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After free the </a:t>
            </a:r>
            <a:r>
              <a:rPr lang="en-US" altLang="zh-TW" dirty="0" err="1" smtClean="0"/>
              <a:t>ssl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structure,close</a:t>
            </a:r>
            <a:r>
              <a:rPr lang="en-US" altLang="zh-TW" dirty="0" smtClean="0"/>
              <a:t> the socket and free SSL </a:t>
            </a:r>
            <a:r>
              <a:rPr lang="en-US" altLang="zh-TW" dirty="0" smtClean="0"/>
              <a:t>context </a:t>
            </a:r>
            <a:r>
              <a:rPr lang="en-US" altLang="zh-TW" dirty="0" smtClean="0"/>
              <a:t>structure(</a:t>
            </a:r>
            <a:r>
              <a:rPr lang="en-US" altLang="zh-TW" dirty="0" err="1" smtClean="0"/>
              <a:t>ctx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close(sock);         </a:t>
            </a:r>
            <a:r>
              <a:rPr lang="en-US" altLang="zh-TW" dirty="0">
                <a:solidFill>
                  <a:srgbClr val="FF0000"/>
                </a:solidFill>
              </a:rPr>
              <a:t>// close socket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SSL_CTX_free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ctx</a:t>
            </a:r>
            <a:r>
              <a:rPr lang="en-US" altLang="zh-TW" dirty="0">
                <a:solidFill>
                  <a:srgbClr val="FF0000"/>
                </a:solidFill>
              </a:rPr>
              <a:t>);        // release context</a:t>
            </a:r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4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1434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3855" y="1276928"/>
            <a:ext cx="9596581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SSL Programing Tutorial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www.openssl.org/docs/apps/openssl.html</a:t>
            </a:r>
            <a:endParaRPr lang="en-US" altLang="zh-TW" dirty="0" smtClean="0"/>
          </a:p>
          <a:p>
            <a:r>
              <a:rPr lang="en-US" altLang="zh-TW" dirty="0" smtClean="0"/>
              <a:t>OpenSSL </a:t>
            </a:r>
            <a:r>
              <a:rPr lang="en-US" altLang="zh-TW" dirty="0" smtClean="0"/>
              <a:t>Office site</a:t>
            </a:r>
          </a:p>
          <a:p>
            <a:pPr lvl="1"/>
            <a:r>
              <a:rPr lang="en-US" altLang="zh-TW" dirty="0" smtClean="0">
                <a:hlinkClick r:id="rId2"/>
              </a:rPr>
              <a:t>https://www.openssl.org/docs/apps/openssl.html</a:t>
            </a:r>
            <a:endParaRPr lang="en-US" altLang="zh-TW" dirty="0" smtClean="0"/>
          </a:p>
          <a:p>
            <a:r>
              <a:rPr lang="en-US" altLang="zh-TW" dirty="0" smtClean="0"/>
              <a:t>Terry </a:t>
            </a:r>
            <a:r>
              <a:rPr lang="en-US" altLang="zh-TW" dirty="0"/>
              <a:t>: Use OpenSSL to generate key pairs</a:t>
            </a:r>
          </a:p>
          <a:p>
            <a:pPr lvl="1"/>
            <a:r>
              <a:rPr lang="en-US" altLang="zh-TW" dirty="0" smtClean="0">
                <a:hlinkClick r:id="rId3"/>
              </a:rPr>
              <a:t>http://goo.gl/oS4N15</a:t>
            </a:r>
            <a:endParaRPr lang="en-US" altLang="zh-TW" dirty="0" smtClean="0"/>
          </a:p>
          <a:p>
            <a:r>
              <a:rPr lang="en-US" altLang="zh-TW" dirty="0"/>
              <a:t>OpenSSL - </a:t>
            </a:r>
            <a:r>
              <a:rPr lang="zh-TW" altLang="en-US" dirty="0"/>
              <a:t>金鑰與憑證的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http://ijecorp.blogspot.tw/2014/03/openssl.html</a:t>
            </a:r>
            <a:endParaRPr lang="en-US" altLang="zh-TW" dirty="0" smtClean="0"/>
          </a:p>
          <a:p>
            <a:r>
              <a:rPr lang="en-US" altLang="zh-TW" dirty="0" smtClean="0"/>
              <a:t>Stack overflow</a:t>
            </a:r>
          </a:p>
          <a:p>
            <a:pPr lvl="1"/>
            <a:r>
              <a:rPr lang="en-US" altLang="zh-TW" dirty="0" smtClean="0">
                <a:hlinkClick r:id="rId5"/>
              </a:rPr>
              <a:t>http://stackoverflow.com/questions/11705815/client-and-server-communication-using-ssl-c-c-ssl-protocol-dont-works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Secure Server Client using OpenSSL in </a:t>
            </a:r>
            <a:r>
              <a:rPr lang="en-US" altLang="zh-TW" dirty="0" smtClean="0"/>
              <a:t>C</a:t>
            </a:r>
          </a:p>
          <a:p>
            <a:pPr lvl="1"/>
            <a:r>
              <a:rPr lang="en-US" altLang="zh-TW" dirty="0" smtClean="0">
                <a:hlinkClick r:id="rId6"/>
              </a:rPr>
              <a:t>http://simplestcodings.blogspot.tw/2010/08/secure-server-client-using-openssl-in-c.html</a:t>
            </a:r>
            <a:endParaRPr lang="en-US" altLang="zh-TW" dirty="0" smtClean="0"/>
          </a:p>
          <a:p>
            <a:r>
              <a:rPr lang="en-US" altLang="zh-TW" dirty="0" smtClean="0"/>
              <a:t>University of Utah – Network Programming</a:t>
            </a:r>
          </a:p>
          <a:p>
            <a:pPr lvl="1"/>
            <a:r>
              <a:rPr lang="en-US" altLang="zh-TW" dirty="0" smtClean="0">
                <a:hlinkClick r:id="rId7"/>
              </a:rPr>
              <a:t>http://www.cs.utah.edu/~swalton/listings/sockets/programs/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693842"/>
            <a:ext cx="10515600" cy="16749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1500" dirty="0" smtClean="0"/>
              <a:t>THANK YOU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253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mtClean="0"/>
              <a:t>Appendix 1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 Install OpenSSL on windows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Preparation work</a:t>
            </a:r>
          </a:p>
          <a:p>
            <a:pPr lvl="1"/>
            <a:r>
              <a:rPr lang="en-US" altLang="zh-TW" smtClean="0"/>
              <a:t>On Windows, you have first installed </a:t>
            </a:r>
            <a:r>
              <a:rPr lang="en-US" altLang="zh-TW" i="1" smtClean="0">
                <a:solidFill>
                  <a:srgbClr val="FF0000"/>
                </a:solidFill>
              </a:rPr>
              <a:t>Microsoft </a:t>
            </a:r>
            <a:r>
              <a:rPr lang="en-US" altLang="zh-TW" i="1">
                <a:solidFill>
                  <a:srgbClr val="FF0000"/>
                </a:solidFill>
              </a:rPr>
              <a:t>Visual C++ 2008 Redistributable Package (x86</a:t>
            </a:r>
            <a:r>
              <a:rPr lang="en-US" altLang="zh-TW" i="1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smtClean="0"/>
              <a:t>Download source </a:t>
            </a:r>
            <a:r>
              <a:rPr lang="en-US" altLang="zh-TW" sz="2000" u="sng">
                <a:hlinkClick r:id="rId2"/>
              </a:rPr>
              <a:t>http://www.microsoft.com/en-us/download/details.aspx?id=29</a:t>
            </a:r>
            <a:endParaRPr lang="en-US" altLang="zh-TW" sz="2000" u="sng"/>
          </a:p>
          <a:p>
            <a:pPr lvl="1"/>
            <a:r>
              <a:rPr lang="en-US" altLang="zh-TW" smtClean="0"/>
              <a:t>Double click </a:t>
            </a:r>
            <a:r>
              <a:rPr lang="en-US" altLang="zh-TW" i="1" smtClean="0"/>
              <a:t>vcredist_x86.exe</a:t>
            </a:r>
            <a:r>
              <a:rPr lang="en-US" altLang="zh-TW" smtClean="0"/>
              <a:t>, and 【Next】-&gt;【Next】-&gt;【Finish】</a:t>
            </a:r>
          </a:p>
          <a:p>
            <a:pPr lvl="1"/>
            <a:r>
              <a:rPr lang="en-US" altLang="zh-TW" smtClean="0"/>
              <a:t>Then install openssl </a:t>
            </a:r>
          </a:p>
          <a:p>
            <a:pPr lvl="1"/>
            <a:endParaRPr lang="en-US" altLang="zh-TW" i="1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7" y="1484784"/>
            <a:ext cx="5873887" cy="4805907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991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Install openSSL on Windows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08" y="1484785"/>
            <a:ext cx="5446929" cy="43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484785"/>
            <a:ext cx="5696858" cy="469893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Installation of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OpenSSL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Generate Key Pairs and Certificates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SSLSocket Programming Assignment 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Reference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ppendix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628801"/>
            <a:ext cx="5539294" cy="448776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1484785"/>
            <a:ext cx="5583325" cy="452474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9736" y="609329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Choose 【The Windows system directory】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2757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556792"/>
            <a:ext cx="5211854" cy="423628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99" y="1484785"/>
            <a:ext cx="5498494" cy="451062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268761"/>
            <a:ext cx="5759800" cy="4676177"/>
          </a:xfrm>
        </p:spPr>
      </p:pic>
      <p:sp>
        <p:nvSpPr>
          <p:cNvPr id="8" name="文字方塊 7"/>
          <p:cNvSpPr txBox="1"/>
          <p:nvPr/>
        </p:nvSpPr>
        <p:spPr>
          <a:xfrm>
            <a:off x="3359696" y="604146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Just click【Finish】, ignore the donation to OpenSSL !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4575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openSSL on Windows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you don’t change the default installation path</a:t>
            </a:r>
          </a:p>
          <a:p>
            <a:r>
              <a:rPr lang="en-US" altLang="zh-TW" smtClean="0"/>
              <a:t>The openssl terminal will reside in </a:t>
            </a:r>
          </a:p>
          <a:p>
            <a:pPr lvl="1"/>
            <a:r>
              <a:rPr lang="en-US" altLang="zh-TW" i="1" smtClean="0"/>
              <a:t>C:\OpenSSL-Win32\bin\openssl.exe</a:t>
            </a:r>
          </a:p>
          <a:p>
            <a:r>
              <a:rPr lang="en-US" altLang="zh-TW" smtClean="0"/>
              <a:t>Then you can use it to start generate key pairs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58783"/>
            <a:ext cx="7128792" cy="5073723"/>
          </a:xfrm>
          <a:prstGeom prst="rect">
            <a:avLst/>
          </a:prstGeom>
        </p:spPr>
      </p:pic>
      <p:sp>
        <p:nvSpPr>
          <p:cNvPr id="8" name="動作按鈕: 上一項 7">
            <a:hlinkClick r:id="rId3" action="ppaction://hlinksldjump" highlightClick="1"/>
          </p:cNvPr>
          <p:cNvSpPr/>
          <p:nvPr/>
        </p:nvSpPr>
        <p:spPr>
          <a:xfrm>
            <a:off x="9840416" y="6237312"/>
            <a:ext cx="576064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9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mtClean="0"/>
              <a:t>Appendix 2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 Encryption / Decryption a file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you want to encrypt &amp; decrypt a file (file.txt).You can follow steps below.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Use your public key to encrypt file (encrypted file : file_encrypted.rsa)</a:t>
            </a:r>
          </a:p>
          <a:p>
            <a:pPr marL="514350" indent="-514350">
              <a:buFont typeface="+mj-lt"/>
              <a:buAutoNum type="arabicPeriod"/>
            </a:pP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 smtClean="0"/>
              <a:t>Use your private key to decrypt it and get the original contents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endParaRPr lang="en-US" altLang="zh-TW"/>
          </a:p>
          <a:p>
            <a:pPr marL="514350" indent="-514350">
              <a:buFont typeface="+mj-lt"/>
              <a:buAutoNum type="arabicPeriod"/>
            </a:pP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936917" y="3676994"/>
            <a:ext cx="984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openssl rsautl -encrypt -inkey </a:t>
            </a:r>
            <a:r>
              <a:rPr lang="en-US" altLang="zh-TW" sz="2000">
                <a:solidFill>
                  <a:srgbClr val="FF0000"/>
                </a:solidFill>
              </a:rPr>
              <a:t>public.pem</a:t>
            </a:r>
            <a:r>
              <a:rPr lang="en-US" altLang="zh-TW" sz="2000"/>
              <a:t> -pubin -in </a:t>
            </a:r>
            <a:r>
              <a:rPr lang="en-US" altLang="zh-TW" sz="2000">
                <a:solidFill>
                  <a:srgbClr val="FF0000"/>
                </a:solidFill>
              </a:rPr>
              <a:t>file.txt</a:t>
            </a:r>
            <a:r>
              <a:rPr lang="en-US" altLang="zh-TW" sz="2000"/>
              <a:t> -out </a:t>
            </a:r>
            <a:r>
              <a:rPr lang="en-US" altLang="zh-TW" sz="2000">
                <a:solidFill>
                  <a:srgbClr val="FF0000"/>
                </a:solidFill>
              </a:rPr>
              <a:t>file_encrypted.rsa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063553" y="5428247"/>
            <a:ext cx="8047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openssl rsautl -decrypt -inkey </a:t>
            </a:r>
            <a:r>
              <a:rPr lang="en-US" altLang="zh-TW" sz="2000">
                <a:solidFill>
                  <a:srgbClr val="FF0000"/>
                </a:solidFill>
              </a:rPr>
              <a:t>private.pem</a:t>
            </a:r>
            <a:r>
              <a:rPr lang="en-US" altLang="zh-TW" sz="2000"/>
              <a:t> -in </a:t>
            </a:r>
            <a:r>
              <a:rPr lang="en-US" altLang="zh-TW" sz="2000">
                <a:solidFill>
                  <a:srgbClr val="FF0000"/>
                </a:solidFill>
              </a:rPr>
              <a:t>file_encrypted.rsa</a:t>
            </a:r>
            <a:r>
              <a:rPr lang="en-US" altLang="zh-TW" sz="2000"/>
              <a:t> -out </a:t>
            </a:r>
            <a:r>
              <a:rPr lang="en-US" altLang="zh-TW" sz="2000">
                <a:solidFill>
                  <a:srgbClr val="FF0000"/>
                </a:solidFill>
              </a:rPr>
              <a:t>file_decrypted.txt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6320" y="5782190"/>
            <a:ext cx="1691680" cy="1075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動作按鈕: 上一項 11">
            <a:hlinkClick r:id="rId2" action="ppaction://hlinksldjump" highlightClick="1"/>
          </p:cNvPr>
          <p:cNvSpPr/>
          <p:nvPr/>
        </p:nvSpPr>
        <p:spPr>
          <a:xfrm>
            <a:off x="9696400" y="6136134"/>
            <a:ext cx="648072" cy="60523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1200" y="3630017"/>
            <a:ext cx="857929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13119" y="5442072"/>
            <a:ext cx="7549877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10" y="2144374"/>
            <a:ext cx="6007448" cy="29712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124482"/>
            <a:ext cx="6007449" cy="29911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11" y="2150858"/>
            <a:ext cx="6007449" cy="29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 to OpenSSL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8686800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TW" sz="3200" dirty="0" err="1"/>
              <a:t>OpenSSL</a:t>
            </a:r>
            <a:r>
              <a:rPr lang="en-US" altLang="zh-TW" sz="3200" dirty="0"/>
              <a:t> is open source project implements the main cryptographic operations</a:t>
            </a:r>
          </a:p>
          <a:p>
            <a:pPr lvl="1"/>
            <a:r>
              <a:rPr lang="en-US" altLang="zh-TW" dirty="0" smtClean="0"/>
              <a:t>Also implement </a:t>
            </a:r>
            <a:r>
              <a:rPr lang="en-US" altLang="zh-TW" dirty="0" smtClean="0">
                <a:solidFill>
                  <a:srgbClr val="FF0000"/>
                </a:solidFill>
              </a:rPr>
              <a:t>SSL/TLS </a:t>
            </a:r>
            <a:r>
              <a:rPr lang="en-US" altLang="zh-TW" dirty="0" smtClean="0"/>
              <a:t>protocols.</a:t>
            </a:r>
          </a:p>
          <a:p>
            <a:r>
              <a:rPr lang="en-US" altLang="zh-TW" dirty="0" err="1" smtClean="0"/>
              <a:t>OpenSSL</a:t>
            </a:r>
            <a:r>
              <a:rPr lang="en-US" altLang="zh-TW" dirty="0" smtClean="0"/>
              <a:t> is a </a:t>
            </a:r>
            <a:r>
              <a:rPr lang="en-US" altLang="zh-TW" dirty="0" smtClean="0">
                <a:solidFill>
                  <a:srgbClr val="FF0000"/>
                </a:solidFill>
              </a:rPr>
              <a:t>C library</a:t>
            </a:r>
            <a:r>
              <a:rPr lang="en-US" altLang="zh-TW" dirty="0" smtClean="0"/>
              <a:t>, available on many platforms</a:t>
            </a:r>
          </a:p>
          <a:p>
            <a:pPr lvl="1"/>
            <a:r>
              <a:rPr lang="en-US" altLang="zh-TW" dirty="0" smtClean="0"/>
              <a:t>Windows/Linux/BSD/</a:t>
            </a:r>
            <a:r>
              <a:rPr lang="en-US" altLang="zh-TW" dirty="0" err="1" smtClean="0"/>
              <a:t>MacOS</a:t>
            </a:r>
            <a:endParaRPr lang="en-US" altLang="zh-TW" dirty="0" smtClean="0"/>
          </a:p>
          <a:p>
            <a:r>
              <a:rPr lang="en-US" altLang="zh-TW" dirty="0" err="1" smtClean="0"/>
              <a:t>OpenSSL</a:t>
            </a:r>
            <a:r>
              <a:rPr lang="en-US" altLang="zh-TW" dirty="0" smtClean="0"/>
              <a:t> has powerful command line tool</a:t>
            </a:r>
            <a:r>
              <a:rPr lang="en-US" altLang="zh-TW" baseline="30000" dirty="0" smtClean="0"/>
              <a:t>【1】</a:t>
            </a:r>
          </a:p>
          <a:p>
            <a:pPr lvl="1"/>
            <a:r>
              <a:rPr lang="en-US" altLang="zh-TW" b="1" i="1" dirty="0" err="1" smtClean="0"/>
              <a:t>openssl</a:t>
            </a:r>
            <a:r>
              <a:rPr lang="en-US" altLang="zh-TW" i="1" dirty="0" smtClean="0"/>
              <a:t> command [</a:t>
            </a:r>
            <a:r>
              <a:rPr lang="en-US" altLang="zh-TW" i="1" dirty="0" err="1" smtClean="0"/>
              <a:t>command_opts</a:t>
            </a:r>
            <a:r>
              <a:rPr lang="en-US" altLang="zh-TW" i="1" dirty="0" smtClean="0"/>
              <a:t>][</a:t>
            </a:r>
            <a:r>
              <a:rPr lang="en-US" altLang="zh-TW" i="1" dirty="0" err="1" smtClean="0"/>
              <a:t>command_args</a:t>
            </a:r>
            <a:r>
              <a:rPr lang="en-US" altLang="zh-TW" i="1" dirty="0" smtClean="0"/>
              <a:t>]</a:t>
            </a:r>
            <a:endParaRPr lang="en-US" altLang="zh-TW" i="1" baseline="30000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79576" y="6378341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【1】OpenSSL office documents </a:t>
            </a:r>
            <a:r>
              <a:rPr lang="en-US" altLang="zh-TW">
                <a:hlinkClick r:id="rId2"/>
              </a:rPr>
              <a:t>https://www.openssl.org/docs/apps/openssl.html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OpenSSL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/>
              <a:t>Installation of </a:t>
            </a:r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Generate Key Pairs and Certificates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SSLSocket Programming Assignment 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Reference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ppendix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5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Installation of openSSL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Windows</a:t>
            </a:r>
            <a:r>
              <a:rPr lang="en-US" altLang="zh-TW" baseline="30000" dirty="0" smtClean="0"/>
              <a:t>【2】</a:t>
            </a:r>
          </a:p>
          <a:p>
            <a:pPr lvl="1"/>
            <a:r>
              <a:rPr lang="en-US" altLang="zh-TW" dirty="0" smtClean="0"/>
              <a:t>choose </a:t>
            </a:r>
            <a:r>
              <a:rPr lang="en-US" altLang="zh-TW" i="1" dirty="0" smtClean="0"/>
              <a:t>Win32 OpenSSL v1.0.1j </a:t>
            </a:r>
            <a:r>
              <a:rPr lang="en-US" altLang="zh-TW" dirty="0" smtClean="0"/>
              <a:t>(suggested) </a:t>
            </a:r>
          </a:p>
          <a:p>
            <a:pPr lvl="1"/>
            <a:r>
              <a:rPr lang="en-US" altLang="zh-TW" sz="2600" dirty="0">
                <a:hlinkClick r:id="rId2"/>
              </a:rPr>
              <a:t>http://slproweb.com/products/Win32OpenSSL.html</a:t>
            </a:r>
            <a:endParaRPr lang="en-US" altLang="zh-TW" dirty="0" smtClean="0"/>
          </a:p>
          <a:p>
            <a:r>
              <a:rPr lang="en-US" altLang="zh-TW" dirty="0" smtClean="0"/>
              <a:t>For Linux</a:t>
            </a:r>
            <a:r>
              <a:rPr lang="en-US" altLang="zh-TW" sz="2600" dirty="0"/>
              <a:t>(</a:t>
            </a:r>
            <a:r>
              <a:rPr lang="en-US" altLang="zh-TW" sz="2600" dirty="0" err="1"/>
              <a:t>ex:ubuntu</a:t>
            </a:r>
            <a:r>
              <a:rPr lang="en-US" altLang="zh-TW" sz="2600" dirty="0"/>
              <a:t>)</a:t>
            </a:r>
          </a:p>
          <a:p>
            <a:pPr lvl="1"/>
            <a:r>
              <a:rPr lang="en-US" altLang="zh-TW" dirty="0" smtClean="0"/>
              <a:t>apt-get install </a:t>
            </a:r>
            <a:r>
              <a:rPr lang="en-US" altLang="zh-TW" dirty="0" err="1" smtClean="0"/>
              <a:t>openssl</a:t>
            </a:r>
            <a:r>
              <a:rPr lang="en-US" altLang="zh-TW" dirty="0" smtClean="0"/>
              <a:t> &amp; apt-get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libssl</a:t>
            </a:r>
            <a:r>
              <a:rPr lang="en-US" altLang="zh-TW" dirty="0" smtClean="0"/>
              <a:t>-dev</a:t>
            </a:r>
          </a:p>
          <a:p>
            <a:pPr lvl="1"/>
            <a:r>
              <a:rPr lang="en-US" altLang="zh-TW" dirty="0" smtClean="0"/>
              <a:t>Or ,you can download source from </a:t>
            </a:r>
            <a:r>
              <a:rPr lang="en-US" altLang="zh-TW" sz="2600" dirty="0">
                <a:hlinkClick r:id="rId3"/>
              </a:rPr>
              <a:t>https://www.openssl.org/source/</a:t>
            </a:r>
            <a:endParaRPr lang="en-US" altLang="zh-TW" sz="2600" dirty="0"/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MacOS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Install and update version of OpenSSL on Mac OS X</a:t>
            </a:r>
          </a:p>
          <a:p>
            <a:pPr lvl="1"/>
            <a:r>
              <a:rPr lang="en-US" altLang="zh-TW" sz="2600" dirty="0">
                <a:hlinkClick r:id="rId4"/>
              </a:rPr>
              <a:t>http://itouchs.blogspot.tw/2012/04/installing-updated-version-of-openssl.html</a:t>
            </a:r>
            <a:endParaRPr lang="en-US" altLang="zh-TW" sz="2600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27648" y="64886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 action="ppaction://hlinksldjump"/>
              </a:rPr>
              <a:t>【2】 See Appendix 1. Install OpenSSL on windows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OpenSSL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Installation of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OpenSSL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/>
              <a:t>Generate Key Pairs and Certificates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SSLSocket Programming Assignment 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Reference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ppendix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Generate Key Pairs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teps to </a:t>
            </a:r>
            <a:r>
              <a:rPr lang="en-US" altLang="zh-TW" dirty="0"/>
              <a:t>generate a pair of public/private </a:t>
            </a:r>
            <a:r>
              <a:rPr lang="en-US" altLang="zh-TW" dirty="0" smtClean="0"/>
              <a:t>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Create </a:t>
            </a:r>
            <a:r>
              <a:rPr lang="en-US" altLang="zh-TW" dirty="0"/>
              <a:t>a pair of RSA </a:t>
            </a:r>
            <a:r>
              <a:rPr lang="en-US" altLang="zh-TW" dirty="0" smtClean="0"/>
              <a:t>key </a:t>
            </a:r>
            <a:r>
              <a:rPr lang="en-US" altLang="zh-TW" dirty="0"/>
              <a:t>of 1024 bits.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BD8-FDC9-4358-8893-C4AD3B481429}" type="datetime1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8754" y="2810783"/>
            <a:ext cx="6814493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/>
              <a:t> </a:t>
            </a:r>
            <a:r>
              <a:rPr lang="en-US" altLang="zh-TW" sz="2800" i="1" dirty="0" err="1"/>
              <a:t>openssl</a:t>
            </a:r>
            <a:r>
              <a:rPr lang="en-US" altLang="zh-TW" sz="2800" i="1" dirty="0"/>
              <a:t> </a:t>
            </a:r>
            <a:r>
              <a:rPr lang="en-US" altLang="zh-TW" sz="2800" i="1" dirty="0" err="1"/>
              <a:t>genrsa</a:t>
            </a:r>
            <a:r>
              <a:rPr lang="en-US" altLang="zh-TW" sz="2800" i="1" dirty="0"/>
              <a:t> -out </a:t>
            </a:r>
            <a:r>
              <a:rPr lang="en-US" altLang="zh-TW" sz="2800" i="1" dirty="0" err="1">
                <a:solidFill>
                  <a:srgbClr val="FF0000"/>
                </a:solidFill>
              </a:rPr>
              <a:t>private.pem</a:t>
            </a:r>
            <a:r>
              <a:rPr lang="en-US" altLang="zh-TW" sz="2800" i="1" dirty="0"/>
              <a:t> 1024</a:t>
            </a:r>
            <a:endParaRPr lang="zh-TW" altLang="en-US" sz="2800" i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2" y="3523549"/>
            <a:ext cx="6556875" cy="28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Generate Key Pairs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2. Use private key to export the public key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981200" y="6356350"/>
            <a:ext cx="6707088" cy="501650"/>
          </a:xfrm>
        </p:spPr>
        <p:txBody>
          <a:bodyPr/>
          <a:lstStyle/>
          <a:p>
            <a:fld id="{F3C5EBD8-FDC9-4358-8893-C4AD3B481429}" type="datetime1">
              <a:rPr lang="zh-TW" altLang="en-US" smtClean="0"/>
              <a:pPr/>
              <a:t>2016/12/8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FD4-6719-46AA-BC26-625D7BA1AC2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51584" y="2348881"/>
            <a:ext cx="785921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 err="1"/>
              <a:t>openssl</a:t>
            </a:r>
            <a:r>
              <a:rPr lang="en-US" altLang="zh-TW" sz="2800" i="1" dirty="0"/>
              <a:t> </a:t>
            </a:r>
            <a:r>
              <a:rPr lang="en-US" altLang="zh-TW" sz="2800" i="1" dirty="0" err="1"/>
              <a:t>rsa</a:t>
            </a:r>
            <a:r>
              <a:rPr lang="en-US" altLang="zh-TW" sz="2800" i="1" dirty="0"/>
              <a:t> -in </a:t>
            </a:r>
            <a:r>
              <a:rPr lang="en-US" altLang="zh-TW" sz="2800" i="1" dirty="0" err="1">
                <a:solidFill>
                  <a:srgbClr val="FF0000"/>
                </a:solidFill>
              </a:rPr>
              <a:t>private.pem</a:t>
            </a:r>
            <a:r>
              <a:rPr lang="en-US" altLang="zh-TW" sz="2800" i="1" dirty="0"/>
              <a:t> -out </a:t>
            </a:r>
            <a:r>
              <a:rPr lang="en-US" altLang="zh-TW" sz="2800" i="1" dirty="0" err="1">
                <a:solidFill>
                  <a:srgbClr val="FF0000"/>
                </a:solidFill>
              </a:rPr>
              <a:t>public.pem</a:t>
            </a:r>
            <a:r>
              <a:rPr lang="en-US" altLang="zh-TW" sz="2800" i="1" dirty="0"/>
              <a:t> -</a:t>
            </a:r>
            <a:r>
              <a:rPr lang="en-US" altLang="zh-TW" sz="2800" i="1" dirty="0" err="1"/>
              <a:t>outform</a:t>
            </a:r>
            <a:r>
              <a:rPr lang="en-US" altLang="zh-TW" sz="2800" i="1" dirty="0"/>
              <a:t> PEM -</a:t>
            </a:r>
            <a:r>
              <a:rPr lang="en-US" altLang="zh-TW" sz="2800" i="1" dirty="0" err="1"/>
              <a:t>pubout</a:t>
            </a:r>
            <a:endParaRPr lang="zh-TW" altLang="en-US" sz="2800" i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49" y="3608584"/>
            <a:ext cx="8234220" cy="14963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63552" y="537321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TW" sz="2400"/>
              <a:t>Now, you have a pair of private key </a:t>
            </a:r>
            <a:r>
              <a:rPr lang="en-US" altLang="zh-TW" sz="2400">
                <a:solidFill>
                  <a:srgbClr val="FF0000"/>
                </a:solidFill>
              </a:rPr>
              <a:t>(private.pem) </a:t>
            </a:r>
            <a:r>
              <a:rPr lang="en-US" altLang="zh-TW" sz="2400"/>
              <a:t>and public key </a:t>
            </a:r>
            <a:r>
              <a:rPr lang="en-US" altLang="zh-TW" sz="2400">
                <a:solidFill>
                  <a:srgbClr val="FF0000"/>
                </a:solidFill>
              </a:rPr>
              <a:t>(public.pem) .</a:t>
            </a:r>
            <a:r>
              <a:rPr lang="zh-TW" altLang="en-US" sz="2400"/>
              <a:t> </a:t>
            </a:r>
            <a:r>
              <a:rPr lang="en-US" altLang="zh-TW" sz="2400"/>
              <a:t>You can use them to encrypt/decrypt a file</a:t>
            </a:r>
            <a:r>
              <a:rPr lang="en-US" altLang="zh-TW" sz="2400" baseline="30000"/>
              <a:t>【3】</a:t>
            </a:r>
            <a:endParaRPr lang="zh-TW" altLang="en-US" sz="2400" baseline="30000"/>
          </a:p>
        </p:txBody>
      </p:sp>
      <p:sp>
        <p:nvSpPr>
          <p:cNvPr id="10" name="文字方塊 9"/>
          <p:cNvSpPr txBox="1"/>
          <p:nvPr/>
        </p:nvSpPr>
        <p:spPr>
          <a:xfrm>
            <a:off x="3287688" y="6434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hlinkClick r:id="rId4" action="ppaction://hlinksldjump"/>
              </a:rPr>
              <a:t>【3】 See Appendix 2. Encryption / Decryption a file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1117</Words>
  <Application>Microsoft Office PowerPoint</Application>
  <PresentationFormat>寬螢幕</PresentationFormat>
  <Paragraphs>244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Courier New</vt:lpstr>
      <vt:lpstr>Office 佈景主題</vt:lpstr>
      <vt:lpstr>     Socket programing with OpenSSL</vt:lpstr>
      <vt:lpstr>Overview</vt:lpstr>
      <vt:lpstr>Overview</vt:lpstr>
      <vt:lpstr>Introduction to OpenSSL</vt:lpstr>
      <vt:lpstr>Overview</vt:lpstr>
      <vt:lpstr>Installation of openSSL</vt:lpstr>
      <vt:lpstr>Overview</vt:lpstr>
      <vt:lpstr>Generate Key Pairs</vt:lpstr>
      <vt:lpstr>Generate Key Pairs</vt:lpstr>
      <vt:lpstr>Generate Self-signed Certificate (          )</vt:lpstr>
      <vt:lpstr>Overview</vt:lpstr>
      <vt:lpstr>Overview of SSL Application with OpenSSL APIs</vt:lpstr>
      <vt:lpstr>Initialization</vt:lpstr>
      <vt:lpstr>Creating and Setting Up the SSL Context Structure (SSL_CTX)</vt:lpstr>
      <vt:lpstr>Setting up the Certificate and key</vt:lpstr>
      <vt:lpstr>Example</vt:lpstr>
      <vt:lpstr>Creating and Setting Up the SSL Structure</vt:lpstr>
      <vt:lpstr>Creating and setting up the Socket -On the Server </vt:lpstr>
      <vt:lpstr>Creating and setting up the Socket -On the Client </vt:lpstr>
      <vt:lpstr>Setting Up the Socket in the SSL Structure</vt:lpstr>
      <vt:lpstr>SSL handshake</vt:lpstr>
      <vt:lpstr>Data Communication</vt:lpstr>
      <vt:lpstr>SSL Closure</vt:lpstr>
      <vt:lpstr>References</vt:lpstr>
      <vt:lpstr>PowerPoint 簡報</vt:lpstr>
      <vt:lpstr>Appendix 1  Install OpenSSL on windows</vt:lpstr>
      <vt:lpstr> </vt:lpstr>
      <vt:lpstr>Install openSSL on Windows</vt:lpstr>
      <vt:lpstr>Install openSSL on Windows</vt:lpstr>
      <vt:lpstr>Install openSSL on Windows</vt:lpstr>
      <vt:lpstr>Install openSSL on Windows</vt:lpstr>
      <vt:lpstr>Install openSSL on Windows</vt:lpstr>
      <vt:lpstr>Install openSSL on Windows</vt:lpstr>
      <vt:lpstr>Install openSSL on Windows</vt:lpstr>
      <vt:lpstr>Install openSSL on Windows</vt:lpstr>
      <vt:lpstr>Appendix 2  Encryption / Decryption a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programing with OpenSSL</dc:title>
  <dc:creator>project</dc:creator>
  <cp:lastModifiedBy>李鴻鈞</cp:lastModifiedBy>
  <cp:revision>29</cp:revision>
  <dcterms:created xsi:type="dcterms:W3CDTF">2016-11-30T12:59:18Z</dcterms:created>
  <dcterms:modified xsi:type="dcterms:W3CDTF">2016-12-08T03:03:15Z</dcterms:modified>
</cp:coreProperties>
</file>