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layfair Display Medium"/>
      <p:regular r:id="rId18"/>
      <p:bold r:id="rId19"/>
      <p:italic r:id="rId20"/>
      <p:boldItalic r:id="rId21"/>
    </p:embeddedFont>
    <p:embeddedFont>
      <p:font typeface="Playfair Display"/>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Medium-italic.fntdata"/><Relationship Id="rId22" Type="http://schemas.openxmlformats.org/officeDocument/2006/relationships/font" Target="fonts/PlayfairDisplay-regular.fntdata"/><Relationship Id="rId21" Type="http://schemas.openxmlformats.org/officeDocument/2006/relationships/font" Target="fonts/PlayfairDisplayMedium-boldItalic.fntdata"/><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layfairDispl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Medium-bold.fntdata"/><Relationship Id="rId18" Type="http://schemas.openxmlformats.org/officeDocument/2006/relationships/font" Target="fonts/PlayfairDisplay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4d403ff92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4d403ff9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graph compares </a:t>
            </a:r>
            <a:r>
              <a:rPr b="1" lang="en">
                <a:solidFill>
                  <a:schemeClr val="dk1"/>
                </a:solidFill>
              </a:rPr>
              <a:t>instrumentalness</a:t>
            </a:r>
            <a:r>
              <a:rPr lang="en">
                <a:solidFill>
                  <a:schemeClr val="dk1"/>
                </a:solidFill>
              </a:rPr>
              <a:t> (x-axis) and </a:t>
            </a:r>
            <a:r>
              <a:rPr b="1" lang="en">
                <a:solidFill>
                  <a:schemeClr val="dk1"/>
                </a:solidFill>
              </a:rPr>
              <a:t>popularity</a:t>
            </a:r>
            <a:r>
              <a:rPr lang="en">
                <a:solidFill>
                  <a:schemeClr val="dk1"/>
                </a:solidFill>
              </a:rPr>
              <a:t> (y-axis) for top 90s classic hits.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Instrumentalness</a:t>
            </a:r>
            <a:r>
              <a:rPr lang="en">
                <a:solidFill>
                  <a:schemeClr val="dk1"/>
                </a:solidFill>
              </a:rPr>
              <a:t> ranges from 0 (full vocals) to 1 (completely instrumental).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Popularity</a:t>
            </a:r>
            <a:r>
              <a:rPr lang="en">
                <a:solidFill>
                  <a:schemeClr val="dk1"/>
                </a:solidFill>
              </a:rPr>
              <a:t> is Spotify’s score from 0 to 100, measuring how popular a track is.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Most data points are </a:t>
            </a:r>
            <a:r>
              <a:rPr b="1" lang="en">
                <a:solidFill>
                  <a:schemeClr val="dk1"/>
                </a:solidFill>
              </a:rPr>
              <a:t>clustered near 0</a:t>
            </a:r>
            <a:r>
              <a:rPr lang="en">
                <a:solidFill>
                  <a:schemeClr val="dk1"/>
                </a:solidFill>
              </a:rPr>
              <a:t> on the x-axis — meaning most songs included vocals.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a:t>
            </a:r>
            <a:r>
              <a:rPr b="1" lang="en">
                <a:solidFill>
                  <a:schemeClr val="dk1"/>
                </a:solidFill>
              </a:rPr>
              <a:t>most popular songs</a:t>
            </a:r>
            <a:r>
              <a:rPr lang="en">
                <a:solidFill>
                  <a:schemeClr val="dk1"/>
                </a:solidFill>
              </a:rPr>
              <a:t> had </a:t>
            </a:r>
            <a:r>
              <a:rPr b="1" lang="en">
                <a:solidFill>
                  <a:schemeClr val="dk1"/>
                </a:solidFill>
              </a:rPr>
              <a:t>low instrumentalness</a:t>
            </a:r>
            <a:r>
              <a:rPr lang="en">
                <a:solidFill>
                  <a:schemeClr val="dk1"/>
                </a:solidFill>
              </a:rPr>
              <a:t>, showing that listeners preferred vocal-heavy tracks.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a:t>
            </a:r>
            <a:r>
              <a:rPr b="1" lang="en">
                <a:solidFill>
                  <a:schemeClr val="dk1"/>
                </a:solidFill>
              </a:rPr>
              <a:t>trend line slopes downward</a:t>
            </a:r>
            <a:r>
              <a:rPr lang="en">
                <a:solidFill>
                  <a:schemeClr val="dk1"/>
                </a:solidFill>
              </a:rPr>
              <a:t>, suggesting a </a:t>
            </a:r>
            <a:r>
              <a:rPr b="1" lang="en">
                <a:solidFill>
                  <a:schemeClr val="dk1"/>
                </a:solidFill>
              </a:rPr>
              <a:t>negative relationship</a:t>
            </a:r>
            <a:r>
              <a:rPr lang="en">
                <a:solidFill>
                  <a:schemeClr val="dk1"/>
                </a:solidFill>
              </a:rPr>
              <a:t> — as instrumentalness increases, popularity tends to decrease.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reflects the musical landscape of the 90s — dominated by pop, R&amp;B, and hip-hop, where vocals were central.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Very few songs were highly instrumental, and even fewer were hits.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Overall takeaway: </a:t>
            </a:r>
            <a:r>
              <a:rPr b="1" lang="en">
                <a:solidFill>
                  <a:schemeClr val="dk1"/>
                </a:solidFill>
              </a:rPr>
              <a:t>Vocals were key to a song’s popularity</a:t>
            </a:r>
            <a:r>
              <a:rPr lang="en">
                <a:solidFill>
                  <a:schemeClr val="dk1"/>
                </a:solidFill>
              </a:rPr>
              <a:t> in the 1990s.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4d5f7b192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4d5f7b192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Introduction: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"This graph compares the </a:t>
            </a:r>
            <a:r>
              <a:rPr b="1" lang="en">
                <a:solidFill>
                  <a:schemeClr val="dk1"/>
                </a:solidFill>
              </a:rPr>
              <a:t>top 10 artists</a:t>
            </a:r>
            <a:r>
              <a:rPr lang="en">
                <a:solidFill>
                  <a:schemeClr val="dk1"/>
                </a:solidFill>
              </a:rPr>
              <a:t> of the 90s, showing their number of hits in the </a:t>
            </a:r>
            <a:r>
              <a:rPr b="1" lang="en">
                <a:solidFill>
                  <a:schemeClr val="dk1"/>
                </a:solidFill>
              </a:rPr>
              <a:t>first 5 years</a:t>
            </a:r>
            <a:r>
              <a:rPr lang="en">
                <a:solidFill>
                  <a:schemeClr val="dk1"/>
                </a:solidFill>
              </a:rPr>
              <a:t> (1990–1994) and the </a:t>
            </a:r>
            <a:r>
              <a:rPr b="1" lang="en">
                <a:solidFill>
                  <a:schemeClr val="dk1"/>
                </a:solidFill>
              </a:rPr>
              <a:t>last 5 years</a:t>
            </a:r>
            <a:r>
              <a:rPr lang="en">
                <a:solidFill>
                  <a:schemeClr val="dk1"/>
                </a:solidFill>
              </a:rPr>
              <a:t> (1995–1999)."</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Graph Breakdown: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a:t>
            </a:r>
            <a:r>
              <a:rPr b="1" lang="en">
                <a:solidFill>
                  <a:schemeClr val="dk1"/>
                </a:solidFill>
              </a:rPr>
              <a:t>x-axis</a:t>
            </a:r>
            <a:r>
              <a:rPr lang="en">
                <a:solidFill>
                  <a:schemeClr val="dk1"/>
                </a:solidFill>
              </a:rPr>
              <a:t> represents the </a:t>
            </a:r>
            <a:r>
              <a:rPr b="1" lang="en">
                <a:solidFill>
                  <a:schemeClr val="dk1"/>
                </a:solidFill>
              </a:rPr>
              <a:t>artists</a:t>
            </a:r>
            <a:r>
              <a:rPr lang="en">
                <a:solidFill>
                  <a:schemeClr val="dk1"/>
                </a:solidFill>
              </a:rPr>
              <a:t>, while the </a:t>
            </a:r>
            <a:r>
              <a:rPr b="1" lang="en">
                <a:solidFill>
                  <a:schemeClr val="dk1"/>
                </a:solidFill>
              </a:rPr>
              <a:t>y-axis</a:t>
            </a:r>
            <a:r>
              <a:rPr lang="en">
                <a:solidFill>
                  <a:schemeClr val="dk1"/>
                </a:solidFill>
              </a:rPr>
              <a:t> shows the </a:t>
            </a:r>
            <a:r>
              <a:rPr b="1" lang="en">
                <a:solidFill>
                  <a:schemeClr val="dk1"/>
                </a:solidFill>
              </a:rPr>
              <a:t>number of hits</a:t>
            </a:r>
            <a:r>
              <a:rPr lang="en">
                <a:solidFill>
                  <a:schemeClr val="dk1"/>
                </a:solidFill>
              </a:rPr>
              <a:t> each artist had in their respective period."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"Each artist has </a:t>
            </a:r>
            <a:r>
              <a:rPr b="1" lang="en">
                <a:solidFill>
                  <a:schemeClr val="dk1"/>
                </a:solidFill>
              </a:rPr>
              <a:t>two bars</a:t>
            </a:r>
            <a:r>
              <a:rPr lang="en">
                <a:solidFill>
                  <a:schemeClr val="dk1"/>
                </a:solidFill>
              </a:rPr>
              <a:t>: one for their hits in the </a:t>
            </a:r>
            <a:r>
              <a:rPr b="1" lang="en">
                <a:solidFill>
                  <a:schemeClr val="dk1"/>
                </a:solidFill>
              </a:rPr>
              <a:t>first 5 years</a:t>
            </a:r>
            <a:r>
              <a:rPr lang="en">
                <a:solidFill>
                  <a:schemeClr val="dk1"/>
                </a:solidFill>
              </a:rPr>
              <a:t> (blue) and one for the </a:t>
            </a:r>
            <a:r>
              <a:rPr b="1" lang="en">
                <a:solidFill>
                  <a:schemeClr val="dk1"/>
                </a:solidFill>
              </a:rPr>
              <a:t>last 5 years</a:t>
            </a:r>
            <a:r>
              <a:rPr lang="en">
                <a:solidFill>
                  <a:schemeClr val="dk1"/>
                </a:solidFill>
              </a:rPr>
              <a:t> (orange)."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Key Insights: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t>
            </a:r>
            <a:r>
              <a:rPr b="1" lang="en">
                <a:solidFill>
                  <a:schemeClr val="dk1"/>
                </a:solidFill>
              </a:rPr>
              <a:t>Mariah Carey</a:t>
            </a:r>
            <a:r>
              <a:rPr lang="en">
                <a:solidFill>
                  <a:schemeClr val="dk1"/>
                </a:solidFill>
              </a:rPr>
              <a:t>, </a:t>
            </a:r>
            <a:r>
              <a:rPr b="1" lang="en">
                <a:solidFill>
                  <a:schemeClr val="dk1"/>
                </a:solidFill>
              </a:rPr>
              <a:t>Whitney Houston</a:t>
            </a:r>
            <a:r>
              <a:rPr lang="en">
                <a:solidFill>
                  <a:schemeClr val="dk1"/>
                </a:solidFill>
              </a:rPr>
              <a:t>, and </a:t>
            </a:r>
            <a:r>
              <a:rPr b="1" lang="en">
                <a:solidFill>
                  <a:schemeClr val="dk1"/>
                </a:solidFill>
              </a:rPr>
              <a:t>Madonna</a:t>
            </a:r>
            <a:r>
              <a:rPr lang="en">
                <a:solidFill>
                  <a:schemeClr val="dk1"/>
                </a:solidFill>
              </a:rPr>
              <a:t> were consistent across both periods, maintaining </a:t>
            </a:r>
            <a:r>
              <a:rPr b="1" lang="en">
                <a:solidFill>
                  <a:schemeClr val="dk1"/>
                </a:solidFill>
              </a:rPr>
              <a:t>popularity</a:t>
            </a:r>
            <a:r>
              <a:rPr lang="en">
                <a:solidFill>
                  <a:schemeClr val="dk1"/>
                </a:solidFill>
              </a:rPr>
              <a:t>and dominating the charts throughout the decade."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t>
            </a:r>
            <a:r>
              <a:rPr b="1" lang="en">
                <a:solidFill>
                  <a:schemeClr val="dk1"/>
                </a:solidFill>
              </a:rPr>
              <a:t>TLC</a:t>
            </a:r>
            <a:r>
              <a:rPr lang="en">
                <a:solidFill>
                  <a:schemeClr val="dk1"/>
                </a:solidFill>
              </a:rPr>
              <a:t>" and "</a:t>
            </a:r>
            <a:r>
              <a:rPr b="1" lang="en">
                <a:solidFill>
                  <a:schemeClr val="dk1"/>
                </a:solidFill>
              </a:rPr>
              <a:t>Boyz II Men</a:t>
            </a:r>
            <a:r>
              <a:rPr lang="en">
                <a:solidFill>
                  <a:schemeClr val="dk1"/>
                </a:solidFill>
              </a:rPr>
              <a:t>" show a notable rise in the </a:t>
            </a:r>
            <a:r>
              <a:rPr b="1" lang="en">
                <a:solidFill>
                  <a:schemeClr val="dk1"/>
                </a:solidFill>
              </a:rPr>
              <a:t>latter half of the decade</a:t>
            </a:r>
            <a:r>
              <a:rPr lang="en">
                <a:solidFill>
                  <a:schemeClr val="dk1"/>
                </a:solidFill>
              </a:rPr>
              <a:t>, reflecting the growing influence of </a:t>
            </a:r>
            <a:r>
              <a:rPr b="1" lang="en">
                <a:solidFill>
                  <a:schemeClr val="dk1"/>
                </a:solidFill>
              </a:rPr>
              <a:t>R&amp;B</a:t>
            </a:r>
            <a:r>
              <a:rPr lang="en">
                <a:solidFill>
                  <a:schemeClr val="dk1"/>
                </a:solidFill>
              </a:rPr>
              <a:t> and </a:t>
            </a:r>
            <a:r>
              <a:rPr b="1" lang="en">
                <a:solidFill>
                  <a:schemeClr val="dk1"/>
                </a:solidFill>
              </a:rPr>
              <a:t>hip-hop</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a:t>
            </a:r>
            <a:r>
              <a:rPr b="1" lang="en">
                <a:solidFill>
                  <a:schemeClr val="dk1"/>
                </a:solidFill>
              </a:rPr>
              <a:t>late 90s</a:t>
            </a:r>
            <a:r>
              <a:rPr lang="en">
                <a:solidFill>
                  <a:schemeClr val="dk1"/>
                </a:solidFill>
              </a:rPr>
              <a:t> saw a shift towards more </a:t>
            </a:r>
            <a:r>
              <a:rPr b="1" lang="en">
                <a:solidFill>
                  <a:schemeClr val="dk1"/>
                </a:solidFill>
              </a:rPr>
              <a:t>youth-driven pop culture</a:t>
            </a:r>
            <a:r>
              <a:rPr lang="en">
                <a:solidFill>
                  <a:schemeClr val="dk1"/>
                </a:solidFill>
              </a:rPr>
              <a:t>, with groups like </a:t>
            </a:r>
            <a:r>
              <a:rPr b="1" lang="en">
                <a:solidFill>
                  <a:schemeClr val="dk1"/>
                </a:solidFill>
              </a:rPr>
              <a:t>Hootie &amp; the Blowfish</a:t>
            </a:r>
            <a:r>
              <a:rPr lang="en">
                <a:solidFill>
                  <a:schemeClr val="dk1"/>
                </a:solidFill>
              </a:rPr>
              <a:t> and </a:t>
            </a:r>
            <a:r>
              <a:rPr b="1" lang="en">
                <a:solidFill>
                  <a:schemeClr val="dk1"/>
                </a:solidFill>
              </a:rPr>
              <a:t>Sheryl Crow</a:t>
            </a:r>
            <a:r>
              <a:rPr lang="en">
                <a:solidFill>
                  <a:schemeClr val="dk1"/>
                </a:solidFill>
              </a:rPr>
              <a:t> bringing </a:t>
            </a:r>
            <a:r>
              <a:rPr b="1" lang="en">
                <a:solidFill>
                  <a:schemeClr val="dk1"/>
                </a:solidFill>
              </a:rPr>
              <a:t>pop-rock</a:t>
            </a:r>
            <a:r>
              <a:rPr lang="en">
                <a:solidFill>
                  <a:schemeClr val="dk1"/>
                </a:solidFill>
              </a:rPr>
              <a:t> and </a:t>
            </a:r>
            <a:r>
              <a:rPr b="1" lang="en">
                <a:solidFill>
                  <a:schemeClr val="dk1"/>
                </a:solidFill>
              </a:rPr>
              <a:t>alternative sounds</a:t>
            </a:r>
            <a:r>
              <a:rPr lang="en">
                <a:solidFill>
                  <a:schemeClr val="dk1"/>
                </a:solidFill>
              </a:rPr>
              <a:t> into the mainstream."</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graph highlights a transition in the music scene, moving from a </a:t>
            </a:r>
            <a:r>
              <a:rPr b="1" lang="en">
                <a:solidFill>
                  <a:schemeClr val="dk1"/>
                </a:solidFill>
              </a:rPr>
              <a:t>pop/R&amp;B-focused early 90s</a:t>
            </a:r>
            <a:r>
              <a:rPr lang="en">
                <a:solidFill>
                  <a:schemeClr val="dk1"/>
                </a:solidFill>
              </a:rPr>
              <a:t> to a </a:t>
            </a:r>
            <a:r>
              <a:rPr b="1" lang="en">
                <a:solidFill>
                  <a:schemeClr val="dk1"/>
                </a:solidFill>
              </a:rPr>
              <a:t>more diverse musical landscape</a:t>
            </a:r>
            <a:r>
              <a:rPr lang="en">
                <a:solidFill>
                  <a:schemeClr val="dk1"/>
                </a:solidFill>
              </a:rPr>
              <a:t>, incorporating </a:t>
            </a:r>
            <a:r>
              <a:rPr b="1" lang="en">
                <a:solidFill>
                  <a:schemeClr val="dk1"/>
                </a:solidFill>
              </a:rPr>
              <a:t>hip-hop</a:t>
            </a:r>
            <a:r>
              <a:rPr lang="en">
                <a:solidFill>
                  <a:schemeClr val="dk1"/>
                </a:solidFill>
              </a:rPr>
              <a:t>, </a:t>
            </a:r>
            <a:r>
              <a:rPr b="1" lang="en">
                <a:solidFill>
                  <a:schemeClr val="dk1"/>
                </a:solidFill>
              </a:rPr>
              <a:t>R&amp;B</a:t>
            </a:r>
            <a:r>
              <a:rPr lang="en">
                <a:solidFill>
                  <a:schemeClr val="dk1"/>
                </a:solidFill>
              </a:rPr>
              <a:t>, and </a:t>
            </a:r>
            <a:r>
              <a:rPr b="1" lang="en">
                <a:solidFill>
                  <a:schemeClr val="dk1"/>
                </a:solidFill>
              </a:rPr>
              <a:t>alternative rock</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Conclusion: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comparison emphasizes how the </a:t>
            </a:r>
            <a:r>
              <a:rPr b="1" lang="en">
                <a:solidFill>
                  <a:schemeClr val="dk1"/>
                </a:solidFill>
              </a:rPr>
              <a:t>music scene evolved</a:t>
            </a:r>
            <a:r>
              <a:rPr lang="en">
                <a:solidFill>
                  <a:schemeClr val="dk1"/>
                </a:solidFill>
              </a:rPr>
              <a:t> during the 90s, showing how </a:t>
            </a:r>
            <a:r>
              <a:rPr b="1" lang="en">
                <a:solidFill>
                  <a:schemeClr val="dk1"/>
                </a:solidFill>
              </a:rPr>
              <a:t>genres</a:t>
            </a:r>
            <a:r>
              <a:rPr lang="en">
                <a:solidFill>
                  <a:schemeClr val="dk1"/>
                </a:solidFill>
              </a:rPr>
              <a:t> blended and transformed, ultimately shaping the </a:t>
            </a:r>
            <a:r>
              <a:rPr b="1" lang="en">
                <a:solidFill>
                  <a:schemeClr val="dk1"/>
                </a:solidFill>
              </a:rPr>
              <a:t>future of pop music</a:t>
            </a:r>
            <a:r>
              <a:rPr lang="en">
                <a:solidFill>
                  <a:schemeClr val="dk1"/>
                </a:solidFill>
              </a:rPr>
              <a: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d403ff92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4d403ff92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258a78b7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258a78b7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d403ff9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d403ff9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4d403ff9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4d403ff9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4d403ff9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4d403ff9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4d534065b0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4d534065b0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5258a78b7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5258a78b7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d5f7b192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4d5f7b192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5258a78b7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5258a78b7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thebumpkin/1990s-classic-hits-with-spotify-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effectLst>
            <a:outerShdw blurRad="57150" rotWithShape="0" algn="bl" dir="21540000" dist="19050">
              <a:srgbClr val="000000"/>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b="1" lang="en" sz="3900">
                <a:solidFill>
                  <a:srgbClr val="FFFFFF"/>
                </a:solidFill>
              </a:rPr>
              <a:t>Breaking Down the 90s Hit Formula</a:t>
            </a:r>
            <a:endParaRPr b="1" sz="3900">
              <a:solidFill>
                <a:srgbClr val="FFFFFF"/>
              </a:solidFill>
            </a:endParaRPr>
          </a:p>
        </p:txBody>
      </p:sp>
      <p:sp>
        <p:nvSpPr>
          <p:cNvPr id="55" name="Google Shape;55;p13"/>
          <p:cNvSpPr txBox="1"/>
          <p:nvPr>
            <p:ph idx="1" type="subTitle"/>
          </p:nvPr>
        </p:nvSpPr>
        <p:spPr>
          <a:xfrm>
            <a:off x="2091750" y="2669450"/>
            <a:ext cx="4185000" cy="792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lt1"/>
                </a:solidFill>
              </a:rPr>
              <a:t>Kailyn, Ruhama, Lewis, Derrick, Jacob</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13" name="Shape 113"/>
        <p:cNvGrpSpPr/>
        <p:nvPr/>
      </p:nvGrpSpPr>
      <p:grpSpPr>
        <a:xfrm>
          <a:off x="0" y="0"/>
          <a:ext cx="0" cy="0"/>
          <a:chOff x="0" y="0"/>
          <a:chExt cx="0" cy="0"/>
        </a:xfrm>
      </p:grpSpPr>
      <p:pic>
        <p:nvPicPr>
          <p:cNvPr id="114" name="Google Shape;114;p22" title="Screen Shot 2025-04-18 at 9.57.09 AM.png"/>
          <p:cNvPicPr preferRelativeResize="0"/>
          <p:nvPr/>
        </p:nvPicPr>
        <p:blipFill>
          <a:blip r:embed="rId3">
            <a:alphaModFix/>
          </a:blip>
          <a:stretch>
            <a:fillRect/>
          </a:stretch>
        </p:blipFill>
        <p:spPr>
          <a:xfrm>
            <a:off x="236525" y="697500"/>
            <a:ext cx="6366807" cy="3748500"/>
          </a:xfrm>
          <a:prstGeom prst="rect">
            <a:avLst/>
          </a:prstGeom>
          <a:noFill/>
          <a:ln>
            <a:noFill/>
          </a:ln>
        </p:spPr>
      </p:pic>
      <p:sp>
        <p:nvSpPr>
          <p:cNvPr id="115" name="Google Shape;115;p22"/>
          <p:cNvSpPr txBox="1"/>
          <p:nvPr>
            <p:ph idx="1" type="body"/>
          </p:nvPr>
        </p:nvSpPr>
        <p:spPr>
          <a:xfrm>
            <a:off x="6603325" y="707875"/>
            <a:ext cx="2696100" cy="3880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Playfair Display"/>
                <a:ea typeface="Playfair Display"/>
                <a:cs typeface="Playfair Display"/>
                <a:sym typeface="Playfair Display"/>
              </a:rPr>
              <a:t>Key Insights:</a:t>
            </a:r>
            <a:endParaRPr>
              <a:latin typeface="Playfair Display"/>
              <a:ea typeface="Playfair Display"/>
              <a:cs typeface="Playfair Display"/>
              <a:sym typeface="Playfair Display"/>
            </a:endParaRPr>
          </a:p>
          <a:p>
            <a:pPr indent="-334327" lvl="0" marL="457200" rtl="0" algn="l">
              <a:spcBef>
                <a:spcPts val="1200"/>
              </a:spcBef>
              <a:spcAft>
                <a:spcPts val="0"/>
              </a:spcAft>
              <a:buSzPct val="100000"/>
              <a:buFont typeface="Playfair Display"/>
              <a:buChar char="●"/>
            </a:pPr>
            <a:r>
              <a:rPr lang="en">
                <a:latin typeface="Playfair Display"/>
                <a:ea typeface="Playfair Display"/>
                <a:cs typeface="Playfair Display"/>
                <a:sym typeface="Playfair Display"/>
              </a:rPr>
              <a:t>Most songs had low </a:t>
            </a:r>
            <a:r>
              <a:rPr lang="en">
                <a:latin typeface="Playfair Display"/>
                <a:ea typeface="Playfair Display"/>
                <a:cs typeface="Playfair Display"/>
                <a:sym typeface="Playfair Display"/>
              </a:rPr>
              <a:t>instrumentality</a:t>
            </a:r>
            <a:r>
              <a:rPr lang="en">
                <a:latin typeface="Playfair Display"/>
                <a:ea typeface="Playfair Display"/>
                <a:cs typeface="Playfair Display"/>
                <a:sym typeface="Playfair Display"/>
              </a:rPr>
              <a:t> (i.e., vocals present)</a:t>
            </a:r>
            <a:endParaRPr>
              <a:latin typeface="Playfair Display"/>
              <a:ea typeface="Playfair Display"/>
              <a:cs typeface="Playfair Display"/>
              <a:sym typeface="Playfair Display"/>
            </a:endParaRPr>
          </a:p>
          <a:p>
            <a:pPr indent="-334327" lvl="0" marL="457200" rtl="0" algn="l">
              <a:spcBef>
                <a:spcPts val="0"/>
              </a:spcBef>
              <a:spcAft>
                <a:spcPts val="0"/>
              </a:spcAft>
              <a:buSzPct val="100000"/>
              <a:buFont typeface="Playfair Display"/>
              <a:buChar char="●"/>
            </a:pPr>
            <a:r>
              <a:rPr lang="en">
                <a:latin typeface="Playfair Display"/>
                <a:ea typeface="Playfair Display"/>
                <a:cs typeface="Playfair Display"/>
                <a:sym typeface="Playfair Display"/>
              </a:rPr>
              <a:t>Highest popularity scores were tied to vocal-driven tracks</a:t>
            </a:r>
            <a:endParaRPr>
              <a:latin typeface="Playfair Display"/>
              <a:ea typeface="Playfair Display"/>
              <a:cs typeface="Playfair Display"/>
              <a:sym typeface="Playfair Display"/>
            </a:endParaRPr>
          </a:p>
          <a:p>
            <a:pPr indent="-334327" lvl="0" marL="457200" rtl="0" algn="l">
              <a:spcBef>
                <a:spcPts val="0"/>
              </a:spcBef>
              <a:spcAft>
                <a:spcPts val="0"/>
              </a:spcAft>
              <a:buSzPct val="100000"/>
              <a:buFont typeface="Playfair Display"/>
              <a:buChar char="●"/>
            </a:pPr>
            <a:r>
              <a:rPr lang="en">
                <a:latin typeface="Playfair Display"/>
                <a:ea typeface="Playfair Display"/>
                <a:cs typeface="Playfair Display"/>
                <a:sym typeface="Playfair Display"/>
              </a:rPr>
              <a:t>Few instrumental songs made it into the top hits</a:t>
            </a:r>
            <a:endParaRPr>
              <a:latin typeface="Playfair Display"/>
              <a:ea typeface="Playfair Display"/>
              <a:cs typeface="Playfair Display"/>
              <a:sym typeface="Playfair Display"/>
            </a:endParaRPr>
          </a:p>
          <a:p>
            <a:pPr indent="-334327" lvl="0" marL="457200" rtl="0" algn="l">
              <a:spcBef>
                <a:spcPts val="0"/>
              </a:spcBef>
              <a:spcAft>
                <a:spcPts val="0"/>
              </a:spcAft>
              <a:buSzPct val="100000"/>
              <a:buFont typeface="Playfair Display"/>
              <a:buChar char="●"/>
            </a:pPr>
            <a:r>
              <a:rPr lang="en">
                <a:latin typeface="Playfair Display"/>
                <a:ea typeface="Playfair Display"/>
                <a:cs typeface="Playfair Display"/>
                <a:sym typeface="Playfair Display"/>
              </a:rPr>
              <a:t>Trend line suggests: More instrumental → Less popular</a:t>
            </a:r>
            <a:endParaRPr>
              <a:latin typeface="Playfair Display"/>
              <a:ea typeface="Playfair Display"/>
              <a:cs typeface="Playfair Display"/>
              <a:sym typeface="Playfair Display"/>
            </a:endParaRPr>
          </a:p>
          <a:p>
            <a:pPr indent="0" lvl="0" marL="0" rtl="0" algn="l">
              <a:spcBef>
                <a:spcPts val="1200"/>
              </a:spcBef>
              <a:spcAft>
                <a:spcPts val="1200"/>
              </a:spcAft>
              <a:buNone/>
            </a:pPr>
            <a:r>
              <a:rPr lang="en"/>
              <a:t>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19" name="Shape 119"/>
        <p:cNvGrpSpPr/>
        <p:nvPr/>
      </p:nvGrpSpPr>
      <p:grpSpPr>
        <a:xfrm>
          <a:off x="0" y="0"/>
          <a:ext cx="0" cy="0"/>
          <a:chOff x="0" y="0"/>
          <a:chExt cx="0" cy="0"/>
        </a:xfrm>
      </p:grpSpPr>
      <p:sp>
        <p:nvSpPr>
          <p:cNvPr id="120" name="Google Shape;120;p23"/>
          <p:cNvSpPr txBox="1"/>
          <p:nvPr>
            <p:ph idx="1" type="body"/>
          </p:nvPr>
        </p:nvSpPr>
        <p:spPr>
          <a:xfrm>
            <a:off x="5943900" y="573950"/>
            <a:ext cx="3019500" cy="4515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latin typeface="Playfair Display"/>
                <a:ea typeface="Playfair Display"/>
                <a:cs typeface="Playfair Display"/>
                <a:sym typeface="Playfair Display"/>
              </a:rPr>
              <a:t>Key Insights</a:t>
            </a:r>
            <a:endParaRPr>
              <a:latin typeface="Playfair Display"/>
              <a:ea typeface="Playfair Display"/>
              <a:cs typeface="Playfair Display"/>
              <a:sym typeface="Playfair Display"/>
            </a:endParaRPr>
          </a:p>
          <a:p>
            <a:pPr indent="-317182" lvl="0" marL="457200" rtl="0" algn="l">
              <a:spcBef>
                <a:spcPts val="1200"/>
              </a:spcBef>
              <a:spcAft>
                <a:spcPts val="0"/>
              </a:spcAft>
              <a:buSzPct val="100000"/>
              <a:buFont typeface="Playfair Display"/>
              <a:buChar char="●"/>
            </a:pPr>
            <a:r>
              <a:rPr lang="en">
                <a:latin typeface="Playfair Display"/>
                <a:ea typeface="Playfair Display"/>
                <a:cs typeface="Playfair Display"/>
                <a:sym typeface="Playfair Display"/>
              </a:rPr>
              <a:t>Early 90s: Dominated by Pop and R&amp;B (e.g., Whitney Houston, Mariah Carey, Janet Jackson).</a:t>
            </a:r>
            <a:endParaRPr>
              <a:latin typeface="Playfair Display"/>
              <a:ea typeface="Playfair Display"/>
              <a:cs typeface="Playfair Display"/>
              <a:sym typeface="Playfair Display"/>
            </a:endParaRPr>
          </a:p>
          <a:p>
            <a:pPr indent="-317182" lvl="0" marL="457200" rtl="0" algn="l">
              <a:spcBef>
                <a:spcPts val="0"/>
              </a:spcBef>
              <a:spcAft>
                <a:spcPts val="0"/>
              </a:spcAft>
              <a:buSzPct val="100000"/>
              <a:buFont typeface="Playfair Display"/>
              <a:buChar char="●"/>
            </a:pPr>
            <a:r>
              <a:rPr lang="en">
                <a:latin typeface="Playfair Display"/>
                <a:ea typeface="Playfair Display"/>
                <a:cs typeface="Playfair Display"/>
                <a:sym typeface="Playfair Display"/>
              </a:rPr>
              <a:t>Late 90s: Rise of Hip-Hop, R&amp;B, and Pop-Rock (e.g., TLC, Boyz II Men, Hootie &amp; the Blowfish).</a:t>
            </a:r>
            <a:endParaRPr>
              <a:latin typeface="Playfair Display"/>
              <a:ea typeface="Playfair Display"/>
              <a:cs typeface="Playfair Display"/>
              <a:sym typeface="Playfair Display"/>
            </a:endParaRPr>
          </a:p>
          <a:p>
            <a:pPr indent="-317182" lvl="0" marL="457200" rtl="0" algn="l">
              <a:spcBef>
                <a:spcPts val="0"/>
              </a:spcBef>
              <a:spcAft>
                <a:spcPts val="0"/>
              </a:spcAft>
              <a:buSzPct val="100000"/>
              <a:buFont typeface="Playfair Display"/>
              <a:buChar char="●"/>
            </a:pPr>
            <a:r>
              <a:rPr lang="en">
                <a:latin typeface="Playfair Display"/>
                <a:ea typeface="Playfair Display"/>
                <a:cs typeface="Playfair Display"/>
                <a:sym typeface="Playfair Display"/>
              </a:rPr>
              <a:t>Genre Blending: Artists fused Pop, R&amp;B, and Hip-Hop to appeal to wider audiences (e.g., Mariah Carey).</a:t>
            </a:r>
            <a:endParaRPr>
              <a:latin typeface="Playfair Display"/>
              <a:ea typeface="Playfair Display"/>
              <a:cs typeface="Playfair Display"/>
              <a:sym typeface="Playfair Display"/>
            </a:endParaRPr>
          </a:p>
          <a:p>
            <a:pPr indent="-317182" lvl="0" marL="457200" rtl="0" algn="l">
              <a:spcBef>
                <a:spcPts val="0"/>
              </a:spcBef>
              <a:spcAft>
                <a:spcPts val="0"/>
              </a:spcAft>
              <a:buSzPct val="163636"/>
              <a:buChar char="●"/>
            </a:pPr>
            <a:r>
              <a:rPr lang="en">
                <a:latin typeface="Playfair Display"/>
                <a:ea typeface="Playfair Display"/>
                <a:cs typeface="Playfair Display"/>
                <a:sym typeface="Playfair Display"/>
              </a:rPr>
              <a:t>Cultural Shift: Late 90s marked the youth-driven pop culture with boy bands and R&amp;B icons</a:t>
            </a:r>
            <a:r>
              <a:rPr lang="en"/>
              <a:t>.</a:t>
            </a:r>
            <a:endParaRPr sz="11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sz="1400"/>
          </a:p>
        </p:txBody>
      </p:sp>
      <p:pic>
        <p:nvPicPr>
          <p:cNvPr id="121" name="Google Shape;121;p23" title="Screen Shot 2025-04-18 at 10.20.50 AM.png"/>
          <p:cNvPicPr preferRelativeResize="0"/>
          <p:nvPr/>
        </p:nvPicPr>
        <p:blipFill>
          <a:blip r:embed="rId3">
            <a:alphaModFix/>
          </a:blip>
          <a:stretch>
            <a:fillRect/>
          </a:stretch>
        </p:blipFill>
        <p:spPr>
          <a:xfrm>
            <a:off x="250075" y="314250"/>
            <a:ext cx="5388100" cy="4514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layfair Display"/>
                <a:ea typeface="Playfair Display"/>
                <a:cs typeface="Playfair Display"/>
                <a:sym typeface="Playfair Display"/>
              </a:rPr>
              <a:t>Conclusion</a:t>
            </a:r>
            <a:endParaRPr>
              <a:latin typeface="Playfair Display"/>
              <a:ea typeface="Playfair Display"/>
              <a:cs typeface="Playfair Display"/>
              <a:sym typeface="Playfair Display"/>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Playfair Display"/>
                <a:ea typeface="Playfair Display"/>
                <a:cs typeface="Playfair Display"/>
                <a:sym typeface="Playfair Display"/>
              </a:rPr>
              <a:t>This Dataset reveals that 90s hits were dominated by a few top artists like Mariah Carey, Madonna, and Janet Jackson, who defined the decade with their chart-topping success. </a:t>
            </a:r>
            <a:endParaRPr sz="1500">
              <a:latin typeface="Playfair Display"/>
              <a:ea typeface="Playfair Display"/>
              <a:cs typeface="Playfair Display"/>
              <a:sym typeface="Playfair Display"/>
            </a:endParaRPr>
          </a:p>
          <a:p>
            <a:pPr indent="0" lvl="0" marL="0" rtl="0" algn="l">
              <a:spcBef>
                <a:spcPts val="1200"/>
              </a:spcBef>
              <a:spcAft>
                <a:spcPts val="0"/>
              </a:spcAft>
              <a:buNone/>
            </a:pPr>
            <a:r>
              <a:rPr lang="en" sz="1500">
                <a:latin typeface="Playfair Display"/>
                <a:ea typeface="Playfair Display"/>
                <a:cs typeface="Playfair Display"/>
                <a:sym typeface="Playfair Display"/>
              </a:rPr>
              <a:t>Danceability and valence were closely linked, with upbeat tracks often sounding happier, while instrumental songs tended to be less popular. </a:t>
            </a:r>
            <a:endParaRPr sz="1500">
              <a:latin typeface="Playfair Display"/>
              <a:ea typeface="Playfair Display"/>
              <a:cs typeface="Playfair Display"/>
              <a:sym typeface="Playfair Display"/>
            </a:endParaRPr>
          </a:p>
          <a:p>
            <a:pPr indent="0" lvl="0" marL="0" rtl="0" algn="l">
              <a:spcBef>
                <a:spcPts val="1200"/>
              </a:spcBef>
              <a:spcAft>
                <a:spcPts val="0"/>
              </a:spcAft>
              <a:buNone/>
            </a:pPr>
            <a:r>
              <a:rPr lang="en" sz="1500">
                <a:latin typeface="Playfair Display"/>
                <a:ea typeface="Playfair Display"/>
                <a:cs typeface="Playfair Display"/>
                <a:sym typeface="Playfair Display"/>
              </a:rPr>
              <a:t>Tempo and loudness showed minimal direct impact on popularity, suggesting that cultural trends and artist influence played larger roles. </a:t>
            </a:r>
            <a:endParaRPr sz="1500">
              <a:latin typeface="Playfair Display"/>
              <a:ea typeface="Playfair Display"/>
              <a:cs typeface="Playfair Display"/>
              <a:sym typeface="Playfair Display"/>
            </a:endParaRPr>
          </a:p>
          <a:p>
            <a:pPr indent="0" lvl="0" marL="0" rtl="0" algn="l">
              <a:spcBef>
                <a:spcPts val="1200"/>
              </a:spcBef>
              <a:spcAft>
                <a:spcPts val="0"/>
              </a:spcAft>
              <a:buNone/>
            </a:pPr>
            <a:r>
              <a:rPr lang="en" sz="1500">
                <a:latin typeface="Playfair Display"/>
                <a:ea typeface="Playfair Display"/>
                <a:cs typeface="Playfair Display"/>
                <a:sym typeface="Playfair Display"/>
              </a:rPr>
              <a:t>The shift from early 90s pop/R&amp;B to late 90s hip-hop and genre-blending highlights the evolving musical landscape. </a:t>
            </a:r>
            <a:endParaRPr sz="1500">
              <a:latin typeface="Playfair Display"/>
              <a:ea typeface="Playfair Display"/>
              <a:cs typeface="Playfair Display"/>
              <a:sym typeface="Playfair Display"/>
            </a:endParaRPr>
          </a:p>
          <a:p>
            <a:pPr indent="0" lvl="0" marL="0" rtl="0" algn="l">
              <a:spcBef>
                <a:spcPts val="1200"/>
              </a:spcBef>
              <a:spcAft>
                <a:spcPts val="0"/>
              </a:spcAft>
              <a:buNone/>
            </a:pPr>
            <a:r>
              <a:rPr lang="en" sz="1500">
                <a:latin typeface="Playfair Display"/>
                <a:ea typeface="Playfair Display"/>
                <a:cs typeface="Playfair Display"/>
                <a:sym typeface="Playfair Display"/>
              </a:rPr>
              <a:t>Ultimately, technical features shaped a song’s character, but broader cultural forces drove its success.</a:t>
            </a:r>
            <a:endParaRPr sz="1500">
              <a:latin typeface="Playfair Display"/>
              <a:ea typeface="Playfair Display"/>
              <a:cs typeface="Playfair Display"/>
              <a:sym typeface="Playfair Display"/>
            </a:endParaRPr>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Playfair Display"/>
                <a:ea typeface="Playfair Display"/>
                <a:cs typeface="Playfair Display"/>
                <a:sym typeface="Playfair Display"/>
              </a:rPr>
              <a:t>Introducing the Dataset</a:t>
            </a:r>
            <a:endParaRPr>
              <a:latin typeface="Playfair Display"/>
              <a:ea typeface="Playfair Display"/>
              <a:cs typeface="Playfair Display"/>
              <a:sym typeface="Playfair Display"/>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Playfair Display Medium"/>
                <a:ea typeface="Playfair Display Medium"/>
                <a:cs typeface="Playfair Display Medium"/>
                <a:sym typeface="Playfair Display Medium"/>
              </a:rPr>
              <a:t>The dataset we analyzed features over 900 classic 1990s </a:t>
            </a:r>
            <a:r>
              <a:rPr lang="en" sz="1300">
                <a:latin typeface="Playfair Display Medium"/>
                <a:ea typeface="Playfair Display Medium"/>
                <a:cs typeface="Playfair Display Medium"/>
                <a:sym typeface="Playfair Display Medium"/>
              </a:rPr>
              <a:t>songs</a:t>
            </a:r>
            <a:r>
              <a:rPr lang="en" sz="1300">
                <a:latin typeface="Playfair Display Medium"/>
                <a:ea typeface="Playfair Display Medium"/>
                <a:cs typeface="Playfair Display Medium"/>
                <a:sym typeface="Playfair Display Medium"/>
              </a:rPr>
              <a:t> and their detailed audio features pulled from Spotify– factors like tempo, danceability, loudness, valence, and more. With over 500 artists represented, this dataset gave us the chance to explore not only what made music in the 90s sound the way it did, but to also ask:</a:t>
            </a:r>
            <a:endParaRPr sz="1300">
              <a:latin typeface="Playfair Display Medium"/>
              <a:ea typeface="Playfair Display Medium"/>
              <a:cs typeface="Playfair Display Medium"/>
              <a:sym typeface="Playfair Display Medium"/>
            </a:endParaRPr>
          </a:p>
          <a:p>
            <a:pPr indent="-311150" lvl="0" marL="457200" rtl="0" algn="l">
              <a:spcBef>
                <a:spcPts val="1200"/>
              </a:spcBef>
              <a:spcAft>
                <a:spcPts val="0"/>
              </a:spcAft>
              <a:buSzPts val="1300"/>
              <a:buFont typeface="Playfair Display Medium"/>
              <a:buChar char="●"/>
            </a:pPr>
            <a:r>
              <a:rPr lang="en" sz="1300">
                <a:latin typeface="Playfair Display Medium"/>
                <a:ea typeface="Playfair Display Medium"/>
                <a:cs typeface="Playfair Display Medium"/>
                <a:sym typeface="Playfair Display Medium"/>
              </a:rPr>
              <a:t>What made certain songs hits?</a:t>
            </a:r>
            <a:endParaRPr sz="1300">
              <a:latin typeface="Playfair Display Medium"/>
              <a:ea typeface="Playfair Display Medium"/>
              <a:cs typeface="Playfair Display Medium"/>
              <a:sym typeface="Playfair Display Medium"/>
            </a:endParaRPr>
          </a:p>
          <a:p>
            <a:pPr indent="-311150" lvl="0" marL="457200" rtl="0" algn="l">
              <a:spcBef>
                <a:spcPts val="0"/>
              </a:spcBef>
              <a:spcAft>
                <a:spcPts val="0"/>
              </a:spcAft>
              <a:buSzPts val="1300"/>
              <a:buFont typeface="Playfair Display Medium"/>
              <a:buChar char="●"/>
            </a:pPr>
            <a:r>
              <a:rPr lang="en" sz="1300">
                <a:latin typeface="Playfair Display Medium"/>
                <a:ea typeface="Playfair Display Medium"/>
                <a:cs typeface="Playfair Display Medium"/>
                <a:sym typeface="Playfair Display Medium"/>
              </a:rPr>
              <a:t>How did musical features vary between artists?</a:t>
            </a:r>
            <a:endParaRPr sz="1300">
              <a:latin typeface="Playfair Display Medium"/>
              <a:ea typeface="Playfair Display Medium"/>
              <a:cs typeface="Playfair Display Medium"/>
              <a:sym typeface="Playfair Display Medium"/>
            </a:endParaRPr>
          </a:p>
          <a:p>
            <a:pPr indent="-311150" lvl="0" marL="457200" rtl="0" algn="l">
              <a:spcBef>
                <a:spcPts val="0"/>
              </a:spcBef>
              <a:spcAft>
                <a:spcPts val="0"/>
              </a:spcAft>
              <a:buSzPts val="1300"/>
              <a:buFont typeface="Playfair Display Medium"/>
              <a:buChar char="●"/>
            </a:pPr>
            <a:r>
              <a:rPr lang="en" sz="1300">
                <a:latin typeface="Playfair Display Medium"/>
                <a:ea typeface="Playfair Display Medium"/>
                <a:cs typeface="Playfair Display Medium"/>
                <a:sym typeface="Playfair Display Medium"/>
              </a:rPr>
              <a:t>Do technical features like speed, volume, or instrumentalness actually affect popularity?</a:t>
            </a:r>
            <a:endParaRPr sz="1300">
              <a:latin typeface="Playfair Display Medium"/>
              <a:ea typeface="Playfair Display Medium"/>
              <a:cs typeface="Playfair Display Medium"/>
              <a:sym typeface="Playfair Display Medium"/>
            </a:endParaRPr>
          </a:p>
          <a:p>
            <a:pPr indent="0" lvl="0" marL="0" rtl="0" algn="l">
              <a:spcBef>
                <a:spcPts val="1200"/>
              </a:spcBef>
              <a:spcAft>
                <a:spcPts val="0"/>
              </a:spcAft>
              <a:buNone/>
            </a:pPr>
            <a:r>
              <a:t/>
            </a:r>
            <a:endParaRPr sz="1300">
              <a:latin typeface="Playfair Display Medium"/>
              <a:ea typeface="Playfair Display Medium"/>
              <a:cs typeface="Playfair Display Medium"/>
              <a:sym typeface="Playfair Display Medium"/>
            </a:endParaRPr>
          </a:p>
          <a:p>
            <a:pPr indent="0" lvl="0" marL="0" rtl="0" algn="l">
              <a:spcBef>
                <a:spcPts val="1200"/>
              </a:spcBef>
              <a:spcAft>
                <a:spcPts val="0"/>
              </a:spcAft>
              <a:buNone/>
            </a:pPr>
            <a:r>
              <a:rPr lang="en" sz="1300">
                <a:latin typeface="Playfair Display Medium"/>
                <a:ea typeface="Playfair Display Medium"/>
                <a:cs typeface="Playfair Display Medium"/>
                <a:sym typeface="Playfair Display Medium"/>
              </a:rPr>
              <a:t>Source:</a:t>
            </a:r>
            <a:endParaRPr sz="1300">
              <a:latin typeface="Playfair Display Medium"/>
              <a:ea typeface="Playfair Display Medium"/>
              <a:cs typeface="Playfair Display Medium"/>
              <a:sym typeface="Playfair Display Medium"/>
            </a:endParaRPr>
          </a:p>
          <a:p>
            <a:pPr indent="0" lvl="0" marL="0" rtl="0" algn="l">
              <a:spcBef>
                <a:spcPts val="1200"/>
              </a:spcBef>
              <a:spcAft>
                <a:spcPts val="0"/>
              </a:spcAft>
              <a:buNone/>
            </a:pPr>
            <a:r>
              <a:rPr lang="en" sz="1300">
                <a:latin typeface="Playfair Display Medium"/>
                <a:ea typeface="Playfair Display Medium"/>
                <a:cs typeface="Playfair Display Medium"/>
                <a:sym typeface="Playfair Display Medium"/>
              </a:rPr>
              <a:t>This dataset, titled “1990s Classic Hits (with Spotify Data),” was uploaded to Kaggle by retired computer programmer and music fanatic, The Bumpkin, in August 2024.</a:t>
            </a:r>
            <a:endParaRPr sz="1300">
              <a:latin typeface="Playfair Display Medium"/>
              <a:ea typeface="Playfair Display Medium"/>
              <a:cs typeface="Playfair Display Medium"/>
              <a:sym typeface="Playfair Display Medium"/>
            </a:endParaRPr>
          </a:p>
          <a:p>
            <a:pPr indent="0" lvl="0" marL="0" rtl="0" algn="l">
              <a:spcBef>
                <a:spcPts val="1200"/>
              </a:spcBef>
              <a:spcAft>
                <a:spcPts val="0"/>
              </a:spcAft>
              <a:buNone/>
            </a:pPr>
            <a:r>
              <a:rPr lang="en" sz="1300" u="sng">
                <a:solidFill>
                  <a:schemeClr val="hlink"/>
                </a:solidFill>
                <a:latin typeface="Playfair Display Medium"/>
                <a:ea typeface="Playfair Display Medium"/>
                <a:cs typeface="Playfair Display Medium"/>
                <a:sym typeface="Playfair Display Medium"/>
                <a:hlinkClick r:id="rId3"/>
              </a:rPr>
              <a:t>https://www.kaggle.com/datasets/thebumpkin/1990s-classic-hits-with-spotify-data</a:t>
            </a:r>
            <a:endParaRPr sz="1300">
              <a:latin typeface="Playfair Display Medium"/>
              <a:ea typeface="Playfair Display Medium"/>
              <a:cs typeface="Playfair Display Medium"/>
              <a:sym typeface="Playfair Display Medium"/>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7980200" y="4568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Lewis</a:t>
            </a:r>
            <a:endParaRPr/>
          </a:p>
        </p:txBody>
      </p:sp>
      <p:sp>
        <p:nvSpPr>
          <p:cNvPr id="67" name="Google Shape;67;p15"/>
          <p:cNvSpPr txBox="1"/>
          <p:nvPr>
            <p:ph idx="1" type="body"/>
          </p:nvPr>
        </p:nvSpPr>
        <p:spPr>
          <a:xfrm>
            <a:off x="6038475" y="380825"/>
            <a:ext cx="2948100" cy="3466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852"/>
              <a:buNone/>
            </a:pPr>
            <a:r>
              <a:rPr lang="en" sz="1495">
                <a:latin typeface="Playfair Display"/>
                <a:ea typeface="Playfair Display"/>
                <a:cs typeface="Playfair Display"/>
                <a:sym typeface="Playfair Display"/>
              </a:rPr>
              <a:t>This bar chart shows the top 10 artists with the highest number of hit songs in the dataset. Each bar represents the number of hit songs associated with an artist. An observation I noticed is that there's a sharp drop in hit count from the top 3 artists to the others in the top 10. This suggests that there is a steep popularity curve in the artists, where only a few of the most popular dominated the charts in the 1990s and defined the decade. </a:t>
            </a:r>
            <a:endParaRPr sz="1495">
              <a:latin typeface="Playfair Display"/>
              <a:ea typeface="Playfair Display"/>
              <a:cs typeface="Playfair Display"/>
              <a:sym typeface="Playfair Display"/>
            </a:endParaRPr>
          </a:p>
        </p:txBody>
      </p:sp>
      <p:pic>
        <p:nvPicPr>
          <p:cNvPr id="68" name="Google Shape;68;p15" title="top_10_artist.png"/>
          <p:cNvPicPr preferRelativeResize="0"/>
          <p:nvPr/>
        </p:nvPicPr>
        <p:blipFill>
          <a:blip r:embed="rId3">
            <a:alphaModFix/>
          </a:blip>
          <a:stretch>
            <a:fillRect/>
          </a:stretch>
        </p:blipFill>
        <p:spPr>
          <a:xfrm>
            <a:off x="183175" y="142963"/>
            <a:ext cx="5702801" cy="4857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72" name="Shape 72"/>
        <p:cNvGrpSpPr/>
        <p:nvPr/>
      </p:nvGrpSpPr>
      <p:grpSpPr>
        <a:xfrm>
          <a:off x="0" y="0"/>
          <a:ext cx="0" cy="0"/>
          <a:chOff x="0" y="0"/>
          <a:chExt cx="0" cy="0"/>
        </a:xfrm>
      </p:grpSpPr>
      <p:sp>
        <p:nvSpPr>
          <p:cNvPr id="73" name="Google Shape;73;p16"/>
          <p:cNvSpPr txBox="1"/>
          <p:nvPr>
            <p:ph idx="1" type="body"/>
          </p:nvPr>
        </p:nvSpPr>
        <p:spPr>
          <a:xfrm>
            <a:off x="81450" y="552600"/>
            <a:ext cx="8981100" cy="71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Playfair Display"/>
                <a:ea typeface="Playfair Display"/>
                <a:cs typeface="Playfair Display"/>
                <a:sym typeface="Playfair Display"/>
              </a:rPr>
              <a:t>This grouped bar chart compares the average popularity and danceability of the 10 most frequently featured artists in the dataset.</a:t>
            </a:r>
            <a:endParaRPr sz="1400">
              <a:latin typeface="Playfair Display"/>
              <a:ea typeface="Playfair Display"/>
              <a:cs typeface="Playfair Display"/>
              <a:sym typeface="Playfair Display"/>
            </a:endParaRPr>
          </a:p>
        </p:txBody>
      </p:sp>
      <p:pic>
        <p:nvPicPr>
          <p:cNvPr id="74" name="Google Shape;74;p16"/>
          <p:cNvPicPr preferRelativeResize="0"/>
          <p:nvPr/>
        </p:nvPicPr>
        <p:blipFill>
          <a:blip r:embed="rId3">
            <a:alphaModFix/>
          </a:blip>
          <a:stretch>
            <a:fillRect/>
          </a:stretch>
        </p:blipFill>
        <p:spPr>
          <a:xfrm>
            <a:off x="1292551" y="1263900"/>
            <a:ext cx="6558875" cy="3806100"/>
          </a:xfrm>
          <a:prstGeom prst="rect">
            <a:avLst/>
          </a:prstGeom>
          <a:noFill/>
          <a:ln>
            <a:noFill/>
          </a:ln>
        </p:spPr>
      </p:pic>
      <p:sp>
        <p:nvSpPr>
          <p:cNvPr id="75" name="Google Shape;75;p16"/>
          <p:cNvSpPr txBox="1"/>
          <p:nvPr/>
        </p:nvSpPr>
        <p:spPr>
          <a:xfrm>
            <a:off x="152400" y="152400"/>
            <a:ext cx="7833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a:solidFill>
                  <a:schemeClr val="dk2"/>
                </a:solidFill>
                <a:latin typeface="Playfair Display"/>
                <a:ea typeface="Playfair Display"/>
                <a:cs typeface="Playfair Display"/>
                <a:sym typeface="Playfair Display"/>
              </a:rPr>
              <a:t>How does average popularity compare with danceability across the most prominent artists?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79" name="Shape 79"/>
        <p:cNvGrpSpPr/>
        <p:nvPr/>
      </p:nvGrpSpPr>
      <p:grpSpPr>
        <a:xfrm>
          <a:off x="0" y="0"/>
          <a:ext cx="0" cy="0"/>
          <a:chOff x="0" y="0"/>
          <a:chExt cx="0" cy="0"/>
        </a:xfrm>
      </p:grpSpPr>
      <p:sp>
        <p:nvSpPr>
          <p:cNvPr id="80" name="Google Shape;80;p17"/>
          <p:cNvSpPr txBox="1"/>
          <p:nvPr>
            <p:ph idx="1" type="body"/>
          </p:nvPr>
        </p:nvSpPr>
        <p:spPr>
          <a:xfrm>
            <a:off x="6119125" y="98205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Visualization </a:t>
            </a:r>
            <a:endParaRPr b="1"/>
          </a:p>
          <a:p>
            <a:pPr indent="0" lvl="0" marL="0" rtl="0" algn="l">
              <a:spcBef>
                <a:spcPts val="1200"/>
              </a:spcBef>
              <a:spcAft>
                <a:spcPts val="0"/>
              </a:spcAft>
              <a:buNone/>
            </a:pPr>
            <a:r>
              <a:rPr lang="en"/>
              <a:t>Line plot ranking top 5 most featured artists by Danceability. Labeled each data point for clarity.</a:t>
            </a:r>
            <a:endParaRPr/>
          </a:p>
          <a:p>
            <a:pPr indent="0" lvl="0" marL="0" rtl="0" algn="l">
              <a:spcBef>
                <a:spcPts val="1200"/>
              </a:spcBef>
              <a:spcAft>
                <a:spcPts val="0"/>
              </a:spcAft>
              <a:buNone/>
            </a:pPr>
            <a:r>
              <a:rPr b="1" lang="en"/>
              <a:t>Key Insight:</a:t>
            </a:r>
            <a:endParaRPr b="1"/>
          </a:p>
          <a:p>
            <a:pPr indent="0" lvl="0" marL="0" rtl="0" algn="l">
              <a:spcBef>
                <a:spcPts val="1200"/>
              </a:spcBef>
              <a:spcAft>
                <a:spcPts val="1200"/>
              </a:spcAft>
              <a:buNone/>
            </a:pPr>
            <a:r>
              <a:rPr lang="en"/>
              <a:t>This line plot confirms that danceability was not a defining trait for artists. The result highlights clear stylistic divisions in 90s hit music, where </a:t>
            </a:r>
            <a:r>
              <a:rPr lang="en"/>
              <a:t>danceability </a:t>
            </a:r>
            <a:r>
              <a:rPr lang="en"/>
              <a:t>did not shape audience but the individuals artist’s sound.</a:t>
            </a:r>
            <a:endParaRPr/>
          </a:p>
        </p:txBody>
      </p:sp>
      <p:pic>
        <p:nvPicPr>
          <p:cNvPr id="81" name="Google Shape;81;p17"/>
          <p:cNvPicPr preferRelativeResize="0"/>
          <p:nvPr/>
        </p:nvPicPr>
        <p:blipFill>
          <a:blip r:embed="rId3">
            <a:alphaModFix/>
          </a:blip>
          <a:stretch>
            <a:fillRect/>
          </a:stretch>
        </p:blipFill>
        <p:spPr>
          <a:xfrm>
            <a:off x="0" y="886625"/>
            <a:ext cx="6069677" cy="33702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7980200" y="4568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Lewis</a:t>
            </a:r>
            <a:endParaRPr/>
          </a:p>
        </p:txBody>
      </p:sp>
      <p:sp>
        <p:nvSpPr>
          <p:cNvPr id="87" name="Google Shape;87;p18"/>
          <p:cNvSpPr txBox="1"/>
          <p:nvPr>
            <p:ph idx="1" type="body"/>
          </p:nvPr>
        </p:nvSpPr>
        <p:spPr>
          <a:xfrm>
            <a:off x="627900" y="3790525"/>
            <a:ext cx="6559800" cy="2945700"/>
          </a:xfrm>
          <a:prstGeom prst="rect">
            <a:avLst/>
          </a:prstGeom>
        </p:spPr>
        <p:txBody>
          <a:bodyPr anchorCtr="0" anchor="t" bIns="91425" lIns="91425" spcFirstLastPara="1" rIns="91425" wrap="square" tIns="91425">
            <a:normAutofit/>
          </a:bodyPr>
          <a:lstStyle/>
          <a:p>
            <a:pPr indent="-314325" lvl="0" marL="457200" rtl="0" algn="l">
              <a:spcBef>
                <a:spcPts val="1100"/>
              </a:spcBef>
              <a:spcAft>
                <a:spcPts val="0"/>
              </a:spcAft>
              <a:buClr>
                <a:schemeClr val="dk1"/>
              </a:buClr>
              <a:buSzPts val="1350"/>
              <a:buFont typeface="Playfair Display"/>
              <a:buChar char="●"/>
            </a:pPr>
            <a:r>
              <a:rPr lang="en" sz="1350">
                <a:solidFill>
                  <a:schemeClr val="dk1"/>
                </a:solidFill>
                <a:highlight>
                  <a:srgbClr val="FFFFFF"/>
                </a:highlight>
                <a:latin typeface="Playfair Display"/>
                <a:ea typeface="Playfair Display"/>
                <a:cs typeface="Playfair Display"/>
                <a:sym typeface="Playfair Display"/>
              </a:rPr>
              <a:t>Tracks with high Danceability often also show high Valence, implying that upbeat danceable songs also tend to sound happier.</a:t>
            </a:r>
            <a:endParaRPr sz="1350">
              <a:solidFill>
                <a:schemeClr val="dk1"/>
              </a:solidFill>
              <a:highlight>
                <a:srgbClr val="FFFFFF"/>
              </a:highlight>
              <a:latin typeface="Playfair Display"/>
              <a:ea typeface="Playfair Display"/>
              <a:cs typeface="Playfair Display"/>
              <a:sym typeface="Playfair Display"/>
            </a:endParaRPr>
          </a:p>
          <a:p>
            <a:pPr indent="-314325" lvl="0" marL="457200" rtl="0" algn="l">
              <a:spcBef>
                <a:spcPts val="0"/>
              </a:spcBef>
              <a:spcAft>
                <a:spcPts val="0"/>
              </a:spcAft>
              <a:buClr>
                <a:schemeClr val="dk1"/>
              </a:buClr>
              <a:buSzPts val="1350"/>
              <a:buFont typeface="Playfair Display"/>
              <a:buChar char="●"/>
            </a:pPr>
            <a:r>
              <a:rPr lang="en" sz="1350">
                <a:solidFill>
                  <a:schemeClr val="dk1"/>
                </a:solidFill>
                <a:highlight>
                  <a:srgbClr val="FFFFFF"/>
                </a:highlight>
                <a:latin typeface="Playfair Display"/>
                <a:ea typeface="Playfair Display"/>
                <a:cs typeface="Playfair Display"/>
                <a:sym typeface="Playfair Display"/>
              </a:rPr>
              <a:t>Some tracks with slightly lower Valence in this top 10 may be highly danceable but carry a more neutral or even melancholic tone.</a:t>
            </a:r>
            <a:endParaRPr sz="1350">
              <a:solidFill>
                <a:schemeClr val="dk1"/>
              </a:solidFill>
              <a:highlight>
                <a:srgbClr val="FFFFFF"/>
              </a:highlight>
              <a:latin typeface="Playfair Display"/>
              <a:ea typeface="Playfair Display"/>
              <a:cs typeface="Playfair Display"/>
              <a:sym typeface="Playfair Display"/>
            </a:endParaRPr>
          </a:p>
          <a:p>
            <a:pPr indent="0" lvl="0" marL="0" rtl="0" algn="l">
              <a:spcBef>
                <a:spcPts val="500"/>
              </a:spcBef>
              <a:spcAft>
                <a:spcPts val="1200"/>
              </a:spcAft>
              <a:buNone/>
            </a:pPr>
            <a:r>
              <a:t/>
            </a:r>
            <a:endParaRPr/>
          </a:p>
        </p:txBody>
      </p:sp>
      <p:pic>
        <p:nvPicPr>
          <p:cNvPr id="88" name="Google Shape;88;p18" title="Ave_Danceability.png"/>
          <p:cNvPicPr preferRelativeResize="0"/>
          <p:nvPr/>
        </p:nvPicPr>
        <p:blipFill>
          <a:blip r:embed="rId3">
            <a:alphaModFix/>
          </a:blip>
          <a:stretch>
            <a:fillRect/>
          </a:stretch>
        </p:blipFill>
        <p:spPr>
          <a:xfrm>
            <a:off x="176650" y="117200"/>
            <a:ext cx="7214249" cy="357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2" name="Shape 92"/>
        <p:cNvGrpSpPr/>
        <p:nvPr/>
      </p:nvGrpSpPr>
      <p:grpSpPr>
        <a:xfrm>
          <a:off x="0" y="0"/>
          <a:ext cx="0" cy="0"/>
          <a:chOff x="0" y="0"/>
          <a:chExt cx="0" cy="0"/>
        </a:xfrm>
      </p:grpSpPr>
      <p:sp>
        <p:nvSpPr>
          <p:cNvPr id="93" name="Google Shape;93;p19"/>
          <p:cNvSpPr txBox="1"/>
          <p:nvPr>
            <p:ph idx="1" type="body"/>
          </p:nvPr>
        </p:nvSpPr>
        <p:spPr>
          <a:xfrm>
            <a:off x="6172925" y="952200"/>
            <a:ext cx="2696100" cy="388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Playfair Display"/>
                <a:ea typeface="Playfair Display"/>
                <a:cs typeface="Playfair Display"/>
                <a:sym typeface="Playfair Display"/>
              </a:rPr>
              <a:t>This boxplot shows the distribution of tempo (in BPM) for the 10 most frequently featured artists in the dataset.</a:t>
            </a:r>
            <a:endParaRPr sz="1400">
              <a:latin typeface="Playfair Display"/>
              <a:ea typeface="Playfair Display"/>
              <a:cs typeface="Playfair Display"/>
              <a:sym typeface="Playfair Display"/>
            </a:endParaRPr>
          </a:p>
          <a:p>
            <a:pPr indent="-317500" lvl="0" marL="457200" rtl="0" algn="l">
              <a:spcBef>
                <a:spcPts val="1200"/>
              </a:spcBef>
              <a:spcAft>
                <a:spcPts val="0"/>
              </a:spcAft>
              <a:buSzPts val="1400"/>
              <a:buFont typeface="Playfair Display"/>
              <a:buChar char="●"/>
            </a:pPr>
            <a:r>
              <a:rPr lang="en" sz="1400">
                <a:latin typeface="Playfair Display"/>
                <a:ea typeface="Playfair Display"/>
                <a:cs typeface="Playfair Display"/>
                <a:sym typeface="Playfair Display"/>
              </a:rPr>
              <a:t>Highest spreads: TLC and Michael Bolton</a:t>
            </a:r>
            <a:endParaRPr sz="1400">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sz="1400">
                <a:latin typeface="Playfair Display"/>
                <a:ea typeface="Playfair Display"/>
                <a:cs typeface="Playfair Display"/>
                <a:sym typeface="Playfair Display"/>
              </a:rPr>
              <a:t>Lowest spreads: Color Me Badd and Janet Jackson</a:t>
            </a:r>
            <a:endParaRPr sz="1400">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sz="1400">
                <a:latin typeface="Playfair Display"/>
                <a:ea typeface="Playfair Display"/>
                <a:cs typeface="Playfair Display"/>
                <a:sym typeface="Playfair Display"/>
              </a:rPr>
              <a:t>Even among the most prominent artists of the decade, there was significant variation in how tempo was used </a:t>
            </a:r>
            <a:endParaRPr sz="1400"/>
          </a:p>
        </p:txBody>
      </p:sp>
      <p:pic>
        <p:nvPicPr>
          <p:cNvPr id="94" name="Google Shape;94;p19"/>
          <p:cNvPicPr preferRelativeResize="0"/>
          <p:nvPr/>
        </p:nvPicPr>
        <p:blipFill>
          <a:blip r:embed="rId3">
            <a:alphaModFix/>
          </a:blip>
          <a:stretch>
            <a:fillRect/>
          </a:stretch>
        </p:blipFill>
        <p:spPr>
          <a:xfrm>
            <a:off x="0" y="1125200"/>
            <a:ext cx="6172924" cy="3534502"/>
          </a:xfrm>
          <a:prstGeom prst="rect">
            <a:avLst/>
          </a:prstGeom>
          <a:noFill/>
          <a:ln>
            <a:noFill/>
          </a:ln>
        </p:spPr>
      </p:pic>
      <p:sp>
        <p:nvSpPr>
          <p:cNvPr id="95" name="Google Shape;95;p19"/>
          <p:cNvSpPr txBox="1"/>
          <p:nvPr/>
        </p:nvSpPr>
        <p:spPr>
          <a:xfrm>
            <a:off x="79150" y="231300"/>
            <a:ext cx="84018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a:solidFill>
                  <a:schemeClr val="dk2"/>
                </a:solidFill>
                <a:latin typeface="Playfair Display"/>
                <a:ea typeface="Playfair Display"/>
                <a:cs typeface="Playfair Display"/>
                <a:sym typeface="Playfair Display"/>
              </a:rPr>
              <a:t>How does tempo  differ </a:t>
            </a:r>
            <a:r>
              <a:rPr b="1" lang="en">
                <a:solidFill>
                  <a:schemeClr val="dk2"/>
                </a:solidFill>
                <a:latin typeface="Playfair Display"/>
                <a:ea typeface="Playfair Display"/>
                <a:cs typeface="Playfair Display"/>
                <a:sym typeface="Playfair Display"/>
              </a:rPr>
              <a:t>across</a:t>
            </a:r>
            <a:r>
              <a:rPr b="1" lang="en">
                <a:solidFill>
                  <a:schemeClr val="dk2"/>
                </a:solidFill>
                <a:latin typeface="Playfair Display"/>
                <a:ea typeface="Playfair Display"/>
                <a:cs typeface="Playfair Display"/>
                <a:sym typeface="Playfair Display"/>
              </a:rPr>
              <a:t> the most prominent artists of the 90s?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9" name="Shape 99"/>
        <p:cNvGrpSpPr/>
        <p:nvPr/>
      </p:nvGrpSpPr>
      <p:grpSpPr>
        <a:xfrm>
          <a:off x="0" y="0"/>
          <a:ext cx="0" cy="0"/>
          <a:chOff x="0" y="0"/>
          <a:chExt cx="0" cy="0"/>
        </a:xfrm>
      </p:grpSpPr>
      <p:sp>
        <p:nvSpPr>
          <p:cNvPr id="100" name="Google Shape;100;p20"/>
          <p:cNvSpPr txBox="1"/>
          <p:nvPr>
            <p:ph idx="1" type="body"/>
          </p:nvPr>
        </p:nvSpPr>
        <p:spPr>
          <a:xfrm>
            <a:off x="5512950" y="707150"/>
            <a:ext cx="3313200" cy="378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Visualization</a:t>
            </a:r>
            <a:r>
              <a:rPr lang="en"/>
              <a:t>:</a:t>
            </a:r>
            <a:endParaRPr/>
          </a:p>
          <a:p>
            <a:pPr indent="0" lvl="0" marL="0" rtl="0" algn="l">
              <a:spcBef>
                <a:spcPts val="1200"/>
              </a:spcBef>
              <a:spcAft>
                <a:spcPts val="0"/>
              </a:spcAft>
              <a:buNone/>
            </a:pPr>
            <a:r>
              <a:rPr lang="en"/>
              <a:t>Heatmap showing how the audio features from top 10 correlate.Strong positive and moderate relationships highlighted in color.</a:t>
            </a:r>
            <a:endParaRPr/>
          </a:p>
          <a:p>
            <a:pPr indent="0" lvl="0" marL="0" rtl="0" algn="l">
              <a:spcBef>
                <a:spcPts val="1200"/>
              </a:spcBef>
              <a:spcAft>
                <a:spcPts val="0"/>
              </a:spcAft>
              <a:buNone/>
            </a:pPr>
            <a:r>
              <a:rPr b="1" lang="en"/>
              <a:t>Key Insight:</a:t>
            </a:r>
            <a:endParaRPr b="1"/>
          </a:p>
          <a:p>
            <a:pPr indent="0" lvl="0" marL="0" rtl="0" algn="l">
              <a:spcBef>
                <a:spcPts val="1200"/>
              </a:spcBef>
              <a:spcAft>
                <a:spcPts val="1200"/>
              </a:spcAft>
              <a:buNone/>
            </a:pPr>
            <a:r>
              <a:rPr lang="en"/>
              <a:t>The heatmap reveals strong, predictable relationships between core audio features, with Energy and Loudness moving together across all artists. It also confirms that danceable, upbeat songs tended to be faster and more positive in tone. Importantly, the weak correlation between these traits and popularity suggests that while technical sound design shaped a track’s character, other forces like artist visibility, radio trends, and cultural influence were stronger drivers of chart success.</a:t>
            </a:r>
            <a:endParaRPr/>
          </a:p>
        </p:txBody>
      </p:sp>
      <p:pic>
        <p:nvPicPr>
          <p:cNvPr id="101" name="Google Shape;101;p20"/>
          <p:cNvPicPr preferRelativeResize="0"/>
          <p:nvPr/>
        </p:nvPicPr>
        <p:blipFill rotWithShape="1">
          <a:blip r:embed="rId3">
            <a:alphaModFix/>
          </a:blip>
          <a:srcRect b="0" l="0" r="0" t="665"/>
          <a:stretch/>
        </p:blipFill>
        <p:spPr>
          <a:xfrm>
            <a:off x="196150" y="606125"/>
            <a:ext cx="5111476" cy="4232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05" name="Shape 105"/>
        <p:cNvGrpSpPr/>
        <p:nvPr/>
      </p:nvGrpSpPr>
      <p:grpSpPr>
        <a:xfrm>
          <a:off x="0" y="0"/>
          <a:ext cx="0" cy="0"/>
          <a:chOff x="0" y="0"/>
          <a:chExt cx="0" cy="0"/>
        </a:xfrm>
      </p:grpSpPr>
      <p:sp>
        <p:nvSpPr>
          <p:cNvPr id="106" name="Google Shape;106;p21"/>
          <p:cNvSpPr txBox="1"/>
          <p:nvPr>
            <p:ph idx="1" type="body"/>
          </p:nvPr>
        </p:nvSpPr>
        <p:spPr>
          <a:xfrm>
            <a:off x="219900" y="546725"/>
            <a:ext cx="8704200" cy="609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400">
                <a:latin typeface="Playfair Display"/>
                <a:ea typeface="Playfair Display"/>
                <a:cs typeface="Playfair Display"/>
                <a:sym typeface="Playfair Display"/>
              </a:rPr>
              <a:t>These two scatterplots examine whether a track’s tempo (BPM) or loudness (dB) are meaningfully related to its popularity.</a:t>
            </a:r>
            <a:endParaRPr sz="1400">
              <a:latin typeface="Playfair Display"/>
              <a:ea typeface="Playfair Display"/>
              <a:cs typeface="Playfair Display"/>
              <a:sym typeface="Playfair Display"/>
            </a:endParaRPr>
          </a:p>
        </p:txBody>
      </p:sp>
      <p:pic>
        <p:nvPicPr>
          <p:cNvPr id="107" name="Google Shape;107;p21"/>
          <p:cNvPicPr preferRelativeResize="0"/>
          <p:nvPr/>
        </p:nvPicPr>
        <p:blipFill>
          <a:blip r:embed="rId3">
            <a:alphaModFix/>
          </a:blip>
          <a:stretch>
            <a:fillRect/>
          </a:stretch>
        </p:blipFill>
        <p:spPr>
          <a:xfrm>
            <a:off x="0" y="1156625"/>
            <a:ext cx="7123450" cy="3624201"/>
          </a:xfrm>
          <a:prstGeom prst="rect">
            <a:avLst/>
          </a:prstGeom>
          <a:noFill/>
          <a:ln>
            <a:noFill/>
          </a:ln>
        </p:spPr>
      </p:pic>
      <p:sp>
        <p:nvSpPr>
          <p:cNvPr id="108" name="Google Shape;108;p21"/>
          <p:cNvSpPr txBox="1"/>
          <p:nvPr/>
        </p:nvSpPr>
        <p:spPr>
          <a:xfrm>
            <a:off x="0" y="146525"/>
            <a:ext cx="5000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a:solidFill>
                  <a:schemeClr val="dk2"/>
                </a:solidFill>
                <a:latin typeface="Playfair Display"/>
                <a:ea typeface="Playfair Display"/>
                <a:cs typeface="Playfair Display"/>
                <a:sym typeface="Playfair Display"/>
              </a:rPr>
              <a:t>Does the speed and volume of a song affect its popularity?</a:t>
            </a:r>
            <a:endParaRPr b="1"/>
          </a:p>
        </p:txBody>
      </p:sp>
      <p:sp>
        <p:nvSpPr>
          <p:cNvPr id="109" name="Google Shape;109;p21"/>
          <p:cNvSpPr txBox="1"/>
          <p:nvPr/>
        </p:nvSpPr>
        <p:spPr>
          <a:xfrm>
            <a:off x="7123450" y="1923000"/>
            <a:ext cx="1945200" cy="179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Playfair Display"/>
                <a:ea typeface="Playfair Display"/>
                <a:cs typeface="Playfair Display"/>
                <a:sym typeface="Playfair Display"/>
              </a:rPr>
              <a:t>Tempo: no relationship (r=0.0003)</a:t>
            </a:r>
            <a:endParaRPr>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1200"/>
              </a:spcAft>
              <a:buNone/>
            </a:pPr>
            <a:r>
              <a:rPr lang="en">
                <a:solidFill>
                  <a:schemeClr val="dk2"/>
                </a:solidFill>
                <a:latin typeface="Playfair Display"/>
                <a:ea typeface="Playfair Display"/>
                <a:cs typeface="Playfair Display"/>
                <a:sym typeface="Playfair Display"/>
              </a:rPr>
              <a:t>Loudness: slight positive relationship (r=0.089)</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