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74" r:id="rId4"/>
    <p:sldId id="269" r:id="rId5"/>
    <p:sldId id="271" r:id="rId6"/>
    <p:sldId id="273" r:id="rId7"/>
    <p:sldId id="272" r:id="rId8"/>
    <p:sldId id="266" r:id="rId9"/>
    <p:sldId id="257" r:id="rId10"/>
    <p:sldId id="259" r:id="rId11"/>
    <p:sldId id="258" r:id="rId12"/>
    <p:sldId id="264" r:id="rId13"/>
    <p:sldId id="268" r:id="rId14"/>
    <p:sldId id="262" r:id="rId15"/>
    <p:sldId id="267" r:id="rId16"/>
    <p:sldId id="27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F1F2"/>
    <a:srgbClr val="61D1ED"/>
    <a:srgbClr val="4291A4"/>
    <a:srgbClr val="2C444B"/>
    <a:srgbClr val="FFCC99"/>
    <a:srgbClr val="008080"/>
    <a:srgbClr val="689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488" autoAdjust="0"/>
  </p:normalViewPr>
  <p:slideViewPr>
    <p:cSldViewPr snapToGrid="0">
      <p:cViewPr>
        <p:scale>
          <a:sx n="41" d="100"/>
          <a:sy n="41" d="100"/>
        </p:scale>
        <p:origin x="2112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75F44-6B3D-435E-B764-41926B1BCC32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08C37-0B70-4FFF-9F6D-FF53E3C86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446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Что-то:</a:t>
            </a:r>
          </a:p>
          <a:p>
            <a:r>
              <a:rPr lang="ru-RU" dirty="0" smtClean="0"/>
              <a:t>просто видно из данных </a:t>
            </a:r>
          </a:p>
          <a:p>
            <a:r>
              <a:rPr lang="ru-RU" dirty="0" smtClean="0"/>
              <a:t>кто-то спросил (и не нашел ответа)</a:t>
            </a:r>
          </a:p>
          <a:p>
            <a:r>
              <a:rPr lang="ru-RU" smtClean="0"/>
              <a:t>кто-то хочет сделать (лучше)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08C37-0B70-4FFF-9F6D-FF53E3C8692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328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87CC-F5FC-46B5-A320-BE395CE05192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B00E-E7F3-4484-B8B1-1AD9B2EB7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91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87CC-F5FC-46B5-A320-BE395CE05192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B00E-E7F3-4484-B8B1-1AD9B2EB7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21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87CC-F5FC-46B5-A320-BE395CE05192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B00E-E7F3-4484-B8B1-1AD9B2EB7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76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87CC-F5FC-46B5-A320-BE395CE05192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B00E-E7F3-4484-B8B1-1AD9B2EB7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35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87CC-F5FC-46B5-A320-BE395CE05192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B00E-E7F3-4484-B8B1-1AD9B2EB7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51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87CC-F5FC-46B5-A320-BE395CE05192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B00E-E7F3-4484-B8B1-1AD9B2EB7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31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87CC-F5FC-46B5-A320-BE395CE05192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B00E-E7F3-4484-B8B1-1AD9B2EB7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9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87CC-F5FC-46B5-A320-BE395CE05192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B00E-E7F3-4484-B8B1-1AD9B2EB7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01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87CC-F5FC-46B5-A320-BE395CE05192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B00E-E7F3-4484-B8B1-1AD9B2EB7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40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87CC-F5FC-46B5-A320-BE395CE05192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B00E-E7F3-4484-B8B1-1AD9B2EB7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44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87CC-F5FC-46B5-A320-BE395CE05192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B00E-E7F3-4484-B8B1-1AD9B2EB7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55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E87CC-F5FC-46B5-A320-BE395CE05192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2B00E-E7F3-4484-B8B1-1AD9B2EB7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56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s.ru/mif_files/files/courses/MIF-Corporate-Finance-2017.pdf" TargetMode="External"/><Relationship Id="rId2" Type="http://schemas.openxmlformats.org/officeDocument/2006/relationships/hyperlink" Target="http://english.phbs.pku.edu.cn/uploadfile/2018/0130/20180130034047555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28089"/>
            <a:ext cx="5583123" cy="3443045"/>
          </a:xfrm>
          <a:prstGeom prst="rect">
            <a:avLst/>
          </a:prstGeom>
          <a:solidFill>
            <a:srgbClr val="689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Analysis is a DAG</a:t>
            </a:r>
            <a:endParaRPr lang="ru-RU" sz="5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-21615" y="3414956"/>
            <a:ext cx="5604738" cy="3443045"/>
          </a:xfrm>
          <a:prstGeom prst="rect">
            <a:avLst/>
          </a:prstGeom>
          <a:solidFill>
            <a:srgbClr val="61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2C444B"/>
                </a:solidFill>
              </a:rPr>
              <a:t>Analysis is </a:t>
            </a:r>
            <a:r>
              <a:rPr lang="en-US" sz="4800" dirty="0" smtClean="0">
                <a:solidFill>
                  <a:srgbClr val="2C444B"/>
                </a:solidFill>
              </a:rPr>
              <a:t>it</a:t>
            </a:r>
            <a:r>
              <a:rPr lang="en-US" sz="4800" dirty="0">
                <a:solidFill>
                  <a:srgbClr val="2C444B"/>
                </a:solidFill>
              </a:rPr>
              <a:t>e</a:t>
            </a:r>
            <a:r>
              <a:rPr lang="en-US" sz="4800" dirty="0" smtClean="0">
                <a:solidFill>
                  <a:srgbClr val="2C444B"/>
                </a:solidFill>
              </a:rPr>
              <a:t>ration</a:t>
            </a:r>
            <a:endParaRPr lang="ru-RU" sz="4800" dirty="0">
              <a:solidFill>
                <a:srgbClr val="2C444B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-93776" y="24024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 smtClean="0">
                <a:solidFill>
                  <a:srgbClr val="E3F1F2"/>
                </a:solidFill>
              </a:rPr>
              <a:t>https://drivendata.github.io/cookiecutter-data-science/#analysis-is-a-dag</a:t>
            </a:r>
            <a:endParaRPr lang="ru-RU" dirty="0">
              <a:solidFill>
                <a:srgbClr val="E3F1F2"/>
              </a:solidFill>
            </a:endParaRPr>
          </a:p>
        </p:txBody>
      </p:sp>
      <p:sp>
        <p:nvSpPr>
          <p:cNvPr id="14" name="Заголовок 4"/>
          <p:cNvSpPr txBox="1">
            <a:spLocks/>
          </p:cNvSpPr>
          <p:nvPr/>
        </p:nvSpPr>
        <p:spPr>
          <a:xfrm>
            <a:off x="6650646" y="1958401"/>
            <a:ext cx="5716475" cy="2913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4291A4"/>
                </a:solidFill>
                <a:cs typeface="Nirmala UI" panose="020B0502040204020203" pitchFamily="34" charset="0"/>
              </a:rPr>
              <a:t>Программа </a:t>
            </a:r>
            <a:br>
              <a:rPr lang="ru-RU" b="1" dirty="0" smtClean="0">
                <a:solidFill>
                  <a:srgbClr val="4291A4"/>
                </a:solidFill>
                <a:cs typeface="Nirmala UI" panose="020B0502040204020203" pitchFamily="34" charset="0"/>
              </a:rPr>
            </a:br>
            <a:r>
              <a:rPr lang="ru-RU" b="1" dirty="0" smtClean="0">
                <a:solidFill>
                  <a:srgbClr val="4291A4"/>
                </a:solidFill>
                <a:cs typeface="Nirmala UI" panose="020B0502040204020203" pitchFamily="34" charset="0"/>
              </a:rPr>
              <a:t>и задачи курса</a:t>
            </a:r>
          </a:p>
          <a:p>
            <a:endParaRPr lang="ru-RU" b="1" dirty="0" smtClean="0">
              <a:solidFill>
                <a:srgbClr val="4291A4"/>
              </a:solidFill>
              <a:cs typeface="Nirmala UI" panose="020B0502040204020203" pitchFamily="34" charset="0"/>
            </a:endParaRPr>
          </a:p>
          <a:p>
            <a:r>
              <a:rPr lang="ru-RU" b="1" dirty="0" smtClean="0">
                <a:solidFill>
                  <a:srgbClr val="4291A4"/>
                </a:solidFill>
                <a:cs typeface="Nirmala UI" panose="020B0502040204020203" pitchFamily="34" charset="0"/>
              </a:rPr>
              <a:t>«Машиночитаемая корпоративная отчетность»</a:t>
            </a:r>
            <a:endParaRPr lang="ru-RU" b="1" dirty="0">
              <a:solidFill>
                <a:srgbClr val="4291A4"/>
              </a:solidFill>
              <a:cs typeface="Nirmala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45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6787" t="15328" r="33854" b="31794"/>
          <a:stretch/>
        </p:blipFill>
        <p:spPr>
          <a:xfrm>
            <a:off x="13434645" y="790209"/>
            <a:ext cx="7197971" cy="543950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8135815" y="3414956"/>
            <a:ext cx="3535956" cy="17321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Как нам дает наличие большого числа компаний?</a:t>
            </a:r>
            <a:endParaRPr lang="ru-RU" sz="28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135815" y="5428762"/>
            <a:ext cx="3535956" cy="1089270"/>
          </a:xfrm>
          <a:prstGeom prst="rect">
            <a:avLst/>
          </a:prstGeom>
          <a:solidFill>
            <a:srgbClr val="689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Каких данных не хватает?</a:t>
            </a:r>
            <a:endParaRPr lang="ru-RU" sz="28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135815" y="1401151"/>
            <a:ext cx="3535956" cy="1732111"/>
          </a:xfrm>
          <a:prstGeom prst="rect">
            <a:avLst/>
          </a:prstGeom>
          <a:solidFill>
            <a:srgbClr val="689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Что можно определить по отчетности?</a:t>
            </a:r>
            <a:endParaRPr lang="ru-RU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-11380190" y="-121636"/>
            <a:ext cx="85900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C99"/>
                </a:solidFill>
              </a:rPr>
              <a:t>L</a:t>
            </a:r>
            <a:r>
              <a:rPr lang="en-US" sz="3200" b="1" dirty="0" smtClean="0">
                <a:solidFill>
                  <a:srgbClr val="FFCC99"/>
                </a:solidFill>
              </a:rPr>
              <a:t>oad: </a:t>
            </a:r>
            <a:r>
              <a:rPr lang="ru-RU" sz="3200" dirty="0" smtClean="0">
                <a:solidFill>
                  <a:schemeClr val="bg1"/>
                </a:solidFill>
              </a:rPr>
              <a:t>скачать и прочитать данные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3200" dirty="0" smtClean="0">
              <a:solidFill>
                <a:schemeClr val="bg1"/>
              </a:solidFill>
            </a:endParaRPr>
          </a:p>
          <a:p>
            <a:pPr marL="187325" indent="-187325"/>
            <a:r>
              <a:rPr lang="en-US" sz="3200" b="1" dirty="0" smtClean="0">
                <a:solidFill>
                  <a:srgbClr val="FFCC99"/>
                </a:solidFill>
              </a:rPr>
              <a:t>Clean</a:t>
            </a:r>
            <a:r>
              <a:rPr lang="en-US" sz="3200" b="1" dirty="0">
                <a:solidFill>
                  <a:srgbClr val="FFCC99"/>
                </a:solidFill>
              </a:rPr>
              <a:t>: </a:t>
            </a:r>
            <a:endParaRPr lang="ru-RU" sz="3200" b="1" dirty="0" smtClean="0">
              <a:solidFill>
                <a:srgbClr val="FFCC99"/>
              </a:solidFill>
            </a:endParaRPr>
          </a:p>
          <a:p>
            <a:pPr marL="187325" indent="-187325"/>
            <a:r>
              <a:rPr lang="ru-RU" sz="3200" dirty="0">
                <a:solidFill>
                  <a:schemeClr val="bg1"/>
                </a:solidFill>
              </a:rPr>
              <a:t>найти ошибки в данных </a:t>
            </a:r>
          </a:p>
          <a:p>
            <a:pPr marL="187325" indent="-187325"/>
            <a:r>
              <a:rPr lang="ru-RU" sz="3200" dirty="0">
                <a:solidFill>
                  <a:schemeClr val="bg1"/>
                </a:solidFill>
              </a:rPr>
              <a:t>получить  «чистый» 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датасет</a:t>
            </a:r>
            <a:endParaRPr lang="ru-RU" sz="3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3200" dirty="0" smtClean="0">
              <a:solidFill>
                <a:schemeClr val="bg1"/>
              </a:solidFill>
            </a:endParaRPr>
          </a:p>
          <a:p>
            <a:pPr marL="257175" indent="-257175"/>
            <a:r>
              <a:rPr lang="en-US" sz="3200" b="1" dirty="0" smtClean="0">
                <a:solidFill>
                  <a:srgbClr val="FFCC99"/>
                </a:solidFill>
              </a:rPr>
              <a:t>Expose</a:t>
            </a:r>
            <a:r>
              <a:rPr lang="en-US" sz="3200" b="1" dirty="0">
                <a:solidFill>
                  <a:srgbClr val="FFCC99"/>
                </a:solidFill>
              </a:rPr>
              <a:t>: </a:t>
            </a:r>
            <a:endParaRPr lang="ru-RU" sz="3200" b="1" dirty="0" smtClean="0">
              <a:solidFill>
                <a:srgbClr val="FFCC9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</a:rPr>
              <a:t>продумать интерфейс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</a:rPr>
              <a:t>дать доступ к правильной версии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3998" y="5019378"/>
            <a:ext cx="6386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Todo</a:t>
            </a:r>
            <a:r>
              <a:rPr lang="ru-RU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Карта предприятий по размеру, отраслям, регионам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Иллюстрация финансовых коэффициентов на выборке предприятий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endParaRPr lang="ru-RU" dirty="0"/>
          </a:p>
        </p:txBody>
      </p:sp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914893"/>
              </p:ext>
            </p:extLst>
          </p:nvPr>
        </p:nvGraphicFramePr>
        <p:xfrm>
          <a:off x="578834" y="1401151"/>
          <a:ext cx="7291754" cy="357253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52687">
                  <a:extLst>
                    <a:ext uri="{9D8B030D-6E8A-4147-A177-3AD203B41FA5}">
                      <a16:colId xmlns:a16="http://schemas.microsoft.com/office/drawing/2014/main" val="2596705335"/>
                    </a:ext>
                  </a:extLst>
                </a:gridCol>
                <a:gridCol w="5839067">
                  <a:extLst>
                    <a:ext uri="{9D8B030D-6E8A-4147-A177-3AD203B41FA5}">
                      <a16:colId xmlns:a16="http://schemas.microsoft.com/office/drawing/2014/main" val="758773367"/>
                    </a:ext>
                  </a:extLst>
                </a:gridCol>
              </a:tblGrid>
              <a:tr h="427926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Этап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Работы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64950"/>
                  </a:ext>
                </a:extLst>
              </a:tr>
              <a:tr h="1365871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Умеем: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- строить</a:t>
                      </a:r>
                      <a:r>
                        <a:rPr lang="ru-RU" sz="2000" baseline="0" dirty="0" smtClean="0"/>
                        <a:t> коэффициенты (</a:t>
                      </a:r>
                      <a:r>
                        <a:rPr lang="en-US" sz="2000" baseline="0" dirty="0" smtClean="0"/>
                        <a:t>ex: DSCR</a:t>
                      </a:r>
                      <a:r>
                        <a:rPr lang="ru-RU" sz="2000" baseline="0" dirty="0" smtClean="0"/>
                        <a:t>)</a:t>
                      </a:r>
                    </a:p>
                    <a:p>
                      <a:r>
                        <a:rPr lang="ru-RU" sz="2000" baseline="0" dirty="0" smtClean="0"/>
                        <a:t>- делать выборки из массива предприятий по признакам (</a:t>
                      </a:r>
                      <a:r>
                        <a:rPr lang="en-US" sz="2000" baseline="0" dirty="0" smtClean="0"/>
                        <a:t>ex: </a:t>
                      </a:r>
                      <a:r>
                        <a:rPr lang="ru-RU" sz="2000" baseline="0" dirty="0" smtClean="0"/>
                        <a:t>регион)</a:t>
                      </a:r>
                    </a:p>
                    <a:p>
                      <a:r>
                        <a:rPr lang="ru-RU" sz="2000" baseline="0" dirty="0" smtClean="0"/>
                        <a:t>- сегментировать компании (</a:t>
                      </a:r>
                      <a:r>
                        <a:rPr lang="en-US" sz="2000" baseline="0" dirty="0" smtClean="0"/>
                        <a:t>ex: </a:t>
                      </a:r>
                      <a:r>
                        <a:rPr lang="ru-RU" sz="2000" baseline="0" dirty="0" smtClean="0"/>
                        <a:t>холдинговые компании)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10393"/>
                  </a:ext>
                </a:extLst>
              </a:tr>
              <a:tr h="828124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Ситуации: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Инвестиции в основной капитал</a:t>
                      </a:r>
                    </a:p>
                    <a:p>
                      <a:r>
                        <a:rPr lang="ru-RU" sz="2000" dirty="0" smtClean="0"/>
                        <a:t>Банкротство (ЧА </a:t>
                      </a:r>
                      <a:r>
                        <a:rPr lang="ru-RU" sz="2000" baseline="0" dirty="0" smtClean="0"/>
                        <a:t>или неплатежи</a:t>
                      </a:r>
                      <a:r>
                        <a:rPr lang="ru-RU" sz="2000" dirty="0" smtClean="0"/>
                        <a:t>)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997513"/>
                  </a:ext>
                </a:extLst>
              </a:tr>
              <a:tr h="673081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Концепции: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Структура капитала</a:t>
                      </a:r>
                    </a:p>
                    <a:p>
                      <a:r>
                        <a:rPr lang="ru-RU" sz="2000" dirty="0" smtClean="0"/>
                        <a:t>Кредитный риск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9743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3997" y="439844"/>
            <a:ext cx="11198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4291A4"/>
                </a:solidFill>
              </a:rPr>
              <a:t>Подгруппа:</a:t>
            </a:r>
            <a:r>
              <a:rPr lang="ru-RU" sz="5400" b="1" dirty="0" smtClean="0">
                <a:solidFill>
                  <a:srgbClr val="4291A4"/>
                </a:solidFill>
              </a:rPr>
              <a:t> Анализ и моделирование</a:t>
            </a:r>
            <a:endParaRPr lang="ru-RU" sz="5400" b="1" dirty="0">
              <a:solidFill>
                <a:srgbClr val="4291A4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0846" y="-1167414"/>
            <a:ext cx="10515600" cy="132556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670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6787" t="15328" r="33854" b="31794"/>
          <a:stretch/>
        </p:blipFill>
        <p:spPr>
          <a:xfrm>
            <a:off x="13434645" y="790209"/>
            <a:ext cx="7197971" cy="543950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7873522" y="408410"/>
            <a:ext cx="3938953" cy="1732111"/>
          </a:xfrm>
          <a:prstGeom prst="rect">
            <a:avLst/>
          </a:prstGeom>
          <a:solidFill>
            <a:srgbClr val="689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Какими хотят видеть результаты конечные пользователи?</a:t>
            </a:r>
            <a:endParaRPr lang="ru-RU" sz="28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873522" y="2564011"/>
            <a:ext cx="3938954" cy="1732111"/>
          </a:xfrm>
          <a:prstGeom prst="rect">
            <a:avLst/>
          </a:prstGeom>
          <a:solidFill>
            <a:srgbClr val="689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В каком виде мы сейчас получает результаты?</a:t>
            </a:r>
            <a:endParaRPr lang="ru-RU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613998" y="5019378"/>
            <a:ext cx="6386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Todo</a:t>
            </a:r>
            <a:r>
              <a:rPr lang="ru-RU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Обзор форматов для представления результатов исследования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endParaRPr lang="ru-RU" dirty="0"/>
          </a:p>
        </p:txBody>
      </p:sp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93441"/>
              </p:ext>
            </p:extLst>
          </p:nvPr>
        </p:nvGraphicFramePr>
        <p:xfrm>
          <a:off x="613998" y="1655762"/>
          <a:ext cx="6466739" cy="260143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613387">
                  <a:extLst>
                    <a:ext uri="{9D8B030D-6E8A-4147-A177-3AD203B41FA5}">
                      <a16:colId xmlns:a16="http://schemas.microsoft.com/office/drawing/2014/main" val="2596705335"/>
                    </a:ext>
                  </a:extLst>
                </a:gridCol>
                <a:gridCol w="4853352">
                  <a:extLst>
                    <a:ext uri="{9D8B030D-6E8A-4147-A177-3AD203B41FA5}">
                      <a16:colId xmlns:a16="http://schemas.microsoft.com/office/drawing/2014/main" val="758773367"/>
                    </a:ext>
                  </a:extLst>
                </a:gridCol>
              </a:tblGrid>
              <a:tr h="416636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Этап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Работы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64950"/>
                  </a:ext>
                </a:extLst>
              </a:tr>
              <a:tr h="536453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Прототип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Простейший прототип публикации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10393"/>
                  </a:ext>
                </a:extLst>
              </a:tr>
              <a:tr h="888655"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Процесс</a:t>
                      </a:r>
                      <a:r>
                        <a:rPr lang="en-US" sz="2400" dirty="0" smtClean="0"/>
                        <a:t> make/build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997513"/>
                  </a:ext>
                </a:extLst>
              </a:tr>
              <a:tr h="719125"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9743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3998" y="439844"/>
            <a:ext cx="7259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4291A4"/>
                </a:solidFill>
              </a:rPr>
              <a:t>Подгруппа:</a:t>
            </a:r>
            <a:r>
              <a:rPr lang="ru-RU" sz="5400" b="1" dirty="0" smtClean="0">
                <a:solidFill>
                  <a:srgbClr val="4291A4"/>
                </a:solidFill>
              </a:rPr>
              <a:t> Презентация</a:t>
            </a:r>
            <a:endParaRPr lang="ru-RU" sz="5400" b="1" dirty="0">
              <a:solidFill>
                <a:srgbClr val="4291A4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7873521" y="4751488"/>
            <a:ext cx="3938954" cy="1732111"/>
          </a:xfrm>
          <a:prstGeom prst="rect">
            <a:avLst/>
          </a:prstGeom>
          <a:solidFill>
            <a:srgbClr val="689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Какими средствами соединить (1) и (2)?</a:t>
            </a:r>
            <a:endParaRPr lang="ru-RU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8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6311900"/>
            <a:ext cx="11019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https://bluesyemre.files.wordpress.com/2015/07/innoscholcomm___poster_force2015.jpg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817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8205" t="29658" r="35641" b="28405"/>
          <a:stretch/>
        </p:blipFill>
        <p:spPr>
          <a:xfrm>
            <a:off x="1125416" y="365125"/>
            <a:ext cx="10228384" cy="667384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780855" y="194181"/>
            <a:ext cx="52108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https://goo.gl/iSSwDy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97818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72903"/>
            <a:ext cx="9525000" cy="6737781"/>
          </a:xfrm>
        </p:spPr>
      </p:pic>
    </p:spTree>
    <p:extLst>
      <p:ext uri="{BB962C8B-B14F-4D97-AF65-F5344CB8AC3E}">
        <p14:creationId xmlns:p14="http://schemas.microsoft.com/office/powerpoint/2010/main" val="26870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4291A4"/>
                </a:solidFill>
              </a:rPr>
              <a:t>О чем корпоративные финансы</a:t>
            </a:r>
            <a:endParaRPr lang="ru-RU" b="1" dirty="0">
              <a:solidFill>
                <a:srgbClr val="4291A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Понятие фирмы. Бухгалтерский учет и финансовая </a:t>
            </a:r>
            <a:r>
              <a:rPr lang="ru-RU" dirty="0" err="1" smtClean="0"/>
              <a:t>отчтетность</a:t>
            </a:r>
            <a:r>
              <a:rPr lang="ru-RU" dirty="0" smtClean="0"/>
              <a:t>. Вид в уравнениях.</a:t>
            </a:r>
          </a:p>
          <a:p>
            <a:endParaRPr lang="ru-RU" dirty="0" smtClean="0"/>
          </a:p>
          <a:p>
            <a:r>
              <a:rPr lang="ru-RU" dirty="0" smtClean="0"/>
              <a:t>Стоимость компании, </a:t>
            </a:r>
            <a:r>
              <a:rPr lang="en-US" dirty="0" smtClean="0"/>
              <a:t>M&amp;A (Valuation)</a:t>
            </a:r>
            <a:endParaRPr lang="ru-RU" dirty="0" smtClean="0"/>
          </a:p>
          <a:p>
            <a:r>
              <a:rPr lang="ru-RU" dirty="0" smtClean="0"/>
              <a:t>Кредитование, кредитный риск</a:t>
            </a:r>
            <a:r>
              <a:rPr lang="en-US" dirty="0" smtClean="0"/>
              <a:t> (Credit)</a:t>
            </a:r>
            <a:endParaRPr lang="ru-RU" dirty="0" smtClean="0"/>
          </a:p>
          <a:p>
            <a:r>
              <a:rPr lang="ru-RU" dirty="0" smtClean="0"/>
              <a:t>Структура капитала (</a:t>
            </a:r>
            <a:r>
              <a:rPr lang="en-US" dirty="0" smtClean="0"/>
              <a:t>Capital Structure</a:t>
            </a:r>
            <a:r>
              <a:rPr lang="ru-RU" dirty="0" smtClean="0"/>
              <a:t>)</a:t>
            </a:r>
          </a:p>
          <a:p>
            <a:r>
              <a:rPr lang="ru-RU" dirty="0" smtClean="0"/>
              <a:t>Управление (</a:t>
            </a:r>
            <a:r>
              <a:rPr lang="en-US" dirty="0" smtClean="0"/>
              <a:t>Governance</a:t>
            </a:r>
            <a:r>
              <a:rPr lang="ru-RU" dirty="0" smtClean="0"/>
              <a:t>)</a:t>
            </a:r>
          </a:p>
          <a:p>
            <a:r>
              <a:rPr lang="ru-RU" dirty="0" smtClean="0"/>
              <a:t>Холдинги и акционерная структура</a:t>
            </a:r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hlinkClick r:id="rId2"/>
              </a:rPr>
              <a:t>Чему учат в школе?</a:t>
            </a:r>
            <a:r>
              <a:rPr lang="en-US" dirty="0" smtClean="0">
                <a:hlinkClick r:id="rId2"/>
              </a:rPr>
              <a:t> </a:t>
            </a:r>
          </a:p>
          <a:p>
            <a:r>
              <a:rPr lang="en-US" dirty="0" smtClean="0">
                <a:hlinkClick r:id="rId2"/>
              </a:rPr>
              <a:t>http://english.phbs.pku.edu.cn/uploadfile/2018/0130/20180130034047555.pdf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https://www.nes.ru/mif_files/files/courses/MIF-Corporate-Finance-2017.pdf</a:t>
            </a:r>
            <a:endParaRPr lang="en-US" dirty="0" smtClean="0"/>
          </a:p>
          <a:p>
            <a:pPr marL="0" indent="0">
              <a:buNone/>
            </a:pPr>
            <a:r>
              <a:rPr lang="ru-RU" dirty="0" err="1" smtClean="0"/>
              <a:t>Лиетартура</a:t>
            </a:r>
            <a:r>
              <a:rPr lang="ru-RU" dirty="0" smtClean="0"/>
              <a:t>:</a:t>
            </a:r>
          </a:p>
          <a:p>
            <a:r>
              <a:rPr lang="en-US" dirty="0" smtClean="0"/>
              <a:t>Phillips </a:t>
            </a:r>
            <a:r>
              <a:rPr lang="en-US" dirty="0"/>
              <a:t>(2002), “Do Conglomerate Firms Allocate Resources Inefficiently Across Industries? </a:t>
            </a:r>
            <a:r>
              <a:rPr lang="en-US" dirty="0" smtClean="0"/>
              <a:t>Theory</a:t>
            </a:r>
            <a:r>
              <a:rPr lang="ru-RU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Evidence”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490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6787" t="15328" r="33854" b="31794"/>
          <a:stretch/>
        </p:blipFill>
        <p:spPr>
          <a:xfrm>
            <a:off x="2977660" y="737455"/>
            <a:ext cx="7197971" cy="5439508"/>
          </a:xfrm>
          <a:prstGeom prst="rect">
            <a:avLst/>
          </a:prstGeom>
          <a:solidFill>
            <a:srgbClr val="E3F1F2"/>
          </a:solidFill>
        </p:spPr>
      </p:pic>
    </p:spTree>
    <p:extLst>
      <p:ext uri="{BB962C8B-B14F-4D97-AF65-F5344CB8AC3E}">
        <p14:creationId xmlns:p14="http://schemas.microsoft.com/office/powerpoint/2010/main" val="368412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4291A4"/>
                </a:solidFill>
              </a:rPr>
              <a:t>Дизайн исследования</a:t>
            </a:r>
            <a:endParaRPr lang="ru-RU" b="1" dirty="0">
              <a:solidFill>
                <a:srgbClr val="4291A4"/>
              </a:solidFill>
            </a:endParaRPr>
          </a:p>
        </p:txBody>
      </p:sp>
      <p:sp>
        <p:nvSpPr>
          <p:cNvPr id="14" name="Двойные круглые скобки 13"/>
          <p:cNvSpPr/>
          <p:nvPr/>
        </p:nvSpPr>
        <p:spPr>
          <a:xfrm>
            <a:off x="1031631" y="2649415"/>
            <a:ext cx="3048000" cy="2180493"/>
          </a:xfrm>
          <a:prstGeom prst="bracketPair">
            <a:avLst/>
          </a:prstGeom>
          <a:ln>
            <a:solidFill>
              <a:srgbClr val="429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solidFill>
                  <a:srgbClr val="4291A4"/>
                </a:solidFill>
              </a:rPr>
              <a:t>Есть файл </a:t>
            </a:r>
            <a:r>
              <a:rPr lang="ru-RU" sz="4000" b="1" dirty="0" smtClean="0">
                <a:solidFill>
                  <a:srgbClr val="FF0000"/>
                </a:solidFill>
              </a:rPr>
              <a:t>1.2 Гб</a:t>
            </a:r>
            <a:endParaRPr lang="ru-RU" sz="4000" b="1" dirty="0">
              <a:solidFill>
                <a:srgbClr val="FF0000"/>
              </a:solidFill>
            </a:endParaRPr>
          </a:p>
        </p:txBody>
      </p:sp>
      <p:sp>
        <p:nvSpPr>
          <p:cNvPr id="15" name="Двойные круглые скобки 14"/>
          <p:cNvSpPr/>
          <p:nvPr/>
        </p:nvSpPr>
        <p:spPr>
          <a:xfrm>
            <a:off x="5908431" y="2649415"/>
            <a:ext cx="5445369" cy="2180493"/>
          </a:xfrm>
          <a:prstGeom prst="bracketPair">
            <a:avLst/>
          </a:prstGeom>
          <a:ln>
            <a:solidFill>
              <a:srgbClr val="429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rgbClr val="4291A4"/>
                </a:solidFill>
              </a:rPr>
              <a:t>Мы хотим выжать из него что-то </a:t>
            </a:r>
            <a:r>
              <a:rPr lang="ru-RU" sz="3600" b="1" dirty="0" smtClean="0">
                <a:solidFill>
                  <a:srgbClr val="FF0000"/>
                </a:solidFill>
              </a:rPr>
              <a:t>интересное, </a:t>
            </a:r>
            <a:r>
              <a:rPr lang="ru-RU" sz="3600" b="1" dirty="0" smtClean="0">
                <a:solidFill>
                  <a:srgbClr val="4291A4"/>
                </a:solidFill>
              </a:rPr>
              <a:t>новое и полезное</a:t>
            </a:r>
            <a:endParaRPr lang="ru-RU" sz="3600" b="1" dirty="0">
              <a:solidFill>
                <a:srgbClr val="4291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4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90955" y="3073216"/>
            <a:ext cx="2836984" cy="1381554"/>
          </a:xfrm>
          <a:prstGeom prst="rect">
            <a:avLst/>
          </a:prstGeom>
          <a:solidFill>
            <a:srgbClr val="61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 smtClean="0"/>
              <a:t>Данные</a:t>
            </a:r>
            <a:endParaRPr lang="ru-RU" sz="5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360985" y="3049768"/>
            <a:ext cx="3141786" cy="1381555"/>
          </a:xfrm>
          <a:prstGeom prst="rect">
            <a:avLst/>
          </a:prstGeom>
          <a:solidFill>
            <a:srgbClr val="689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 smtClean="0"/>
              <a:t>Анализ</a:t>
            </a:r>
            <a:endParaRPr lang="ru-RU" sz="5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360985" y="1101969"/>
            <a:ext cx="3141786" cy="1512275"/>
          </a:xfrm>
          <a:prstGeom prst="rect">
            <a:avLst/>
          </a:prstGeom>
          <a:solidFill>
            <a:srgbClr val="689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Проблема</a:t>
            </a:r>
            <a:endParaRPr lang="ru-RU" sz="5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135817" y="2184915"/>
            <a:ext cx="3282458" cy="13414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 smtClean="0"/>
              <a:t>Текст</a:t>
            </a:r>
            <a:endParaRPr lang="ru-RU" sz="5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135817" y="4056351"/>
            <a:ext cx="3282458" cy="13128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/>
              <a:t>Картинки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4360985" y="4866847"/>
            <a:ext cx="3141786" cy="1440169"/>
          </a:xfrm>
          <a:prstGeom prst="rect">
            <a:avLst/>
          </a:prstGeom>
          <a:solidFill>
            <a:srgbClr val="689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Решение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95872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6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4291A4"/>
                </a:solidFill>
              </a:rPr>
              <a:t>Дизайн исследования</a:t>
            </a:r>
            <a:endParaRPr lang="ru-RU" b="1" dirty="0">
              <a:solidFill>
                <a:srgbClr val="4291A4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1031631" y="2672860"/>
            <a:ext cx="9261231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1477107" y="2473569"/>
            <a:ext cx="422031" cy="398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3423138" y="2473568"/>
            <a:ext cx="422031" cy="398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8276492" y="2473568"/>
            <a:ext cx="422031" cy="398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732584" y="2473568"/>
            <a:ext cx="422031" cy="398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213340" y="3071447"/>
            <a:ext cx="134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Исходные данные?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3017226" y="3102486"/>
            <a:ext cx="165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Что они описывают?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5326672" y="3149378"/>
            <a:ext cx="165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Есть ли в них ошибки?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7659564" y="3079040"/>
            <a:ext cx="165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 удобнее с ними </a:t>
            </a:r>
            <a:r>
              <a:rPr lang="ru-RU" dirty="0" err="1" smtClean="0"/>
              <a:t>работаь</a:t>
            </a:r>
            <a:r>
              <a:rPr lang="ru-RU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104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Известные вещи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Коэффициенты</a:t>
            </a:r>
          </a:p>
          <a:p>
            <a:r>
              <a:rPr lang="ru-RU" dirty="0" smtClean="0"/>
              <a:t>Финансовая устойчивость</a:t>
            </a:r>
          </a:p>
          <a:p>
            <a:r>
              <a:rPr lang="ru-RU" dirty="0" smtClean="0"/>
              <a:t>Структура капитала</a:t>
            </a:r>
            <a:endParaRPr lang="en-US" dirty="0" smtClean="0"/>
          </a:p>
          <a:p>
            <a:r>
              <a:rPr lang="en-US" dirty="0" smtClean="0"/>
              <a:t>Top-200 </a:t>
            </a:r>
            <a:r>
              <a:rPr lang="ru-RU" dirty="0" smtClean="0"/>
              <a:t>компаний по выручке/активам</a:t>
            </a:r>
          </a:p>
          <a:p>
            <a:r>
              <a:rPr lang="ru-RU" dirty="0" smtClean="0"/>
              <a:t>Ограничения отчетности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Менее известные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Где точки роста?</a:t>
            </a:r>
          </a:p>
          <a:p>
            <a:r>
              <a:rPr lang="ru-RU" dirty="0" smtClean="0"/>
              <a:t>Отраслевые особенности</a:t>
            </a:r>
          </a:p>
          <a:p>
            <a:r>
              <a:rPr lang="ru-RU" dirty="0" smtClean="0"/>
              <a:t>Региональный анализ</a:t>
            </a:r>
          </a:p>
          <a:p>
            <a:r>
              <a:rPr lang="ru-RU" dirty="0" smtClean="0"/>
              <a:t>Налоговая база </a:t>
            </a:r>
          </a:p>
          <a:p>
            <a:r>
              <a:rPr lang="ru-RU" dirty="0" smtClean="0"/>
              <a:t>Структура холдингов</a:t>
            </a:r>
          </a:p>
          <a:p>
            <a:r>
              <a:rPr lang="ru-RU" dirty="0" err="1" smtClean="0"/>
              <a:t>Подотрасли</a:t>
            </a:r>
            <a:r>
              <a:rPr lang="ru-RU" dirty="0" smtClean="0"/>
              <a:t>, </a:t>
            </a:r>
            <a:r>
              <a:rPr lang="ru-RU" dirty="0" err="1" smtClean="0"/>
              <a:t>микросегменты</a:t>
            </a:r>
            <a:endParaRPr lang="ru-RU" dirty="0" smtClean="0"/>
          </a:p>
          <a:p>
            <a:r>
              <a:rPr lang="ru-RU" dirty="0" smtClean="0"/>
              <a:t>Прогнозы рынков</a:t>
            </a:r>
          </a:p>
          <a:p>
            <a:r>
              <a:rPr lang="ru-RU" dirty="0" smtClean="0"/>
              <a:t>Жизненный цикл инвестиционного проекта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19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940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5815"/>
            <a:ext cx="12209585" cy="8139723"/>
          </a:xfrm>
        </p:spPr>
      </p:pic>
    </p:spTree>
    <p:extLst>
      <p:ext uri="{BB962C8B-B14F-4D97-AF65-F5344CB8AC3E}">
        <p14:creationId xmlns:p14="http://schemas.microsoft.com/office/powerpoint/2010/main" val="280990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6787" t="15328" r="33854" b="31794"/>
          <a:stretch/>
        </p:blipFill>
        <p:spPr>
          <a:xfrm>
            <a:off x="13434645" y="790209"/>
            <a:ext cx="7197971" cy="543950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7455878" y="2643907"/>
            <a:ext cx="3938953" cy="1732111"/>
          </a:xfrm>
          <a:prstGeom prst="rect">
            <a:avLst/>
          </a:prstGeom>
          <a:solidFill>
            <a:srgbClr val="689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Как пользователь хочет загружать данные</a:t>
            </a:r>
            <a:r>
              <a:rPr lang="en-US" sz="2800" dirty="0" smtClean="0"/>
              <a:t> </a:t>
            </a:r>
            <a:r>
              <a:rPr lang="ru-RU" sz="2800" dirty="0" smtClean="0"/>
              <a:t>для анализа?</a:t>
            </a:r>
            <a:endParaRPr lang="ru-RU" sz="28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455878" y="4834670"/>
            <a:ext cx="3938954" cy="1732111"/>
          </a:xfrm>
          <a:prstGeom prst="rect">
            <a:avLst/>
          </a:prstGeom>
          <a:solidFill>
            <a:srgbClr val="689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Какие требования к качеству данных?</a:t>
            </a:r>
            <a:endParaRPr lang="ru-RU" sz="28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455878" y="497119"/>
            <a:ext cx="3938953" cy="17321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/>
              <a:t>Что пользователь хочет делать с данными дальше?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13998" y="439844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4291A4"/>
                </a:solidFill>
              </a:rPr>
              <a:t>Подгруппа:</a:t>
            </a:r>
            <a:r>
              <a:rPr lang="ru-RU" sz="5400" b="1" dirty="0" smtClean="0">
                <a:solidFill>
                  <a:srgbClr val="4291A4"/>
                </a:solidFill>
              </a:rPr>
              <a:t> </a:t>
            </a:r>
            <a:r>
              <a:rPr lang="en-US" sz="5400" b="1" dirty="0" smtClean="0">
                <a:solidFill>
                  <a:srgbClr val="4291A4"/>
                </a:solidFill>
              </a:rPr>
              <a:t>ETL</a:t>
            </a:r>
            <a:endParaRPr lang="ru-RU" sz="5400" b="1" dirty="0">
              <a:solidFill>
                <a:srgbClr val="4291A4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3998" y="5019378"/>
            <a:ext cx="6386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Todo</a:t>
            </a:r>
            <a:r>
              <a:rPr lang="ru-RU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Базовые операции пользователя с данными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Формат данных, которые предоставляются пользователю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Справочник по переменным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Тесты  </a:t>
            </a:r>
          </a:p>
          <a:p>
            <a:endParaRPr lang="ru-RU" dirty="0"/>
          </a:p>
        </p:txBody>
      </p:sp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657992"/>
              </p:ext>
            </p:extLst>
          </p:nvPr>
        </p:nvGraphicFramePr>
        <p:xfrm>
          <a:off x="613998" y="1655762"/>
          <a:ext cx="6466739" cy="307102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613387">
                  <a:extLst>
                    <a:ext uri="{9D8B030D-6E8A-4147-A177-3AD203B41FA5}">
                      <a16:colId xmlns:a16="http://schemas.microsoft.com/office/drawing/2014/main" val="2596705335"/>
                    </a:ext>
                  </a:extLst>
                </a:gridCol>
                <a:gridCol w="4853352">
                  <a:extLst>
                    <a:ext uri="{9D8B030D-6E8A-4147-A177-3AD203B41FA5}">
                      <a16:colId xmlns:a16="http://schemas.microsoft.com/office/drawing/2014/main" val="758773367"/>
                    </a:ext>
                  </a:extLst>
                </a:gridCol>
              </a:tblGrid>
              <a:tr h="416636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Этап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Работы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64950"/>
                  </a:ext>
                </a:extLst>
              </a:tr>
              <a:tr h="536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Extract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Скачать</a:t>
                      </a:r>
                      <a:r>
                        <a:rPr lang="ru-RU" sz="2400" baseline="0" dirty="0" smtClean="0"/>
                        <a:t> и прочитать данные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10393"/>
                  </a:ext>
                </a:extLst>
              </a:tr>
              <a:tr h="88865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Transform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Найти</a:t>
                      </a:r>
                      <a:r>
                        <a:rPr lang="ru-RU" sz="2400" baseline="0" dirty="0" smtClean="0"/>
                        <a:t> ошибки в данных и получить «чистый» набор данных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997513"/>
                  </a:ext>
                </a:extLst>
              </a:tr>
              <a:tr h="7191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Load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Определить интерфейс, предоставить доступ к «чистому» набору данных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97435"/>
                  </a:ext>
                </a:extLst>
              </a:tr>
            </a:tbl>
          </a:graphicData>
        </a:graphic>
      </p:graphicFrame>
      <p:sp>
        <p:nvSpPr>
          <p:cNvPr id="21" name="Заголовок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16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433</Words>
  <Application>Microsoft Office PowerPoint</Application>
  <PresentationFormat>Широкоэкранный</PresentationFormat>
  <Paragraphs>112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Nirmala UI</vt:lpstr>
      <vt:lpstr>Тема Office</vt:lpstr>
      <vt:lpstr>Презентация PowerPoint</vt:lpstr>
      <vt:lpstr>Дизайн исследования</vt:lpstr>
      <vt:lpstr>Презентация PowerPoint</vt:lpstr>
      <vt:lpstr>Презентация PowerPoint</vt:lpstr>
      <vt:lpstr>Дизайн исследования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 чем корпоративные финансы</vt:lpstr>
      <vt:lpstr>Презентация PowerPoint</vt:lpstr>
    </vt:vector>
  </TitlesOfParts>
  <Company>Внешэкономбанк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и задачи курса</dc:title>
  <dc:creator>Погребняк Евгений Владимирович</dc:creator>
  <cp:lastModifiedBy>Погребняк Евгений Владимирович</cp:lastModifiedBy>
  <cp:revision>21</cp:revision>
  <dcterms:created xsi:type="dcterms:W3CDTF">2018-09-20T11:20:46Z</dcterms:created>
  <dcterms:modified xsi:type="dcterms:W3CDTF">2018-09-20T15:34:14Z</dcterms:modified>
</cp:coreProperties>
</file>