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79" r:id="rId4"/>
    <p:sldId id="273" r:id="rId5"/>
    <p:sldId id="275" r:id="rId6"/>
    <p:sldId id="276" r:id="rId7"/>
    <p:sldId id="278" r:id="rId8"/>
    <p:sldId id="274" r:id="rId9"/>
    <p:sldId id="268" r:id="rId10"/>
    <p:sldId id="269" r:id="rId11"/>
    <p:sldId id="271" r:id="rId12"/>
    <p:sldId id="277" r:id="rId13"/>
    <p:sldId id="280" r:id="rId14"/>
    <p:sldId id="281" r:id="rId15"/>
    <p:sldId id="266" r:id="rId16"/>
    <p:sldId id="257" r:id="rId17"/>
    <p:sldId id="259" r:id="rId18"/>
    <p:sldId id="258" r:id="rId19"/>
    <p:sldId id="264" r:id="rId20"/>
    <p:sldId id="262" r:id="rId21"/>
    <p:sldId id="267" r:id="rId22"/>
    <p:sldId id="270"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99A2"/>
    <a:srgbClr val="008080"/>
    <a:srgbClr val="E3F1F2"/>
    <a:srgbClr val="4291A4"/>
    <a:srgbClr val="FFCC99"/>
    <a:srgbClr val="61D1ED"/>
    <a:srgbClr val="2C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488" autoAdjust="0"/>
  </p:normalViewPr>
  <p:slideViewPr>
    <p:cSldViewPr snapToGrid="0">
      <p:cViewPr varScale="1">
        <p:scale>
          <a:sx n="75" d="100"/>
          <a:sy n="75"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475F44-6B3D-435E-B764-41926B1BCC32}" type="datetimeFigureOut">
              <a:rPr lang="ru-RU" smtClean="0"/>
              <a:t>21.09.2018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108C37-0B70-4FFF-9F6D-FF53E3C86926}" type="slidenum">
              <a:rPr lang="ru-RU" smtClean="0"/>
              <a:t>‹#›</a:t>
            </a:fld>
            <a:endParaRPr lang="ru-RU"/>
          </a:p>
        </p:txBody>
      </p:sp>
    </p:spTree>
    <p:extLst>
      <p:ext uri="{BB962C8B-B14F-4D97-AF65-F5344CB8AC3E}">
        <p14:creationId xmlns:p14="http://schemas.microsoft.com/office/powerpoint/2010/main" val="4208446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108C37-0B70-4FFF-9F6D-FF53E3C86926}" type="slidenum">
              <a:rPr lang="ru-RU" smtClean="0"/>
              <a:t>6</a:t>
            </a:fld>
            <a:endParaRPr lang="ru-RU"/>
          </a:p>
        </p:txBody>
      </p:sp>
    </p:spTree>
    <p:extLst>
      <p:ext uri="{BB962C8B-B14F-4D97-AF65-F5344CB8AC3E}">
        <p14:creationId xmlns:p14="http://schemas.microsoft.com/office/powerpoint/2010/main" val="171376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a:p>
        </p:txBody>
      </p:sp>
      <p:sp>
        <p:nvSpPr>
          <p:cNvPr id="4" name="Номер слайда 3"/>
          <p:cNvSpPr>
            <a:spLocks noGrp="1"/>
          </p:cNvSpPr>
          <p:nvPr>
            <p:ph type="sldNum" sz="quarter" idx="10"/>
          </p:nvPr>
        </p:nvSpPr>
        <p:spPr/>
        <p:txBody>
          <a:bodyPr/>
          <a:lstStyle/>
          <a:p>
            <a:fld id="{4E108C37-0B70-4FFF-9F6D-FF53E3C86926}" type="slidenum">
              <a:rPr lang="ru-RU" smtClean="0"/>
              <a:t>8</a:t>
            </a:fld>
            <a:endParaRPr lang="ru-RU"/>
          </a:p>
        </p:txBody>
      </p:sp>
    </p:spTree>
    <p:extLst>
      <p:ext uri="{BB962C8B-B14F-4D97-AF65-F5344CB8AC3E}">
        <p14:creationId xmlns:p14="http://schemas.microsoft.com/office/powerpoint/2010/main" val="395732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108C37-0B70-4FFF-9F6D-FF53E3C86926}" type="slidenum">
              <a:rPr lang="ru-RU" smtClean="0"/>
              <a:t>12</a:t>
            </a:fld>
            <a:endParaRPr lang="ru-RU"/>
          </a:p>
        </p:txBody>
      </p:sp>
    </p:spTree>
    <p:extLst>
      <p:ext uri="{BB962C8B-B14F-4D97-AF65-F5344CB8AC3E}">
        <p14:creationId xmlns:p14="http://schemas.microsoft.com/office/powerpoint/2010/main" val="11214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33E87CC-F5FC-46B5-A320-BE395CE05192}" type="datetimeFigureOut">
              <a:rPr lang="ru-RU" smtClean="0"/>
              <a:t>21.09.2018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120291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33E87CC-F5FC-46B5-A320-BE395CE05192}" type="datetimeFigureOut">
              <a:rPr lang="ru-RU" smtClean="0"/>
              <a:t>21.09.2018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147521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33E87CC-F5FC-46B5-A320-BE395CE05192}" type="datetimeFigureOut">
              <a:rPr lang="ru-RU" smtClean="0"/>
              <a:t>21.09.2018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386376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33E87CC-F5FC-46B5-A320-BE395CE05192}" type="datetimeFigureOut">
              <a:rPr lang="ru-RU" smtClean="0"/>
              <a:t>21.09.2018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296035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33E87CC-F5FC-46B5-A320-BE395CE05192}" type="datetimeFigureOut">
              <a:rPr lang="ru-RU" smtClean="0"/>
              <a:t>21.09.2018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372851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33E87CC-F5FC-46B5-A320-BE395CE05192}" type="datetimeFigureOut">
              <a:rPr lang="ru-RU" smtClean="0"/>
              <a:t>21.09.2018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231731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33E87CC-F5FC-46B5-A320-BE395CE05192}" type="datetimeFigureOut">
              <a:rPr lang="ru-RU" smtClean="0"/>
              <a:t>21.09.2018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6659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33E87CC-F5FC-46B5-A320-BE395CE05192}" type="datetimeFigureOut">
              <a:rPr lang="ru-RU" smtClean="0"/>
              <a:t>21.09.2018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147501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33E87CC-F5FC-46B5-A320-BE395CE05192}" type="datetimeFigureOut">
              <a:rPr lang="ru-RU" smtClean="0"/>
              <a:t>21.09.2018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205540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33E87CC-F5FC-46B5-A320-BE395CE05192}" type="datetimeFigureOut">
              <a:rPr lang="ru-RU" smtClean="0"/>
              <a:t>21.09.2018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119744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33E87CC-F5FC-46B5-A320-BE395CE05192}" type="datetimeFigureOut">
              <a:rPr lang="ru-RU" smtClean="0"/>
              <a:t>21.09.2018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982B00E-E7F3-4484-B8B1-1AD9B2EB7940}" type="slidenum">
              <a:rPr lang="ru-RU" smtClean="0"/>
              <a:t>‹#›</a:t>
            </a:fld>
            <a:endParaRPr lang="ru-RU"/>
          </a:p>
        </p:txBody>
      </p:sp>
    </p:spTree>
    <p:extLst>
      <p:ext uri="{BB962C8B-B14F-4D97-AF65-F5344CB8AC3E}">
        <p14:creationId xmlns:p14="http://schemas.microsoft.com/office/powerpoint/2010/main" val="327855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E87CC-F5FC-46B5-A320-BE395CE05192}" type="datetimeFigureOut">
              <a:rPr lang="ru-RU" smtClean="0"/>
              <a:t>21.09.2018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2B00E-E7F3-4484-B8B1-1AD9B2EB7940}" type="slidenum">
              <a:rPr lang="ru-RU" smtClean="0"/>
              <a:t>‹#›</a:t>
            </a:fld>
            <a:endParaRPr lang="ru-RU"/>
          </a:p>
        </p:txBody>
      </p:sp>
    </p:spTree>
    <p:extLst>
      <p:ext uri="{BB962C8B-B14F-4D97-AF65-F5344CB8AC3E}">
        <p14:creationId xmlns:p14="http://schemas.microsoft.com/office/powerpoint/2010/main" val="2068567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nber.org/papersbyprog/LS.html" TargetMode="External"/><Relationship Id="rId3" Type="http://schemas.openxmlformats.org/officeDocument/2006/relationships/hyperlink" Target="http://www.nber.org/people/nick_bloom" TargetMode="External"/><Relationship Id="rId7" Type="http://schemas.openxmlformats.org/officeDocument/2006/relationships/hyperlink" Target="http://www.nber.org/papersbyprog/EFG.html" TargetMode="External"/><Relationship Id="rId2" Type="http://schemas.openxmlformats.org/officeDocument/2006/relationships/hyperlink" Target="http://www.nber.org/people/mari_tanaka" TargetMode="External"/><Relationship Id="rId1" Type="http://schemas.openxmlformats.org/officeDocument/2006/relationships/slideLayout" Target="../slideLayouts/slideLayout2.xml"/><Relationship Id="rId6" Type="http://schemas.openxmlformats.org/officeDocument/2006/relationships/hyperlink" Target="http://www.nber.org/papersbyprog/CF.html" TargetMode="External"/><Relationship Id="rId5" Type="http://schemas.openxmlformats.org/officeDocument/2006/relationships/hyperlink" Target="http://www.nber.org/people/maiko_koga" TargetMode="External"/><Relationship Id="rId10" Type="http://schemas.openxmlformats.org/officeDocument/2006/relationships/hyperlink" Target="http://www.nber.org/papersbyprog/PR.html" TargetMode="External"/><Relationship Id="rId4" Type="http://schemas.openxmlformats.org/officeDocument/2006/relationships/hyperlink" Target="http://www.nber.org/people/joel_david" TargetMode="External"/><Relationship Id="rId9" Type="http://schemas.openxmlformats.org/officeDocument/2006/relationships/hyperlink" Target="http://www.nber.org/papersbyprog/ME.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es.ru/mif_files/files/courses/MIF-Corporate-Finance-2017.pdf" TargetMode="External"/><Relationship Id="rId2" Type="http://schemas.openxmlformats.org/officeDocument/2006/relationships/hyperlink" Target="http://english.phbs.pku.edu.cn/uploadfile/2018/0130/20180130034047555.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1F2"/>
        </a:solidFill>
        <a:effectLst/>
      </p:bgPr>
    </p:bg>
    <p:spTree>
      <p:nvGrpSpPr>
        <p:cNvPr id="1" name=""/>
        <p:cNvGrpSpPr/>
        <p:nvPr/>
      </p:nvGrpSpPr>
      <p:grpSpPr>
        <a:xfrm>
          <a:off x="0" y="0"/>
          <a:ext cx="0" cy="0"/>
          <a:chOff x="0" y="0"/>
          <a:chExt cx="0" cy="0"/>
        </a:xfrm>
      </p:grpSpPr>
      <p:sp>
        <p:nvSpPr>
          <p:cNvPr id="7" name="Прямоугольник 6"/>
          <p:cNvSpPr/>
          <p:nvPr/>
        </p:nvSpPr>
        <p:spPr>
          <a:xfrm>
            <a:off x="1" y="-28089"/>
            <a:ext cx="1295400" cy="3443045"/>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400" dirty="0"/>
          </a:p>
        </p:txBody>
      </p:sp>
      <p:sp>
        <p:nvSpPr>
          <p:cNvPr id="9" name="Прямоугольник 8"/>
          <p:cNvSpPr/>
          <p:nvPr/>
        </p:nvSpPr>
        <p:spPr>
          <a:xfrm>
            <a:off x="-21615" y="3414956"/>
            <a:ext cx="1317016" cy="3443045"/>
          </a:xfrm>
          <a:prstGeom prst="rect">
            <a:avLst/>
          </a:prstGeom>
          <a:solidFill>
            <a:srgbClr val="61D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800" dirty="0">
              <a:solidFill>
                <a:srgbClr val="2C444B"/>
              </a:solidFill>
            </a:endParaRPr>
          </a:p>
        </p:txBody>
      </p:sp>
      <p:sp>
        <p:nvSpPr>
          <p:cNvPr id="14" name="Заголовок 4"/>
          <p:cNvSpPr txBox="1">
            <a:spLocks/>
          </p:cNvSpPr>
          <p:nvPr/>
        </p:nvSpPr>
        <p:spPr>
          <a:xfrm>
            <a:off x="2618879" y="1168400"/>
            <a:ext cx="6753721" cy="41603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solidFill>
                  <a:srgbClr val="4291A4"/>
                </a:solidFill>
                <a:cs typeface="Nirmala UI" panose="020B0502040204020203" pitchFamily="34" charset="0"/>
              </a:rPr>
              <a:t>Программа </a:t>
            </a:r>
            <a:br>
              <a:rPr lang="ru-RU" b="1" dirty="0" smtClean="0">
                <a:solidFill>
                  <a:srgbClr val="4291A4"/>
                </a:solidFill>
                <a:cs typeface="Nirmala UI" panose="020B0502040204020203" pitchFamily="34" charset="0"/>
              </a:rPr>
            </a:br>
            <a:r>
              <a:rPr lang="ru-RU" b="1" dirty="0" smtClean="0">
                <a:solidFill>
                  <a:srgbClr val="4291A4"/>
                </a:solidFill>
                <a:cs typeface="Nirmala UI" panose="020B0502040204020203" pitchFamily="34" charset="0"/>
              </a:rPr>
              <a:t>и задачи курса</a:t>
            </a:r>
          </a:p>
          <a:p>
            <a:endParaRPr lang="ru-RU" b="1" dirty="0" smtClean="0">
              <a:solidFill>
                <a:srgbClr val="4291A4"/>
              </a:solidFill>
              <a:cs typeface="Nirmala UI" panose="020B0502040204020203" pitchFamily="34" charset="0"/>
            </a:endParaRPr>
          </a:p>
          <a:p>
            <a:r>
              <a:rPr lang="ru-RU" b="1" dirty="0" smtClean="0">
                <a:solidFill>
                  <a:srgbClr val="4291A4"/>
                </a:solidFill>
                <a:cs typeface="Nirmala UI" panose="020B0502040204020203" pitchFamily="34" charset="0"/>
              </a:rPr>
              <a:t>«Машиночитаемая корпоративная отчетность»</a:t>
            </a:r>
            <a:endParaRPr lang="ru-RU" b="1" dirty="0">
              <a:solidFill>
                <a:srgbClr val="4291A4"/>
              </a:solidFill>
              <a:cs typeface="Nirmala UI" panose="020B0502040204020203" pitchFamily="34" charset="0"/>
            </a:endParaRPr>
          </a:p>
        </p:txBody>
      </p:sp>
    </p:spTree>
    <p:extLst>
      <p:ext uri="{BB962C8B-B14F-4D97-AF65-F5344CB8AC3E}">
        <p14:creationId xmlns:p14="http://schemas.microsoft.com/office/powerpoint/2010/main" val="1311450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33867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p:txBody>
          <a:bodyPr/>
          <a:lstStyle/>
          <a:p>
            <a:r>
              <a:rPr lang="ru-RU" b="1" dirty="0" smtClean="0">
                <a:solidFill>
                  <a:srgbClr val="4291A4"/>
                </a:solidFill>
              </a:rPr>
              <a:t>Дизайн исследования</a:t>
            </a:r>
            <a:endParaRPr lang="ru-RU" b="1" dirty="0">
              <a:solidFill>
                <a:srgbClr val="4291A4"/>
              </a:solidFill>
            </a:endParaRPr>
          </a:p>
        </p:txBody>
      </p:sp>
      <p:cxnSp>
        <p:nvCxnSpPr>
          <p:cNvPr id="4" name="Прямая соединительная линия 3"/>
          <p:cNvCxnSpPr/>
          <p:nvPr/>
        </p:nvCxnSpPr>
        <p:spPr>
          <a:xfrm>
            <a:off x="1727200" y="1741179"/>
            <a:ext cx="9261231" cy="2"/>
          </a:xfrm>
          <a:prstGeom prst="line">
            <a:avLst/>
          </a:prstGeom>
        </p:spPr>
        <p:style>
          <a:lnRef idx="1">
            <a:schemeClr val="accent1"/>
          </a:lnRef>
          <a:fillRef idx="0">
            <a:schemeClr val="accent1"/>
          </a:fillRef>
          <a:effectRef idx="0">
            <a:schemeClr val="accent1"/>
          </a:effectRef>
          <a:fontRef idx="minor">
            <a:schemeClr val="tx1"/>
          </a:fontRef>
        </p:style>
      </p:cxnSp>
      <p:sp>
        <p:nvSpPr>
          <p:cNvPr id="5" name="Овал 4"/>
          <p:cNvSpPr/>
          <p:nvPr/>
        </p:nvSpPr>
        <p:spPr>
          <a:xfrm>
            <a:off x="2172676" y="1541888"/>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4118707" y="1541887"/>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8972061" y="1541887"/>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6428153" y="1541887"/>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908909" y="2139766"/>
            <a:ext cx="1342292" cy="646331"/>
          </a:xfrm>
          <a:prstGeom prst="rect">
            <a:avLst/>
          </a:prstGeom>
          <a:noFill/>
        </p:spPr>
        <p:txBody>
          <a:bodyPr wrap="square" rtlCol="0">
            <a:spAutoFit/>
          </a:bodyPr>
          <a:lstStyle/>
          <a:p>
            <a:r>
              <a:rPr lang="ru-RU" dirty="0" smtClean="0"/>
              <a:t>Исходные данные?</a:t>
            </a:r>
            <a:endParaRPr lang="ru-RU" dirty="0"/>
          </a:p>
        </p:txBody>
      </p:sp>
      <p:sp>
        <p:nvSpPr>
          <p:cNvPr id="13" name="TextBox 12"/>
          <p:cNvSpPr txBox="1"/>
          <p:nvPr/>
        </p:nvSpPr>
        <p:spPr>
          <a:xfrm>
            <a:off x="3712795" y="2170805"/>
            <a:ext cx="1655885" cy="646331"/>
          </a:xfrm>
          <a:prstGeom prst="rect">
            <a:avLst/>
          </a:prstGeom>
          <a:noFill/>
        </p:spPr>
        <p:txBody>
          <a:bodyPr wrap="square" rtlCol="0">
            <a:spAutoFit/>
          </a:bodyPr>
          <a:lstStyle/>
          <a:p>
            <a:r>
              <a:rPr lang="ru-RU" dirty="0" smtClean="0"/>
              <a:t>Что они описывают?</a:t>
            </a:r>
            <a:endParaRPr lang="ru-RU" dirty="0"/>
          </a:p>
        </p:txBody>
      </p:sp>
      <p:sp>
        <p:nvSpPr>
          <p:cNvPr id="16" name="TextBox 15"/>
          <p:cNvSpPr txBox="1"/>
          <p:nvPr/>
        </p:nvSpPr>
        <p:spPr>
          <a:xfrm>
            <a:off x="6022241" y="2217697"/>
            <a:ext cx="1655885" cy="646331"/>
          </a:xfrm>
          <a:prstGeom prst="rect">
            <a:avLst/>
          </a:prstGeom>
          <a:noFill/>
        </p:spPr>
        <p:txBody>
          <a:bodyPr wrap="square" rtlCol="0">
            <a:spAutoFit/>
          </a:bodyPr>
          <a:lstStyle/>
          <a:p>
            <a:r>
              <a:rPr lang="ru-RU" dirty="0" smtClean="0"/>
              <a:t>Есть ли в них ошибки?</a:t>
            </a:r>
            <a:endParaRPr lang="ru-RU" dirty="0"/>
          </a:p>
        </p:txBody>
      </p:sp>
      <p:sp>
        <p:nvSpPr>
          <p:cNvPr id="17" name="TextBox 16"/>
          <p:cNvSpPr txBox="1"/>
          <p:nvPr/>
        </p:nvSpPr>
        <p:spPr>
          <a:xfrm>
            <a:off x="8355133" y="2147359"/>
            <a:ext cx="1878136" cy="646331"/>
          </a:xfrm>
          <a:prstGeom prst="rect">
            <a:avLst/>
          </a:prstGeom>
          <a:noFill/>
        </p:spPr>
        <p:txBody>
          <a:bodyPr wrap="square" rtlCol="0">
            <a:spAutoFit/>
          </a:bodyPr>
          <a:lstStyle/>
          <a:p>
            <a:r>
              <a:rPr lang="ru-RU" dirty="0" smtClean="0"/>
              <a:t>Как удобнее с ними </a:t>
            </a:r>
            <a:r>
              <a:rPr lang="ru-RU" dirty="0" smtClean="0"/>
              <a:t>работать</a:t>
            </a:r>
            <a:r>
              <a:rPr lang="ru-RU" dirty="0" smtClean="0"/>
              <a:t>?</a:t>
            </a:r>
            <a:endParaRPr lang="ru-RU" dirty="0"/>
          </a:p>
        </p:txBody>
      </p:sp>
      <p:cxnSp>
        <p:nvCxnSpPr>
          <p:cNvPr id="14" name="Прямая соединительная линия 13"/>
          <p:cNvCxnSpPr/>
          <p:nvPr/>
        </p:nvCxnSpPr>
        <p:spPr>
          <a:xfrm>
            <a:off x="1727200" y="3428074"/>
            <a:ext cx="9261231" cy="2"/>
          </a:xfrm>
          <a:prstGeom prst="line">
            <a:avLst/>
          </a:prstGeom>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a:off x="2172676" y="3228783"/>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4118707" y="3228782"/>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8972061" y="3228782"/>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6428153" y="3228782"/>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1908909" y="3826661"/>
            <a:ext cx="1342292" cy="923330"/>
          </a:xfrm>
          <a:prstGeom prst="rect">
            <a:avLst/>
          </a:prstGeom>
          <a:noFill/>
        </p:spPr>
        <p:txBody>
          <a:bodyPr wrap="square" rtlCol="0">
            <a:spAutoFit/>
          </a:bodyPr>
          <a:lstStyle/>
          <a:p>
            <a:r>
              <a:rPr lang="ru-RU" dirty="0" smtClean="0"/>
              <a:t>На какой вопрос отвечаем?</a:t>
            </a:r>
            <a:endParaRPr lang="ru-RU" dirty="0"/>
          </a:p>
        </p:txBody>
      </p:sp>
      <p:sp>
        <p:nvSpPr>
          <p:cNvPr id="22" name="TextBox 21"/>
          <p:cNvSpPr txBox="1"/>
          <p:nvPr/>
        </p:nvSpPr>
        <p:spPr>
          <a:xfrm>
            <a:off x="3712795" y="3857698"/>
            <a:ext cx="1655885" cy="646331"/>
          </a:xfrm>
          <a:prstGeom prst="rect">
            <a:avLst/>
          </a:prstGeom>
          <a:noFill/>
        </p:spPr>
        <p:txBody>
          <a:bodyPr wrap="square" rtlCol="0">
            <a:spAutoFit/>
          </a:bodyPr>
          <a:lstStyle/>
          <a:p>
            <a:r>
              <a:rPr lang="ru-RU" dirty="0" smtClean="0"/>
              <a:t>Для кого это актуально?</a:t>
            </a:r>
            <a:endParaRPr lang="ru-RU" dirty="0"/>
          </a:p>
        </p:txBody>
      </p:sp>
      <p:sp>
        <p:nvSpPr>
          <p:cNvPr id="23" name="TextBox 22"/>
          <p:cNvSpPr txBox="1"/>
          <p:nvPr/>
        </p:nvSpPr>
        <p:spPr>
          <a:xfrm>
            <a:off x="5892553" y="3807572"/>
            <a:ext cx="1985596" cy="646331"/>
          </a:xfrm>
          <a:prstGeom prst="rect">
            <a:avLst/>
          </a:prstGeom>
          <a:noFill/>
        </p:spPr>
        <p:txBody>
          <a:bodyPr wrap="square" rtlCol="0">
            <a:spAutoFit/>
          </a:bodyPr>
          <a:lstStyle/>
          <a:p>
            <a:r>
              <a:rPr lang="ru-RU" dirty="0" smtClean="0"/>
              <a:t>В чем полезность ответа?</a:t>
            </a:r>
            <a:endParaRPr lang="ru-RU" dirty="0"/>
          </a:p>
        </p:txBody>
      </p:sp>
      <p:sp>
        <p:nvSpPr>
          <p:cNvPr id="24" name="TextBox 23"/>
          <p:cNvSpPr txBox="1"/>
          <p:nvPr/>
        </p:nvSpPr>
        <p:spPr>
          <a:xfrm>
            <a:off x="8355133" y="3834254"/>
            <a:ext cx="1878136" cy="923330"/>
          </a:xfrm>
          <a:prstGeom prst="rect">
            <a:avLst/>
          </a:prstGeom>
          <a:noFill/>
        </p:spPr>
        <p:txBody>
          <a:bodyPr wrap="square" rtlCol="0">
            <a:spAutoFit/>
          </a:bodyPr>
          <a:lstStyle/>
          <a:p>
            <a:r>
              <a:rPr lang="ru-RU" dirty="0" smtClean="0"/>
              <a:t>В чем состоит предлагаемое решение?</a:t>
            </a:r>
            <a:endParaRPr lang="ru-RU" dirty="0"/>
          </a:p>
        </p:txBody>
      </p:sp>
      <p:cxnSp>
        <p:nvCxnSpPr>
          <p:cNvPr id="25" name="Прямая соединительная линия 24"/>
          <p:cNvCxnSpPr/>
          <p:nvPr/>
        </p:nvCxnSpPr>
        <p:spPr>
          <a:xfrm>
            <a:off x="1692032" y="5363054"/>
            <a:ext cx="9261231" cy="2"/>
          </a:xfrm>
          <a:prstGeom prst="line">
            <a:avLst/>
          </a:prstGeom>
        </p:spPr>
        <p:style>
          <a:lnRef idx="1">
            <a:schemeClr val="accent1"/>
          </a:lnRef>
          <a:fillRef idx="0">
            <a:schemeClr val="accent1"/>
          </a:fillRef>
          <a:effectRef idx="0">
            <a:schemeClr val="accent1"/>
          </a:effectRef>
          <a:fontRef idx="minor">
            <a:schemeClr val="tx1"/>
          </a:fontRef>
        </p:style>
      </p:cxnSp>
      <p:sp>
        <p:nvSpPr>
          <p:cNvPr id="26" name="Овал 25"/>
          <p:cNvSpPr/>
          <p:nvPr/>
        </p:nvSpPr>
        <p:spPr>
          <a:xfrm>
            <a:off x="2137508" y="5163761"/>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4083539" y="5163760"/>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a:off x="8936893" y="5163760"/>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p:cNvSpPr/>
          <p:nvPr/>
        </p:nvSpPr>
        <p:spPr>
          <a:xfrm>
            <a:off x="6392985" y="5163760"/>
            <a:ext cx="422031" cy="398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1692032" y="5671587"/>
            <a:ext cx="1694959" cy="923330"/>
          </a:xfrm>
          <a:prstGeom prst="rect">
            <a:avLst/>
          </a:prstGeom>
          <a:noFill/>
        </p:spPr>
        <p:txBody>
          <a:bodyPr wrap="square" rtlCol="0">
            <a:spAutoFit/>
          </a:bodyPr>
          <a:lstStyle/>
          <a:p>
            <a:r>
              <a:rPr lang="ru-RU" dirty="0" smtClean="0"/>
              <a:t>В каком виде воспримут результаты?</a:t>
            </a:r>
            <a:endParaRPr lang="ru-RU" dirty="0"/>
          </a:p>
        </p:txBody>
      </p:sp>
      <p:sp>
        <p:nvSpPr>
          <p:cNvPr id="31" name="TextBox 30"/>
          <p:cNvSpPr txBox="1"/>
          <p:nvPr/>
        </p:nvSpPr>
        <p:spPr>
          <a:xfrm>
            <a:off x="3677627" y="5661103"/>
            <a:ext cx="1702774" cy="923330"/>
          </a:xfrm>
          <a:prstGeom prst="rect">
            <a:avLst/>
          </a:prstGeom>
          <a:noFill/>
        </p:spPr>
        <p:txBody>
          <a:bodyPr wrap="square" rtlCol="0">
            <a:spAutoFit/>
          </a:bodyPr>
          <a:lstStyle/>
          <a:p>
            <a:r>
              <a:rPr lang="ru-RU" dirty="0" smtClean="0"/>
              <a:t>Что в результатах самое важное?</a:t>
            </a:r>
            <a:endParaRPr lang="ru-RU" dirty="0"/>
          </a:p>
        </p:txBody>
      </p:sp>
      <p:sp>
        <p:nvSpPr>
          <p:cNvPr id="32" name="TextBox 31"/>
          <p:cNvSpPr txBox="1"/>
          <p:nvPr/>
        </p:nvSpPr>
        <p:spPr>
          <a:xfrm>
            <a:off x="5857385" y="5671587"/>
            <a:ext cx="1985596" cy="646331"/>
          </a:xfrm>
          <a:prstGeom prst="rect">
            <a:avLst/>
          </a:prstGeom>
          <a:noFill/>
        </p:spPr>
        <p:txBody>
          <a:bodyPr wrap="square" rtlCol="0">
            <a:spAutoFit/>
          </a:bodyPr>
          <a:lstStyle/>
          <a:p>
            <a:r>
              <a:rPr lang="ru-RU" dirty="0" smtClean="0"/>
              <a:t>Как это лучше показать?</a:t>
            </a:r>
            <a:endParaRPr lang="ru-RU" dirty="0"/>
          </a:p>
        </p:txBody>
      </p:sp>
      <p:sp>
        <p:nvSpPr>
          <p:cNvPr id="33" name="TextBox 32"/>
          <p:cNvSpPr txBox="1"/>
          <p:nvPr/>
        </p:nvSpPr>
        <p:spPr>
          <a:xfrm>
            <a:off x="8419856" y="5680125"/>
            <a:ext cx="1878136" cy="923330"/>
          </a:xfrm>
          <a:prstGeom prst="rect">
            <a:avLst/>
          </a:prstGeom>
          <a:noFill/>
        </p:spPr>
        <p:txBody>
          <a:bodyPr wrap="square" rtlCol="0">
            <a:spAutoFit/>
          </a:bodyPr>
          <a:lstStyle/>
          <a:p>
            <a:r>
              <a:rPr lang="ru-RU" dirty="0" smtClean="0"/>
              <a:t>Как воспроизвести результаты?</a:t>
            </a:r>
            <a:endParaRPr lang="ru-RU" dirty="0"/>
          </a:p>
        </p:txBody>
      </p:sp>
    </p:spTree>
    <p:extLst>
      <p:ext uri="{BB962C8B-B14F-4D97-AF65-F5344CB8AC3E}">
        <p14:creationId xmlns:p14="http://schemas.microsoft.com/office/powerpoint/2010/main" val="4181040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28089"/>
            <a:ext cx="5583123" cy="3443045"/>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Analysis is a DAG</a:t>
            </a:r>
            <a:endParaRPr lang="ru-RU" sz="5400" dirty="0"/>
          </a:p>
        </p:txBody>
      </p:sp>
      <p:sp>
        <p:nvSpPr>
          <p:cNvPr id="9" name="Прямоугольник 8"/>
          <p:cNvSpPr/>
          <p:nvPr/>
        </p:nvSpPr>
        <p:spPr>
          <a:xfrm>
            <a:off x="-21615" y="3414956"/>
            <a:ext cx="5604738" cy="3443045"/>
          </a:xfrm>
          <a:prstGeom prst="rect">
            <a:avLst/>
          </a:prstGeom>
          <a:solidFill>
            <a:srgbClr val="61D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2C444B"/>
                </a:solidFill>
              </a:rPr>
              <a:t>Analysis is </a:t>
            </a:r>
            <a:r>
              <a:rPr lang="en-US" sz="4800" dirty="0" smtClean="0">
                <a:solidFill>
                  <a:srgbClr val="2C444B"/>
                </a:solidFill>
              </a:rPr>
              <a:t>it</a:t>
            </a:r>
            <a:r>
              <a:rPr lang="en-US" sz="4800" dirty="0">
                <a:solidFill>
                  <a:srgbClr val="2C444B"/>
                </a:solidFill>
              </a:rPr>
              <a:t>e</a:t>
            </a:r>
            <a:r>
              <a:rPr lang="en-US" sz="4800" dirty="0" smtClean="0">
                <a:solidFill>
                  <a:srgbClr val="2C444B"/>
                </a:solidFill>
              </a:rPr>
              <a:t>ration</a:t>
            </a:r>
            <a:endParaRPr lang="ru-RU" sz="4800" dirty="0">
              <a:solidFill>
                <a:srgbClr val="2C444B"/>
              </a:solidFill>
            </a:endParaRPr>
          </a:p>
        </p:txBody>
      </p:sp>
      <p:sp>
        <p:nvSpPr>
          <p:cNvPr id="13" name="Прямоугольник 12"/>
          <p:cNvSpPr/>
          <p:nvPr/>
        </p:nvSpPr>
        <p:spPr>
          <a:xfrm>
            <a:off x="-93776" y="2402451"/>
            <a:ext cx="6096000" cy="646331"/>
          </a:xfrm>
          <a:prstGeom prst="rect">
            <a:avLst/>
          </a:prstGeom>
        </p:spPr>
        <p:txBody>
          <a:bodyPr>
            <a:spAutoFit/>
          </a:bodyPr>
          <a:lstStyle/>
          <a:p>
            <a:pPr algn="ctr"/>
            <a:r>
              <a:rPr lang="ru-RU" dirty="0" smtClean="0">
                <a:solidFill>
                  <a:srgbClr val="E3F1F2"/>
                </a:solidFill>
              </a:rPr>
              <a:t>https://drivendata.github.io/cookiecutter-data-science/#analysis-is-a-dag</a:t>
            </a:r>
            <a:endParaRPr lang="ru-RU" dirty="0">
              <a:solidFill>
                <a:srgbClr val="E3F1F2"/>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21070">
            <a:off x="7127460" y="275720"/>
            <a:ext cx="3242845" cy="3241828"/>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6088" y="4055856"/>
            <a:ext cx="3776832" cy="2367169"/>
          </a:xfrm>
          <a:prstGeom prst="rect">
            <a:avLst/>
          </a:prstGeom>
        </p:spPr>
      </p:pic>
    </p:spTree>
    <p:extLst>
      <p:ext uri="{BB962C8B-B14F-4D97-AF65-F5344CB8AC3E}">
        <p14:creationId xmlns:p14="http://schemas.microsoft.com/office/powerpoint/2010/main" val="1837613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825" y="2106612"/>
            <a:ext cx="3790950" cy="3686175"/>
          </a:xfrm>
          <a:prstGeom prst="rect">
            <a:avLst/>
          </a:prstGeom>
        </p:spPr>
      </p:pic>
      <p:sp>
        <p:nvSpPr>
          <p:cNvPr id="5" name="Прямоугольник 4"/>
          <p:cNvSpPr/>
          <p:nvPr/>
        </p:nvSpPr>
        <p:spPr>
          <a:xfrm>
            <a:off x="5532897" y="2106612"/>
            <a:ext cx="5571205" cy="369332"/>
          </a:xfrm>
          <a:prstGeom prst="rect">
            <a:avLst/>
          </a:prstGeom>
        </p:spPr>
        <p:txBody>
          <a:bodyPr wrap="none">
            <a:spAutoFit/>
          </a:bodyPr>
          <a:lstStyle/>
          <a:p>
            <a:r>
              <a:rPr lang="ru-RU" dirty="0"/>
              <a:t>https://speakerdeck.com/jennybc/spreadsheets?slide=68</a:t>
            </a:r>
          </a:p>
        </p:txBody>
      </p:sp>
      <p:sp>
        <p:nvSpPr>
          <p:cNvPr id="6" name="Прямоугольник 5"/>
          <p:cNvSpPr/>
          <p:nvPr/>
        </p:nvSpPr>
        <p:spPr>
          <a:xfrm>
            <a:off x="5532897" y="2990334"/>
            <a:ext cx="3714094" cy="369332"/>
          </a:xfrm>
          <a:prstGeom prst="rect">
            <a:avLst/>
          </a:prstGeom>
        </p:spPr>
        <p:txBody>
          <a:bodyPr wrap="none">
            <a:spAutoFit/>
          </a:bodyPr>
          <a:lstStyle/>
          <a:p>
            <a:r>
              <a:rPr lang="ru-RU" dirty="0"/>
              <a:t>http://www.nber.org/papers/w24778</a:t>
            </a:r>
          </a:p>
        </p:txBody>
      </p:sp>
      <p:sp>
        <p:nvSpPr>
          <p:cNvPr id="7" name="Прямоугольник 6"/>
          <p:cNvSpPr/>
          <p:nvPr/>
        </p:nvSpPr>
        <p:spPr>
          <a:xfrm>
            <a:off x="5532897" y="3459540"/>
            <a:ext cx="6096000" cy="3139321"/>
          </a:xfrm>
          <a:prstGeom prst="rect">
            <a:avLst/>
          </a:prstGeom>
        </p:spPr>
        <p:txBody>
          <a:bodyPr>
            <a:spAutoFit/>
          </a:bodyPr>
          <a:lstStyle/>
          <a:p>
            <a:r>
              <a:rPr lang="en-US" dirty="0"/>
              <a:t>We develop a theory of trust in lending, distinguishing between trust and reputation, and use it to analyze the competitive interactions between banks and non-bank lenders (</a:t>
            </a:r>
            <a:r>
              <a:rPr lang="en-US" dirty="0" err="1"/>
              <a:t>fintech</a:t>
            </a:r>
            <a:r>
              <a:rPr lang="en-US" dirty="0"/>
              <a:t> firms). Trust enables lenders to have assured access to financing, whereas a loss of investor trust makes this access conditional on market conditions and lender reputation. Banks endogenously have stronger incentives to maintain trust. When borrower defaults erode trust in lenders, banks are able to survive the erosion of trust when </a:t>
            </a:r>
            <a:r>
              <a:rPr lang="en-US" dirty="0" err="1"/>
              <a:t>fintech</a:t>
            </a:r>
            <a:r>
              <a:rPr lang="en-US" dirty="0"/>
              <a:t> lenders do not. Trust is also asymmetric in nature—it is more difficult to gain it than to lose it. </a:t>
            </a:r>
            <a:endParaRPr lang="ru-RU" dirty="0"/>
          </a:p>
        </p:txBody>
      </p:sp>
    </p:spTree>
    <p:extLst>
      <p:ext uri="{BB962C8B-B14F-4D97-AF65-F5344CB8AC3E}">
        <p14:creationId xmlns:p14="http://schemas.microsoft.com/office/powerpoint/2010/main" val="359582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12800" y="418306"/>
            <a:ext cx="10820400" cy="5909310"/>
          </a:xfrm>
          <a:prstGeom prst="rect">
            <a:avLst/>
          </a:prstGeom>
        </p:spPr>
        <p:txBody>
          <a:bodyPr wrap="square">
            <a:spAutoFit/>
          </a:bodyPr>
          <a:lstStyle/>
          <a:p>
            <a:r>
              <a:rPr lang="en-US" b="1" dirty="0"/>
              <a:t>Firm Performance and Macro Forecast Accuracy</a:t>
            </a:r>
          </a:p>
          <a:p>
            <a:pPr algn="ctr"/>
            <a:r>
              <a:rPr lang="en-US" b="1" dirty="0">
                <a:hlinkClick r:id="rId2"/>
              </a:rPr>
              <a:t>Mari Tanaka</a:t>
            </a:r>
            <a:r>
              <a:rPr lang="en-US" b="1" dirty="0"/>
              <a:t>, </a:t>
            </a:r>
            <a:r>
              <a:rPr lang="en-US" b="1" dirty="0">
                <a:hlinkClick r:id="rId3"/>
              </a:rPr>
              <a:t>Nicholas Bloom</a:t>
            </a:r>
            <a:r>
              <a:rPr lang="en-US" b="1" dirty="0"/>
              <a:t>, </a:t>
            </a:r>
            <a:r>
              <a:rPr lang="en-US" b="1" dirty="0">
                <a:hlinkClick r:id="rId4"/>
              </a:rPr>
              <a:t>Joel M. David</a:t>
            </a:r>
            <a:r>
              <a:rPr lang="en-US" b="1" dirty="0"/>
              <a:t>, </a:t>
            </a:r>
            <a:r>
              <a:rPr lang="en-US" b="1" dirty="0">
                <a:hlinkClick r:id="rId5"/>
              </a:rPr>
              <a:t>Maiko Koga</a:t>
            </a:r>
            <a:endParaRPr lang="en-US" b="1" dirty="0"/>
          </a:p>
          <a:p>
            <a:pPr algn="ctr"/>
            <a:r>
              <a:rPr lang="en-US" b="1" dirty="0"/>
              <a:t>NBER Working Paper No. 24776</a:t>
            </a:r>
            <a:r>
              <a:rPr lang="en-US" dirty="0"/>
              <a:t/>
            </a:r>
            <a:br>
              <a:rPr lang="en-US" dirty="0"/>
            </a:br>
            <a:r>
              <a:rPr lang="en-US" b="1" dirty="0"/>
              <a:t>Issued in June 2018</a:t>
            </a:r>
            <a:r>
              <a:rPr lang="en-US" dirty="0"/>
              <a:t/>
            </a:r>
            <a:br>
              <a:rPr lang="en-US" dirty="0"/>
            </a:br>
            <a:r>
              <a:rPr lang="en-US" b="1" dirty="0"/>
              <a:t>NBER Program(s):</a:t>
            </a:r>
            <a:r>
              <a:rPr lang="en-US" b="1" dirty="0">
                <a:hlinkClick r:id="rId6"/>
              </a:rPr>
              <a:t>Corporate Finance</a:t>
            </a:r>
            <a:r>
              <a:rPr lang="en-US" b="1" dirty="0"/>
              <a:t>, </a:t>
            </a:r>
            <a:r>
              <a:rPr lang="en-US" b="1" dirty="0">
                <a:hlinkClick r:id="rId7"/>
              </a:rPr>
              <a:t>Economic Fluctuations and Growth</a:t>
            </a:r>
            <a:r>
              <a:rPr lang="en-US" b="1" dirty="0"/>
              <a:t>, </a:t>
            </a:r>
            <a:r>
              <a:rPr lang="en-US" b="1" dirty="0">
                <a:hlinkClick r:id="rId8"/>
              </a:rPr>
              <a:t>Labor Studies</a:t>
            </a:r>
            <a:r>
              <a:rPr lang="en-US" b="1" dirty="0"/>
              <a:t>, </a:t>
            </a:r>
            <a:r>
              <a:rPr lang="en-US" b="1" dirty="0">
                <a:hlinkClick r:id="rId9"/>
              </a:rPr>
              <a:t>Monetary Economics</a:t>
            </a:r>
            <a:r>
              <a:rPr lang="en-US" b="1" dirty="0"/>
              <a:t>, </a:t>
            </a:r>
            <a:r>
              <a:rPr lang="en-US" b="1" dirty="0">
                <a:hlinkClick r:id="rId10"/>
              </a:rPr>
              <a:t>Productivity, Innovation, and Entrepreneurship</a:t>
            </a:r>
            <a:r>
              <a:rPr lang="en-US" dirty="0"/>
              <a:t> </a:t>
            </a:r>
            <a:br>
              <a:rPr lang="en-US" dirty="0"/>
            </a:br>
            <a:endParaRPr lang="en-US" dirty="0"/>
          </a:p>
          <a:p>
            <a:pPr algn="just"/>
            <a:r>
              <a:rPr lang="en-US" dirty="0"/>
              <a:t>Ever since Keynes’ famous quote about animal spirits, there has been an interest in linking firms’ expectations and actions. However, empirical evidence has been limited due to a lack of firm-level panel data on expectations and outcomes. In this paper, we build such a dataset by combining a unique survey of Japanese firms’ GDP forecasts with company accounting data for 25 years for over 1,000 large Japanese firms. We find four main results. First, firms’ GDP forecasts are positively associated with their employment, investment, and output growth in the subsequent year. Second, both optimistic and pessimistic forecast errors lower profitability. Third, while over-optimistic forecasts lower measured productivity, over-pessimistic forecasts do not tend to have an effect on productivity. Overall, these results are stronger for firms whose performance is more sensitive to the state of </a:t>
            </a:r>
            <a:r>
              <a:rPr lang="en-US" dirty="0" err="1"/>
              <a:t>macroeconomy</a:t>
            </a:r>
            <a:r>
              <a:rPr lang="en-US" dirty="0"/>
              <a:t>. We show that a simple model of firm input choice under uncertainty and costly adjustment can rationalize there results. Finally, larger and more cyclically sensitive firms make more accurate forecasts, presumably reflecting a higher return to accuracy for these firms. More productive, older, and bank-owned firms also make more accurate forecasts, suggesting that forecasting ability is also linked to management ability, experience, and governance. Collectively, our results highlight the importance of firms’ forecasting ability for micro and macro performance. </a:t>
            </a:r>
            <a:endParaRPr lang="en-US" dirty="0">
              <a:effectLst/>
            </a:endParaRPr>
          </a:p>
        </p:txBody>
      </p:sp>
      <p:sp>
        <p:nvSpPr>
          <p:cNvPr id="5" name="Прямоугольник 4"/>
          <p:cNvSpPr/>
          <p:nvPr/>
        </p:nvSpPr>
        <p:spPr>
          <a:xfrm>
            <a:off x="7782253" y="6327616"/>
            <a:ext cx="3714094" cy="369332"/>
          </a:xfrm>
          <a:prstGeom prst="rect">
            <a:avLst/>
          </a:prstGeom>
        </p:spPr>
        <p:txBody>
          <a:bodyPr wrap="none">
            <a:spAutoFit/>
          </a:bodyPr>
          <a:lstStyle/>
          <a:p>
            <a:r>
              <a:rPr lang="ru-RU" dirty="0"/>
              <a:t>http://www.nber.org/papers/w24776</a:t>
            </a:r>
          </a:p>
        </p:txBody>
      </p:sp>
    </p:spTree>
    <p:extLst>
      <p:ext uri="{BB962C8B-B14F-4D97-AF65-F5344CB8AC3E}">
        <p14:creationId xmlns:p14="http://schemas.microsoft.com/office/powerpoint/2010/main" val="265341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endParaRPr lang="ru-RU"/>
          </a:p>
        </p:txBody>
      </p:sp>
      <p:sp>
        <p:nvSpPr>
          <p:cNvPr id="9" name="Объект 8"/>
          <p:cNvSpPr>
            <a:spLocks noGrp="1"/>
          </p:cNvSpPr>
          <p:nvPr>
            <p:ph idx="1"/>
          </p:nvPr>
        </p:nvSpPr>
        <p:spPr/>
        <p:txBody>
          <a:bodyPr/>
          <a:lstStyle/>
          <a:p>
            <a:endParaRPr lang="ru-RU"/>
          </a:p>
        </p:txBody>
      </p:sp>
      <p:pic>
        <p:nvPicPr>
          <p:cNvPr id="7" name="Объект 6"/>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0" y="-515815"/>
            <a:ext cx="12209585" cy="8139723"/>
          </a:xfrm>
        </p:spPr>
      </p:pic>
    </p:spTree>
    <p:extLst>
      <p:ext uri="{BB962C8B-B14F-4D97-AF65-F5344CB8AC3E}">
        <p14:creationId xmlns:p14="http://schemas.microsoft.com/office/powerpoint/2010/main" val="2809905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26787" t="15328" r="33854" b="31794"/>
          <a:stretch/>
        </p:blipFill>
        <p:spPr>
          <a:xfrm>
            <a:off x="13434645" y="790209"/>
            <a:ext cx="7197971" cy="5439508"/>
          </a:xfrm>
          <a:prstGeom prst="rect">
            <a:avLst/>
          </a:prstGeom>
        </p:spPr>
      </p:pic>
      <p:sp>
        <p:nvSpPr>
          <p:cNvPr id="10" name="Прямоугольник 9"/>
          <p:cNvSpPr/>
          <p:nvPr/>
        </p:nvSpPr>
        <p:spPr>
          <a:xfrm>
            <a:off x="7455878" y="2643907"/>
            <a:ext cx="3938953" cy="1732111"/>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t>Как пользователь хочет загружать данные</a:t>
            </a:r>
            <a:r>
              <a:rPr lang="en-US" sz="2800" dirty="0" smtClean="0"/>
              <a:t> </a:t>
            </a:r>
            <a:r>
              <a:rPr lang="ru-RU" sz="2800" dirty="0" smtClean="0"/>
              <a:t>для анализа?</a:t>
            </a:r>
            <a:endParaRPr lang="ru-RU" sz="2800" dirty="0"/>
          </a:p>
        </p:txBody>
      </p:sp>
      <p:sp>
        <p:nvSpPr>
          <p:cNvPr id="14" name="Прямоугольник 13"/>
          <p:cNvSpPr/>
          <p:nvPr/>
        </p:nvSpPr>
        <p:spPr>
          <a:xfrm>
            <a:off x="7455878" y="4834670"/>
            <a:ext cx="3938954" cy="1732111"/>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t>Какие требования к качеству данных?</a:t>
            </a:r>
            <a:endParaRPr lang="ru-RU" sz="2800" dirty="0"/>
          </a:p>
        </p:txBody>
      </p:sp>
      <p:sp>
        <p:nvSpPr>
          <p:cNvPr id="15" name="Прямоугольник 14"/>
          <p:cNvSpPr/>
          <p:nvPr/>
        </p:nvSpPr>
        <p:spPr>
          <a:xfrm>
            <a:off x="7455878" y="497119"/>
            <a:ext cx="3938953" cy="17321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smtClean="0"/>
              <a:t>Что пользователь хочет делать с данными дальше?</a:t>
            </a:r>
            <a:endParaRPr lang="ru-RU" sz="2800" b="1" dirty="0"/>
          </a:p>
        </p:txBody>
      </p:sp>
      <p:sp>
        <p:nvSpPr>
          <p:cNvPr id="3" name="TextBox 2"/>
          <p:cNvSpPr txBox="1"/>
          <p:nvPr/>
        </p:nvSpPr>
        <p:spPr>
          <a:xfrm>
            <a:off x="613998" y="439844"/>
            <a:ext cx="6096000" cy="923330"/>
          </a:xfrm>
          <a:prstGeom prst="rect">
            <a:avLst/>
          </a:prstGeom>
          <a:noFill/>
        </p:spPr>
        <p:txBody>
          <a:bodyPr wrap="square" rtlCol="0">
            <a:spAutoFit/>
          </a:bodyPr>
          <a:lstStyle/>
          <a:p>
            <a:r>
              <a:rPr lang="ru-RU" sz="4800" dirty="0" smtClean="0">
                <a:solidFill>
                  <a:srgbClr val="4291A4"/>
                </a:solidFill>
              </a:rPr>
              <a:t>Подгруппа:</a:t>
            </a:r>
            <a:r>
              <a:rPr lang="ru-RU" sz="5400" b="1" dirty="0" smtClean="0">
                <a:solidFill>
                  <a:srgbClr val="4291A4"/>
                </a:solidFill>
              </a:rPr>
              <a:t> </a:t>
            </a:r>
            <a:r>
              <a:rPr lang="en-US" sz="5400" b="1" dirty="0" smtClean="0">
                <a:solidFill>
                  <a:srgbClr val="4291A4"/>
                </a:solidFill>
              </a:rPr>
              <a:t>ETL</a:t>
            </a:r>
            <a:endParaRPr lang="ru-RU" sz="5400" b="1" dirty="0">
              <a:solidFill>
                <a:srgbClr val="4291A4"/>
              </a:solidFill>
            </a:endParaRPr>
          </a:p>
        </p:txBody>
      </p:sp>
      <p:sp>
        <p:nvSpPr>
          <p:cNvPr id="19" name="TextBox 18"/>
          <p:cNvSpPr txBox="1"/>
          <p:nvPr/>
        </p:nvSpPr>
        <p:spPr>
          <a:xfrm>
            <a:off x="613998" y="5019378"/>
            <a:ext cx="6386877" cy="1754326"/>
          </a:xfrm>
          <a:prstGeom prst="rect">
            <a:avLst/>
          </a:prstGeom>
          <a:noFill/>
        </p:spPr>
        <p:txBody>
          <a:bodyPr wrap="square" rtlCol="0">
            <a:spAutoFit/>
          </a:bodyPr>
          <a:lstStyle/>
          <a:p>
            <a:r>
              <a:rPr lang="en-US" b="1" dirty="0" err="1" smtClean="0"/>
              <a:t>Todo</a:t>
            </a:r>
            <a:r>
              <a:rPr lang="ru-RU" dirty="0" smtClean="0"/>
              <a:t>:</a:t>
            </a:r>
          </a:p>
          <a:p>
            <a:pPr marL="285750" indent="-285750">
              <a:buFont typeface="Arial" panose="020B0604020202020204" pitchFamily="34" charset="0"/>
              <a:buChar char="•"/>
            </a:pPr>
            <a:r>
              <a:rPr lang="ru-RU" dirty="0" smtClean="0"/>
              <a:t>Базовые операции пользователя с данными</a:t>
            </a:r>
          </a:p>
          <a:p>
            <a:pPr marL="285750" indent="-285750">
              <a:buFont typeface="Arial" panose="020B0604020202020204" pitchFamily="34" charset="0"/>
              <a:buChar char="•"/>
            </a:pPr>
            <a:r>
              <a:rPr lang="ru-RU" dirty="0" smtClean="0"/>
              <a:t>Формат данных, которые предоставляются пользователю</a:t>
            </a:r>
          </a:p>
          <a:p>
            <a:pPr marL="285750" indent="-285750">
              <a:buFont typeface="Arial" panose="020B0604020202020204" pitchFamily="34" charset="0"/>
              <a:buChar char="•"/>
            </a:pPr>
            <a:r>
              <a:rPr lang="ru-RU" dirty="0" smtClean="0"/>
              <a:t>Справочник по переменным</a:t>
            </a:r>
          </a:p>
          <a:p>
            <a:pPr marL="285750" indent="-285750">
              <a:buFont typeface="Arial" panose="020B0604020202020204" pitchFamily="34" charset="0"/>
              <a:buChar char="•"/>
            </a:pPr>
            <a:r>
              <a:rPr lang="ru-RU" dirty="0" smtClean="0"/>
              <a:t>Тесты  </a:t>
            </a:r>
          </a:p>
          <a:p>
            <a:endParaRPr lang="ru-RU" dirty="0"/>
          </a:p>
        </p:txBody>
      </p:sp>
      <p:graphicFrame>
        <p:nvGraphicFramePr>
          <p:cNvPr id="20" name="Таблица 19"/>
          <p:cNvGraphicFramePr>
            <a:graphicFrameLocks noGrp="1"/>
          </p:cNvGraphicFramePr>
          <p:nvPr>
            <p:extLst>
              <p:ext uri="{D42A27DB-BD31-4B8C-83A1-F6EECF244321}">
                <p14:modId xmlns:p14="http://schemas.microsoft.com/office/powerpoint/2010/main" val="816657992"/>
              </p:ext>
            </p:extLst>
          </p:nvPr>
        </p:nvGraphicFramePr>
        <p:xfrm>
          <a:off x="613998" y="1655762"/>
          <a:ext cx="6466739" cy="3071028"/>
        </p:xfrm>
        <a:graphic>
          <a:graphicData uri="http://schemas.openxmlformats.org/drawingml/2006/table">
            <a:tbl>
              <a:tblPr firstRow="1" bandRow="1">
                <a:tableStyleId>{68D230F3-CF80-4859-8CE7-A43EE81993B5}</a:tableStyleId>
              </a:tblPr>
              <a:tblGrid>
                <a:gridCol w="1613387">
                  <a:extLst>
                    <a:ext uri="{9D8B030D-6E8A-4147-A177-3AD203B41FA5}">
                      <a16:colId xmlns:a16="http://schemas.microsoft.com/office/drawing/2014/main" val="2596705335"/>
                    </a:ext>
                  </a:extLst>
                </a:gridCol>
                <a:gridCol w="4853352">
                  <a:extLst>
                    <a:ext uri="{9D8B030D-6E8A-4147-A177-3AD203B41FA5}">
                      <a16:colId xmlns:a16="http://schemas.microsoft.com/office/drawing/2014/main" val="758773367"/>
                    </a:ext>
                  </a:extLst>
                </a:gridCol>
              </a:tblGrid>
              <a:tr h="416636">
                <a:tc>
                  <a:txBody>
                    <a:bodyPr/>
                    <a:lstStyle/>
                    <a:p>
                      <a:r>
                        <a:rPr lang="ru-RU" sz="2400" dirty="0" smtClean="0"/>
                        <a:t>Этап</a:t>
                      </a:r>
                      <a:endParaRPr lang="ru-RU" sz="2400" dirty="0"/>
                    </a:p>
                  </a:txBody>
                  <a:tcPr/>
                </a:tc>
                <a:tc>
                  <a:txBody>
                    <a:bodyPr/>
                    <a:lstStyle/>
                    <a:p>
                      <a:r>
                        <a:rPr lang="ru-RU" sz="2400" dirty="0" smtClean="0"/>
                        <a:t>Работы</a:t>
                      </a:r>
                      <a:endParaRPr lang="ru-RU" sz="2400" dirty="0"/>
                    </a:p>
                  </a:txBody>
                  <a:tcPr/>
                </a:tc>
                <a:extLst>
                  <a:ext uri="{0D108BD9-81ED-4DB2-BD59-A6C34878D82A}">
                    <a16:rowId xmlns:a16="http://schemas.microsoft.com/office/drawing/2014/main" val="534764950"/>
                  </a:ext>
                </a:extLst>
              </a:tr>
              <a:tr h="536453">
                <a:tc>
                  <a:txBody>
                    <a:bodyPr/>
                    <a:lstStyle/>
                    <a:p>
                      <a:r>
                        <a:rPr lang="en-US" sz="2400" dirty="0" smtClean="0"/>
                        <a:t>Extract</a:t>
                      </a:r>
                      <a:endParaRPr lang="ru-RU" sz="2400" dirty="0"/>
                    </a:p>
                  </a:txBody>
                  <a:tcPr/>
                </a:tc>
                <a:tc>
                  <a:txBody>
                    <a:bodyPr/>
                    <a:lstStyle/>
                    <a:p>
                      <a:r>
                        <a:rPr lang="ru-RU" sz="2400" dirty="0" smtClean="0"/>
                        <a:t>Скачать</a:t>
                      </a:r>
                      <a:r>
                        <a:rPr lang="ru-RU" sz="2400" baseline="0" dirty="0" smtClean="0"/>
                        <a:t> и прочитать данные</a:t>
                      </a:r>
                      <a:endParaRPr lang="ru-RU" sz="2400" dirty="0"/>
                    </a:p>
                  </a:txBody>
                  <a:tcPr/>
                </a:tc>
                <a:extLst>
                  <a:ext uri="{0D108BD9-81ED-4DB2-BD59-A6C34878D82A}">
                    <a16:rowId xmlns:a16="http://schemas.microsoft.com/office/drawing/2014/main" val="2510510393"/>
                  </a:ext>
                </a:extLst>
              </a:tr>
              <a:tr h="888655">
                <a:tc>
                  <a:txBody>
                    <a:bodyPr/>
                    <a:lstStyle/>
                    <a:p>
                      <a:r>
                        <a:rPr lang="en-US" sz="2400" dirty="0" smtClean="0"/>
                        <a:t>Transform</a:t>
                      </a:r>
                      <a:endParaRPr lang="ru-RU" sz="2400" dirty="0"/>
                    </a:p>
                  </a:txBody>
                  <a:tcPr/>
                </a:tc>
                <a:tc>
                  <a:txBody>
                    <a:bodyPr/>
                    <a:lstStyle/>
                    <a:p>
                      <a:r>
                        <a:rPr lang="ru-RU" sz="2400" dirty="0" smtClean="0"/>
                        <a:t>Найти</a:t>
                      </a:r>
                      <a:r>
                        <a:rPr lang="ru-RU" sz="2400" baseline="0" dirty="0" smtClean="0"/>
                        <a:t> ошибки в данных и получить «чистый» набор данных</a:t>
                      </a:r>
                      <a:endParaRPr lang="ru-RU" sz="2400" dirty="0"/>
                    </a:p>
                  </a:txBody>
                  <a:tcPr/>
                </a:tc>
                <a:extLst>
                  <a:ext uri="{0D108BD9-81ED-4DB2-BD59-A6C34878D82A}">
                    <a16:rowId xmlns:a16="http://schemas.microsoft.com/office/drawing/2014/main" val="2166997513"/>
                  </a:ext>
                </a:extLst>
              </a:tr>
              <a:tr h="719125">
                <a:tc>
                  <a:txBody>
                    <a:bodyPr/>
                    <a:lstStyle/>
                    <a:p>
                      <a:r>
                        <a:rPr lang="en-US" sz="2400" dirty="0" smtClean="0"/>
                        <a:t>Load</a:t>
                      </a:r>
                      <a:endParaRPr lang="ru-RU" sz="2400" dirty="0"/>
                    </a:p>
                  </a:txBody>
                  <a:tcPr/>
                </a:tc>
                <a:tc>
                  <a:txBody>
                    <a:bodyPr/>
                    <a:lstStyle/>
                    <a:p>
                      <a:r>
                        <a:rPr lang="ru-RU" sz="2400" dirty="0" smtClean="0"/>
                        <a:t>Определить интерфейс, предоставить доступ к «чистому» набору данных</a:t>
                      </a:r>
                      <a:endParaRPr lang="ru-RU" sz="2400" dirty="0"/>
                    </a:p>
                  </a:txBody>
                  <a:tcPr/>
                </a:tc>
                <a:extLst>
                  <a:ext uri="{0D108BD9-81ED-4DB2-BD59-A6C34878D82A}">
                    <a16:rowId xmlns:a16="http://schemas.microsoft.com/office/drawing/2014/main" val="1633897435"/>
                  </a:ext>
                </a:extLst>
              </a:tr>
            </a:tbl>
          </a:graphicData>
        </a:graphic>
      </p:graphicFrame>
      <p:sp>
        <p:nvSpPr>
          <p:cNvPr id="21" name="Заголовок 20"/>
          <p:cNvSpPr>
            <a:spLocks noGrp="1"/>
          </p:cNvSpPr>
          <p:nvPr>
            <p:ph type="title"/>
          </p:nvPr>
        </p:nvSpPr>
        <p:spPr/>
        <p:txBody>
          <a:bodyPr/>
          <a:lstStyle/>
          <a:p>
            <a:endParaRPr lang="ru-RU"/>
          </a:p>
        </p:txBody>
      </p:sp>
    </p:spTree>
    <p:extLst>
      <p:ext uri="{BB962C8B-B14F-4D97-AF65-F5344CB8AC3E}">
        <p14:creationId xmlns:p14="http://schemas.microsoft.com/office/powerpoint/2010/main" val="1779166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26787" t="15328" r="33854" b="31794"/>
          <a:stretch/>
        </p:blipFill>
        <p:spPr>
          <a:xfrm>
            <a:off x="13434645" y="790209"/>
            <a:ext cx="7197971" cy="5439508"/>
          </a:xfrm>
          <a:prstGeom prst="rect">
            <a:avLst/>
          </a:prstGeom>
        </p:spPr>
      </p:pic>
      <p:sp>
        <p:nvSpPr>
          <p:cNvPr id="10" name="Прямоугольник 9"/>
          <p:cNvSpPr/>
          <p:nvPr/>
        </p:nvSpPr>
        <p:spPr>
          <a:xfrm>
            <a:off x="8135815" y="3414956"/>
            <a:ext cx="3535956" cy="17321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t>Как нам дает наличие большого числа компаний?</a:t>
            </a:r>
            <a:endParaRPr lang="ru-RU" sz="2800" dirty="0"/>
          </a:p>
        </p:txBody>
      </p:sp>
      <p:sp>
        <p:nvSpPr>
          <p:cNvPr id="14" name="Прямоугольник 13"/>
          <p:cNvSpPr/>
          <p:nvPr/>
        </p:nvSpPr>
        <p:spPr>
          <a:xfrm>
            <a:off x="8135815" y="5428762"/>
            <a:ext cx="3535956" cy="1089270"/>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t>Каких данных не хватает?</a:t>
            </a:r>
            <a:endParaRPr lang="ru-RU" sz="2800" dirty="0"/>
          </a:p>
        </p:txBody>
      </p:sp>
      <p:sp>
        <p:nvSpPr>
          <p:cNvPr id="15" name="Прямоугольник 14"/>
          <p:cNvSpPr/>
          <p:nvPr/>
        </p:nvSpPr>
        <p:spPr>
          <a:xfrm>
            <a:off x="8135815" y="1401151"/>
            <a:ext cx="3535956" cy="1732111"/>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t>Что можно определить по отчетности?</a:t>
            </a:r>
            <a:endParaRPr lang="ru-RU" sz="2800" dirty="0"/>
          </a:p>
        </p:txBody>
      </p:sp>
      <p:sp>
        <p:nvSpPr>
          <p:cNvPr id="16" name="TextBox 15"/>
          <p:cNvSpPr txBox="1"/>
          <p:nvPr/>
        </p:nvSpPr>
        <p:spPr>
          <a:xfrm>
            <a:off x="-11380190" y="-121636"/>
            <a:ext cx="8590098" cy="4524315"/>
          </a:xfrm>
          <a:prstGeom prst="rect">
            <a:avLst/>
          </a:prstGeom>
          <a:noFill/>
        </p:spPr>
        <p:txBody>
          <a:bodyPr wrap="square" rtlCol="0">
            <a:spAutoFit/>
          </a:bodyPr>
          <a:lstStyle/>
          <a:p>
            <a:r>
              <a:rPr lang="en-US" sz="3200" b="1" dirty="0">
                <a:solidFill>
                  <a:srgbClr val="FFCC99"/>
                </a:solidFill>
              </a:rPr>
              <a:t>L</a:t>
            </a:r>
            <a:r>
              <a:rPr lang="en-US" sz="3200" b="1" dirty="0" smtClean="0">
                <a:solidFill>
                  <a:srgbClr val="FFCC99"/>
                </a:solidFill>
              </a:rPr>
              <a:t>oad: </a:t>
            </a:r>
            <a:r>
              <a:rPr lang="ru-RU" sz="3200" dirty="0" smtClean="0">
                <a:solidFill>
                  <a:schemeClr val="bg1"/>
                </a:solidFill>
              </a:rPr>
              <a:t>скачать и прочитать данные</a:t>
            </a:r>
          </a:p>
          <a:p>
            <a:pPr marL="342900" indent="-342900">
              <a:buFont typeface="Arial" panose="020B0604020202020204" pitchFamily="34" charset="0"/>
              <a:buChar char="•"/>
            </a:pPr>
            <a:endParaRPr lang="ru-RU" sz="3200" dirty="0" smtClean="0">
              <a:solidFill>
                <a:schemeClr val="bg1"/>
              </a:solidFill>
            </a:endParaRPr>
          </a:p>
          <a:p>
            <a:pPr marL="187325" indent="-187325"/>
            <a:r>
              <a:rPr lang="en-US" sz="3200" b="1" dirty="0" smtClean="0">
                <a:solidFill>
                  <a:srgbClr val="FFCC99"/>
                </a:solidFill>
              </a:rPr>
              <a:t>Clean</a:t>
            </a:r>
            <a:r>
              <a:rPr lang="en-US" sz="3200" b="1" dirty="0">
                <a:solidFill>
                  <a:srgbClr val="FFCC99"/>
                </a:solidFill>
              </a:rPr>
              <a:t>: </a:t>
            </a:r>
            <a:endParaRPr lang="ru-RU" sz="3200" b="1" dirty="0" smtClean="0">
              <a:solidFill>
                <a:srgbClr val="FFCC99"/>
              </a:solidFill>
            </a:endParaRPr>
          </a:p>
          <a:p>
            <a:pPr marL="187325" indent="-187325"/>
            <a:r>
              <a:rPr lang="ru-RU" sz="3200" dirty="0">
                <a:solidFill>
                  <a:schemeClr val="bg1"/>
                </a:solidFill>
              </a:rPr>
              <a:t>найти ошибки в данных </a:t>
            </a:r>
          </a:p>
          <a:p>
            <a:pPr marL="187325" indent="-187325"/>
            <a:r>
              <a:rPr lang="ru-RU" sz="3200" dirty="0">
                <a:solidFill>
                  <a:schemeClr val="bg1"/>
                </a:solidFill>
              </a:rPr>
              <a:t>получить  «чистый» </a:t>
            </a:r>
            <a:r>
              <a:rPr lang="ru-RU" sz="3200" dirty="0" smtClean="0">
                <a:solidFill>
                  <a:schemeClr val="bg1"/>
                </a:solidFill>
              </a:rPr>
              <a:t> </a:t>
            </a:r>
            <a:r>
              <a:rPr lang="ru-RU" sz="3200" dirty="0" err="1" smtClean="0">
                <a:solidFill>
                  <a:schemeClr val="bg1"/>
                </a:solidFill>
              </a:rPr>
              <a:t>датасет</a:t>
            </a:r>
            <a:endParaRPr lang="ru-RU" sz="3200" dirty="0">
              <a:solidFill>
                <a:schemeClr val="bg1"/>
              </a:solidFill>
            </a:endParaRPr>
          </a:p>
          <a:p>
            <a:pPr marL="342900" indent="-342900">
              <a:buFont typeface="Arial" panose="020B0604020202020204" pitchFamily="34" charset="0"/>
              <a:buChar char="•"/>
            </a:pPr>
            <a:endParaRPr lang="ru-RU" sz="3200" dirty="0" smtClean="0">
              <a:solidFill>
                <a:schemeClr val="bg1"/>
              </a:solidFill>
            </a:endParaRPr>
          </a:p>
          <a:p>
            <a:pPr marL="257175" indent="-257175"/>
            <a:r>
              <a:rPr lang="en-US" sz="3200" b="1" dirty="0" smtClean="0">
                <a:solidFill>
                  <a:srgbClr val="FFCC99"/>
                </a:solidFill>
              </a:rPr>
              <a:t>Expose</a:t>
            </a:r>
            <a:r>
              <a:rPr lang="en-US" sz="3200" b="1" dirty="0">
                <a:solidFill>
                  <a:srgbClr val="FFCC99"/>
                </a:solidFill>
              </a:rPr>
              <a:t>: </a:t>
            </a:r>
            <a:endParaRPr lang="ru-RU" sz="3200" b="1" dirty="0" smtClean="0">
              <a:solidFill>
                <a:srgbClr val="FFCC99"/>
              </a:solidFill>
            </a:endParaRPr>
          </a:p>
          <a:p>
            <a:pPr marL="457200" indent="-457200">
              <a:buFont typeface="Arial" panose="020B0604020202020204" pitchFamily="34" charset="0"/>
              <a:buChar char="•"/>
            </a:pPr>
            <a:r>
              <a:rPr lang="ru-RU" sz="3200" dirty="0" smtClean="0">
                <a:solidFill>
                  <a:schemeClr val="bg1"/>
                </a:solidFill>
              </a:rPr>
              <a:t>продумать интерфейс</a:t>
            </a:r>
          </a:p>
          <a:p>
            <a:pPr marL="457200" indent="-457200">
              <a:buFont typeface="Arial" panose="020B0604020202020204" pitchFamily="34" charset="0"/>
              <a:buChar char="•"/>
            </a:pPr>
            <a:r>
              <a:rPr lang="ru-RU" sz="3200" dirty="0" smtClean="0">
                <a:solidFill>
                  <a:schemeClr val="bg1"/>
                </a:solidFill>
              </a:rPr>
              <a:t>дать доступ к правильной версии</a:t>
            </a:r>
            <a:endParaRPr lang="ru-RU" sz="3200" dirty="0">
              <a:solidFill>
                <a:schemeClr val="bg1"/>
              </a:solidFill>
            </a:endParaRPr>
          </a:p>
        </p:txBody>
      </p:sp>
      <p:sp>
        <p:nvSpPr>
          <p:cNvPr id="19" name="TextBox 18"/>
          <p:cNvSpPr txBox="1"/>
          <p:nvPr/>
        </p:nvSpPr>
        <p:spPr>
          <a:xfrm>
            <a:off x="613998" y="5019378"/>
            <a:ext cx="6386877" cy="1754326"/>
          </a:xfrm>
          <a:prstGeom prst="rect">
            <a:avLst/>
          </a:prstGeom>
          <a:noFill/>
        </p:spPr>
        <p:txBody>
          <a:bodyPr wrap="square" rtlCol="0">
            <a:spAutoFit/>
          </a:bodyPr>
          <a:lstStyle/>
          <a:p>
            <a:r>
              <a:rPr lang="en-US" b="1" dirty="0" err="1" smtClean="0"/>
              <a:t>Todo</a:t>
            </a:r>
            <a:r>
              <a:rPr lang="ru-RU" dirty="0" smtClean="0"/>
              <a:t>:</a:t>
            </a:r>
          </a:p>
          <a:p>
            <a:pPr marL="285750" indent="-285750">
              <a:buFont typeface="Arial" panose="020B0604020202020204" pitchFamily="34" charset="0"/>
              <a:buChar char="•"/>
            </a:pPr>
            <a:r>
              <a:rPr lang="ru-RU" dirty="0" smtClean="0"/>
              <a:t>Карта предприятий по размеру, отраслям, регионам</a:t>
            </a:r>
          </a:p>
          <a:p>
            <a:pPr marL="285750" indent="-285750">
              <a:buFont typeface="Arial" panose="020B0604020202020204" pitchFamily="34" charset="0"/>
              <a:buChar char="•"/>
            </a:pPr>
            <a:r>
              <a:rPr lang="ru-RU" dirty="0" smtClean="0"/>
              <a:t>Иллюстрация финансовых коэффициентов на выборке предприятий</a:t>
            </a:r>
          </a:p>
          <a:p>
            <a:pPr marL="285750" indent="-285750">
              <a:buFont typeface="Arial" panose="020B0604020202020204" pitchFamily="34" charset="0"/>
              <a:buChar char="•"/>
            </a:pPr>
            <a:endParaRPr lang="ru-RU" dirty="0" smtClean="0"/>
          </a:p>
          <a:p>
            <a:endParaRPr lang="ru-RU" dirty="0"/>
          </a:p>
        </p:txBody>
      </p:sp>
      <p:graphicFrame>
        <p:nvGraphicFramePr>
          <p:cNvPr id="20" name="Таблица 19"/>
          <p:cNvGraphicFramePr>
            <a:graphicFrameLocks noGrp="1"/>
          </p:cNvGraphicFramePr>
          <p:nvPr>
            <p:extLst>
              <p:ext uri="{D42A27DB-BD31-4B8C-83A1-F6EECF244321}">
                <p14:modId xmlns:p14="http://schemas.microsoft.com/office/powerpoint/2010/main" val="3863914893"/>
              </p:ext>
            </p:extLst>
          </p:nvPr>
        </p:nvGraphicFramePr>
        <p:xfrm>
          <a:off x="578834" y="1401151"/>
          <a:ext cx="7291754" cy="3572530"/>
        </p:xfrm>
        <a:graphic>
          <a:graphicData uri="http://schemas.openxmlformats.org/drawingml/2006/table">
            <a:tbl>
              <a:tblPr firstRow="1" bandRow="1">
                <a:tableStyleId>{68D230F3-CF80-4859-8CE7-A43EE81993B5}</a:tableStyleId>
              </a:tblPr>
              <a:tblGrid>
                <a:gridCol w="1452687">
                  <a:extLst>
                    <a:ext uri="{9D8B030D-6E8A-4147-A177-3AD203B41FA5}">
                      <a16:colId xmlns:a16="http://schemas.microsoft.com/office/drawing/2014/main" val="2596705335"/>
                    </a:ext>
                  </a:extLst>
                </a:gridCol>
                <a:gridCol w="5839067">
                  <a:extLst>
                    <a:ext uri="{9D8B030D-6E8A-4147-A177-3AD203B41FA5}">
                      <a16:colId xmlns:a16="http://schemas.microsoft.com/office/drawing/2014/main" val="758773367"/>
                    </a:ext>
                  </a:extLst>
                </a:gridCol>
              </a:tblGrid>
              <a:tr h="427926">
                <a:tc>
                  <a:txBody>
                    <a:bodyPr/>
                    <a:lstStyle/>
                    <a:p>
                      <a:r>
                        <a:rPr lang="ru-RU" sz="2000" dirty="0" smtClean="0"/>
                        <a:t>Этап</a:t>
                      </a:r>
                      <a:endParaRPr lang="ru-RU" sz="2000" dirty="0"/>
                    </a:p>
                  </a:txBody>
                  <a:tcPr/>
                </a:tc>
                <a:tc>
                  <a:txBody>
                    <a:bodyPr/>
                    <a:lstStyle/>
                    <a:p>
                      <a:r>
                        <a:rPr lang="ru-RU" sz="2000" dirty="0" smtClean="0"/>
                        <a:t>Работы</a:t>
                      </a:r>
                      <a:endParaRPr lang="ru-RU" sz="2000" dirty="0"/>
                    </a:p>
                  </a:txBody>
                  <a:tcPr/>
                </a:tc>
                <a:extLst>
                  <a:ext uri="{0D108BD9-81ED-4DB2-BD59-A6C34878D82A}">
                    <a16:rowId xmlns:a16="http://schemas.microsoft.com/office/drawing/2014/main" val="534764950"/>
                  </a:ext>
                </a:extLst>
              </a:tr>
              <a:tr h="1365871">
                <a:tc>
                  <a:txBody>
                    <a:bodyPr/>
                    <a:lstStyle/>
                    <a:p>
                      <a:r>
                        <a:rPr lang="ru-RU" sz="2000" dirty="0" smtClean="0"/>
                        <a:t>Умеем:</a:t>
                      </a:r>
                      <a:endParaRPr lang="ru-RU" sz="2000" dirty="0"/>
                    </a:p>
                  </a:txBody>
                  <a:tcPr/>
                </a:tc>
                <a:tc>
                  <a:txBody>
                    <a:bodyPr/>
                    <a:lstStyle/>
                    <a:p>
                      <a:r>
                        <a:rPr lang="ru-RU" sz="2000" dirty="0" smtClean="0"/>
                        <a:t>- строить</a:t>
                      </a:r>
                      <a:r>
                        <a:rPr lang="ru-RU" sz="2000" baseline="0" dirty="0" smtClean="0"/>
                        <a:t> коэффициенты (</a:t>
                      </a:r>
                      <a:r>
                        <a:rPr lang="en-US" sz="2000" baseline="0" dirty="0" smtClean="0"/>
                        <a:t>ex: DSCR</a:t>
                      </a:r>
                      <a:r>
                        <a:rPr lang="ru-RU" sz="2000" baseline="0" dirty="0" smtClean="0"/>
                        <a:t>)</a:t>
                      </a:r>
                    </a:p>
                    <a:p>
                      <a:r>
                        <a:rPr lang="ru-RU" sz="2000" baseline="0" dirty="0" smtClean="0"/>
                        <a:t>- делать выборки из массива предприятий по признакам (</a:t>
                      </a:r>
                      <a:r>
                        <a:rPr lang="en-US" sz="2000" baseline="0" dirty="0" smtClean="0"/>
                        <a:t>ex: </a:t>
                      </a:r>
                      <a:r>
                        <a:rPr lang="ru-RU" sz="2000" baseline="0" dirty="0" smtClean="0"/>
                        <a:t>регион)</a:t>
                      </a:r>
                    </a:p>
                    <a:p>
                      <a:r>
                        <a:rPr lang="ru-RU" sz="2000" baseline="0" dirty="0" smtClean="0"/>
                        <a:t>- сегментировать компании (</a:t>
                      </a:r>
                      <a:r>
                        <a:rPr lang="en-US" sz="2000" baseline="0" dirty="0" smtClean="0"/>
                        <a:t>ex: </a:t>
                      </a:r>
                      <a:r>
                        <a:rPr lang="ru-RU" sz="2000" baseline="0" dirty="0" smtClean="0"/>
                        <a:t>холдинговые компании)</a:t>
                      </a:r>
                      <a:endParaRPr lang="ru-RU" sz="2000" dirty="0"/>
                    </a:p>
                  </a:txBody>
                  <a:tcPr/>
                </a:tc>
                <a:extLst>
                  <a:ext uri="{0D108BD9-81ED-4DB2-BD59-A6C34878D82A}">
                    <a16:rowId xmlns:a16="http://schemas.microsoft.com/office/drawing/2014/main" val="2510510393"/>
                  </a:ext>
                </a:extLst>
              </a:tr>
              <a:tr h="828124">
                <a:tc>
                  <a:txBody>
                    <a:bodyPr/>
                    <a:lstStyle/>
                    <a:p>
                      <a:r>
                        <a:rPr lang="ru-RU" sz="2000" dirty="0" smtClean="0"/>
                        <a:t>Ситуации:</a:t>
                      </a:r>
                      <a:endParaRPr lang="ru-R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smtClean="0"/>
                        <a:t>Инвестиции в основной капитал</a:t>
                      </a:r>
                    </a:p>
                    <a:p>
                      <a:r>
                        <a:rPr lang="ru-RU" sz="2000" dirty="0" smtClean="0"/>
                        <a:t>Банкротство (ЧА </a:t>
                      </a:r>
                      <a:r>
                        <a:rPr lang="ru-RU" sz="2000" baseline="0" dirty="0" smtClean="0"/>
                        <a:t>или неплатежи</a:t>
                      </a:r>
                      <a:r>
                        <a:rPr lang="ru-RU" sz="2000" dirty="0" smtClean="0"/>
                        <a:t>)</a:t>
                      </a:r>
                      <a:endParaRPr lang="ru-RU" sz="2000" dirty="0"/>
                    </a:p>
                  </a:txBody>
                  <a:tcPr/>
                </a:tc>
                <a:extLst>
                  <a:ext uri="{0D108BD9-81ED-4DB2-BD59-A6C34878D82A}">
                    <a16:rowId xmlns:a16="http://schemas.microsoft.com/office/drawing/2014/main" val="2166997513"/>
                  </a:ext>
                </a:extLst>
              </a:tr>
              <a:tr h="673081">
                <a:tc>
                  <a:txBody>
                    <a:bodyPr/>
                    <a:lstStyle/>
                    <a:p>
                      <a:r>
                        <a:rPr lang="ru-RU" sz="2000" dirty="0" smtClean="0"/>
                        <a:t>Концепции:</a:t>
                      </a:r>
                      <a:endParaRPr lang="ru-RU" sz="2000" dirty="0"/>
                    </a:p>
                  </a:txBody>
                  <a:tcPr/>
                </a:tc>
                <a:tc>
                  <a:txBody>
                    <a:bodyPr/>
                    <a:lstStyle/>
                    <a:p>
                      <a:r>
                        <a:rPr lang="ru-RU" sz="2000" dirty="0" smtClean="0"/>
                        <a:t>Структура капитала</a:t>
                      </a:r>
                    </a:p>
                    <a:p>
                      <a:r>
                        <a:rPr lang="ru-RU" sz="2000" dirty="0" smtClean="0"/>
                        <a:t>Кредитный риск</a:t>
                      </a:r>
                    </a:p>
                  </a:txBody>
                  <a:tcPr/>
                </a:tc>
                <a:extLst>
                  <a:ext uri="{0D108BD9-81ED-4DB2-BD59-A6C34878D82A}">
                    <a16:rowId xmlns:a16="http://schemas.microsoft.com/office/drawing/2014/main" val="1633897435"/>
                  </a:ext>
                </a:extLst>
              </a:tr>
            </a:tbl>
          </a:graphicData>
        </a:graphic>
      </p:graphicFrame>
      <p:sp>
        <p:nvSpPr>
          <p:cNvPr id="13" name="TextBox 12"/>
          <p:cNvSpPr txBox="1"/>
          <p:nvPr/>
        </p:nvSpPr>
        <p:spPr>
          <a:xfrm>
            <a:off x="613997" y="439844"/>
            <a:ext cx="11198477" cy="923330"/>
          </a:xfrm>
          <a:prstGeom prst="rect">
            <a:avLst/>
          </a:prstGeom>
          <a:noFill/>
        </p:spPr>
        <p:txBody>
          <a:bodyPr wrap="square" rtlCol="0">
            <a:spAutoFit/>
          </a:bodyPr>
          <a:lstStyle/>
          <a:p>
            <a:r>
              <a:rPr lang="ru-RU" sz="4800" dirty="0" smtClean="0">
                <a:solidFill>
                  <a:srgbClr val="4291A4"/>
                </a:solidFill>
              </a:rPr>
              <a:t>Подгруппа:</a:t>
            </a:r>
            <a:r>
              <a:rPr lang="ru-RU" sz="5400" b="1" dirty="0" smtClean="0">
                <a:solidFill>
                  <a:srgbClr val="4291A4"/>
                </a:solidFill>
              </a:rPr>
              <a:t> Анализ и моделирование</a:t>
            </a:r>
            <a:endParaRPr lang="ru-RU" sz="5400" b="1" dirty="0">
              <a:solidFill>
                <a:srgbClr val="4291A4"/>
              </a:solidFill>
            </a:endParaRPr>
          </a:p>
        </p:txBody>
      </p:sp>
      <p:sp>
        <p:nvSpPr>
          <p:cNvPr id="2" name="Заголовок 1"/>
          <p:cNvSpPr>
            <a:spLocks noGrp="1"/>
          </p:cNvSpPr>
          <p:nvPr>
            <p:ph type="title"/>
          </p:nvPr>
        </p:nvSpPr>
        <p:spPr>
          <a:xfrm>
            <a:off x="2080846" y="-1167414"/>
            <a:ext cx="10515600" cy="1325563"/>
          </a:xfrm>
        </p:spPr>
        <p:txBody>
          <a:bodyPr/>
          <a:lstStyle/>
          <a:p>
            <a:endParaRPr lang="ru-RU" dirty="0"/>
          </a:p>
        </p:txBody>
      </p:sp>
    </p:spTree>
    <p:extLst>
      <p:ext uri="{BB962C8B-B14F-4D97-AF65-F5344CB8AC3E}">
        <p14:creationId xmlns:p14="http://schemas.microsoft.com/office/powerpoint/2010/main" val="3666703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26787" t="15328" r="33854" b="31794"/>
          <a:stretch/>
        </p:blipFill>
        <p:spPr>
          <a:xfrm>
            <a:off x="13434645" y="790209"/>
            <a:ext cx="7197971" cy="5439508"/>
          </a:xfrm>
          <a:prstGeom prst="rect">
            <a:avLst/>
          </a:prstGeom>
        </p:spPr>
      </p:pic>
      <p:sp>
        <p:nvSpPr>
          <p:cNvPr id="10" name="Прямоугольник 9"/>
          <p:cNvSpPr/>
          <p:nvPr/>
        </p:nvSpPr>
        <p:spPr>
          <a:xfrm>
            <a:off x="7873522" y="408410"/>
            <a:ext cx="3938953" cy="1732111"/>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t>Какими хотят видеть результаты конечные пользователи?</a:t>
            </a:r>
            <a:endParaRPr lang="ru-RU" sz="2800" dirty="0"/>
          </a:p>
        </p:txBody>
      </p:sp>
      <p:sp>
        <p:nvSpPr>
          <p:cNvPr id="14" name="Прямоугольник 13"/>
          <p:cNvSpPr/>
          <p:nvPr/>
        </p:nvSpPr>
        <p:spPr>
          <a:xfrm>
            <a:off x="7873522" y="2564011"/>
            <a:ext cx="3938954" cy="1732111"/>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t>В каком виде мы сейчас получает результаты?</a:t>
            </a:r>
            <a:endParaRPr lang="ru-RU" sz="2800" dirty="0"/>
          </a:p>
        </p:txBody>
      </p:sp>
      <p:sp>
        <p:nvSpPr>
          <p:cNvPr id="19" name="TextBox 18"/>
          <p:cNvSpPr txBox="1"/>
          <p:nvPr/>
        </p:nvSpPr>
        <p:spPr>
          <a:xfrm>
            <a:off x="613998" y="5019378"/>
            <a:ext cx="6386877" cy="1477328"/>
          </a:xfrm>
          <a:prstGeom prst="rect">
            <a:avLst/>
          </a:prstGeom>
          <a:noFill/>
        </p:spPr>
        <p:txBody>
          <a:bodyPr wrap="square" rtlCol="0">
            <a:spAutoFit/>
          </a:bodyPr>
          <a:lstStyle/>
          <a:p>
            <a:r>
              <a:rPr lang="en-US" b="1" dirty="0" err="1" smtClean="0"/>
              <a:t>Todo</a:t>
            </a:r>
            <a:r>
              <a:rPr lang="ru-RU" dirty="0" smtClean="0"/>
              <a:t>:</a:t>
            </a:r>
          </a:p>
          <a:p>
            <a:pPr marL="285750" indent="-285750">
              <a:buFont typeface="Arial" panose="020B0604020202020204" pitchFamily="34" charset="0"/>
              <a:buChar char="•"/>
            </a:pPr>
            <a:r>
              <a:rPr lang="ru-RU" dirty="0" smtClean="0"/>
              <a:t>Обзор форматов для представления результатов исследования</a:t>
            </a:r>
          </a:p>
          <a:p>
            <a:pPr marL="285750" indent="-285750">
              <a:buFont typeface="Arial" panose="020B0604020202020204" pitchFamily="34" charset="0"/>
              <a:buChar char="•"/>
            </a:pPr>
            <a:endParaRPr lang="ru-RU" dirty="0" smtClean="0"/>
          </a:p>
          <a:p>
            <a:endParaRPr lang="ru-RU" dirty="0"/>
          </a:p>
        </p:txBody>
      </p:sp>
      <p:graphicFrame>
        <p:nvGraphicFramePr>
          <p:cNvPr id="20" name="Таблица 19"/>
          <p:cNvGraphicFramePr>
            <a:graphicFrameLocks noGrp="1"/>
          </p:cNvGraphicFramePr>
          <p:nvPr>
            <p:extLst>
              <p:ext uri="{D42A27DB-BD31-4B8C-83A1-F6EECF244321}">
                <p14:modId xmlns:p14="http://schemas.microsoft.com/office/powerpoint/2010/main" val="144493441"/>
              </p:ext>
            </p:extLst>
          </p:nvPr>
        </p:nvGraphicFramePr>
        <p:xfrm>
          <a:off x="613998" y="1655762"/>
          <a:ext cx="6466739" cy="2601433"/>
        </p:xfrm>
        <a:graphic>
          <a:graphicData uri="http://schemas.openxmlformats.org/drawingml/2006/table">
            <a:tbl>
              <a:tblPr firstRow="1" bandRow="1">
                <a:tableStyleId>{68D230F3-CF80-4859-8CE7-A43EE81993B5}</a:tableStyleId>
              </a:tblPr>
              <a:tblGrid>
                <a:gridCol w="1613387">
                  <a:extLst>
                    <a:ext uri="{9D8B030D-6E8A-4147-A177-3AD203B41FA5}">
                      <a16:colId xmlns:a16="http://schemas.microsoft.com/office/drawing/2014/main" val="2596705335"/>
                    </a:ext>
                  </a:extLst>
                </a:gridCol>
                <a:gridCol w="4853352">
                  <a:extLst>
                    <a:ext uri="{9D8B030D-6E8A-4147-A177-3AD203B41FA5}">
                      <a16:colId xmlns:a16="http://schemas.microsoft.com/office/drawing/2014/main" val="758773367"/>
                    </a:ext>
                  </a:extLst>
                </a:gridCol>
              </a:tblGrid>
              <a:tr h="416636">
                <a:tc>
                  <a:txBody>
                    <a:bodyPr/>
                    <a:lstStyle/>
                    <a:p>
                      <a:r>
                        <a:rPr lang="ru-RU" sz="2400" dirty="0" smtClean="0"/>
                        <a:t>Этап</a:t>
                      </a:r>
                      <a:endParaRPr lang="ru-RU" sz="2400" dirty="0"/>
                    </a:p>
                  </a:txBody>
                  <a:tcPr/>
                </a:tc>
                <a:tc>
                  <a:txBody>
                    <a:bodyPr/>
                    <a:lstStyle/>
                    <a:p>
                      <a:r>
                        <a:rPr lang="ru-RU" sz="2400" dirty="0" smtClean="0"/>
                        <a:t>Работы</a:t>
                      </a:r>
                      <a:endParaRPr lang="ru-RU" sz="2400" dirty="0"/>
                    </a:p>
                  </a:txBody>
                  <a:tcPr/>
                </a:tc>
                <a:extLst>
                  <a:ext uri="{0D108BD9-81ED-4DB2-BD59-A6C34878D82A}">
                    <a16:rowId xmlns:a16="http://schemas.microsoft.com/office/drawing/2014/main" val="534764950"/>
                  </a:ext>
                </a:extLst>
              </a:tr>
              <a:tr h="536453">
                <a:tc>
                  <a:txBody>
                    <a:bodyPr/>
                    <a:lstStyle/>
                    <a:p>
                      <a:r>
                        <a:rPr lang="ru-RU" sz="2400" dirty="0" smtClean="0"/>
                        <a:t>Прототип</a:t>
                      </a:r>
                      <a:endParaRPr lang="ru-RU" sz="2400" dirty="0"/>
                    </a:p>
                  </a:txBody>
                  <a:tcPr/>
                </a:tc>
                <a:tc>
                  <a:txBody>
                    <a:bodyPr/>
                    <a:lstStyle/>
                    <a:p>
                      <a:r>
                        <a:rPr lang="ru-RU" sz="2400" dirty="0" smtClean="0"/>
                        <a:t>Простейший прототип публикации</a:t>
                      </a:r>
                      <a:endParaRPr lang="ru-RU" sz="2400" dirty="0"/>
                    </a:p>
                  </a:txBody>
                  <a:tcPr/>
                </a:tc>
                <a:extLst>
                  <a:ext uri="{0D108BD9-81ED-4DB2-BD59-A6C34878D82A}">
                    <a16:rowId xmlns:a16="http://schemas.microsoft.com/office/drawing/2014/main" val="2510510393"/>
                  </a:ext>
                </a:extLst>
              </a:tr>
              <a:tr h="888655">
                <a:tc>
                  <a:txBody>
                    <a:bodyPr/>
                    <a:lstStyle/>
                    <a:p>
                      <a:endParaRPr lang="ru-RU" sz="2400" dirty="0"/>
                    </a:p>
                  </a:txBody>
                  <a:tcPr/>
                </a:tc>
                <a:tc>
                  <a:txBody>
                    <a:bodyPr/>
                    <a:lstStyle/>
                    <a:p>
                      <a:r>
                        <a:rPr lang="ru-RU" sz="2400" dirty="0" smtClean="0"/>
                        <a:t>Процесс</a:t>
                      </a:r>
                      <a:r>
                        <a:rPr lang="en-US" sz="2400" dirty="0" smtClean="0"/>
                        <a:t> make/build</a:t>
                      </a:r>
                      <a:endParaRPr lang="ru-RU" sz="2400" dirty="0"/>
                    </a:p>
                  </a:txBody>
                  <a:tcPr/>
                </a:tc>
                <a:extLst>
                  <a:ext uri="{0D108BD9-81ED-4DB2-BD59-A6C34878D82A}">
                    <a16:rowId xmlns:a16="http://schemas.microsoft.com/office/drawing/2014/main" val="2166997513"/>
                  </a:ext>
                </a:extLst>
              </a:tr>
              <a:tr h="719125">
                <a:tc>
                  <a:txBody>
                    <a:bodyPr/>
                    <a:lstStyle/>
                    <a:p>
                      <a:endParaRPr lang="ru-RU" sz="2400" dirty="0"/>
                    </a:p>
                  </a:txBody>
                  <a:tcPr/>
                </a:tc>
                <a:tc>
                  <a:txBody>
                    <a:bodyPr/>
                    <a:lstStyle/>
                    <a:p>
                      <a:endParaRPr lang="ru-RU" sz="2400" dirty="0"/>
                    </a:p>
                  </a:txBody>
                  <a:tcPr/>
                </a:tc>
                <a:extLst>
                  <a:ext uri="{0D108BD9-81ED-4DB2-BD59-A6C34878D82A}">
                    <a16:rowId xmlns:a16="http://schemas.microsoft.com/office/drawing/2014/main" val="1633897435"/>
                  </a:ext>
                </a:extLst>
              </a:tr>
            </a:tbl>
          </a:graphicData>
        </a:graphic>
      </p:graphicFrame>
      <p:sp>
        <p:nvSpPr>
          <p:cNvPr id="13" name="TextBox 12"/>
          <p:cNvSpPr txBox="1"/>
          <p:nvPr/>
        </p:nvSpPr>
        <p:spPr>
          <a:xfrm>
            <a:off x="613998" y="439844"/>
            <a:ext cx="7259523" cy="923330"/>
          </a:xfrm>
          <a:prstGeom prst="rect">
            <a:avLst/>
          </a:prstGeom>
          <a:noFill/>
        </p:spPr>
        <p:txBody>
          <a:bodyPr wrap="square" rtlCol="0">
            <a:spAutoFit/>
          </a:bodyPr>
          <a:lstStyle/>
          <a:p>
            <a:r>
              <a:rPr lang="ru-RU" sz="4800" dirty="0" smtClean="0">
                <a:solidFill>
                  <a:srgbClr val="4291A4"/>
                </a:solidFill>
              </a:rPr>
              <a:t>Подгруппа:</a:t>
            </a:r>
            <a:r>
              <a:rPr lang="ru-RU" sz="5400" b="1" dirty="0" smtClean="0">
                <a:solidFill>
                  <a:srgbClr val="4291A4"/>
                </a:solidFill>
              </a:rPr>
              <a:t> Презентация</a:t>
            </a:r>
            <a:endParaRPr lang="ru-RU" sz="5400" b="1" dirty="0">
              <a:solidFill>
                <a:srgbClr val="4291A4"/>
              </a:solidFill>
            </a:endParaRPr>
          </a:p>
        </p:txBody>
      </p:sp>
      <p:sp>
        <p:nvSpPr>
          <p:cNvPr id="17" name="Прямоугольник 16"/>
          <p:cNvSpPr/>
          <p:nvPr/>
        </p:nvSpPr>
        <p:spPr>
          <a:xfrm>
            <a:off x="7873521" y="4751488"/>
            <a:ext cx="3938954" cy="1732111"/>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t>Какими средствами соединить (1) и (2)?</a:t>
            </a:r>
            <a:endParaRPr lang="ru-RU" sz="2800" dirty="0"/>
          </a:p>
        </p:txBody>
      </p:sp>
      <p:sp>
        <p:nvSpPr>
          <p:cNvPr id="2" name="Заголовок 1"/>
          <p:cNvSpPr>
            <a:spLocks noGrp="1"/>
          </p:cNvSpPr>
          <p:nvPr>
            <p:ph type="title"/>
          </p:nvPr>
        </p:nvSpPr>
        <p:spPr/>
        <p:txBody>
          <a:bodyPr/>
          <a:lstStyle/>
          <a:p>
            <a:endParaRPr lang="ru-RU"/>
          </a:p>
        </p:txBody>
      </p:sp>
    </p:spTree>
    <p:extLst>
      <p:ext uri="{BB962C8B-B14F-4D97-AF65-F5344CB8AC3E}">
        <p14:creationId xmlns:p14="http://schemas.microsoft.com/office/powerpoint/2010/main" val="1013384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23817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p:txBody>
          <a:bodyPr/>
          <a:lstStyle/>
          <a:p>
            <a:r>
              <a:rPr lang="ru-RU" b="1" dirty="0" smtClean="0">
                <a:solidFill>
                  <a:srgbClr val="4291A4"/>
                </a:solidFill>
              </a:rPr>
              <a:t>Дизайн исследования</a:t>
            </a:r>
            <a:endParaRPr lang="ru-RU" b="1" dirty="0">
              <a:solidFill>
                <a:srgbClr val="4291A4"/>
              </a:solidFill>
            </a:endParaRPr>
          </a:p>
        </p:txBody>
      </p:sp>
      <p:sp>
        <p:nvSpPr>
          <p:cNvPr id="14" name="Двойные круглые скобки 13"/>
          <p:cNvSpPr/>
          <p:nvPr/>
        </p:nvSpPr>
        <p:spPr>
          <a:xfrm>
            <a:off x="1031631" y="2649415"/>
            <a:ext cx="3048000" cy="2180493"/>
          </a:xfrm>
          <a:prstGeom prst="bracketPair">
            <a:avLst/>
          </a:prstGeom>
          <a:ln>
            <a:solidFill>
              <a:srgbClr val="4291A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4000" b="1" dirty="0" smtClean="0">
                <a:solidFill>
                  <a:srgbClr val="4291A4"/>
                </a:solidFill>
              </a:rPr>
              <a:t>Есть файл </a:t>
            </a:r>
            <a:r>
              <a:rPr lang="ru-RU" sz="4000" b="1" dirty="0" smtClean="0">
                <a:solidFill>
                  <a:srgbClr val="FF0000"/>
                </a:solidFill>
              </a:rPr>
              <a:t>1.2 Гб</a:t>
            </a:r>
            <a:endParaRPr lang="ru-RU" sz="4000" b="1" dirty="0">
              <a:solidFill>
                <a:srgbClr val="FF0000"/>
              </a:solidFill>
            </a:endParaRPr>
          </a:p>
        </p:txBody>
      </p:sp>
      <p:sp>
        <p:nvSpPr>
          <p:cNvPr id="15" name="Двойные круглые скобки 14"/>
          <p:cNvSpPr/>
          <p:nvPr/>
        </p:nvSpPr>
        <p:spPr>
          <a:xfrm>
            <a:off x="5908431" y="2649415"/>
            <a:ext cx="5445369" cy="2180493"/>
          </a:xfrm>
          <a:prstGeom prst="bracketPair">
            <a:avLst/>
          </a:prstGeom>
          <a:ln>
            <a:solidFill>
              <a:srgbClr val="4291A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3600" b="1" dirty="0">
                <a:solidFill>
                  <a:srgbClr val="4291A4"/>
                </a:solidFill>
              </a:rPr>
              <a:t>Мы хотим выжать </a:t>
            </a:r>
            <a:endParaRPr lang="ru-RU" sz="3600" b="1" dirty="0" smtClean="0">
              <a:solidFill>
                <a:srgbClr val="4291A4"/>
              </a:solidFill>
            </a:endParaRPr>
          </a:p>
          <a:p>
            <a:pPr algn="ctr"/>
            <a:r>
              <a:rPr lang="ru-RU" sz="3600" b="1" dirty="0" smtClean="0">
                <a:solidFill>
                  <a:srgbClr val="4291A4"/>
                </a:solidFill>
              </a:rPr>
              <a:t>из </a:t>
            </a:r>
            <a:r>
              <a:rPr lang="ru-RU" sz="3600" b="1" dirty="0">
                <a:solidFill>
                  <a:srgbClr val="4291A4"/>
                </a:solidFill>
              </a:rPr>
              <a:t>него что-то </a:t>
            </a:r>
            <a:r>
              <a:rPr lang="ru-RU" sz="3600" b="1" dirty="0" smtClean="0">
                <a:solidFill>
                  <a:srgbClr val="FF0000"/>
                </a:solidFill>
              </a:rPr>
              <a:t>интересное, </a:t>
            </a:r>
            <a:r>
              <a:rPr lang="ru-RU" sz="3600" b="1" dirty="0" smtClean="0">
                <a:solidFill>
                  <a:srgbClr val="4291A4"/>
                </a:solidFill>
              </a:rPr>
              <a:t>новое и полезное</a:t>
            </a:r>
            <a:endParaRPr lang="ru-RU" sz="3600" b="1" dirty="0">
              <a:solidFill>
                <a:srgbClr val="4291A4"/>
              </a:solidFill>
            </a:endParaRPr>
          </a:p>
        </p:txBody>
      </p:sp>
    </p:spTree>
    <p:extLst>
      <p:ext uri="{BB962C8B-B14F-4D97-AF65-F5344CB8AC3E}">
        <p14:creationId xmlns:p14="http://schemas.microsoft.com/office/powerpoint/2010/main" val="3404481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3900" y="274648"/>
            <a:ext cx="8356600" cy="5911280"/>
          </a:xfrm>
        </p:spPr>
      </p:pic>
      <p:sp>
        <p:nvSpPr>
          <p:cNvPr id="5" name="Прямоугольник 4"/>
          <p:cNvSpPr/>
          <p:nvPr/>
        </p:nvSpPr>
        <p:spPr>
          <a:xfrm>
            <a:off x="838200" y="6311900"/>
            <a:ext cx="11019692" cy="369332"/>
          </a:xfrm>
          <a:prstGeom prst="rect">
            <a:avLst/>
          </a:prstGeom>
        </p:spPr>
        <p:txBody>
          <a:bodyPr wrap="square">
            <a:spAutoFit/>
          </a:bodyPr>
          <a:lstStyle/>
          <a:p>
            <a:r>
              <a:rPr lang="ru-RU" dirty="0" smtClean="0">
                <a:solidFill>
                  <a:schemeClr val="bg1">
                    <a:lumMod val="85000"/>
                  </a:schemeClr>
                </a:solidFill>
              </a:rPr>
              <a:t>https://bluesyemre.files.wordpress.com/2015/07/innoscholcomm___poster_force2015.jpg</a:t>
            </a:r>
            <a:endParaRPr lang="ru-RU" dirty="0">
              <a:solidFill>
                <a:schemeClr val="bg1">
                  <a:lumMod val="85000"/>
                </a:schemeClr>
              </a:solidFill>
            </a:endParaRPr>
          </a:p>
        </p:txBody>
      </p:sp>
    </p:spTree>
    <p:extLst>
      <p:ext uri="{BB962C8B-B14F-4D97-AF65-F5344CB8AC3E}">
        <p14:creationId xmlns:p14="http://schemas.microsoft.com/office/powerpoint/2010/main" val="2687082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rgbClr val="4291A4"/>
                </a:solidFill>
              </a:rPr>
              <a:t>О чем корпоративные финансы</a:t>
            </a:r>
            <a:endParaRPr lang="ru-RU" b="1" dirty="0">
              <a:solidFill>
                <a:srgbClr val="4291A4"/>
              </a:solidFill>
            </a:endParaRPr>
          </a:p>
        </p:txBody>
      </p:sp>
      <p:sp>
        <p:nvSpPr>
          <p:cNvPr id="3" name="Объект 2"/>
          <p:cNvSpPr>
            <a:spLocks noGrp="1"/>
          </p:cNvSpPr>
          <p:nvPr>
            <p:ph idx="1"/>
          </p:nvPr>
        </p:nvSpPr>
        <p:spPr/>
        <p:txBody>
          <a:bodyPr>
            <a:normAutofit fontScale="55000" lnSpcReduction="20000"/>
          </a:bodyPr>
          <a:lstStyle/>
          <a:p>
            <a:r>
              <a:rPr lang="ru-RU" dirty="0" smtClean="0"/>
              <a:t>Понятие фирмы. Бухгалтерский учет и финансовая </a:t>
            </a:r>
            <a:r>
              <a:rPr lang="ru-RU" dirty="0" smtClean="0"/>
              <a:t>отчетность</a:t>
            </a:r>
            <a:r>
              <a:rPr lang="ru-RU" dirty="0" smtClean="0"/>
              <a:t>. Вид в уравнениях.</a:t>
            </a:r>
          </a:p>
          <a:p>
            <a:endParaRPr lang="ru-RU" dirty="0" smtClean="0"/>
          </a:p>
          <a:p>
            <a:r>
              <a:rPr lang="ru-RU" dirty="0" smtClean="0"/>
              <a:t>Стоимость компании, </a:t>
            </a:r>
            <a:r>
              <a:rPr lang="en-US" dirty="0" smtClean="0"/>
              <a:t>M&amp;A (Valuation)</a:t>
            </a:r>
            <a:endParaRPr lang="ru-RU" dirty="0" smtClean="0"/>
          </a:p>
          <a:p>
            <a:r>
              <a:rPr lang="ru-RU" dirty="0" smtClean="0"/>
              <a:t>Кредитование, кредитный риск</a:t>
            </a:r>
            <a:r>
              <a:rPr lang="en-US" dirty="0" smtClean="0"/>
              <a:t> (Credit)</a:t>
            </a:r>
            <a:endParaRPr lang="ru-RU" dirty="0" smtClean="0"/>
          </a:p>
          <a:p>
            <a:r>
              <a:rPr lang="ru-RU" dirty="0" smtClean="0"/>
              <a:t>Структура капитала (</a:t>
            </a:r>
            <a:r>
              <a:rPr lang="en-US" dirty="0" smtClean="0"/>
              <a:t>Capital Structure</a:t>
            </a:r>
            <a:r>
              <a:rPr lang="ru-RU" dirty="0" smtClean="0"/>
              <a:t>)</a:t>
            </a:r>
          </a:p>
          <a:p>
            <a:r>
              <a:rPr lang="ru-RU" dirty="0" smtClean="0"/>
              <a:t>Управление (</a:t>
            </a:r>
            <a:r>
              <a:rPr lang="en-US" dirty="0" smtClean="0"/>
              <a:t>Governance</a:t>
            </a:r>
            <a:r>
              <a:rPr lang="ru-RU" dirty="0" smtClean="0"/>
              <a:t>)</a:t>
            </a:r>
          </a:p>
          <a:p>
            <a:r>
              <a:rPr lang="ru-RU" dirty="0" smtClean="0"/>
              <a:t>Холдинги и акционерная структура</a:t>
            </a:r>
            <a:endParaRPr lang="ru-RU" dirty="0"/>
          </a:p>
          <a:p>
            <a:endParaRPr lang="ru-RU" dirty="0" smtClean="0"/>
          </a:p>
          <a:p>
            <a:pPr marL="0" indent="0">
              <a:buNone/>
            </a:pPr>
            <a:r>
              <a:rPr lang="ru-RU" dirty="0" smtClean="0">
                <a:hlinkClick r:id="rId2"/>
              </a:rPr>
              <a:t>Чему учат в школе?</a:t>
            </a:r>
            <a:r>
              <a:rPr lang="en-US" dirty="0" smtClean="0">
                <a:hlinkClick r:id="rId2"/>
              </a:rPr>
              <a:t> </a:t>
            </a:r>
          </a:p>
          <a:p>
            <a:r>
              <a:rPr lang="en-US" dirty="0" smtClean="0">
                <a:hlinkClick r:id="rId2"/>
              </a:rPr>
              <a:t>http://english.phbs.pku.edu.cn/uploadfile/2018/0130/20180130034047555.pdf</a:t>
            </a:r>
            <a:endParaRPr lang="en-US" dirty="0" smtClean="0"/>
          </a:p>
          <a:p>
            <a:r>
              <a:rPr lang="en-US" dirty="0" smtClean="0">
                <a:hlinkClick r:id="rId3"/>
              </a:rPr>
              <a:t>https://www.nes.ru/mif_files/files/courses/MIF-Corporate-Finance-2017.pdf</a:t>
            </a:r>
            <a:endParaRPr lang="en-US" dirty="0" smtClean="0"/>
          </a:p>
          <a:p>
            <a:pPr marL="0" indent="0">
              <a:buNone/>
            </a:pPr>
            <a:r>
              <a:rPr lang="ru-RU" dirty="0" err="1" smtClean="0"/>
              <a:t>Лиетартура</a:t>
            </a:r>
            <a:r>
              <a:rPr lang="ru-RU" dirty="0" smtClean="0"/>
              <a:t>:</a:t>
            </a:r>
          </a:p>
          <a:p>
            <a:r>
              <a:rPr lang="en-US" dirty="0" smtClean="0"/>
              <a:t>Phillips </a:t>
            </a:r>
            <a:r>
              <a:rPr lang="en-US" dirty="0"/>
              <a:t>(2002), “Do Conglomerate Firms Allocate Resources Inefficiently Across Industries? </a:t>
            </a:r>
            <a:r>
              <a:rPr lang="en-US" dirty="0" smtClean="0"/>
              <a:t>Theory</a:t>
            </a:r>
            <a:r>
              <a:rPr lang="ru-RU" dirty="0" smtClean="0"/>
              <a:t> </a:t>
            </a:r>
            <a:r>
              <a:rPr lang="en-US" dirty="0" smtClean="0"/>
              <a:t>and </a:t>
            </a:r>
            <a:r>
              <a:rPr lang="en-US" dirty="0"/>
              <a:t>Evidence</a:t>
            </a:r>
            <a:r>
              <a:rPr lang="en-US" dirty="0" smtClean="0"/>
              <a:t>”</a:t>
            </a:r>
            <a:endParaRPr lang="ru-RU" dirty="0" smtClean="0"/>
          </a:p>
          <a:p>
            <a:r>
              <a:rPr lang="en-US" dirty="0"/>
              <a:t>http://</a:t>
            </a:r>
            <a:r>
              <a:rPr lang="en-US" dirty="0" smtClean="0"/>
              <a:t>www.nber.org/papersbyprog/CF.html</a:t>
            </a:r>
            <a:endParaRPr lang="ru-RU" dirty="0"/>
          </a:p>
        </p:txBody>
      </p:sp>
    </p:spTree>
    <p:extLst>
      <p:ext uri="{BB962C8B-B14F-4D97-AF65-F5344CB8AC3E}">
        <p14:creationId xmlns:p14="http://schemas.microsoft.com/office/powerpoint/2010/main" val="844901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rotWithShape="1">
          <a:blip r:embed="rId2"/>
          <a:srcRect l="26787" t="15328" r="33854" b="31794"/>
          <a:stretch/>
        </p:blipFill>
        <p:spPr>
          <a:xfrm>
            <a:off x="1999760" y="623155"/>
            <a:ext cx="7197971" cy="5439508"/>
          </a:xfrm>
          <a:prstGeom prst="rect">
            <a:avLst/>
          </a:prstGeom>
          <a:solidFill>
            <a:srgbClr val="E3F1F2"/>
          </a:solidFill>
        </p:spPr>
      </p:pic>
    </p:spTree>
    <p:extLst>
      <p:ext uri="{BB962C8B-B14F-4D97-AF65-F5344CB8AC3E}">
        <p14:creationId xmlns:p14="http://schemas.microsoft.com/office/powerpoint/2010/main" val="3684123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p:txBody>
          <a:bodyPr/>
          <a:lstStyle/>
          <a:p>
            <a:r>
              <a:rPr lang="ru-RU" b="1" dirty="0" smtClean="0">
                <a:solidFill>
                  <a:srgbClr val="4291A4"/>
                </a:solidFill>
              </a:rPr>
              <a:t>Точно будет</a:t>
            </a:r>
            <a:endParaRPr lang="ru-RU" b="1" dirty="0">
              <a:solidFill>
                <a:srgbClr val="4291A4"/>
              </a:solidFill>
            </a:endParaRPr>
          </a:p>
        </p:txBody>
      </p:sp>
      <p:sp>
        <p:nvSpPr>
          <p:cNvPr id="14" name="Двойные круглые скобки 13"/>
          <p:cNvSpPr/>
          <p:nvPr/>
        </p:nvSpPr>
        <p:spPr>
          <a:xfrm>
            <a:off x="993531" y="1849315"/>
            <a:ext cx="2562469" cy="2180493"/>
          </a:xfrm>
          <a:prstGeom prst="bracketPair">
            <a:avLst/>
          </a:prstGeom>
          <a:ln>
            <a:solidFill>
              <a:srgbClr val="4291A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4000" b="1" dirty="0" smtClean="0">
                <a:solidFill>
                  <a:srgbClr val="4291A4"/>
                </a:solidFill>
              </a:rPr>
              <a:t>python</a:t>
            </a:r>
            <a:endParaRPr lang="ru-RU" sz="4000" b="1" dirty="0">
              <a:solidFill>
                <a:srgbClr val="FF0000"/>
              </a:solidFill>
            </a:endParaRPr>
          </a:p>
        </p:txBody>
      </p:sp>
      <p:sp>
        <p:nvSpPr>
          <p:cNvPr id="15" name="Двойные круглые скобки 14"/>
          <p:cNvSpPr/>
          <p:nvPr/>
        </p:nvSpPr>
        <p:spPr>
          <a:xfrm>
            <a:off x="4549531" y="1849315"/>
            <a:ext cx="2575169" cy="2180493"/>
          </a:xfrm>
          <a:prstGeom prst="bracketPair">
            <a:avLst/>
          </a:prstGeom>
          <a:ln>
            <a:solidFill>
              <a:srgbClr val="4291A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600" b="1" dirty="0" err="1" smtClean="0">
                <a:solidFill>
                  <a:srgbClr val="4291A4"/>
                </a:solidFill>
              </a:rPr>
              <a:t>git</a:t>
            </a:r>
            <a:r>
              <a:rPr lang="en-US" sz="3600" b="1" dirty="0" err="1" smtClean="0">
                <a:solidFill>
                  <a:srgbClr val="4291A4"/>
                </a:solidFill>
              </a:rPr>
              <a:t>hub</a:t>
            </a:r>
            <a:endParaRPr lang="ru-RU" sz="3600" b="1" dirty="0">
              <a:solidFill>
                <a:srgbClr val="4291A4"/>
              </a:solidFill>
            </a:endParaRPr>
          </a:p>
        </p:txBody>
      </p:sp>
      <p:sp>
        <p:nvSpPr>
          <p:cNvPr id="5" name="Двойные круглые скобки 4"/>
          <p:cNvSpPr/>
          <p:nvPr/>
        </p:nvSpPr>
        <p:spPr>
          <a:xfrm>
            <a:off x="8118231" y="1849314"/>
            <a:ext cx="2575169" cy="2180493"/>
          </a:xfrm>
          <a:prstGeom prst="bracketPair">
            <a:avLst/>
          </a:prstGeom>
          <a:ln>
            <a:solidFill>
              <a:srgbClr val="4291A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3600" b="1" dirty="0" smtClean="0">
                <a:solidFill>
                  <a:srgbClr val="4291A4"/>
                </a:solidFill>
              </a:rPr>
              <a:t>Баланс, ОПУ, </a:t>
            </a:r>
            <a:r>
              <a:rPr lang="en-US" sz="3600" b="1" dirty="0" smtClean="0">
                <a:solidFill>
                  <a:srgbClr val="4291A4"/>
                </a:solidFill>
              </a:rPr>
              <a:t>CF</a:t>
            </a:r>
            <a:endParaRPr lang="ru-RU" sz="3600" b="1" dirty="0">
              <a:solidFill>
                <a:srgbClr val="4291A4"/>
              </a:solidFill>
            </a:endParaRPr>
          </a:p>
        </p:txBody>
      </p:sp>
      <p:sp>
        <p:nvSpPr>
          <p:cNvPr id="6" name="Двойные круглые скобки 5"/>
          <p:cNvSpPr/>
          <p:nvPr/>
        </p:nvSpPr>
        <p:spPr>
          <a:xfrm>
            <a:off x="4549531" y="4645634"/>
            <a:ext cx="2575169" cy="1882165"/>
          </a:xfrm>
          <a:prstGeom prst="bracketPair">
            <a:avLst/>
          </a:prstGeom>
          <a:ln>
            <a:solidFill>
              <a:srgbClr val="4291A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600" b="1" dirty="0" smtClean="0">
                <a:solidFill>
                  <a:srgbClr val="4291A4"/>
                </a:solidFill>
              </a:rPr>
              <a:t>2</a:t>
            </a:r>
            <a:r>
              <a:rPr lang="ru-RU" sz="3600" b="1" dirty="0" smtClean="0">
                <a:solidFill>
                  <a:srgbClr val="4291A4"/>
                </a:solidFill>
              </a:rPr>
              <a:t>+</a:t>
            </a:r>
            <a:r>
              <a:rPr lang="en-US" sz="3600" b="1" dirty="0" smtClean="0">
                <a:solidFill>
                  <a:srgbClr val="4291A4"/>
                </a:solidFill>
              </a:rPr>
              <a:t> </a:t>
            </a:r>
            <a:r>
              <a:rPr lang="ru-RU" sz="3600" b="1" dirty="0" smtClean="0">
                <a:solidFill>
                  <a:srgbClr val="4291A4"/>
                </a:solidFill>
              </a:rPr>
              <a:t>команды</a:t>
            </a:r>
            <a:endParaRPr lang="ru-RU" sz="3600" b="1" dirty="0">
              <a:solidFill>
                <a:srgbClr val="4291A4"/>
              </a:solidFill>
            </a:endParaRPr>
          </a:p>
        </p:txBody>
      </p:sp>
    </p:spTree>
    <p:extLst>
      <p:ext uri="{BB962C8B-B14F-4D97-AF65-F5344CB8AC3E}">
        <p14:creationId xmlns:p14="http://schemas.microsoft.com/office/powerpoint/2010/main" val="4239284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b="1" dirty="0">
                <a:solidFill>
                  <a:srgbClr val="4291A4"/>
                </a:solidFill>
              </a:rPr>
              <a:t>Более и менее известные вопросы</a:t>
            </a:r>
            <a:endParaRPr lang="ru-RU" b="1" dirty="0">
              <a:solidFill>
                <a:srgbClr val="4291A4"/>
              </a:solidFill>
            </a:endParaRPr>
          </a:p>
        </p:txBody>
      </p:sp>
      <p:sp>
        <p:nvSpPr>
          <p:cNvPr id="5" name="Текст 4"/>
          <p:cNvSpPr>
            <a:spLocks noGrp="1"/>
          </p:cNvSpPr>
          <p:nvPr>
            <p:ph type="body" idx="1"/>
          </p:nvPr>
        </p:nvSpPr>
        <p:spPr/>
        <p:txBody>
          <a:bodyPr>
            <a:normAutofit/>
          </a:bodyPr>
          <a:lstStyle/>
          <a:p>
            <a:r>
              <a:rPr lang="ru-RU" sz="3200" dirty="0" smtClean="0">
                <a:solidFill>
                  <a:srgbClr val="6899A2"/>
                </a:solidFill>
              </a:rPr>
              <a:t>Известные вещи</a:t>
            </a:r>
            <a:endParaRPr lang="ru-RU" sz="3200" dirty="0">
              <a:solidFill>
                <a:srgbClr val="6899A2"/>
              </a:solidFill>
            </a:endParaRPr>
          </a:p>
        </p:txBody>
      </p:sp>
      <p:sp>
        <p:nvSpPr>
          <p:cNvPr id="6" name="Объект 5"/>
          <p:cNvSpPr>
            <a:spLocks noGrp="1"/>
          </p:cNvSpPr>
          <p:nvPr>
            <p:ph sz="half" idx="2"/>
          </p:nvPr>
        </p:nvSpPr>
        <p:spPr/>
        <p:txBody>
          <a:bodyPr/>
          <a:lstStyle/>
          <a:p>
            <a:r>
              <a:rPr lang="ru-RU" dirty="0" smtClean="0"/>
              <a:t>Финансовые коэффициенты</a:t>
            </a:r>
            <a:endParaRPr lang="ru-RU" dirty="0" smtClean="0"/>
          </a:p>
          <a:p>
            <a:r>
              <a:rPr lang="ru-RU" dirty="0" smtClean="0"/>
              <a:t>Финансовая </a:t>
            </a:r>
            <a:r>
              <a:rPr lang="ru-RU" dirty="0" smtClean="0"/>
              <a:t>устойчивость</a:t>
            </a:r>
          </a:p>
          <a:p>
            <a:r>
              <a:rPr lang="ru-RU" dirty="0" smtClean="0"/>
              <a:t>Банкротство</a:t>
            </a:r>
            <a:endParaRPr lang="ru-RU" dirty="0" smtClean="0"/>
          </a:p>
          <a:p>
            <a:r>
              <a:rPr lang="ru-RU" dirty="0" smtClean="0"/>
              <a:t>Структура капитала</a:t>
            </a:r>
            <a:endParaRPr lang="en-US" dirty="0" smtClean="0"/>
          </a:p>
          <a:p>
            <a:r>
              <a:rPr lang="en-US" dirty="0" smtClean="0"/>
              <a:t>Top-200 </a:t>
            </a:r>
            <a:r>
              <a:rPr lang="ru-RU" dirty="0" smtClean="0"/>
              <a:t>компаний по выручке/активам</a:t>
            </a:r>
          </a:p>
          <a:p>
            <a:r>
              <a:rPr lang="ru-RU" dirty="0" smtClean="0"/>
              <a:t>Недостатки отчетности</a:t>
            </a:r>
          </a:p>
          <a:p>
            <a:pPr marL="0" indent="0">
              <a:buNone/>
            </a:pPr>
            <a:endParaRPr lang="ru-RU" dirty="0"/>
          </a:p>
        </p:txBody>
      </p:sp>
      <p:sp>
        <p:nvSpPr>
          <p:cNvPr id="7" name="Текст 6"/>
          <p:cNvSpPr>
            <a:spLocks noGrp="1"/>
          </p:cNvSpPr>
          <p:nvPr>
            <p:ph type="body" sz="quarter" idx="3"/>
          </p:nvPr>
        </p:nvSpPr>
        <p:spPr/>
        <p:txBody>
          <a:bodyPr>
            <a:normAutofit/>
          </a:bodyPr>
          <a:lstStyle/>
          <a:p>
            <a:r>
              <a:rPr lang="ru-RU" sz="3200" dirty="0" smtClean="0">
                <a:solidFill>
                  <a:srgbClr val="6899A2"/>
                </a:solidFill>
              </a:rPr>
              <a:t>Менее известные</a:t>
            </a:r>
            <a:endParaRPr lang="ru-RU" sz="3200" dirty="0">
              <a:solidFill>
                <a:srgbClr val="6899A2"/>
              </a:solidFill>
            </a:endParaRPr>
          </a:p>
        </p:txBody>
      </p:sp>
      <p:sp>
        <p:nvSpPr>
          <p:cNvPr id="8" name="Объект 7"/>
          <p:cNvSpPr>
            <a:spLocks noGrp="1"/>
          </p:cNvSpPr>
          <p:nvPr>
            <p:ph sz="quarter" idx="4"/>
          </p:nvPr>
        </p:nvSpPr>
        <p:spPr/>
        <p:txBody>
          <a:bodyPr>
            <a:normAutofit fontScale="92500" lnSpcReduction="20000"/>
          </a:bodyPr>
          <a:lstStyle/>
          <a:p>
            <a:r>
              <a:rPr lang="ru-RU" dirty="0" smtClean="0"/>
              <a:t>Видим ли мы точки </a:t>
            </a:r>
            <a:r>
              <a:rPr lang="ru-RU" dirty="0" smtClean="0"/>
              <a:t>роста?</a:t>
            </a:r>
          </a:p>
          <a:p>
            <a:r>
              <a:rPr lang="ru-RU" dirty="0" smtClean="0"/>
              <a:t>Отраслевые особенности</a:t>
            </a:r>
          </a:p>
          <a:p>
            <a:r>
              <a:rPr lang="ru-RU" dirty="0" smtClean="0"/>
              <a:t>Региональный анализ</a:t>
            </a:r>
          </a:p>
          <a:p>
            <a:r>
              <a:rPr lang="ru-RU" dirty="0" smtClean="0"/>
              <a:t>Налоговая база </a:t>
            </a:r>
          </a:p>
          <a:p>
            <a:r>
              <a:rPr lang="ru-RU" dirty="0" smtClean="0"/>
              <a:t>Структура холдингов</a:t>
            </a:r>
          </a:p>
          <a:p>
            <a:r>
              <a:rPr lang="ru-RU" dirty="0" err="1" smtClean="0"/>
              <a:t>Подотрасли</a:t>
            </a:r>
            <a:r>
              <a:rPr lang="ru-RU" dirty="0" smtClean="0"/>
              <a:t>, </a:t>
            </a:r>
            <a:r>
              <a:rPr lang="ru-RU" dirty="0" err="1" smtClean="0"/>
              <a:t>микросегменты</a:t>
            </a:r>
            <a:endParaRPr lang="ru-RU" dirty="0" smtClean="0"/>
          </a:p>
          <a:p>
            <a:r>
              <a:rPr lang="ru-RU" dirty="0" smtClean="0"/>
              <a:t>Прогнозы рынков</a:t>
            </a:r>
          </a:p>
          <a:p>
            <a:r>
              <a:rPr lang="ru-RU" dirty="0" smtClean="0"/>
              <a:t>Жизненный цикл инвестиционного проекта </a:t>
            </a:r>
            <a:endParaRPr lang="ru-RU" dirty="0"/>
          </a:p>
        </p:txBody>
      </p:sp>
    </p:spTree>
    <p:extLst>
      <p:ext uri="{BB962C8B-B14F-4D97-AF65-F5344CB8AC3E}">
        <p14:creationId xmlns:p14="http://schemas.microsoft.com/office/powerpoint/2010/main" val="1081915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6600" y="149225"/>
            <a:ext cx="10515600" cy="1325563"/>
          </a:xfrm>
        </p:spPr>
        <p:txBody>
          <a:bodyPr/>
          <a:lstStyle/>
          <a:p>
            <a:r>
              <a:rPr lang="ru-RU" b="1" dirty="0" smtClean="0">
                <a:solidFill>
                  <a:srgbClr val="008080"/>
                </a:solidFill>
              </a:rPr>
              <a:t>Составляющие проекта</a:t>
            </a:r>
            <a:endParaRPr lang="ru-RU" b="1" dirty="0">
              <a:solidFill>
                <a:srgbClr val="008080"/>
              </a:solidFill>
            </a:endParaRPr>
          </a:p>
        </p:txBody>
      </p:sp>
      <p:sp>
        <p:nvSpPr>
          <p:cNvPr id="3" name="Объект 2"/>
          <p:cNvSpPr>
            <a:spLocks noGrp="1"/>
          </p:cNvSpPr>
          <p:nvPr>
            <p:ph idx="1"/>
          </p:nvPr>
        </p:nvSpPr>
        <p:spPr>
          <a:xfrm>
            <a:off x="736600" y="1317625"/>
            <a:ext cx="10515600" cy="4351338"/>
          </a:xfrm>
        </p:spPr>
        <p:txBody>
          <a:bodyPr>
            <a:noAutofit/>
          </a:bodyPr>
          <a:lstStyle/>
          <a:p>
            <a:pPr marL="0" indent="0">
              <a:buNone/>
            </a:pPr>
            <a:r>
              <a:rPr lang="ru-RU" sz="2000" b="1" dirty="0" smtClean="0">
                <a:solidFill>
                  <a:srgbClr val="008080"/>
                </a:solidFill>
              </a:rPr>
              <a:t>1. Учебная цель</a:t>
            </a:r>
          </a:p>
          <a:p>
            <a:r>
              <a:rPr lang="ru-RU" sz="2000" dirty="0" smtClean="0"/>
              <a:t>Повторить </a:t>
            </a:r>
            <a:r>
              <a:rPr lang="ru-RU" sz="2000" dirty="0" smtClean="0">
                <a:solidFill>
                  <a:srgbClr val="4291A4"/>
                </a:solidFill>
              </a:rPr>
              <a:t>бухучет</a:t>
            </a:r>
            <a:r>
              <a:rPr lang="ru-RU" sz="2000" dirty="0" smtClean="0"/>
              <a:t> и базовые темы из </a:t>
            </a:r>
            <a:r>
              <a:rPr lang="ru-RU" sz="2000" dirty="0" smtClean="0">
                <a:solidFill>
                  <a:srgbClr val="4291A4"/>
                </a:solidFill>
              </a:rPr>
              <a:t>корпоративных финансов </a:t>
            </a:r>
            <a:r>
              <a:rPr lang="ru-RU" sz="2000" dirty="0"/>
              <a:t>и </a:t>
            </a:r>
            <a:r>
              <a:rPr lang="ru-RU" sz="2000" dirty="0" smtClean="0">
                <a:solidFill>
                  <a:srgbClr val="4291A4"/>
                </a:solidFill>
              </a:rPr>
              <a:t>отраслевого анализа</a:t>
            </a:r>
          </a:p>
          <a:p>
            <a:r>
              <a:rPr lang="ru-RU" sz="2000" dirty="0" smtClean="0"/>
              <a:t>Провести анализ показателей </a:t>
            </a:r>
            <a:r>
              <a:rPr lang="ru-RU" sz="2000" dirty="0" smtClean="0">
                <a:solidFill>
                  <a:srgbClr val="6899A2"/>
                </a:solidFill>
              </a:rPr>
              <a:t>производительности, финансовой устойчивости и ситуаций банкротства </a:t>
            </a:r>
            <a:r>
              <a:rPr lang="ru-RU" sz="2000" dirty="0" smtClean="0"/>
              <a:t>компаний на большом наборе данных</a:t>
            </a:r>
          </a:p>
          <a:p>
            <a:r>
              <a:rPr lang="ru-RU" sz="2000" dirty="0" smtClean="0"/>
              <a:t>Выявить </a:t>
            </a:r>
            <a:r>
              <a:rPr lang="ru-RU" sz="2000" dirty="0" err="1" smtClean="0"/>
              <a:t>недостататки</a:t>
            </a:r>
            <a:r>
              <a:rPr lang="ru-RU" sz="2000" dirty="0" smtClean="0"/>
              <a:t> отчетности </a:t>
            </a:r>
          </a:p>
          <a:p>
            <a:pPr marL="0" indent="0">
              <a:buNone/>
            </a:pPr>
            <a:r>
              <a:rPr lang="ru-RU" sz="2000" b="1" dirty="0" smtClean="0">
                <a:solidFill>
                  <a:srgbClr val="008080"/>
                </a:solidFill>
              </a:rPr>
              <a:t>2. Исследовательская цель</a:t>
            </a:r>
          </a:p>
          <a:p>
            <a:r>
              <a:rPr lang="ru-RU" sz="2000" dirty="0" smtClean="0"/>
              <a:t>Показать </a:t>
            </a:r>
            <a:r>
              <a:rPr lang="ru-RU" sz="2000" dirty="0">
                <a:solidFill>
                  <a:srgbClr val="4291A4"/>
                </a:solidFill>
              </a:rPr>
              <a:t>(не)соответствие </a:t>
            </a:r>
            <a:r>
              <a:rPr lang="ru-RU" sz="2000" dirty="0" smtClean="0">
                <a:solidFill>
                  <a:srgbClr val="4291A4"/>
                </a:solidFill>
              </a:rPr>
              <a:t>между корпоративной, налоговой и отраслевой статистикой</a:t>
            </a:r>
            <a:r>
              <a:rPr lang="ru-RU" sz="2000" dirty="0" smtClean="0"/>
              <a:t>, предложить пути согласования этих данных</a:t>
            </a:r>
          </a:p>
          <a:p>
            <a:r>
              <a:rPr lang="ru-RU" sz="2000" dirty="0" smtClean="0"/>
              <a:t>Определить как предприятия финансируют </a:t>
            </a:r>
            <a:r>
              <a:rPr lang="ru-RU" sz="2000" dirty="0" smtClean="0">
                <a:solidFill>
                  <a:srgbClr val="4291A4"/>
                </a:solidFill>
              </a:rPr>
              <a:t>инвестиции основой капитал</a:t>
            </a:r>
          </a:p>
          <a:p>
            <a:r>
              <a:rPr lang="ru-RU" sz="2000" dirty="0" smtClean="0"/>
              <a:t>Определить значимые предприятия в </a:t>
            </a:r>
            <a:r>
              <a:rPr lang="ru-RU" sz="2000" dirty="0" smtClean="0">
                <a:solidFill>
                  <a:srgbClr val="4291A4"/>
                </a:solidFill>
              </a:rPr>
              <a:t>отраслевом и региональном разрезе</a:t>
            </a:r>
            <a:r>
              <a:rPr lang="ru-RU" sz="2000" dirty="0" smtClean="0"/>
              <a:t> и предложить способы </a:t>
            </a:r>
            <a:r>
              <a:rPr lang="ru-RU" sz="2000" dirty="0" smtClean="0">
                <a:solidFill>
                  <a:srgbClr val="4291A4"/>
                </a:solidFill>
              </a:rPr>
              <a:t>прогнозирования их</a:t>
            </a:r>
            <a:r>
              <a:rPr lang="ru-RU" sz="2000" dirty="0" smtClean="0"/>
              <a:t> развития</a:t>
            </a:r>
          </a:p>
          <a:p>
            <a:pPr marL="0" indent="0">
              <a:buNone/>
            </a:pPr>
            <a:r>
              <a:rPr lang="ru-RU" sz="2000" b="1" dirty="0" smtClean="0">
                <a:solidFill>
                  <a:srgbClr val="008080"/>
                </a:solidFill>
              </a:rPr>
              <a:t>3. Развитие доступной статистики</a:t>
            </a:r>
          </a:p>
          <a:p>
            <a:r>
              <a:rPr lang="ru-RU" sz="2000" dirty="0"/>
              <a:t>Предоставить </a:t>
            </a:r>
            <a:r>
              <a:rPr lang="ru-RU" sz="2000" dirty="0">
                <a:solidFill>
                  <a:srgbClr val="4291A4"/>
                </a:solidFill>
              </a:rPr>
              <a:t>чистый набор данных по отчетности </a:t>
            </a:r>
            <a:r>
              <a:rPr lang="ru-RU" sz="2000" dirty="0"/>
              <a:t>и средства доступа к нему</a:t>
            </a:r>
          </a:p>
          <a:p>
            <a:r>
              <a:rPr lang="ru-RU" sz="2000" dirty="0"/>
              <a:t>Предоставить </a:t>
            </a:r>
            <a:r>
              <a:rPr lang="ru-RU" sz="2000" dirty="0">
                <a:solidFill>
                  <a:srgbClr val="6899A2"/>
                </a:solidFill>
              </a:rPr>
              <a:t>дополнительные </a:t>
            </a:r>
            <a:r>
              <a:rPr lang="ru-RU" sz="2000" dirty="0" smtClean="0">
                <a:solidFill>
                  <a:srgbClr val="6899A2"/>
                </a:solidFill>
              </a:rPr>
              <a:t>наборы данных </a:t>
            </a:r>
            <a:r>
              <a:rPr lang="ru-RU" sz="2000" dirty="0" smtClean="0"/>
              <a:t>в </a:t>
            </a:r>
            <a:r>
              <a:rPr lang="ru-RU" sz="2000" dirty="0" err="1" smtClean="0"/>
              <a:t>машинночитаемом</a:t>
            </a:r>
            <a:r>
              <a:rPr lang="ru-RU" sz="2000" dirty="0" smtClean="0"/>
              <a:t> виде</a:t>
            </a:r>
            <a:endParaRPr lang="ru-RU" sz="2000" dirty="0"/>
          </a:p>
          <a:p>
            <a:pPr marL="0" indent="0">
              <a:buNone/>
            </a:pPr>
            <a:endParaRPr lang="ru-RU" sz="2000" dirty="0" smtClean="0"/>
          </a:p>
          <a:p>
            <a:pPr marL="0" indent="0">
              <a:buNone/>
            </a:pPr>
            <a:endParaRPr lang="ru-RU" sz="2000" dirty="0"/>
          </a:p>
          <a:p>
            <a:pPr marL="0" indent="0">
              <a:buNone/>
            </a:pPr>
            <a:endParaRPr lang="ru-RU" sz="2000" dirty="0" smtClean="0"/>
          </a:p>
          <a:p>
            <a:pPr marL="0" indent="0">
              <a:buNone/>
            </a:pPr>
            <a:endParaRPr lang="ru-RU" sz="2000" dirty="0"/>
          </a:p>
        </p:txBody>
      </p:sp>
    </p:spTree>
    <p:extLst>
      <p:ext uri="{BB962C8B-B14F-4D97-AF65-F5344CB8AC3E}">
        <p14:creationId xmlns:p14="http://schemas.microsoft.com/office/powerpoint/2010/main" val="106402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6" name="Прямоугольник 5"/>
          <p:cNvSpPr/>
          <p:nvPr/>
        </p:nvSpPr>
        <p:spPr>
          <a:xfrm>
            <a:off x="635000" y="725488"/>
            <a:ext cx="5207000" cy="2374900"/>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smtClean="0"/>
              <a:t>Распределения </a:t>
            </a:r>
            <a:r>
              <a:rPr lang="ru-RU" sz="5400" dirty="0" err="1" smtClean="0"/>
              <a:t>фин.показателей</a:t>
            </a:r>
            <a:endParaRPr lang="ru-RU" sz="5400" dirty="0"/>
          </a:p>
        </p:txBody>
      </p:sp>
      <p:sp>
        <p:nvSpPr>
          <p:cNvPr id="8" name="Прямоугольник 7"/>
          <p:cNvSpPr/>
          <p:nvPr/>
        </p:nvSpPr>
        <p:spPr>
          <a:xfrm>
            <a:off x="6286500" y="725488"/>
            <a:ext cx="5130800" cy="2374900"/>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smtClean="0"/>
              <a:t>«Карта бизнеса»</a:t>
            </a:r>
            <a:endParaRPr lang="ru-RU" sz="5400" dirty="0"/>
          </a:p>
        </p:txBody>
      </p:sp>
      <p:sp>
        <p:nvSpPr>
          <p:cNvPr id="9" name="Прямоугольник 8"/>
          <p:cNvSpPr/>
          <p:nvPr/>
        </p:nvSpPr>
        <p:spPr>
          <a:xfrm>
            <a:off x="635000" y="3709988"/>
            <a:ext cx="5207000" cy="2374900"/>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ru-RU" sz="5400" dirty="0" smtClean="0"/>
              <a:t>Инвестиции в основной капитал</a:t>
            </a:r>
            <a:endParaRPr lang="ru-RU" sz="5400" dirty="0"/>
          </a:p>
        </p:txBody>
      </p:sp>
      <p:sp>
        <p:nvSpPr>
          <p:cNvPr id="10" name="Прямоугольник 9"/>
          <p:cNvSpPr/>
          <p:nvPr/>
        </p:nvSpPr>
        <p:spPr>
          <a:xfrm>
            <a:off x="6337300" y="3709988"/>
            <a:ext cx="5207000" cy="2374900"/>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a:t>?</a:t>
            </a:r>
            <a:endParaRPr lang="ru-RU" sz="5400" dirty="0"/>
          </a:p>
        </p:txBody>
      </p:sp>
    </p:spTree>
    <p:extLst>
      <p:ext uri="{BB962C8B-B14F-4D97-AF65-F5344CB8AC3E}">
        <p14:creationId xmlns:p14="http://schemas.microsoft.com/office/powerpoint/2010/main" val="73037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6600" y="149225"/>
            <a:ext cx="10515600" cy="1325563"/>
          </a:xfrm>
        </p:spPr>
        <p:txBody>
          <a:bodyPr/>
          <a:lstStyle/>
          <a:p>
            <a:r>
              <a:rPr lang="ru-RU" b="1" dirty="0" smtClean="0">
                <a:solidFill>
                  <a:srgbClr val="008080"/>
                </a:solidFill>
              </a:rPr>
              <a:t>Скрытые мотивы</a:t>
            </a:r>
            <a:endParaRPr lang="ru-RU" b="1" dirty="0">
              <a:solidFill>
                <a:srgbClr val="008080"/>
              </a:solidFill>
            </a:endParaRPr>
          </a:p>
        </p:txBody>
      </p:sp>
      <p:sp>
        <p:nvSpPr>
          <p:cNvPr id="3" name="Объект 2"/>
          <p:cNvSpPr>
            <a:spLocks noGrp="1"/>
          </p:cNvSpPr>
          <p:nvPr>
            <p:ph idx="1"/>
          </p:nvPr>
        </p:nvSpPr>
        <p:spPr>
          <a:xfrm>
            <a:off x="736600" y="1190624"/>
            <a:ext cx="10972800" cy="4575175"/>
          </a:xfrm>
        </p:spPr>
        <p:txBody>
          <a:bodyPr>
            <a:noAutofit/>
          </a:bodyPr>
          <a:lstStyle/>
          <a:p>
            <a:pPr marL="514350" indent="-514350">
              <a:buFont typeface="+mj-lt"/>
              <a:buAutoNum type="arabicPeriod"/>
            </a:pPr>
            <a:r>
              <a:rPr lang="ru-RU" sz="2400" dirty="0" smtClean="0"/>
              <a:t>Дописать и </a:t>
            </a:r>
            <a:r>
              <a:rPr lang="ru-RU" sz="2400" dirty="0" err="1" smtClean="0"/>
              <a:t>потестировать</a:t>
            </a:r>
            <a:r>
              <a:rPr lang="ru-RU" sz="2400" dirty="0" smtClean="0"/>
              <a:t> библиотеку доступа и фильтры данных </a:t>
            </a:r>
          </a:p>
          <a:p>
            <a:pPr marL="514350" indent="-514350">
              <a:buFont typeface="+mj-lt"/>
              <a:buAutoNum type="arabicPeriod"/>
            </a:pPr>
            <a:r>
              <a:rPr lang="ru-RU" sz="2400" dirty="0" smtClean="0"/>
              <a:t>Сделать платное бесплатным, сложное доступным</a:t>
            </a:r>
          </a:p>
          <a:p>
            <a:pPr marL="514350" indent="-514350">
              <a:buFont typeface="+mj-lt"/>
              <a:buAutoNum type="arabicPeriod"/>
            </a:pPr>
            <a:r>
              <a:rPr lang="ru-RU" sz="2400" dirty="0" smtClean="0"/>
              <a:t>Заставить себя разобрать смежную статистику </a:t>
            </a:r>
          </a:p>
          <a:p>
            <a:pPr marL="514350" indent="-514350">
              <a:buFont typeface="+mj-lt"/>
              <a:buAutoNum type="arabicPeriod"/>
            </a:pPr>
            <a:r>
              <a:rPr lang="ru-RU" sz="2400" dirty="0" smtClean="0"/>
              <a:t>Повторить, что помнишь из </a:t>
            </a:r>
            <a:r>
              <a:rPr lang="ru-RU" sz="2400" dirty="0" err="1" smtClean="0"/>
              <a:t>корпфина</a:t>
            </a:r>
            <a:r>
              <a:rPr lang="ru-RU" sz="2400" dirty="0" smtClean="0"/>
              <a:t>, поискать что есть нового </a:t>
            </a:r>
          </a:p>
          <a:p>
            <a:pPr marL="514350" indent="-514350">
              <a:buFont typeface="+mj-lt"/>
              <a:buAutoNum type="arabicPeriod"/>
            </a:pPr>
            <a:r>
              <a:rPr lang="ru-RU" sz="2400" dirty="0" smtClean="0"/>
              <a:t>Может быть пригодится макро и отраслевой анализ?</a:t>
            </a:r>
          </a:p>
          <a:p>
            <a:pPr marL="514350" indent="-514350">
              <a:buFont typeface="+mj-lt"/>
              <a:buAutoNum type="arabicPeriod"/>
            </a:pPr>
            <a:r>
              <a:rPr lang="ru-RU" sz="2400" dirty="0" smtClean="0"/>
              <a:t>Запихнуть много всего на один график</a:t>
            </a:r>
          </a:p>
          <a:p>
            <a:pPr marL="514350" indent="-514350">
              <a:buFont typeface="+mj-lt"/>
              <a:buAutoNum type="arabicPeriod"/>
            </a:pPr>
            <a:r>
              <a:rPr lang="ru-RU" sz="2400" dirty="0"/>
              <a:t>Научиться верстать </a:t>
            </a:r>
            <a:r>
              <a:rPr lang="en-US" sz="2400" dirty="0"/>
              <a:t>pdf </a:t>
            </a:r>
            <a:r>
              <a:rPr lang="ru-RU" sz="2400" dirty="0"/>
              <a:t>одним </a:t>
            </a:r>
            <a:r>
              <a:rPr lang="en-US" sz="2400" dirty="0" smtClean="0"/>
              <a:t>make</a:t>
            </a:r>
            <a:endParaRPr lang="ru-RU" sz="2400" dirty="0" smtClean="0"/>
          </a:p>
          <a:p>
            <a:pPr marL="514350" indent="-514350">
              <a:buFont typeface="+mj-lt"/>
              <a:buAutoNum type="arabicPeriod"/>
            </a:pPr>
            <a:r>
              <a:rPr lang="ru-RU" sz="2400" dirty="0" smtClean="0"/>
              <a:t>Подобрать хорошую форму распространения данных</a:t>
            </a:r>
            <a:endParaRPr lang="ru-RU" sz="2400" dirty="0"/>
          </a:p>
          <a:p>
            <a:pPr marL="514350" indent="-514350">
              <a:buFont typeface="+mj-lt"/>
              <a:buAutoNum type="arabicPeriod"/>
            </a:pPr>
            <a:r>
              <a:rPr lang="ru-RU" sz="2400" dirty="0" smtClean="0"/>
              <a:t>Обкатать курс на будущее</a:t>
            </a:r>
          </a:p>
          <a:p>
            <a:pPr marL="514350" indent="-514350">
              <a:buFont typeface="+mj-lt"/>
              <a:buAutoNum type="arabicPeriod"/>
            </a:pPr>
            <a:r>
              <a:rPr lang="ru-RU" sz="2400" dirty="0" smtClean="0"/>
              <a:t>Попробовать командный проект на основе </a:t>
            </a:r>
            <a:r>
              <a:rPr lang="en-US" sz="2400" dirty="0" err="1" smtClean="0"/>
              <a:t>github</a:t>
            </a:r>
            <a:endParaRPr lang="ru-RU" sz="2400" dirty="0" smtClean="0"/>
          </a:p>
          <a:p>
            <a:pPr marL="514350" indent="-514350">
              <a:buFont typeface="+mj-lt"/>
              <a:buAutoNum type="arabicPeriod"/>
            </a:pPr>
            <a:r>
              <a:rPr lang="ru-RU" sz="2400" dirty="0" smtClean="0"/>
              <a:t>Узнать спрос в сфере анализа предприятий</a:t>
            </a:r>
            <a:endParaRPr lang="en-US" sz="2400" dirty="0" smtClean="0"/>
          </a:p>
          <a:p>
            <a:endParaRPr lang="ru-RU" sz="2400" dirty="0" smtClean="0"/>
          </a:p>
        </p:txBody>
      </p:sp>
    </p:spTree>
    <p:extLst>
      <p:ext uri="{BB962C8B-B14F-4D97-AF65-F5344CB8AC3E}">
        <p14:creationId xmlns:p14="http://schemas.microsoft.com/office/powerpoint/2010/main" val="50251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195755" y="3230850"/>
            <a:ext cx="2836984" cy="16840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800" dirty="0"/>
              <a:t>Данные</a:t>
            </a:r>
            <a:endParaRPr lang="ru-RU" sz="4800" dirty="0"/>
          </a:p>
        </p:txBody>
      </p:sp>
      <p:sp>
        <p:nvSpPr>
          <p:cNvPr id="8" name="Прямоугольник 7"/>
          <p:cNvSpPr/>
          <p:nvPr/>
        </p:nvSpPr>
        <p:spPr>
          <a:xfrm>
            <a:off x="4597400" y="2281388"/>
            <a:ext cx="2667000" cy="1880576"/>
          </a:xfrm>
          <a:prstGeom prst="rect">
            <a:avLst/>
          </a:prstGeom>
          <a:solidFill>
            <a:srgbClr val="68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800" dirty="0" smtClean="0"/>
              <a:t>Анализ</a:t>
            </a:r>
            <a:endParaRPr lang="ru-RU" sz="2000" dirty="0" smtClean="0"/>
          </a:p>
          <a:p>
            <a:pPr marL="685800" indent="-685800" algn="ctr">
              <a:buFont typeface="Arial" panose="020B0604020202020204" pitchFamily="34" charset="0"/>
              <a:buChar char="•"/>
            </a:pPr>
            <a:endParaRPr lang="ru-RU" sz="5400" dirty="0"/>
          </a:p>
        </p:txBody>
      </p:sp>
      <p:sp>
        <p:nvSpPr>
          <p:cNvPr id="10" name="Прямоугольник 9"/>
          <p:cNvSpPr/>
          <p:nvPr/>
        </p:nvSpPr>
        <p:spPr>
          <a:xfrm>
            <a:off x="4360985" y="924851"/>
            <a:ext cx="3141786" cy="114044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400" dirty="0" smtClean="0"/>
              <a:t>Проблема</a:t>
            </a:r>
            <a:endParaRPr lang="ru-RU" sz="5400" dirty="0"/>
          </a:p>
        </p:txBody>
      </p:sp>
      <p:sp>
        <p:nvSpPr>
          <p:cNvPr id="11" name="Прямоугольник 10"/>
          <p:cNvSpPr/>
          <p:nvPr/>
        </p:nvSpPr>
        <p:spPr>
          <a:xfrm>
            <a:off x="7831017" y="1435101"/>
            <a:ext cx="3282458" cy="1526530"/>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b="1" dirty="0" smtClean="0">
                <a:solidFill>
                  <a:srgbClr val="4291A4"/>
                </a:solidFill>
              </a:rPr>
              <a:t>Текст</a:t>
            </a:r>
            <a:endParaRPr lang="ru-RU" sz="5400" b="1" dirty="0">
              <a:solidFill>
                <a:srgbClr val="4291A4"/>
              </a:solidFill>
            </a:endParaRPr>
          </a:p>
        </p:txBody>
      </p:sp>
      <p:sp>
        <p:nvSpPr>
          <p:cNvPr id="12" name="Прямоугольник 11"/>
          <p:cNvSpPr/>
          <p:nvPr/>
        </p:nvSpPr>
        <p:spPr>
          <a:xfrm>
            <a:off x="7831017" y="3230851"/>
            <a:ext cx="3282458" cy="1684049"/>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b="1" dirty="0">
                <a:solidFill>
                  <a:srgbClr val="4291A4"/>
                </a:solidFill>
              </a:rPr>
              <a:t>Картинки</a:t>
            </a:r>
          </a:p>
        </p:txBody>
      </p:sp>
      <p:sp>
        <p:nvSpPr>
          <p:cNvPr id="15" name="Прямоугольник 14"/>
          <p:cNvSpPr/>
          <p:nvPr/>
        </p:nvSpPr>
        <p:spPr>
          <a:xfrm>
            <a:off x="4360985" y="4378053"/>
            <a:ext cx="3141786" cy="10873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400" dirty="0"/>
              <a:t>Решение</a:t>
            </a:r>
            <a:endParaRPr lang="ru-RU" sz="4400" dirty="0"/>
          </a:p>
        </p:txBody>
      </p:sp>
      <p:sp>
        <p:nvSpPr>
          <p:cNvPr id="9" name="Прямоугольник 8"/>
          <p:cNvSpPr/>
          <p:nvPr/>
        </p:nvSpPr>
        <p:spPr>
          <a:xfrm>
            <a:off x="1195756" y="5734589"/>
            <a:ext cx="9917720" cy="7216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dirty="0"/>
              <a:t>Предыдущие исследования</a:t>
            </a:r>
            <a:endParaRPr lang="ru-RU" sz="3600" dirty="0"/>
          </a:p>
        </p:txBody>
      </p:sp>
      <p:sp>
        <p:nvSpPr>
          <p:cNvPr id="13" name="Прямоугольник 12"/>
          <p:cNvSpPr/>
          <p:nvPr/>
        </p:nvSpPr>
        <p:spPr>
          <a:xfrm>
            <a:off x="1176706" y="1435100"/>
            <a:ext cx="2836984" cy="15265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800" dirty="0"/>
              <a:t>Теория</a:t>
            </a:r>
            <a:endParaRPr lang="ru-RU" sz="4800" dirty="0"/>
          </a:p>
        </p:txBody>
      </p:sp>
      <p:sp>
        <p:nvSpPr>
          <p:cNvPr id="2" name="TextBox 1"/>
          <p:cNvSpPr txBox="1"/>
          <p:nvPr/>
        </p:nvSpPr>
        <p:spPr>
          <a:xfrm>
            <a:off x="4639409" y="3088631"/>
            <a:ext cx="2624991" cy="880241"/>
          </a:xfrm>
          <a:prstGeom prst="rect">
            <a:avLst/>
          </a:prstGeom>
          <a:noFill/>
        </p:spPr>
        <p:txBody>
          <a:bodyPr wrap="square" rtlCol="0">
            <a:spAutoFit/>
          </a:bodyPr>
          <a:lstStyle/>
          <a:p>
            <a:pPr marL="177800" indent="-177800">
              <a:lnSpc>
                <a:spcPct val="80000"/>
              </a:lnSpc>
              <a:buFont typeface="Arial" panose="020B0604020202020204" pitchFamily="34" charset="0"/>
              <a:buChar char="•"/>
            </a:pPr>
            <a:r>
              <a:rPr lang="ru-RU" sz="1600" dirty="0" smtClean="0">
                <a:solidFill>
                  <a:schemeClr val="bg1"/>
                </a:solidFill>
              </a:rPr>
              <a:t>модель</a:t>
            </a:r>
          </a:p>
          <a:p>
            <a:pPr marL="177800" indent="-177800">
              <a:lnSpc>
                <a:spcPct val="80000"/>
              </a:lnSpc>
              <a:buFont typeface="Arial" panose="020B0604020202020204" pitchFamily="34" charset="0"/>
              <a:buChar char="•"/>
            </a:pPr>
            <a:r>
              <a:rPr lang="ru-RU" sz="1600" dirty="0" smtClean="0">
                <a:solidFill>
                  <a:schemeClr val="bg1"/>
                </a:solidFill>
              </a:rPr>
              <a:t>методы оценки</a:t>
            </a:r>
          </a:p>
          <a:p>
            <a:pPr marL="177800" indent="-177800">
              <a:lnSpc>
                <a:spcPct val="80000"/>
              </a:lnSpc>
              <a:buFont typeface="Arial" panose="020B0604020202020204" pitchFamily="34" charset="0"/>
              <a:buChar char="•"/>
            </a:pPr>
            <a:r>
              <a:rPr lang="ru-RU" sz="1600" dirty="0" smtClean="0">
                <a:solidFill>
                  <a:schemeClr val="bg1"/>
                </a:solidFill>
              </a:rPr>
              <a:t>новые закономерности</a:t>
            </a:r>
          </a:p>
          <a:p>
            <a:pPr marL="177800" indent="-177800">
              <a:lnSpc>
                <a:spcPct val="80000"/>
              </a:lnSpc>
              <a:buFont typeface="Arial" panose="020B0604020202020204" pitchFamily="34" charset="0"/>
              <a:buChar char="•"/>
            </a:pPr>
            <a:r>
              <a:rPr lang="ru-RU" sz="1600" dirty="0" smtClean="0">
                <a:solidFill>
                  <a:schemeClr val="bg1"/>
                </a:solidFill>
              </a:rPr>
              <a:t>критерии качества</a:t>
            </a:r>
            <a:endParaRPr lang="ru-RU" sz="1600" dirty="0">
              <a:solidFill>
                <a:schemeClr val="bg1"/>
              </a:solidFill>
            </a:endParaRPr>
          </a:p>
        </p:txBody>
      </p:sp>
      <p:sp>
        <p:nvSpPr>
          <p:cNvPr id="14" name="Заголовок 1"/>
          <p:cNvSpPr>
            <a:spLocks noGrp="1"/>
          </p:cNvSpPr>
          <p:nvPr>
            <p:ph type="title"/>
          </p:nvPr>
        </p:nvSpPr>
        <p:spPr>
          <a:xfrm>
            <a:off x="1054100" y="127194"/>
            <a:ext cx="10515600" cy="775626"/>
          </a:xfrm>
        </p:spPr>
        <p:txBody>
          <a:bodyPr/>
          <a:lstStyle/>
          <a:p>
            <a:r>
              <a:rPr lang="ru-RU" b="1" dirty="0" smtClean="0">
                <a:solidFill>
                  <a:srgbClr val="008080"/>
                </a:solidFill>
              </a:rPr>
              <a:t>Составляющие проекта</a:t>
            </a:r>
            <a:endParaRPr lang="ru-RU" b="1" dirty="0">
              <a:solidFill>
                <a:srgbClr val="008080"/>
              </a:solidFill>
            </a:endParaRPr>
          </a:p>
        </p:txBody>
      </p:sp>
    </p:spTree>
    <p:extLst>
      <p:ext uri="{BB962C8B-B14F-4D97-AF65-F5344CB8AC3E}">
        <p14:creationId xmlns:p14="http://schemas.microsoft.com/office/powerpoint/2010/main" val="3958720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rotWithShape="1">
          <a:blip r:embed="rId2"/>
          <a:srcRect l="28205" t="29658" r="35641" b="28405"/>
          <a:stretch/>
        </p:blipFill>
        <p:spPr>
          <a:xfrm>
            <a:off x="1125416" y="365125"/>
            <a:ext cx="10228384" cy="6673841"/>
          </a:xfrm>
          <a:prstGeom prst="rect">
            <a:avLst/>
          </a:prstGeom>
        </p:spPr>
      </p:pic>
      <p:sp>
        <p:nvSpPr>
          <p:cNvPr id="5" name="Прямоугольник 4"/>
          <p:cNvSpPr/>
          <p:nvPr/>
        </p:nvSpPr>
        <p:spPr>
          <a:xfrm>
            <a:off x="6780855" y="194181"/>
            <a:ext cx="5210850" cy="769441"/>
          </a:xfrm>
          <a:prstGeom prst="rect">
            <a:avLst/>
          </a:prstGeom>
        </p:spPr>
        <p:txBody>
          <a:bodyPr wrap="none">
            <a:spAutoFit/>
          </a:bodyPr>
          <a:lstStyle/>
          <a:p>
            <a:r>
              <a:rPr lang="en-US" sz="4400" dirty="0" smtClean="0"/>
              <a:t>https://goo.gl/iSSwDy</a:t>
            </a:r>
            <a:endParaRPr lang="ru-RU" sz="4400" dirty="0"/>
          </a:p>
        </p:txBody>
      </p:sp>
    </p:spTree>
    <p:extLst>
      <p:ext uri="{BB962C8B-B14F-4D97-AF65-F5344CB8AC3E}">
        <p14:creationId xmlns:p14="http://schemas.microsoft.com/office/powerpoint/2010/main" val="2978181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817</Words>
  <Application>Microsoft Office PowerPoint</Application>
  <PresentationFormat>Широкоэкранный</PresentationFormat>
  <Paragraphs>172</Paragraphs>
  <Slides>22</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Calibri</vt:lpstr>
      <vt:lpstr>Calibri Light</vt:lpstr>
      <vt:lpstr>Nirmala UI</vt:lpstr>
      <vt:lpstr>Тема Office</vt:lpstr>
      <vt:lpstr>Презентация PowerPoint</vt:lpstr>
      <vt:lpstr>Дизайн исследования</vt:lpstr>
      <vt:lpstr>Точно будет</vt:lpstr>
      <vt:lpstr>Более и менее известные вопросы</vt:lpstr>
      <vt:lpstr>Составляющие проекта</vt:lpstr>
      <vt:lpstr>Презентация PowerPoint</vt:lpstr>
      <vt:lpstr>Скрытые мотивы</vt:lpstr>
      <vt:lpstr>Составляющие проекта</vt:lpstr>
      <vt:lpstr>Презентация PowerPoint</vt:lpstr>
      <vt:lpstr>Презентация PowerPoint</vt:lpstr>
      <vt:lpstr>Дизайн исследования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 чем корпоративные финансы</vt:lpstr>
      <vt:lpstr>Презентация PowerPoint</vt:lpstr>
    </vt:vector>
  </TitlesOfParts>
  <Company>Внешэкономбанк</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Программа и задачи курса</dc:title>
  <dc:creator>Погребняк Евгений Владимирович</dc:creator>
  <cp:lastModifiedBy>Погребняк Евгений Владимирович</cp:lastModifiedBy>
  <cp:revision>36</cp:revision>
  <dcterms:created xsi:type="dcterms:W3CDTF">2018-09-20T11:20:46Z</dcterms:created>
  <dcterms:modified xsi:type="dcterms:W3CDTF">2018-09-21T11:55:00Z</dcterms:modified>
</cp:coreProperties>
</file>