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8" r:id="rId4"/>
    <p:sldId id="266" r:id="rId5"/>
    <p:sldId id="267" r:id="rId6"/>
    <p:sldId id="269" r:id="rId7"/>
    <p:sldId id="268" r:id="rId8"/>
    <p:sldId id="260" r:id="rId9"/>
    <p:sldId id="270" r:id="rId10"/>
    <p:sldId id="271" r:id="rId11"/>
    <p:sldId id="272" r:id="rId12"/>
    <p:sldId id="262" r:id="rId13"/>
    <p:sldId id="273" r:id="rId14"/>
    <p:sldId id="261" r:id="rId15"/>
    <p:sldId id="274" r:id="rId16"/>
    <p:sldId id="275" r:id="rId17"/>
    <p:sldId id="276" r:id="rId18"/>
    <p:sldId id="277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4D0"/>
    <a:srgbClr val="00FFFF"/>
    <a:srgbClr val="5690AE"/>
    <a:srgbClr val="73B7D5"/>
    <a:srgbClr val="0A0E13"/>
    <a:srgbClr val="DAE3F3"/>
    <a:srgbClr val="070705"/>
    <a:srgbClr val="090909"/>
    <a:srgbClr val="1A4C68"/>
    <a:srgbClr val="080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8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2232" y="66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D022C-1705-4297-9710-1173ADB74393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BD314-7A4C-4D8E-BE00-14C75362B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9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548A-9571-45C1-B104-77F91D0336E2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9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F4EF-C9E4-4E43-8695-5C238ADA0654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53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FF09-56B4-436A-9811-7AD791B9EDF1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1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0338-6E7B-4C65-9A93-D6537C8ADC1B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5884-792F-4D53-9E2B-BB33247CF7EC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A14D-C709-4538-B592-DCF988548140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6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3A16-1640-4159-8176-5F423DA4D3AC}" type="datetime1">
              <a:rPr lang="pt-BR" smtClean="0"/>
              <a:t>16/06/2024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0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F54E-BDC0-4733-BEB4-1B00A48C9C4A}" type="datetime1">
              <a:rPr lang="pt-BR" smtClean="0"/>
              <a:t>16/06/2024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0253-D2CB-48DC-B728-01860FF7ECEF}" type="datetime1">
              <a:rPr lang="pt-BR" smtClean="0"/>
              <a:t>16/06/2024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7EB6-CE89-4F59-A745-A778D2B1FD44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2BD0-0F84-4A1E-9CFD-54DF15BC8113}" type="datetime1">
              <a:rPr lang="pt-BR" smtClean="0"/>
              <a:t>16/06/2024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2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DB2B-8CE2-442F-B888-99CA5B72B96A}" type="datetime1">
              <a:rPr lang="pt-BR" smtClean="0"/>
              <a:t>16/06/2024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Além do ChatGPT_Rubia Fagundes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A54A-9F6C-414E-83BA-B0FD61218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ru-fagundes/Criando_um_Ebook_com_I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hyperlink" Target="https://electronicamade.com/como-influenciaran-las-ia-a-la-ciberseguridad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D8260A5-B84C-AACB-264E-B957A2BDBA6B}"/>
              </a:ext>
            </a:extLst>
          </p:cNvPr>
          <p:cNvSpPr/>
          <p:nvPr/>
        </p:nvSpPr>
        <p:spPr>
          <a:xfrm>
            <a:off x="-193964" y="1856509"/>
            <a:ext cx="9795164" cy="1163782"/>
          </a:xfrm>
          <a:prstGeom prst="rect">
            <a:avLst/>
          </a:prstGeom>
          <a:solidFill>
            <a:srgbClr val="5690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8" name="Fundo">
            <a:extLst>
              <a:ext uri="{FF2B5EF4-FFF2-40B4-BE49-F238E27FC236}">
                <a16:creationId xmlns:a16="http://schemas.microsoft.com/office/drawing/2014/main" id="{2D0C7555-51C3-BE4A-7FBF-017D74AC885B}"/>
              </a:ext>
            </a:extLst>
          </p:cNvPr>
          <p:cNvSpPr/>
          <p:nvPr/>
        </p:nvSpPr>
        <p:spPr>
          <a:xfrm>
            <a:off x="-193964" y="0"/>
            <a:ext cx="9795164" cy="12801600"/>
          </a:xfrm>
          <a:prstGeom prst="rect">
            <a:avLst/>
          </a:prstGeom>
          <a:solidFill>
            <a:srgbClr val="070705"/>
          </a:solidFill>
          <a:ln>
            <a:solidFill>
              <a:srgbClr val="0808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ffectLst>
                  <a:glow rad="127000">
                    <a:srgbClr val="73B7D5"/>
                  </a:glow>
                </a:effectLst>
              </a:rPr>
              <a:t>Todo</a:t>
            </a:r>
          </a:p>
        </p:txBody>
      </p:sp>
      <p:pic>
        <p:nvPicPr>
          <p:cNvPr id="7" name="IA_img">
            <a:extLst>
              <a:ext uri="{FF2B5EF4-FFF2-40B4-BE49-F238E27FC236}">
                <a16:creationId xmlns:a16="http://schemas.microsoft.com/office/drawing/2014/main" id="{2079730F-9F33-218E-3314-823B85BF34C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4"/>
          <a:stretch/>
        </p:blipFill>
        <p:spPr>
          <a:xfrm>
            <a:off x="-193963" y="2330258"/>
            <a:ext cx="9822872" cy="10471342"/>
          </a:xfrm>
        </p:spPr>
      </p:pic>
      <p:sp>
        <p:nvSpPr>
          <p:cNvPr id="14" name="Sub-título">
            <a:extLst>
              <a:ext uri="{FF2B5EF4-FFF2-40B4-BE49-F238E27FC236}">
                <a16:creationId xmlns:a16="http://schemas.microsoft.com/office/drawing/2014/main" id="{C7BF87DA-67D8-9CAB-83C6-D64175FD52FB}"/>
              </a:ext>
            </a:extLst>
          </p:cNvPr>
          <p:cNvSpPr txBox="1"/>
          <p:nvPr/>
        </p:nvSpPr>
        <p:spPr>
          <a:xfrm>
            <a:off x="-164467" y="1779852"/>
            <a:ext cx="9822873" cy="584775"/>
          </a:xfrm>
          <a:prstGeom prst="rect">
            <a:avLst/>
          </a:prstGeom>
          <a:solidFill>
            <a:srgbClr val="73B7D5"/>
          </a:solidFill>
          <a:ln>
            <a:noFill/>
          </a:ln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3200" dirty="0">
                <a:ln w="0">
                  <a:solidFill>
                    <a:srgbClr val="0A0E13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Desvende o Universo da IA</a:t>
            </a:r>
            <a:endParaRPr lang="pt-BR" sz="2900" dirty="0">
              <a:ln w="0">
                <a:solidFill>
                  <a:srgbClr val="0A0E13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3" name="Título">
            <a:extLst>
              <a:ext uri="{FF2B5EF4-FFF2-40B4-BE49-F238E27FC236}">
                <a16:creationId xmlns:a16="http://schemas.microsoft.com/office/drawing/2014/main" id="{AF7B6831-FF73-EB7D-0BFF-A48013108254}"/>
              </a:ext>
            </a:extLst>
          </p:cNvPr>
          <p:cNvSpPr txBox="1"/>
          <p:nvPr/>
        </p:nvSpPr>
        <p:spPr>
          <a:xfrm>
            <a:off x="353291" y="634073"/>
            <a:ext cx="889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977900">
                    <a:srgbClr val="6AB4D0"/>
                  </a:glow>
                </a:effectLst>
                <a:latin typeface="Britannic Bold" panose="020B0903060703020204" pitchFamily="34" charset="0"/>
                <a:ea typeface="Yu Gothic UI Semibold" panose="020B0700000000000000" pitchFamily="34" charset="-128"/>
              </a:rPr>
              <a:t>Além do ChatGPT</a:t>
            </a:r>
          </a:p>
        </p:txBody>
      </p:sp>
      <p:sp>
        <p:nvSpPr>
          <p:cNvPr id="18" name="Sub-título">
            <a:extLst>
              <a:ext uri="{FF2B5EF4-FFF2-40B4-BE49-F238E27FC236}">
                <a16:creationId xmlns:a16="http://schemas.microsoft.com/office/drawing/2014/main" id="{AA0A42BD-4C8C-28F9-48F8-9AEE4B1B25C0}"/>
              </a:ext>
            </a:extLst>
          </p:cNvPr>
          <p:cNvSpPr txBox="1"/>
          <p:nvPr/>
        </p:nvSpPr>
        <p:spPr>
          <a:xfrm>
            <a:off x="2244435" y="12245976"/>
            <a:ext cx="5043055" cy="584775"/>
          </a:xfrm>
          <a:prstGeom prst="rect">
            <a:avLst/>
          </a:prstGeom>
          <a:solidFill>
            <a:srgbClr val="73B7D5">
              <a:alpha val="60000"/>
            </a:srgbClr>
          </a:solidFill>
          <a:ln>
            <a:noFill/>
          </a:ln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3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Rubia Fagundes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0B538ED5-8F28-2B9C-2C66-EED1967B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3CFFCF3D-D009-9E48-6A5F-EE875A25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95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C5D1CA84-9C55-B996-6AB6-E4EC7635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871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Marketing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Análise de dados:</a:t>
            </a:r>
            <a:r>
              <a:rPr lang="pt-BR" sz="2400" dirty="0"/>
              <a:t> A IA está transformando o marketing com a análise de grandes volumes de dados para entender o comportamento do consumidor. O Google </a:t>
            </a:r>
            <a:r>
              <a:rPr lang="pt-BR" sz="2400" dirty="0" err="1"/>
              <a:t>Analytics</a:t>
            </a:r>
            <a:r>
              <a:rPr lang="pt-BR" sz="2400" dirty="0"/>
              <a:t>, por exemplo, utiliza algoritmos de IA para identificar padrões de navegação, interesses e preferências dos usuários, permitindo que empresas personalizem suas campanhas e ofertas de forma mais eficiente.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Arte e Entretenimento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Geração de imagens:</a:t>
            </a:r>
            <a:r>
              <a:rPr lang="pt-BR" sz="2400" dirty="0"/>
              <a:t> A IA generativa está revolucionando a arte e o entretenimento, com ferramentas como o DALL-E 2 permitindo a criação de imagens a partir de descrições textuais. Essa tecnologia permite que artistas, designers e criadores de conteúdo explorem novas formas de expressão e deem vida a suas ideias de maneira inovadora.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APLICANDO A IA NO SEU DIA A DIA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71A508-9A3C-3034-2149-88D2D511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6153-5179-58F4-193F-4C703F3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10</a:t>
            </a:fld>
            <a:endParaRPr lang="pt-BR"/>
          </a:p>
        </p:txBody>
      </p:sp>
      <p:pic>
        <p:nvPicPr>
          <p:cNvPr id="7" name="Picture 2" descr="Que Es Un Gif Banner - ejemplos de banners creativos">
            <a:extLst>
              <a:ext uri="{FF2B5EF4-FFF2-40B4-BE49-F238E27FC236}">
                <a16:creationId xmlns:a16="http://schemas.microsoft.com/office/drawing/2014/main" id="{77AD3BCA-AF82-5E1C-3DC6-FB2CEEC8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2E2D42-45DB-6923-9BBC-BB5114C0F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CF84C0BB-1361-00FE-AF7F-0DD4EB85392B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20A99CA8-5BF4-8BB2-13F3-CF092EC5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Finanças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Detecção de fraudes:</a:t>
            </a:r>
            <a:r>
              <a:rPr lang="pt-BR" sz="2400" dirty="0"/>
              <a:t> A IA desempenha um papel crucial na proteção contra fraudes financeiras. Algoritmos de aprendizado de máquina analisam grandes volumes de dados de transações em tempo real, identificando padrões suspeitos e alertando instituições financeiras sobre possíveis fraudes, ajudando a proteger os consumidores e prevenir perdas financeiras.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APLICANDO A IA NO SEU DIA A DIA</a:t>
            </a:r>
            <a:endParaRPr lang="pt-BR" sz="40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A29BE3E-DD79-654D-4F1C-ED1C853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31B6608-A98B-C14E-3050-9313D34F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11</a:t>
            </a:fld>
            <a:endParaRPr lang="pt-BR"/>
          </a:p>
        </p:txBody>
      </p:sp>
      <p:pic>
        <p:nvPicPr>
          <p:cNvPr id="9" name="Picture 2" descr="Que Es Un Gif Banner - ejemplos de banners creativos">
            <a:extLst>
              <a:ext uri="{FF2B5EF4-FFF2-40B4-BE49-F238E27FC236}">
                <a16:creationId xmlns:a16="http://schemas.microsoft.com/office/drawing/2014/main" id="{F480D441-B0DA-28B8-F376-EB5B2DE2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4" y="-132"/>
            <a:ext cx="8128082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12E616-D045-1FFF-C7DC-B79E7880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2" name="Seta: Divisa 11">
            <a:extLst>
              <a:ext uri="{FF2B5EF4-FFF2-40B4-BE49-F238E27FC236}">
                <a16:creationId xmlns:a16="http://schemas.microsoft.com/office/drawing/2014/main" id="{541376F8-0975-18D5-4B13-3813D0ACF161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4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CAA57A-68BF-286F-F665-684D622B077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11205B84-E844-DBA9-0A27-B807B3917B11}"/>
              </a:ext>
            </a:extLst>
          </p:cNvPr>
          <p:cNvSpPr txBox="1"/>
          <p:nvPr/>
        </p:nvSpPr>
        <p:spPr>
          <a:xfrm>
            <a:off x="320040" y="1631272"/>
            <a:ext cx="89611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6AB4D0"/>
                  </a:solidFill>
                </a:ln>
                <a:solidFill>
                  <a:srgbClr val="0A0E13"/>
                </a:solidFill>
                <a:latin typeface="Impact" panose="020B0806030902050204" pitchFamily="34" charset="0"/>
              </a:rPr>
              <a:t>03</a:t>
            </a:r>
            <a:endParaRPr lang="pt-BR" sz="9600" dirty="0">
              <a:ln>
                <a:solidFill>
                  <a:srgbClr val="6AB4D0"/>
                </a:solidFill>
              </a:ln>
              <a:solidFill>
                <a:srgbClr val="0A0E13"/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n>
                <a:solidFill>
                  <a:srgbClr val="00FFFF"/>
                </a:solidFill>
              </a:ln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972D247-FC5E-BE2D-4D18-CF9FC22B1A15}"/>
              </a:ext>
            </a:extLst>
          </p:cNvPr>
          <p:cNvSpPr txBox="1"/>
          <p:nvPr/>
        </p:nvSpPr>
        <p:spPr>
          <a:xfrm>
            <a:off x="320040" y="6205882"/>
            <a:ext cx="896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DICAS E TRUQUES PARA DOMINAR AS IA’S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CB190A-8D3B-BF52-0C29-6A46C1A39F13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rpo do texto">
            <a:extLst>
              <a:ext uri="{FF2B5EF4-FFF2-40B4-BE49-F238E27FC236}">
                <a16:creationId xmlns:a16="http://schemas.microsoft.com/office/drawing/2014/main" id="{6CD15C90-17A2-667A-26E5-8CB24E9F7A44}"/>
              </a:ext>
            </a:extLst>
          </p:cNvPr>
          <p:cNvSpPr txBox="1"/>
          <p:nvPr/>
        </p:nvSpPr>
        <p:spPr>
          <a:xfrm>
            <a:off x="689667" y="8939794"/>
            <a:ext cx="8221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Desvende os segredos para dominar as ferramentas de IA e extrair o máximo de seu potencial. Neste capítulo, você aprenderá dicas e truques valiosos para aprimorar suas habilidades, otimizar seus resultados e se tornar um verdadeiro mestre da inteligência artificial.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A80ABB5-6033-1065-7226-C12B079B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903793-3D63-8D65-8FA4-E6ECE04A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0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Que Es Un Gif Banner - ejemplos de banners creativos">
            <a:extLst>
              <a:ext uri="{FF2B5EF4-FFF2-40B4-BE49-F238E27FC236}">
                <a16:creationId xmlns:a16="http://schemas.microsoft.com/office/drawing/2014/main" id="{F9F421B4-CC8E-EECA-A426-E6CE29CB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533264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9273864E-0CEA-25CE-DEDE-194BF695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256" y="0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527805"/>
            <a:ext cx="8221866" cy="852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Prompt </a:t>
            </a:r>
            <a:r>
              <a:rPr lang="pt-BR" sz="3200" dirty="0" err="1"/>
              <a:t>Engineering</a:t>
            </a: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2400" b="1" dirty="0"/>
              <a:t>	</a:t>
            </a:r>
            <a:r>
              <a:rPr lang="pt-BR" sz="2400" dirty="0"/>
              <a:t> Aprenda a formular perguntas e instruções eficazes para obter os melhores resultados das ferramentas de IA.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Integração de Ferramentas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Combine diferentes ferramentas de IA para criar fluxos de trabalho personalizados e eficientes.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Personalização</a:t>
            </a:r>
            <a:r>
              <a:rPr lang="pt-B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Adapte as ferramentas de IA às suas necessidades e preferências, ajustando configurações e explorando recursos avançados.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Aprendizado Contínuo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Mantenha-se atualizado sobre as últimas novidades e tendências em IA, participando de comunidades online, lendo artigos e experimentando novas ferramentas.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DICAS E TRUQUES PARA DOMINAR AS FERRAMENTAS DE IA</a:t>
            </a:r>
            <a:endParaRPr lang="pt-BR" sz="40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D8123B3-E825-BFF1-6F2B-01B8901C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B8997E9-AEC3-2757-9218-3C16E4A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13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97271CC-D820-BC8C-66B0-8FD991BE0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2" name="Seta: Divisa 11">
            <a:extLst>
              <a:ext uri="{FF2B5EF4-FFF2-40B4-BE49-F238E27FC236}">
                <a16:creationId xmlns:a16="http://schemas.microsoft.com/office/drawing/2014/main" id="{612A3029-1B5C-5559-90E2-4725F2348CEB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1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824089F-A9D0-B5C3-13E7-E81784D25C7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DFB97C92-25E6-68D0-7EC8-613832AAFDB3}"/>
              </a:ext>
            </a:extLst>
          </p:cNvPr>
          <p:cNvSpPr txBox="1"/>
          <p:nvPr/>
        </p:nvSpPr>
        <p:spPr>
          <a:xfrm>
            <a:off x="320040" y="1631272"/>
            <a:ext cx="89611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6AB4D0"/>
                  </a:solidFill>
                </a:ln>
                <a:solidFill>
                  <a:srgbClr val="0A0E13"/>
                </a:solidFill>
                <a:latin typeface="Impact" panose="020B0806030902050204" pitchFamily="34" charset="0"/>
              </a:rPr>
              <a:t>04</a:t>
            </a:r>
            <a:endParaRPr lang="pt-BR" sz="9600" b="1" dirty="0">
              <a:ln>
                <a:solidFill>
                  <a:srgbClr val="6AB4D0"/>
                </a:solidFill>
              </a:ln>
              <a:solidFill>
                <a:srgbClr val="0A0E13"/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n>
                <a:solidFill>
                  <a:srgbClr val="00FFFF"/>
                </a:solidFill>
              </a:ln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4D45BD59-50D8-9D40-9483-8626846FE4FF}"/>
              </a:ext>
            </a:extLst>
          </p:cNvPr>
          <p:cNvSpPr txBox="1"/>
          <p:nvPr/>
        </p:nvSpPr>
        <p:spPr>
          <a:xfrm>
            <a:off x="320040" y="6799018"/>
            <a:ext cx="8961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O FUTURO DA IA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4184BC-609D-3793-8E49-97298FB9BEB6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rpo do texto">
            <a:extLst>
              <a:ext uri="{FF2B5EF4-FFF2-40B4-BE49-F238E27FC236}">
                <a16:creationId xmlns:a16="http://schemas.microsoft.com/office/drawing/2014/main" id="{D99CF4A2-A1B0-B72F-88FD-3E0580F70806}"/>
              </a:ext>
            </a:extLst>
          </p:cNvPr>
          <p:cNvSpPr txBox="1"/>
          <p:nvPr/>
        </p:nvSpPr>
        <p:spPr>
          <a:xfrm>
            <a:off x="689667" y="8939794"/>
            <a:ext cx="8221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chemeClr val="bg1"/>
                </a:solidFill>
              </a:rPr>
              <a:t>A inteligência artificial está moldando o futuro, mas quais são os desafios e oportunidades que ela nos reserva? Neste capítulo, exploraremos as questões éticas, as tendências emergentes e o impacto da IA no mercado de trabalho, abrindo um debate sobre o futuro da humanidade na era das máquinas.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EBB66A1-C954-631B-391F-E4CAB50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818B056-B001-F540-C34B-D5683BD5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3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B2B7EFA7-5CEE-F3BE-703D-F6E3D7D6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305347"/>
            <a:ext cx="8221866" cy="852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Desafios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Ética e Responsabilidade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Vieses algorítmicos e discriminação.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Transparência e </a:t>
            </a:r>
            <a:r>
              <a:rPr lang="pt-BR" sz="2400" dirty="0" err="1"/>
              <a:t>explicabilidade</a:t>
            </a:r>
            <a:r>
              <a:rPr lang="pt-BR" sz="2400" dirty="0"/>
              <a:t> dos sistemas de IA.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Uso responsável da IA em áreas sensíveis como justiça e saúde.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Privacidade e Segurança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Proteção de dados pessoais e anonimização.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Regulamentação do uso de dados para treinamento de IA.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Prevenção de ataques cibernéticos e manipulação de sistemas de 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Impacto Social e Econômico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Automação e substituição de empregos.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Desigualdade social e concentração de poder.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Necessidade de requalificação da força de trabalho</a:t>
            </a:r>
            <a:r>
              <a:rPr lang="pt-BR" dirty="0"/>
              <a:t>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872187"/>
            <a:ext cx="8221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FUTURO DA IA: DESAFIOS E OPORTUNIDADES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A2E04C-CB05-2CD7-206A-06728E7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F88B5A-607B-B8E5-A28A-6E7C3559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15</a:t>
            </a:fld>
            <a:endParaRPr lang="pt-BR"/>
          </a:p>
        </p:txBody>
      </p:sp>
      <p:pic>
        <p:nvPicPr>
          <p:cNvPr id="8" name="Picture 2" descr="Que Es Un Gif Banner - ejemplos de banners creativos">
            <a:extLst>
              <a:ext uri="{FF2B5EF4-FFF2-40B4-BE49-F238E27FC236}">
                <a16:creationId xmlns:a16="http://schemas.microsoft.com/office/drawing/2014/main" id="{CE94A3FA-A439-B41B-8E8A-8D1331F7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533264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1C3F06-AEEA-7D20-0358-D82C0FD46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1" name="Seta: Divisa 10">
            <a:extLst>
              <a:ext uri="{FF2B5EF4-FFF2-40B4-BE49-F238E27FC236}">
                <a16:creationId xmlns:a16="http://schemas.microsoft.com/office/drawing/2014/main" id="{81408457-BB94-BB2E-9F30-090E88EAE797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589A5AD4-ACD5-50B3-EABB-EF1E959B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19" y="2334844"/>
            <a:ext cx="8580821" cy="1019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Oportunidades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Avanços Científicos e Tecnológicos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Novas descobertas e inovações em áreas como medicina, energia e meio ambiente.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Melhoria da qualidade de vida e bem-estar da população.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Desenvolvimento de soluções para problemas globais como a mudança climática.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Crescimento Econômico e Inovação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Criação de novos mercados e oportunidades de negócio.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Aumento da produtividade e eficiência em diversos setores.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Transformação da forma como trabalhamos e nos relacionamos com a tecnologia.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b="1" dirty="0"/>
              <a:t>Transformação Social e Cultural</a:t>
            </a:r>
            <a:endParaRPr lang="pt-B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Novas formas de expressão artística e criativa.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Melhoria da educação e do acesso à informação.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Democratização da tecnologia e empoderamento das pessoas.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872187"/>
            <a:ext cx="8221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FUTURO DA IA: DESAFIOS E OPORTUNIDADES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064D5B-EAFC-3B2D-846A-512EA59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F0132-CE81-8668-99D7-96AF9361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16</a:t>
            </a:fld>
            <a:endParaRPr lang="pt-BR"/>
          </a:p>
        </p:txBody>
      </p:sp>
      <p:pic>
        <p:nvPicPr>
          <p:cNvPr id="7" name="Picture 2" descr="Que Es Un Gif Banner - ejemplos de banners creativos">
            <a:extLst>
              <a:ext uri="{FF2B5EF4-FFF2-40B4-BE49-F238E27FC236}">
                <a16:creationId xmlns:a16="http://schemas.microsoft.com/office/drawing/2014/main" id="{9FA8877F-4BEF-AA67-FDA7-04221D04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20" y="550889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DAF2AC-0B52-BD96-B89F-57E2AB6A9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86BEC3DB-28C9-B996-11D7-6AB0FBAF5E58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7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47D977-A177-EB1D-CC9F-8E41075DC6D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DAD3D89F-91E4-C6E1-DAC6-2AFFFB98C5F4}"/>
              </a:ext>
            </a:extLst>
          </p:cNvPr>
          <p:cNvSpPr txBox="1"/>
          <p:nvPr/>
        </p:nvSpPr>
        <p:spPr>
          <a:xfrm>
            <a:off x="320040" y="6799018"/>
            <a:ext cx="8961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4F11E4-F70B-7144-B544-BDC76410C7BF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po do texto">
            <a:extLst>
              <a:ext uri="{FF2B5EF4-FFF2-40B4-BE49-F238E27FC236}">
                <a16:creationId xmlns:a16="http://schemas.microsoft.com/office/drawing/2014/main" id="{22FCAC35-F658-9E09-2399-48702C6694E6}"/>
              </a:ext>
            </a:extLst>
          </p:cNvPr>
          <p:cNvSpPr txBox="1"/>
          <p:nvPr/>
        </p:nvSpPr>
        <p:spPr>
          <a:xfrm>
            <a:off x="897420" y="9089612"/>
            <a:ext cx="822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E6A4788-52F1-8EFB-007A-C82E2BFA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D3C8A5C-2018-E8C6-285B-DF86D83B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28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2C193C63-B3B4-CAC3-EA2C-568AB75E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689667" y="2629804"/>
            <a:ext cx="822186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/>
              <a:t>	Esse e-book foi gerado por IA, a diagramação por humano. O passo-a-passo se encontra no meu GitHub.</a:t>
            </a:r>
          </a:p>
          <a:p>
            <a:pPr algn="ctr">
              <a:lnSpc>
                <a:spcPct val="150000"/>
              </a:lnSpc>
            </a:pPr>
            <a:endParaRPr lang="pt-BR" sz="2400" dirty="0"/>
          </a:p>
          <a:p>
            <a:pPr algn="ctr">
              <a:lnSpc>
                <a:spcPct val="150000"/>
              </a:lnSpc>
            </a:pPr>
            <a:endParaRPr lang="pt-BR" sz="2400" dirty="0"/>
          </a:p>
          <a:p>
            <a:pPr algn="ctr">
              <a:lnSpc>
                <a:spcPct val="150000"/>
              </a:lnSpc>
            </a:pPr>
            <a:r>
              <a:rPr lang="pt-BR" sz="2400" dirty="0"/>
              <a:t>O conteúdo foi gerado para fins didáticos de construção, não foi realizada uma validação cuidadosa humana no conteúdo e pode conter erros gerados por uma IA.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874127"/>
            <a:ext cx="8559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  <a:p>
            <a:endParaRPr lang="pt-BR" sz="4000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35B332EB-95B2-993A-DAE4-7A93D847BE91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75AB1AE-E7EF-E7EA-6433-1E31829B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07F773E-CE7A-82A3-B47A-2307E89D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18</a:t>
            </a:fld>
            <a:endParaRPr lang="pt-BR"/>
          </a:p>
        </p:txBody>
      </p:sp>
      <p:pic>
        <p:nvPicPr>
          <p:cNvPr id="13" name="Picture 2" descr="Que Es Un Gif Banner - ejemplos de banners creativos">
            <a:extLst>
              <a:ext uri="{FF2B5EF4-FFF2-40B4-BE49-F238E27FC236}">
                <a16:creationId xmlns:a16="http://schemas.microsoft.com/office/drawing/2014/main" id="{FA25FD18-713A-C9BF-A2A7-B02159E1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20" y="-56705"/>
            <a:ext cx="807786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EA7CD86-1211-4796-FCD5-9EEFC26A1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6D4BEB4-1609-2052-09F6-B2B8F2BFB351}"/>
              </a:ext>
            </a:extLst>
          </p:cNvPr>
          <p:cNvCxnSpPr>
            <a:cxnSpLocks/>
          </p:cNvCxnSpPr>
          <p:nvPr/>
        </p:nvCxnSpPr>
        <p:spPr>
          <a:xfrm>
            <a:off x="761667" y="4336865"/>
            <a:ext cx="807786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E3A9F69-CFB7-A55F-6973-F7093ABC7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709" y="6975101"/>
            <a:ext cx="1637778" cy="16377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EF814B6-7909-2BCD-F7F4-EE143F3AD175}"/>
              </a:ext>
            </a:extLst>
          </p:cNvPr>
          <p:cNvSpPr txBox="1"/>
          <p:nvPr/>
        </p:nvSpPr>
        <p:spPr>
          <a:xfrm>
            <a:off x="1697532" y="8672840"/>
            <a:ext cx="6206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https://github.com/ru-fagundes/Criando_um_Ebook_com_IA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19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2C193C63-B3B4-CAC3-EA2C-568AB75E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629804"/>
            <a:ext cx="822186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	As Inteligências Artificiais (</a:t>
            </a:r>
            <a:r>
              <a:rPr lang="pt-BR" sz="2400" dirty="0" err="1"/>
              <a:t>IAs</a:t>
            </a:r>
            <a:r>
              <a:rPr lang="pt-BR" sz="2400" dirty="0"/>
              <a:t>) estão se tornando parte do nosso dia a dia, ajudando desde a automação de tarefas simples até a criação de conteúdos complexos. Elas são programações avançadas que conseguem aprender e executar atividades que antes exigiam intervenção humana. Vamos explorar o que são essas novas </a:t>
            </a:r>
            <a:r>
              <a:rPr lang="pt-BR" sz="2400" dirty="0" err="1"/>
              <a:t>IAs</a:t>
            </a:r>
            <a:r>
              <a:rPr lang="pt-BR" sz="2400" dirty="0"/>
              <a:t>, como usá-las e como elas podem facilitar a sua vida.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874127"/>
            <a:ext cx="8559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ÀS IA’S</a:t>
            </a:r>
          </a:p>
          <a:p>
            <a:endParaRPr lang="pt-BR" sz="4000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35B332EB-95B2-993A-DAE4-7A93D847BE91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-título">
            <a:extLst>
              <a:ext uri="{FF2B5EF4-FFF2-40B4-BE49-F238E27FC236}">
                <a16:creationId xmlns:a16="http://schemas.microsoft.com/office/drawing/2014/main" id="{3783D38A-5CBE-7788-514C-4549344FE3F7}"/>
              </a:ext>
            </a:extLst>
          </p:cNvPr>
          <p:cNvSpPr txBox="1"/>
          <p:nvPr/>
        </p:nvSpPr>
        <p:spPr>
          <a:xfrm>
            <a:off x="897420" y="1673007"/>
            <a:ext cx="8221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 que são as </a:t>
            </a:r>
            <a:r>
              <a:rPr lang="pt-BR" sz="3200" dirty="0" err="1">
                <a:latin typeface="+mj-lt"/>
              </a:rPr>
              <a:t>IAs</a:t>
            </a:r>
            <a:r>
              <a:rPr lang="pt-BR" sz="3200" dirty="0">
                <a:latin typeface="+mj-lt"/>
              </a:rPr>
              <a:t>?</a:t>
            </a:r>
          </a:p>
          <a:p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F70C7F-D887-ED43-FC6B-D580E648C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80750" y="6961982"/>
            <a:ext cx="6639699" cy="4426466"/>
          </a:xfrm>
          <a:prstGeom prst="rect">
            <a:avLst/>
          </a:prstGeom>
          <a:ln w="28575">
            <a:solidFill>
              <a:srgbClr val="6AB4D0"/>
            </a:solidFill>
          </a:ln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75AB1AE-E7EF-E7EA-6433-1E31829B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07F773E-CE7A-82A3-B47A-2307E89D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2</a:t>
            </a:fld>
            <a:endParaRPr lang="pt-BR"/>
          </a:p>
        </p:txBody>
      </p:sp>
      <p:pic>
        <p:nvPicPr>
          <p:cNvPr id="13" name="Picture 2" descr="Que Es Un Gif Banner - ejemplos de banners creativos">
            <a:extLst>
              <a:ext uri="{FF2B5EF4-FFF2-40B4-BE49-F238E27FC236}">
                <a16:creationId xmlns:a16="http://schemas.microsoft.com/office/drawing/2014/main" id="{FA25FD18-713A-C9BF-A2A7-B02159E1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20" y="-26508"/>
            <a:ext cx="807786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EA7CD86-1211-4796-FCD5-9EEFC26A1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47D977-A177-EB1D-CC9F-8E41075DC6D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F67613F5-23C0-1A7C-7A5D-3B22F715A174}"/>
              </a:ext>
            </a:extLst>
          </p:cNvPr>
          <p:cNvSpPr txBox="1"/>
          <p:nvPr/>
        </p:nvSpPr>
        <p:spPr>
          <a:xfrm>
            <a:off x="320040" y="1631272"/>
            <a:ext cx="89611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6AB4D0"/>
                  </a:solidFill>
                </a:ln>
                <a:solidFill>
                  <a:srgbClr val="0A0E13"/>
                </a:solidFill>
                <a:latin typeface="Impact" panose="020B0806030902050204" pitchFamily="34" charset="0"/>
              </a:rPr>
              <a:t>01</a:t>
            </a:r>
            <a:endParaRPr lang="pt-BR" sz="9600" dirty="0">
              <a:ln>
                <a:solidFill>
                  <a:srgbClr val="6AB4D0"/>
                </a:solidFill>
              </a:ln>
              <a:solidFill>
                <a:srgbClr val="0A0E13"/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n>
                <a:solidFill>
                  <a:srgbClr val="00FFFF"/>
                </a:solidFill>
              </a:ln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DAD3D89F-91E4-C6E1-DAC6-2AFFFB98C5F4}"/>
              </a:ext>
            </a:extLst>
          </p:cNvPr>
          <p:cNvSpPr txBox="1"/>
          <p:nvPr/>
        </p:nvSpPr>
        <p:spPr>
          <a:xfrm>
            <a:off x="320040" y="6799018"/>
            <a:ext cx="8961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ALÉM DO CHATGPT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4F11E4-F70B-7144-B544-BDC76410C7BF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po do texto">
            <a:extLst>
              <a:ext uri="{FF2B5EF4-FFF2-40B4-BE49-F238E27FC236}">
                <a16:creationId xmlns:a16="http://schemas.microsoft.com/office/drawing/2014/main" id="{22FCAC35-F658-9E09-2399-48702C6694E6}"/>
              </a:ext>
            </a:extLst>
          </p:cNvPr>
          <p:cNvSpPr txBox="1"/>
          <p:nvPr/>
        </p:nvSpPr>
        <p:spPr>
          <a:xfrm>
            <a:off x="897420" y="9089612"/>
            <a:ext cx="822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orpo do texto">
            <a:extLst>
              <a:ext uri="{FF2B5EF4-FFF2-40B4-BE49-F238E27FC236}">
                <a16:creationId xmlns:a16="http://schemas.microsoft.com/office/drawing/2014/main" id="{B3C50D08-7CBB-FFE8-53E2-7623B8512054}"/>
              </a:ext>
            </a:extLst>
          </p:cNvPr>
          <p:cNvSpPr txBox="1"/>
          <p:nvPr/>
        </p:nvSpPr>
        <p:spPr>
          <a:xfrm>
            <a:off x="689667" y="8939794"/>
            <a:ext cx="822186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</a:rPr>
              <a:t>Prepare-se para explorar o universo em constante expansão da inteligência artificial, que vai muito além do ChatGPT. Neste capítulo, faremos um breve histórico da IA, desvendaremos os diferentes tipos, suas características e exemplos.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E6A4788-52F1-8EFB-007A-C82E2BFA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D3C8A5C-2018-E8C6-285B-DF86D83B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88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45D2C9B5-FF7D-0974-82B9-58B70B0C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187349"/>
            <a:ext cx="8221866" cy="779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	A Inteligência Artificial (IA) surgiu como um campo de pesquisa na década de 1950, impulsionada por pioneiros como Alan Turing e John McCarthy. Após um período de altos e baixos, a IA experimentou um renascimento nos anos 90, com avanços em aprendizado de máquina e poder computacional. O </a:t>
            </a:r>
            <a:r>
              <a:rPr lang="pt-BR" sz="2400" dirty="0" err="1"/>
              <a:t>Deep</a:t>
            </a:r>
            <a:r>
              <a:rPr lang="pt-BR" sz="2400" dirty="0"/>
              <a:t> Learning, uma técnica que utiliza redes neurais profundas para aprender com dados, revolucionou a IA e possibilitou o desenvolvimento de ferramentas como o ChatGPT, um </a:t>
            </a:r>
            <a:r>
              <a:rPr lang="pt-BR" sz="2400" dirty="0" err="1"/>
              <a:t>chatbot</a:t>
            </a:r>
            <a:r>
              <a:rPr lang="pt-BR" sz="2400" dirty="0"/>
              <a:t> capaz de gerar textos e conversar de forma natural com os usuários e muitas outras ferramentas tem surgido quase que diariamente. Essa evolução da IA abriu um leque de possibilidades em diversas áreas, desde a medicina até o entretenimento, e promete transformar a forma como vivemos e trabalhamos.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UMA BREVE HISTÓRIA SOBRE A IA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CF4CD1-68F3-1AC1-E90D-26DCAC0D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773CF9-347D-DB9C-D44F-9B4D1F64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4</a:t>
            </a:fld>
            <a:endParaRPr lang="pt-BR"/>
          </a:p>
        </p:txBody>
      </p:sp>
      <p:pic>
        <p:nvPicPr>
          <p:cNvPr id="4098" name="Picture 2" descr="Que Es Un Gif Banner - ejemplos de banners creativos">
            <a:extLst>
              <a:ext uri="{FF2B5EF4-FFF2-40B4-BE49-F238E27FC236}">
                <a16:creationId xmlns:a16="http://schemas.microsoft.com/office/drawing/2014/main" id="{8C466D42-231E-310D-3D96-B592801C7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30727E-1BAC-349A-523A-94C069F4F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2" name="Seta: Divisa 11">
            <a:extLst>
              <a:ext uri="{FF2B5EF4-FFF2-40B4-BE49-F238E27FC236}">
                <a16:creationId xmlns:a16="http://schemas.microsoft.com/office/drawing/2014/main" id="{D22EB392-C1D5-7315-DAB8-51D670B01E86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16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AE9A8221-C48E-8DD2-C028-69D191CD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889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	A Inteligência Artificial (IA) pode ser classificada em diferentes tipos com base em suas capacidades e níveis de sofisticação. Vamos explorar esses tipos brevemente: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1. IA Estreita (</a:t>
            </a:r>
            <a:r>
              <a:rPr lang="pt-BR" sz="2400" b="1" dirty="0" err="1"/>
              <a:t>Narrow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Especializada em uma única tarefa ou conjunto restrito de tarefas. Não possui compreensão ou habilidades fora de seu domínio específico.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Exemplos</a:t>
            </a:r>
            <a:r>
              <a:rPr lang="pt-BR" sz="2400" dirty="0"/>
              <a:t>: Assistentes virtuais (Siri, </a:t>
            </a:r>
            <a:r>
              <a:rPr lang="pt-BR" sz="2400" dirty="0" err="1"/>
              <a:t>Alexa</a:t>
            </a:r>
            <a:r>
              <a:rPr lang="pt-BR" sz="2400" dirty="0"/>
              <a:t>), sistemas de recomendação (Netflix, </a:t>
            </a:r>
            <a:r>
              <a:rPr lang="pt-BR" sz="2400" dirty="0" err="1"/>
              <a:t>Amazon</a:t>
            </a:r>
            <a:r>
              <a:rPr lang="pt-BR" sz="2400" dirty="0"/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2. IA Geral (General AI)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	</a:t>
            </a:r>
            <a:r>
              <a:rPr lang="pt-BR" sz="2400" dirty="0"/>
              <a:t>Capaz de realizar qualquer tarefa cognitiva humana. Ainda teórica e não atingida.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Um robô que pode aprender e executar qualquer trabalho humano com eficiência.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INTELIGÊNCIA ARTIFICIAL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4494F4-29C0-E3E5-7DB2-40F9B0E7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47FC2-9D0B-DB4E-2180-980CD701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5</a:t>
            </a:fld>
            <a:endParaRPr lang="pt-BR"/>
          </a:p>
        </p:txBody>
      </p:sp>
      <p:pic>
        <p:nvPicPr>
          <p:cNvPr id="8" name="Picture 2" descr="Que Es Un Gif Banner - ejemplos de banners creativos">
            <a:extLst>
              <a:ext uri="{FF2B5EF4-FFF2-40B4-BE49-F238E27FC236}">
                <a16:creationId xmlns:a16="http://schemas.microsoft.com/office/drawing/2014/main" id="{5E711971-B3BE-CAA6-9164-7B4C2997B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4786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56BD28-8578-913B-E462-71C713B70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1" name="Seta: Divisa 10">
            <a:extLst>
              <a:ext uri="{FF2B5EF4-FFF2-40B4-BE49-F238E27FC236}">
                <a16:creationId xmlns:a16="http://schemas.microsoft.com/office/drawing/2014/main" id="{45CF675A-55FF-79A1-EE40-EE5FBD1677C9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6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91405BDA-15E0-20BC-D76D-A39B2ED4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889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3. Superinteligência Artificial (</a:t>
            </a:r>
            <a:r>
              <a:rPr lang="pt-BR" sz="2400" b="1" dirty="0" err="1"/>
              <a:t>Superintelligent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Supera a inteligência humana em todos os aspectos. É uma possibilidade hipotética e levanta questões éticas e existenciais.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Uma IA capaz de resolver problemas globais complexos de maneiras além da capacidade humana.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4. IA Reativa (</a:t>
            </a:r>
            <a:r>
              <a:rPr lang="pt-BR" sz="2400" b="1" dirty="0" err="1"/>
              <a:t>Reactive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Reage a estímulos específicos sem usar memória ou aprendizado de experiências passadas.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</a:t>
            </a:r>
            <a:r>
              <a:rPr lang="pt-BR" sz="2400" dirty="0" err="1"/>
              <a:t>Deep</a:t>
            </a:r>
            <a:r>
              <a:rPr lang="pt-BR" sz="2400" dirty="0"/>
              <a:t> Blue, o computador da IBM que jogava xadrez.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5. IA com Memória Limitada (</a:t>
            </a:r>
            <a:r>
              <a:rPr lang="pt-BR" sz="2400" b="1" dirty="0" err="1"/>
              <a:t>Limited</a:t>
            </a:r>
            <a:r>
              <a:rPr lang="pt-BR" sz="2400" b="1" dirty="0"/>
              <a:t> </a:t>
            </a:r>
            <a:r>
              <a:rPr lang="pt-BR" sz="2400" b="1" dirty="0" err="1"/>
              <a:t>Memory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	Usa experiências passadas por um tempo limitado para informar decisões futuras.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Exemplos</a:t>
            </a:r>
            <a:r>
              <a:rPr lang="pt-BR" sz="2400" dirty="0"/>
              <a:t>: Carros autônomos que utilizam dados de trânsito e comportamento de outros veículos.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INTELIGÊNCIA ARTIFICIAL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442016-C784-EE28-855A-F6FA3183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40245-D03D-4267-D4B0-B133B03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6</a:t>
            </a:fld>
            <a:endParaRPr lang="pt-BR"/>
          </a:p>
        </p:txBody>
      </p:sp>
      <p:pic>
        <p:nvPicPr>
          <p:cNvPr id="7" name="Picture 2" descr="Que Es Un Gif Banner - ejemplos de banners creativos">
            <a:extLst>
              <a:ext uri="{FF2B5EF4-FFF2-40B4-BE49-F238E27FC236}">
                <a16:creationId xmlns:a16="http://schemas.microsoft.com/office/drawing/2014/main" id="{88E3D341-AB58-18AB-4CF7-C86ECB6FE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C887C19-4BC4-D035-534B-5C93A7251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76812D87-0EFD-1075-DF94-15276BDE3022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6. IA com Teoria da Mente (</a:t>
            </a:r>
            <a:r>
              <a:rPr lang="pt-BR" sz="2400" b="1" dirty="0" err="1"/>
              <a:t>Theory</a:t>
            </a:r>
            <a:r>
              <a:rPr lang="pt-BR" sz="2400" b="1" dirty="0"/>
              <a:t> </a:t>
            </a:r>
            <a:r>
              <a:rPr lang="pt-BR" sz="2400" b="1" dirty="0" err="1"/>
              <a:t>of</a:t>
            </a:r>
            <a:r>
              <a:rPr lang="pt-BR" sz="2400" b="1" dirty="0"/>
              <a:t> Mind AI)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	</a:t>
            </a:r>
            <a:r>
              <a:rPr lang="pt-BR" sz="2400" dirty="0"/>
              <a:t>Pode entender emoções, crenças e pensamentos humanos. Ainda em desenvolvimento.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Robôs futuros que podem interagir emocionalmente com humanos.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b="1" dirty="0"/>
              <a:t>7. IA Autoconsciente (Self-</a:t>
            </a:r>
            <a:r>
              <a:rPr lang="pt-BR" sz="2400" b="1" dirty="0" err="1"/>
              <a:t>aware</a:t>
            </a:r>
            <a:r>
              <a:rPr lang="pt-BR" sz="2400" b="1" dirty="0"/>
              <a:t> AI)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	</a:t>
            </a:r>
            <a:r>
              <a:rPr lang="pt-BR" sz="2400" dirty="0"/>
              <a:t>Teria autoconsciência e compreensão de si mesma. Permanece uma ideia teórica e avançada.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Exemplo</a:t>
            </a:r>
            <a:r>
              <a:rPr lang="pt-BR" sz="2400" dirty="0"/>
              <a:t>: Uma IA que pode reconhecer sua existência e adaptar-se autonomamente.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	Esses tipos de IA refletem diferentes níveis de capacidade tecnológica, desde sistemas especializados até conceitos avançados de inteligência geral e autoconsciência. A compreensão desses tipos nos ajuda a vislumbrar o potencial futuro da IA.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INTELIGÊNCIA ARTIFICIAL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77A28A-0A96-8492-3055-B80D3DA5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8BA7A-CDBB-38EA-C417-EDA4D014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7</a:t>
            </a:fld>
            <a:endParaRPr lang="pt-BR"/>
          </a:p>
        </p:txBody>
      </p:sp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70A4FE9E-673D-7036-4987-5910BD77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DA2147-B596-8746-FCC0-D7F56B9BF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D493582E-22CE-6506-3740-EE924B037E52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Que Es Un Gif Banner - ejemplos de banners creativos">
            <a:extLst>
              <a:ext uri="{FF2B5EF4-FFF2-40B4-BE49-F238E27FC236}">
                <a16:creationId xmlns:a16="http://schemas.microsoft.com/office/drawing/2014/main" id="{A609A0BB-1BD1-BF8F-CEFF-3FB201D1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0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68AD762-FC7B-1FA4-929B-28116177629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A0E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00FFFF"/>
                </a:solidFill>
              </a:ln>
              <a:solidFill>
                <a:srgbClr val="0A0E13"/>
              </a:solidFill>
            </a:endParaRP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49373D97-0725-C8DF-E5F3-0E08B05A23CB}"/>
              </a:ext>
            </a:extLst>
          </p:cNvPr>
          <p:cNvSpPr txBox="1"/>
          <p:nvPr/>
        </p:nvSpPr>
        <p:spPr>
          <a:xfrm>
            <a:off x="320040" y="1631272"/>
            <a:ext cx="89611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6AB4D0"/>
                  </a:solidFill>
                </a:ln>
                <a:solidFill>
                  <a:srgbClr val="0A0E13"/>
                </a:solidFill>
                <a:latin typeface="Impact" panose="020B0806030902050204" pitchFamily="34" charset="0"/>
              </a:rPr>
              <a:t>02</a:t>
            </a:r>
            <a:endParaRPr lang="pt-BR" sz="9600" dirty="0">
              <a:ln>
                <a:solidFill>
                  <a:srgbClr val="6AB4D0"/>
                </a:solidFill>
              </a:ln>
              <a:solidFill>
                <a:srgbClr val="0A0E13"/>
              </a:solidFill>
              <a:latin typeface="Impact" panose="020B0806030902050204" pitchFamily="34" charset="0"/>
            </a:endParaRPr>
          </a:p>
          <a:p>
            <a:pPr algn="ctr"/>
            <a:endParaRPr lang="pt-BR" sz="4000" dirty="0">
              <a:ln>
                <a:solidFill>
                  <a:srgbClr val="00FFFF"/>
                </a:solidFill>
              </a:ln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8424FAE0-E32C-BD97-D312-8428C9D2C75E}"/>
              </a:ext>
            </a:extLst>
          </p:cNvPr>
          <p:cNvSpPr txBox="1"/>
          <p:nvPr/>
        </p:nvSpPr>
        <p:spPr>
          <a:xfrm>
            <a:off x="320040" y="6799018"/>
            <a:ext cx="8961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IA NO SEU DIA-A-DIA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08EF95-92B6-AC4D-CC3A-DC509DAF3235}"/>
              </a:ext>
            </a:extLst>
          </p:cNvPr>
          <p:cNvSpPr/>
          <p:nvPr/>
        </p:nvSpPr>
        <p:spPr>
          <a:xfrm>
            <a:off x="437111" y="8110305"/>
            <a:ext cx="8726978" cy="23013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rpo do texto">
            <a:extLst>
              <a:ext uri="{FF2B5EF4-FFF2-40B4-BE49-F238E27FC236}">
                <a16:creationId xmlns:a16="http://schemas.microsoft.com/office/drawing/2014/main" id="{CC479238-DD48-1130-9BAE-4FA658DC12FB}"/>
              </a:ext>
            </a:extLst>
          </p:cNvPr>
          <p:cNvSpPr txBox="1"/>
          <p:nvPr/>
        </p:nvSpPr>
        <p:spPr>
          <a:xfrm>
            <a:off x="689667" y="8939794"/>
            <a:ext cx="8221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inteligência artificial já faz parte do seu dia a dia, mesmo que você não perceba. Descubra como a IA está revolucionando áreas como trabalho, lazer, marketing, design e educação, oferecendo soluções práticas para otimizar seu tempo e impulsionar sua criatividade.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3B519D0-4CA5-7043-E8DE-707B9FF2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B86CF7-BDD8-A836-F300-B4963C37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3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Neuron Connections in Human Brain Line Icon - Vector Symbol Stock ...">
            <a:extLst>
              <a:ext uri="{FF2B5EF4-FFF2-40B4-BE49-F238E27FC236}">
                <a16:creationId xmlns:a16="http://schemas.microsoft.com/office/drawing/2014/main" id="{53A8279A-A45A-8936-A99B-6CB503349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97" y="-4453"/>
            <a:ext cx="1991944" cy="19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rpo do texto">
            <a:extLst>
              <a:ext uri="{FF2B5EF4-FFF2-40B4-BE49-F238E27FC236}">
                <a16:creationId xmlns:a16="http://schemas.microsoft.com/office/drawing/2014/main" id="{D5D1E73D-5D3A-E664-350D-01528A283DE5}"/>
              </a:ext>
            </a:extLst>
          </p:cNvPr>
          <p:cNvSpPr txBox="1"/>
          <p:nvPr/>
        </p:nvSpPr>
        <p:spPr>
          <a:xfrm>
            <a:off x="897420" y="2246353"/>
            <a:ext cx="8221866" cy="926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Saúde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Diagnóstico médico:</a:t>
            </a:r>
            <a:r>
              <a:rPr lang="pt-BR" sz="2400" dirty="0"/>
              <a:t> A IA está revolucionando a área da saúde, com destaque para o uso de algoritmos de aprendizado de máquina na análise de imagens médicas. Um exemplo notável é o uso da IA na detecção precoce de retinopatia diabética, uma complicação do diabetes que pode levar à cegueira. Algoritmos treinados em milhares de imagens de retina são capazes de identificar sinais da doença com alta precisão, permitindo intervenções precoces e prevenindo a perda de visão.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Educação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Personalização do ensino:</a:t>
            </a:r>
            <a:r>
              <a:rPr lang="pt-BR" sz="2400" dirty="0"/>
              <a:t> Plataformas de ensino adaptativo como a Khan </a:t>
            </a:r>
            <a:r>
              <a:rPr lang="pt-BR" sz="2400" dirty="0" err="1"/>
              <a:t>Academy</a:t>
            </a:r>
            <a:r>
              <a:rPr lang="pt-BR" sz="2400" dirty="0"/>
              <a:t> utilizam IA para personalizar o aprendizado de cada aluno. A IA analisa o desempenho do aluno em cada exercício e oferece conteúdo e atividades específicas para suas necessidades, ajudando-o a progredir em seu próprio ritmo e maximizar seu aprendizado.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1A25A5F4-78DD-E86D-5DAE-744F2825CFB2}"/>
              </a:ext>
            </a:extLst>
          </p:cNvPr>
          <p:cNvSpPr txBox="1"/>
          <p:nvPr/>
        </p:nvSpPr>
        <p:spPr>
          <a:xfrm>
            <a:off x="897420" y="910287"/>
            <a:ext cx="822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APLICANDO A IA NO SEU DIA A DIA</a:t>
            </a:r>
            <a:endParaRPr lang="pt-BR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E561BC-4A3B-F182-78AA-E7F4B01B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Além do ChatGPT_Rubia Fagundes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6E0D3-9ECC-2C25-8B4D-EB230ED0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A54A-9F6C-414E-83BA-B0FD61218CB7}" type="slidenum">
              <a:rPr lang="pt-BR" smtClean="0"/>
              <a:t>9</a:t>
            </a:fld>
            <a:endParaRPr lang="pt-BR"/>
          </a:p>
        </p:txBody>
      </p:sp>
      <p:pic>
        <p:nvPicPr>
          <p:cNvPr id="7" name="Picture 2" descr="Que Es Un Gif Banner - ejemplos de banners creativos">
            <a:extLst>
              <a:ext uri="{FF2B5EF4-FFF2-40B4-BE49-F238E27FC236}">
                <a16:creationId xmlns:a16="http://schemas.microsoft.com/office/drawing/2014/main" id="{AF298979-A8AE-A157-0F59-A8E5E9A2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0" y="-132"/>
            <a:ext cx="8104636" cy="37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24A9C2-6579-589B-B527-E085B139A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1760628"/>
            <a:ext cx="4657725" cy="381000"/>
          </a:xfrm>
          <a:prstGeom prst="rect">
            <a:avLst/>
          </a:prstGeom>
        </p:spPr>
      </p:pic>
      <p:sp>
        <p:nvSpPr>
          <p:cNvPr id="10" name="Seta: Divisa 9">
            <a:extLst>
              <a:ext uri="{FF2B5EF4-FFF2-40B4-BE49-F238E27FC236}">
                <a16:creationId xmlns:a16="http://schemas.microsoft.com/office/drawing/2014/main" id="{52B9C327-DA38-3A1B-AC7B-BB77D75F8455}"/>
              </a:ext>
            </a:extLst>
          </p:cNvPr>
          <p:cNvSpPr/>
          <p:nvPr/>
        </p:nvSpPr>
        <p:spPr>
          <a:xfrm>
            <a:off x="122959" y="944809"/>
            <a:ext cx="774461" cy="537679"/>
          </a:xfrm>
          <a:prstGeom prst="chevron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45000"/>
                  <a:lumOff val="5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100000">
                <a:srgbClr val="00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43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848</TotalTime>
  <Words>1634</Words>
  <Application>Microsoft Office PowerPoint</Application>
  <PresentationFormat>Papel A3 (297 x 420 mm)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Britannic Bold</vt:lpstr>
      <vt:lpstr>Calibri</vt:lpstr>
      <vt:lpstr>Calibri Light</vt:lpstr>
      <vt:lpstr>Impact</vt:lpstr>
      <vt:lpstr>Microsoft PhagsPa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Além do ChatGPT</dc:title>
  <dc:subject>Desvendando o universo da IA</dc:subject>
  <dc:creator>Rubia Matias</dc:creator>
  <cp:lastModifiedBy>Rubia Matias</cp:lastModifiedBy>
  <cp:revision>8</cp:revision>
  <dcterms:created xsi:type="dcterms:W3CDTF">2024-06-15T17:57:06Z</dcterms:created>
  <dcterms:modified xsi:type="dcterms:W3CDTF">2024-06-16T22:45:18Z</dcterms:modified>
</cp:coreProperties>
</file>